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7" r:id="rId2"/>
    <p:sldId id="288" r:id="rId3"/>
    <p:sldId id="289" r:id="rId4"/>
    <p:sldId id="286" r:id="rId5"/>
    <p:sldId id="296" r:id="rId6"/>
    <p:sldId id="297" r:id="rId7"/>
    <p:sldId id="291" r:id="rId8"/>
    <p:sldId id="258" r:id="rId9"/>
    <p:sldId id="293" r:id="rId10"/>
    <p:sldId id="294" r:id="rId11"/>
    <p:sldId id="298" r:id="rId12"/>
    <p:sldId id="299" r:id="rId13"/>
    <p:sldId id="300" r:id="rId14"/>
    <p:sldId id="274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6600CC"/>
    <a:srgbClr val="006600"/>
    <a:srgbClr val="33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0" autoAdjust="0"/>
    <p:restoredTop sz="94660"/>
  </p:normalViewPr>
  <p:slideViewPr>
    <p:cSldViewPr>
      <p:cViewPr varScale="1">
        <p:scale>
          <a:sx n="86" d="100"/>
          <a:sy n="86" d="100"/>
        </p:scale>
        <p:origin x="-122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A41B5F3-0C50-4676-B3E1-DEFB2D359DCB}" type="datetimeFigureOut">
              <a:rPr lang="zh-TW" altLang="en-US" smtClean="0"/>
              <a:pPr/>
              <a:t>2013/5/20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F82457D-727F-449B-B3DC-B3ABA35252A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1B5F3-0C50-4676-B3E1-DEFB2D359DCB}" type="datetimeFigureOut">
              <a:rPr lang="zh-TW" altLang="en-US" smtClean="0"/>
              <a:pPr/>
              <a:t>2013/5/20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457D-727F-449B-B3DC-B3ABA35252A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1B5F3-0C50-4676-B3E1-DEFB2D359DCB}" type="datetimeFigureOut">
              <a:rPr lang="zh-TW" altLang="en-US" smtClean="0"/>
              <a:pPr/>
              <a:t>2013/5/20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457D-727F-449B-B3DC-B3ABA35252A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A41B5F3-0C50-4676-B3E1-DEFB2D359DCB}" type="datetimeFigureOut">
              <a:rPr lang="zh-TW" altLang="en-US" smtClean="0"/>
              <a:pPr/>
              <a:t>2013/5/20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F82457D-727F-449B-B3DC-B3ABA35252A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A41B5F3-0C50-4676-B3E1-DEFB2D359DCB}" type="datetimeFigureOut">
              <a:rPr lang="zh-TW" altLang="en-US" smtClean="0"/>
              <a:pPr/>
              <a:t>2013/5/20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F82457D-727F-449B-B3DC-B3ABA35252A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1B5F3-0C50-4676-B3E1-DEFB2D359DCB}" type="datetimeFigureOut">
              <a:rPr lang="zh-TW" altLang="en-US" smtClean="0"/>
              <a:pPr/>
              <a:t>2013/5/20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457D-727F-449B-B3DC-B3ABA35252A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1B5F3-0C50-4676-B3E1-DEFB2D359DCB}" type="datetimeFigureOut">
              <a:rPr lang="zh-TW" altLang="en-US" smtClean="0"/>
              <a:pPr/>
              <a:t>2013/5/20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457D-727F-449B-B3DC-B3ABA35252A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A41B5F3-0C50-4676-B3E1-DEFB2D359DCB}" type="datetimeFigureOut">
              <a:rPr lang="zh-TW" altLang="en-US" smtClean="0"/>
              <a:pPr/>
              <a:t>2013/5/20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F82457D-727F-449B-B3DC-B3ABA35252A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1B5F3-0C50-4676-B3E1-DEFB2D359DCB}" type="datetimeFigureOut">
              <a:rPr lang="zh-TW" altLang="en-US" smtClean="0"/>
              <a:pPr/>
              <a:t>2013/5/20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457D-727F-449B-B3DC-B3ABA35252A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A41B5F3-0C50-4676-B3E1-DEFB2D359DCB}" type="datetimeFigureOut">
              <a:rPr lang="zh-TW" altLang="en-US" smtClean="0"/>
              <a:pPr/>
              <a:t>2013/5/20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F82457D-727F-449B-B3DC-B3ABA35252A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A41B5F3-0C50-4676-B3E1-DEFB2D359DCB}" type="datetimeFigureOut">
              <a:rPr lang="zh-TW" altLang="en-US" smtClean="0"/>
              <a:pPr/>
              <a:t>2013/5/20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F82457D-727F-449B-B3DC-B3ABA35252A6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A41B5F3-0C50-4676-B3E1-DEFB2D359DCB}" type="datetimeFigureOut">
              <a:rPr lang="zh-TW" altLang="en-US" smtClean="0"/>
              <a:pPr/>
              <a:t>2013/5/20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F82457D-727F-449B-B3DC-B3ABA35252A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619672" y="980728"/>
            <a:ext cx="7344816" cy="2254402"/>
          </a:xfrm>
        </p:spPr>
        <p:txBody>
          <a:bodyPr>
            <a:normAutofit fontScale="90000"/>
          </a:bodyPr>
          <a:lstStyle/>
          <a:p>
            <a:r>
              <a:rPr lang="zh-TW" altLang="en-US" sz="6000" dirty="0" smtClean="0"/>
              <a:t> </a:t>
            </a:r>
            <a:r>
              <a:rPr lang="zh-TW" altLang="en-US" sz="6000" dirty="0" smtClean="0">
                <a:latin typeface="標楷體" pitchFamily="65" charset="-120"/>
                <a:ea typeface="標楷體" pitchFamily="65" charset="-120"/>
              </a:rPr>
              <a:t>穿越心門的涓涓交流</a:t>
            </a:r>
            <a:r>
              <a:rPr lang="en-US" altLang="zh-TW" sz="60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60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22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2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       </a:t>
            </a:r>
            <a:r>
              <a:rPr lang="en-US" altLang="zh-TW" sz="4400" dirty="0" smtClean="0">
                <a:latin typeface="標楷體" pitchFamily="65" charset="-120"/>
                <a:ea typeface="標楷體" pitchFamily="65" charset="-120"/>
              </a:rPr>
              <a:t>~~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談 教室觀課在永安</a:t>
            </a:r>
            <a:endParaRPr lang="zh-TW" altLang="en-US" sz="4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987824" y="4653136"/>
            <a:ext cx="5472608" cy="1505762"/>
          </a:xfrm>
        </p:spPr>
        <p:txBody>
          <a:bodyPr>
            <a:normAutofit lnSpcReduction="10000"/>
          </a:bodyPr>
          <a:lstStyle/>
          <a:p>
            <a:pPr algn="ctr"/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臺北市 永安國小</a:t>
            </a:r>
            <a:endParaRPr lang="zh-TW" altLang="en-US" sz="2800" dirty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許 瑛 珍</a:t>
            </a:r>
          </a:p>
          <a:p>
            <a:pPr algn="ctr"/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E-mail:jenny1236@tp.edu.tw</a:t>
            </a:r>
            <a:endParaRPr lang="en-US" altLang="zh-TW" sz="28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19341165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8280920" cy="4873752"/>
          </a:xfrm>
        </p:spPr>
        <p:txBody>
          <a:bodyPr>
            <a:normAutofit/>
          </a:bodyPr>
          <a:lstStyle/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改變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是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一個過程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(process)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，而非突發事件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(event)</a:t>
            </a:r>
            <a:endParaRPr lang="zh-TW" altLang="en-US" sz="28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學校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未來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效能（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future school effectiveness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）</a:t>
            </a:r>
            <a:endParaRPr lang="en-US" altLang="zh-TW" sz="28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強調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學校在培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育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學生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歷程中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，是讓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學生真正</a:t>
            </a:r>
            <a:endParaRPr lang="en-US" altLang="zh-TW" sz="28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「學會如何學習」勝於「習得知識內容」</a:t>
            </a:r>
            <a:endParaRPr lang="en-US" altLang="zh-TW" sz="28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教師專業發展評鑑之觀察規準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專業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學習</a:t>
            </a:r>
            <a:r>
              <a:rPr lang="zh-TW" altLang="zh-TW" sz="2800">
                <a:latin typeface="標楷體" pitchFamily="65" charset="-120"/>
                <a:ea typeface="標楷體" pitchFamily="65" charset="-120"/>
              </a:rPr>
              <a:t>社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群</a:t>
            </a:r>
            <a:r>
              <a:rPr lang="zh-TW" altLang="zh-TW" sz="200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Professional Learning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Community, PLC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）</a:t>
            </a: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教室走察    校長觀課</a:t>
            </a:r>
            <a:endParaRPr lang="en-US" altLang="zh-TW" sz="28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學年會議  領域研討會   共同備課</a:t>
            </a:r>
            <a:endParaRPr lang="en-US" altLang="zh-TW" sz="2800" dirty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800" dirty="0" smtClean="0"/>
          </a:p>
        </p:txBody>
      </p:sp>
      <p:sp>
        <p:nvSpPr>
          <p:cNvPr id="4" name="標題 1"/>
          <p:cNvSpPr txBox="1">
            <a:spLocks noGrp="1"/>
          </p:cNvSpPr>
          <p:nvPr>
            <p:ph type="title"/>
          </p:nvPr>
        </p:nvSpPr>
        <p:spPr>
          <a:xfrm>
            <a:off x="1259632" y="0"/>
            <a:ext cx="684076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 smtClean="0"/>
              <a:t>      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思索　教室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教學的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改變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9755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899592" y="1556792"/>
            <a:ext cx="7467600" cy="4873752"/>
          </a:xfrm>
        </p:spPr>
        <p:txBody>
          <a:bodyPr>
            <a:normAutofit/>
          </a:bodyPr>
          <a:lstStyle/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積極規畫</a:t>
            </a:r>
            <a:r>
              <a:rPr lang="zh-TW" altLang="en-US" sz="2800" i="1" dirty="0" smtClean="0">
                <a:latin typeface="標楷體" pitchFamily="65" charset="-120"/>
                <a:ea typeface="標楷體" pitchFamily="65" charset="-120"/>
              </a:rPr>
              <a:t>教師備課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與</a:t>
            </a:r>
            <a:r>
              <a:rPr lang="zh-TW" altLang="en-US" sz="2800" i="1" dirty="0" smtClean="0">
                <a:latin typeface="標楷體" pitchFamily="65" charset="-120"/>
                <a:ea typeface="標楷體" pitchFamily="65" charset="-120"/>
              </a:rPr>
              <a:t>教室觀課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之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   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「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起步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發展、維持」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等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三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階段。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每個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階段間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的遞變並非固定不變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，歷程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也沒有一定的期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程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102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月  與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六年級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8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位教師共同備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課</a:t>
            </a:r>
            <a:endParaRPr lang="en-US" altLang="zh-TW" sz="2800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102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月  校長提出教學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活動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設計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　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　　　　　與教師進行觀課前討論</a:t>
            </a:r>
            <a:endParaRPr lang="en-US" altLang="zh-TW" sz="2800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102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月  開始 校長教學  教師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觀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課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800" dirty="0" smtClean="0"/>
          </a:p>
          <a:p>
            <a:endParaRPr lang="en-US" altLang="zh-TW" sz="2800" dirty="0" smtClean="0"/>
          </a:p>
        </p:txBody>
      </p:sp>
      <p:sp>
        <p:nvSpPr>
          <p:cNvPr id="4" name="標題 1"/>
          <p:cNvSpPr txBox="1">
            <a:spLocks noGrp="1"/>
          </p:cNvSpPr>
          <p:nvPr>
            <p:ph type="title"/>
          </p:nvPr>
        </p:nvSpPr>
        <p:spPr>
          <a:xfrm>
            <a:off x="1763688" y="188640"/>
            <a:ext cx="5472608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起步　學年共同備課　　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8470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971600" y="2204864"/>
            <a:ext cx="7467600" cy="3888432"/>
          </a:xfrm>
        </p:spPr>
        <p:txBody>
          <a:bodyPr>
            <a:normAutofit/>
          </a:bodyPr>
          <a:lstStyle/>
          <a:p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102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年３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~6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月  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觀課前會談及觀課後會談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102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年４月　　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一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年級數學領域</a:t>
            </a:r>
            <a:endParaRPr lang="en-US" altLang="zh-TW" sz="2800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102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年４月  　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四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年級語文領域</a:t>
            </a:r>
            <a:endParaRPr lang="en-US" altLang="zh-TW" sz="2800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102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年５月  　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五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年級社會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領域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102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年５月  　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三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年級語文領域</a:t>
            </a:r>
            <a:endParaRPr lang="en-US" altLang="zh-TW" sz="2800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102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~6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月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　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同儕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觀課座談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800" dirty="0" smtClean="0"/>
          </a:p>
          <a:p>
            <a:endParaRPr lang="en-US" altLang="zh-TW" sz="2800" dirty="0" smtClean="0"/>
          </a:p>
        </p:txBody>
      </p:sp>
      <p:sp>
        <p:nvSpPr>
          <p:cNvPr id="4" name="標題 1"/>
          <p:cNvSpPr txBox="1">
            <a:spLocks noGrp="1"/>
          </p:cNvSpPr>
          <p:nvPr>
            <p:ph type="title"/>
          </p:nvPr>
        </p:nvSpPr>
        <p:spPr>
          <a:xfrm>
            <a:off x="1187624" y="404664"/>
            <a:ext cx="7128792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發展　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輔導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>教師與夥伴老師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　</a:t>
            </a:r>
            <a:r>
              <a:rPr lang="zh-TW" altLang="en-US" dirty="0" smtClean="0"/>
              <a:t>　　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9367935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051720" y="836712"/>
            <a:ext cx="6336704" cy="1829761"/>
          </a:xfrm>
        </p:spPr>
        <p:txBody>
          <a:bodyPr>
            <a:normAutofit/>
          </a:bodyPr>
          <a:lstStyle/>
          <a:p>
            <a:r>
              <a:rPr lang="en-US" altLang="zh-TW" sz="3100" dirty="0" smtClean="0"/>
              <a:t>2012</a:t>
            </a:r>
            <a:r>
              <a:rPr lang="zh-TW" altLang="en-US" sz="3100" dirty="0" smtClean="0"/>
              <a:t>親子天下</a:t>
            </a:r>
            <a:r>
              <a:rPr lang="en-US" altLang="zh-TW" sz="3100" dirty="0" smtClean="0"/>
              <a:t>【</a:t>
            </a:r>
            <a:r>
              <a:rPr lang="zh-TW" altLang="en-US" sz="3100" dirty="0" smtClean="0"/>
              <a:t>國際教育論壇</a:t>
            </a:r>
            <a:r>
              <a:rPr lang="en-US" altLang="zh-TW" sz="3100" dirty="0" smtClean="0"/>
              <a:t>】</a:t>
            </a:r>
            <a:br>
              <a:rPr lang="en-US" altLang="zh-TW" sz="3100" dirty="0" smtClean="0"/>
            </a:br>
            <a:r>
              <a:rPr lang="zh-TW" altLang="en-US" sz="3100" dirty="0" smtClean="0"/>
              <a:t>　</a:t>
            </a:r>
            <a:r>
              <a:rPr lang="zh-TW" altLang="en-US" dirty="0" smtClean="0"/>
              <a:t>教出學習力</a:t>
            </a:r>
            <a:r>
              <a:rPr lang="en-US" altLang="zh-TW" dirty="0" smtClean="0"/>
              <a:t>-</a:t>
            </a:r>
            <a:r>
              <a:rPr lang="zh-TW" altLang="en-US" sz="3200" dirty="0" smtClean="0"/>
              <a:t>心得分享</a:t>
            </a:r>
            <a:endParaRPr lang="zh-TW" altLang="en-US" sz="32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55776" y="4437112"/>
            <a:ext cx="6172200" cy="1371600"/>
          </a:xfrm>
        </p:spPr>
        <p:txBody>
          <a:bodyPr>
            <a:normAutofit/>
          </a:bodyPr>
          <a:lstStyle/>
          <a:p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分享者</a:t>
            </a:r>
            <a:r>
              <a:rPr lang="en-US" altLang="zh-TW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永安國小</a:t>
            </a:r>
            <a:endParaRPr lang="en-US" altLang="zh-TW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TW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</a:t>
            </a:r>
            <a:r>
              <a:rPr lang="zh-TW" alt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　　　</a:t>
            </a:r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明如、曉楓、懿卿</a:t>
            </a:r>
            <a:endParaRPr lang="zh-TW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897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5400" b="1" dirty="0" smtClean="0">
                <a:solidFill>
                  <a:srgbClr val="C00000"/>
                </a:solidFill>
              </a:rPr>
              <a:t>  </a:t>
            </a:r>
            <a:endParaRPr lang="zh-TW" altLang="en-US" sz="54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539552" y="548680"/>
            <a:ext cx="8075240" cy="6069288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zh-TW" altLang="en-US" sz="6000" b="1" dirty="0" smtClean="0">
                <a:solidFill>
                  <a:srgbClr val="C00000"/>
                </a:solidFill>
              </a:rPr>
              <a:t>  　</a:t>
            </a:r>
            <a:r>
              <a:rPr lang="zh-TW" altLang="en-US" sz="4800" b="1" dirty="0" smtClean="0"/>
              <a:t>觀</a:t>
            </a:r>
            <a:r>
              <a:rPr lang="zh-TW" altLang="en-US" sz="4800" b="1" dirty="0"/>
              <a:t>變</a:t>
            </a:r>
            <a:r>
              <a:rPr lang="zh-TW" altLang="en-US" sz="4800" b="1" dirty="0">
                <a:latin typeface="新細明體"/>
              </a:rPr>
              <a:t>、</a:t>
            </a:r>
            <a:r>
              <a:rPr lang="zh-TW" altLang="en-US" sz="4800" b="1" dirty="0"/>
              <a:t>知變</a:t>
            </a:r>
            <a:r>
              <a:rPr lang="zh-TW" altLang="en-US" sz="4800" b="1" dirty="0">
                <a:latin typeface="新細明體"/>
              </a:rPr>
              <a:t>、應變</a:t>
            </a:r>
            <a:r>
              <a:rPr lang="en-US" altLang="zh-TW" sz="4800" b="1" dirty="0" smtClean="0">
                <a:latin typeface="新細明體"/>
              </a:rPr>
              <a:t>﹗</a:t>
            </a:r>
          </a:p>
          <a:p>
            <a:pPr marL="0" indent="0">
              <a:buNone/>
              <a:defRPr/>
            </a:pPr>
            <a:r>
              <a:rPr lang="zh-TW" altLang="en-US" sz="4800" b="1" dirty="0" smtClean="0">
                <a:latin typeface="新細明體"/>
              </a:rPr>
              <a:t>　</a:t>
            </a:r>
            <a:endParaRPr lang="en-US" altLang="zh-TW" sz="1050" b="1" dirty="0" smtClean="0">
              <a:latin typeface="新細明體"/>
            </a:endParaRPr>
          </a:p>
          <a:p>
            <a:pPr marL="0" indent="0">
              <a:buNone/>
              <a:defRPr/>
            </a:pPr>
            <a:r>
              <a:rPr lang="zh-TW" altLang="en-US" sz="3200" dirty="0" smtClean="0">
                <a:latin typeface="標楷體" pitchFamily="65" charset="-120"/>
                <a:ea typeface="文鼎粗行楷" pitchFamily="49" charset="-120"/>
              </a:rPr>
              <a:t>  </a:t>
            </a:r>
            <a:r>
              <a:rPr lang="zh-TW" altLang="en-US" sz="3200" dirty="0" smtClean="0">
                <a:latin typeface="標楷體" pitchFamily="65" charset="-120"/>
                <a:ea typeface="文鼎粗行楷" pitchFamily="49" charset="-120"/>
              </a:rPr>
              <a:t>  </a:t>
            </a:r>
            <a:r>
              <a:rPr lang="zh-TW" altLang="en-US" sz="3600" i="1" u="sng" dirty="0" smtClean="0">
                <a:latin typeface="標楷體" pitchFamily="65" charset="-120"/>
                <a:ea typeface="標楷體" pitchFamily="65" charset="-120"/>
              </a:rPr>
              <a:t>雞蛋</a:t>
            </a:r>
            <a:r>
              <a:rPr lang="zh-TW" altLang="en-US" sz="3600" i="1" u="sng" dirty="0" smtClean="0">
                <a:latin typeface="標楷體" pitchFamily="65" charset="-120"/>
                <a:ea typeface="標楷體" pitchFamily="65" charset="-120"/>
              </a:rPr>
              <a:t>若從</a:t>
            </a:r>
            <a:r>
              <a:rPr lang="zh-TW" altLang="en-US" sz="3600" b="1" i="1" u="sng" dirty="0" smtClean="0">
                <a:latin typeface="標楷體" pitchFamily="65" charset="-120"/>
                <a:ea typeface="標楷體" pitchFamily="65" charset="-120"/>
              </a:rPr>
              <a:t>外面</a:t>
            </a:r>
            <a:r>
              <a:rPr lang="zh-TW" altLang="en-US" sz="3600" i="1" u="sng" dirty="0" smtClean="0">
                <a:latin typeface="標楷體" pitchFamily="65" charset="-120"/>
                <a:ea typeface="標楷體" pitchFamily="65" charset="-120"/>
              </a:rPr>
              <a:t>打破裂開　就破了</a:t>
            </a:r>
            <a:r>
              <a:rPr lang="en-US" altLang="zh-TW" sz="3600" i="1" u="sng" dirty="0" smtClean="0">
                <a:latin typeface="標楷體" pitchFamily="65" charset="-120"/>
                <a:ea typeface="標楷體" pitchFamily="65" charset="-120"/>
              </a:rPr>
              <a:t>!</a:t>
            </a:r>
          </a:p>
          <a:p>
            <a:pPr marL="0" indent="0">
              <a:buNone/>
              <a:defRPr/>
            </a:pPr>
            <a:r>
              <a:rPr lang="zh-TW" altLang="en-US" sz="3600" i="1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3600" i="1" u="sng" dirty="0" smtClean="0">
                <a:latin typeface="標楷體" pitchFamily="65" charset="-120"/>
                <a:ea typeface="標楷體" pitchFamily="65" charset="-120"/>
              </a:rPr>
              <a:t>若</a:t>
            </a:r>
            <a:r>
              <a:rPr lang="zh-TW" altLang="en-US" sz="3600" i="1" u="sng" dirty="0" smtClean="0">
                <a:latin typeface="標楷體" pitchFamily="65" charset="-120"/>
                <a:ea typeface="標楷體" pitchFamily="65" charset="-120"/>
              </a:rPr>
              <a:t>從</a:t>
            </a:r>
            <a:r>
              <a:rPr lang="zh-TW" altLang="en-US" sz="3600" b="1" i="1" u="sng" dirty="0" smtClean="0">
                <a:latin typeface="標楷體" pitchFamily="65" charset="-120"/>
                <a:ea typeface="標楷體" pitchFamily="65" charset="-120"/>
              </a:rPr>
              <a:t>內部</a:t>
            </a:r>
            <a:r>
              <a:rPr lang="zh-TW" altLang="en-US" sz="3600" i="1" u="sng" dirty="0" smtClean="0">
                <a:latin typeface="標楷體" pitchFamily="65" charset="-120"/>
                <a:ea typeface="標楷體" pitchFamily="65" charset="-120"/>
              </a:rPr>
              <a:t>掙開破出  </a:t>
            </a:r>
            <a:r>
              <a:rPr lang="zh-TW" altLang="en-US" sz="3600" i="1" u="sng" dirty="0" smtClean="0">
                <a:latin typeface="標楷體" pitchFamily="65" charset="-120"/>
                <a:ea typeface="標楷體" pitchFamily="65" charset="-120"/>
              </a:rPr>
              <a:t>就</a:t>
            </a:r>
            <a:r>
              <a:rPr lang="zh-TW" altLang="en-US" sz="3600" i="1" u="sng" dirty="0" smtClean="0">
                <a:latin typeface="標楷體" pitchFamily="65" charset="-120"/>
                <a:ea typeface="標楷體" pitchFamily="65" charset="-120"/>
              </a:rPr>
              <a:t>有生命了</a:t>
            </a:r>
            <a:r>
              <a:rPr lang="en-US" altLang="zh-TW" sz="3600" i="1" u="sng" dirty="0" smtClean="0">
                <a:latin typeface="標楷體" pitchFamily="65" charset="-120"/>
                <a:ea typeface="標楷體" pitchFamily="65" charset="-120"/>
              </a:rPr>
              <a:t>!</a:t>
            </a:r>
          </a:p>
          <a:p>
            <a:pPr marL="0" indent="0">
              <a:buNone/>
              <a:defRPr/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     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組織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的內部覺察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  <a:defRPr/>
            </a:pP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     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    教師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的自發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動力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  <a:defRPr/>
            </a:pP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4000" i="1" dirty="0" smtClean="0">
                <a:latin typeface="標楷體" pitchFamily="65" charset="-120"/>
                <a:ea typeface="標楷體" pitchFamily="65" charset="-120"/>
              </a:rPr>
              <a:t>讓 教室</a:t>
            </a:r>
            <a:r>
              <a:rPr lang="zh-TW" altLang="en-US" sz="4000" i="1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sz="4000" i="1" dirty="0" smtClean="0">
                <a:latin typeface="標楷體" pitchFamily="65" charset="-120"/>
                <a:ea typeface="標楷體" pitchFamily="65" charset="-120"/>
              </a:rPr>
              <a:t>教學風貌改變了</a:t>
            </a:r>
            <a:r>
              <a:rPr lang="en-US" altLang="zh-TW" sz="4000" i="1" dirty="0" smtClean="0">
                <a:latin typeface="標楷體" pitchFamily="65" charset="-120"/>
                <a:ea typeface="標楷體" pitchFamily="65" charset="-120"/>
              </a:rPr>
              <a:t>!!</a:t>
            </a:r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　</a:t>
            </a:r>
            <a:endParaRPr lang="en-US" altLang="zh-TW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369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99592" y="116632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回 顧  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2000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年創建之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永安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899592" y="1412776"/>
            <a:ext cx="7488832" cy="5133184"/>
          </a:xfrm>
        </p:spPr>
        <p:txBody>
          <a:bodyPr>
            <a:normAutofit lnSpcReduction="10000"/>
          </a:bodyPr>
          <a:lstStyle/>
          <a:p>
            <a:pPr lvl="0"/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永安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國小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位於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台北市中山區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大直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重劃區內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，於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千禧年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(2000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正式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啟用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揭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櫫建校四大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基調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0" lvl="0" indent="0">
              <a:buNone/>
            </a:pP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「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新世紀、新空間、新課程、新社區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」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開放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空間 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---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 每學年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1~4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班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成一個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A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班群  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5~8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班為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B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班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群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班群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協同 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---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0" lvl="0" indent="0"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  課程研討   班級經營   行動研究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自主學習 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---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0" lvl="0" indent="0"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   結合社區   多元面向   明水時間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0" lv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    </a:t>
            </a:r>
            <a:endParaRPr lang="en-US" altLang="zh-TW" dirty="0" smtClean="0"/>
          </a:p>
          <a:p>
            <a:pPr lvl="0"/>
            <a:endParaRPr lang="zh-TW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2182964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永安現況之「望 聞 問 切」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899592" y="1772816"/>
            <a:ext cx="7467600" cy="4873752"/>
          </a:xfrm>
        </p:spPr>
        <p:txBody>
          <a:bodyPr>
            <a:normAutofit/>
          </a:bodyPr>
          <a:lstStyle/>
          <a:p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101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8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月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  仲夏午茶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~</a:t>
            </a:r>
            <a:r>
              <a:rPr lang="zh-TW" altLang="en-US" sz="3200" i="1" dirty="0" smtClean="0">
                <a:latin typeface="標楷體" pitchFamily="65" charset="-120"/>
                <a:ea typeface="標楷體" pitchFamily="65" charset="-120"/>
              </a:rPr>
              <a:t>點點心聲 涓涓交流</a:t>
            </a:r>
            <a:endParaRPr lang="en-US" altLang="zh-TW" sz="3200" i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102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月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  暖冬歲末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~</a:t>
            </a:r>
            <a:r>
              <a:rPr lang="zh-TW" altLang="en-US" sz="3200" i="1" dirty="0" smtClean="0">
                <a:latin typeface="標楷體" pitchFamily="65" charset="-120"/>
                <a:ea typeface="標楷體" pitchFamily="65" charset="-120"/>
              </a:rPr>
              <a:t>專業話語 教學交彙</a:t>
            </a:r>
            <a:endParaRPr lang="en-US" altLang="zh-TW" sz="3200" i="1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102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月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  初春祈願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~</a:t>
            </a:r>
            <a:r>
              <a:rPr lang="zh-TW" altLang="en-US" sz="3200" i="1" dirty="0" smtClean="0">
                <a:latin typeface="標楷體" pitchFamily="65" charset="-120"/>
                <a:ea typeface="標楷體" pitchFamily="65" charset="-120"/>
              </a:rPr>
              <a:t>從心出來 重新出去</a:t>
            </a:r>
            <a:endParaRPr lang="zh-TW" altLang="en-US" sz="3200" i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9300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1143000"/>
          </a:xfrm>
        </p:spPr>
        <p:txBody>
          <a:bodyPr>
            <a:normAutofit fontScale="90000"/>
          </a:bodyPr>
          <a:lstStyle/>
          <a:p>
            <a:r>
              <a:rPr lang="zh-TW" altLang="en-US" sz="3200" dirty="0">
                <a:solidFill>
                  <a:srgbClr val="0000FF"/>
                </a:solidFill>
                <a:latin typeface="華康儷金黑" pitchFamily="49" charset="-120"/>
                <a:ea typeface="華康儷金黑" pitchFamily="49" charset="-120"/>
              </a:rPr>
              <a:t> </a:t>
            </a:r>
            <a:r>
              <a:rPr lang="zh-TW" altLang="en-US" sz="3200" dirty="0" smtClean="0">
                <a:solidFill>
                  <a:srgbClr val="0000FF"/>
                </a:solidFill>
                <a:latin typeface="華康儷金黑" pitchFamily="49" charset="-120"/>
                <a:ea typeface="華康儷金黑" pitchFamily="49" charset="-120"/>
              </a:rPr>
              <a:t>    </a:t>
            </a:r>
            <a:r>
              <a:rPr lang="zh-TW" altLang="en-US" sz="4400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望聞問切</a:t>
            </a:r>
            <a:r>
              <a:rPr lang="en-US" altLang="zh-TW" sz="4400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--</a:t>
            </a:r>
            <a:r>
              <a:rPr lang="zh-TW" altLang="en-US" sz="4400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班群教室</a:t>
            </a:r>
            <a:r>
              <a:rPr lang="zh-TW" altLang="en-US" sz="4400" dirty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之</a:t>
            </a:r>
            <a:r>
              <a:rPr lang="zh-TW" altLang="en-US" sz="4400" dirty="0" smtClean="0">
                <a:solidFill>
                  <a:srgbClr val="0000FF"/>
                </a:solidFill>
                <a:latin typeface="標楷體" pitchFamily="65" charset="-120"/>
                <a:ea typeface="標楷體" pitchFamily="65" charset="-120"/>
              </a:rPr>
              <a:t>教學</a:t>
            </a:r>
            <a:endParaRPr lang="zh-TW" altLang="en-US" sz="4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1331640" y="1628800"/>
            <a:ext cx="6707088" cy="4873752"/>
          </a:xfrm>
        </p:spPr>
        <p:txBody>
          <a:bodyPr>
            <a:normAutofit/>
          </a:bodyPr>
          <a:lstStyle/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望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: 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開放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教室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VS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心門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堡壘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　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課程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計劃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VS.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教法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傳統</a:t>
            </a:r>
            <a:endParaRPr lang="en-US" altLang="zh-TW" sz="28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聞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: 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教學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研究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VS.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教室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實踐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 思維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優越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VS.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精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進不一 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  問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: 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班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群協同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VS.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合作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式微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   夥伴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多年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VS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熱忱不再 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    切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: 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教師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更迭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VS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傳承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斷層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     教學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理想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VS.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期望落差</a:t>
            </a:r>
            <a:endParaRPr lang="zh-TW" altLang="en-US" sz="28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7014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47664" y="-99392"/>
            <a:ext cx="6552728" cy="1143000"/>
          </a:xfrm>
        </p:spPr>
        <p:txBody>
          <a:bodyPr>
            <a:no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就從教室內的教學開始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755576" y="1340768"/>
            <a:ext cx="7848872" cy="51617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教學領導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★1960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年代美國的「有效能學校運動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」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effective school movement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）其結論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就是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強調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校長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教學領導的角色與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功能。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（張碧娟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，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1999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）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★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狹義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教學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領導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marL="0" indent="0"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係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指校長所從事與教師教學或與學生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學習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有直接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關係的行為或活動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而言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★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廣義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的教學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領導</a:t>
            </a: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marL="0" indent="0"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則包括所有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協助教師教學與影響學生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學習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直接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或間接的領導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活動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sz="2000" dirty="0">
                <a:latin typeface="標楷體" pitchFamily="65" charset="-120"/>
                <a:ea typeface="標楷體" pitchFamily="65" charset="-120"/>
              </a:rPr>
              <a:t>楊振昇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，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1997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zh-TW" sz="2000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zh-TW" altLang="en-US" sz="20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139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11560" y="1556792"/>
            <a:ext cx="7632848" cy="4873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 smtClean="0">
                <a:latin typeface="標楷體"/>
                <a:ea typeface="標楷體"/>
              </a:rPr>
              <a:t> </a:t>
            </a:r>
            <a:r>
              <a:rPr lang="en-US" altLang="zh-TW" dirty="0" smtClean="0">
                <a:latin typeface="標楷體"/>
                <a:ea typeface="標楷體"/>
              </a:rPr>
              <a:t>★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國內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學者對</a:t>
            </a:r>
            <a:r>
              <a:rPr lang="zh-TW" altLang="zh-TW" sz="2800" b="1" dirty="0">
                <a:latin typeface="標楷體" pitchFamily="65" charset="-120"/>
                <a:ea typeface="標楷體" pitchFamily="65" charset="-120"/>
              </a:rPr>
              <a:t>教學</a:t>
            </a: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領導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之研究方向及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定義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歸納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發現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以廣義的觀點居多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8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1800" dirty="0" smtClean="0">
                <a:latin typeface="標楷體" pitchFamily="65" charset="-120"/>
                <a:ea typeface="標楷體" pitchFamily="65" charset="-120"/>
              </a:rPr>
              <a:t>    　　　　</a:t>
            </a:r>
            <a:r>
              <a:rPr lang="zh-TW" altLang="zh-TW" sz="1800" dirty="0" smtClean="0">
                <a:latin typeface="標楷體" pitchFamily="65" charset="-120"/>
                <a:ea typeface="標楷體" pitchFamily="65" charset="-120"/>
              </a:rPr>
              <a:t>（魯</a:t>
            </a:r>
            <a:r>
              <a:rPr lang="zh-TW" altLang="zh-TW" sz="1800" dirty="0">
                <a:latin typeface="標楷體" pitchFamily="65" charset="-120"/>
                <a:ea typeface="標楷體" pitchFamily="65" charset="-120"/>
              </a:rPr>
              <a:t>先</a:t>
            </a:r>
            <a:r>
              <a:rPr lang="zh-TW" altLang="zh-TW" sz="1800" dirty="0" smtClean="0">
                <a:latin typeface="標楷體" pitchFamily="65" charset="-120"/>
                <a:ea typeface="標楷體" pitchFamily="65" charset="-120"/>
              </a:rPr>
              <a:t>華</a:t>
            </a:r>
            <a:r>
              <a:rPr lang="en-US" altLang="zh-TW" sz="1800" dirty="0" smtClean="0">
                <a:latin typeface="標楷體" pitchFamily="65" charset="-120"/>
                <a:ea typeface="標楷體" pitchFamily="65" charset="-120"/>
              </a:rPr>
              <a:t>1994</a:t>
            </a:r>
            <a:r>
              <a:rPr lang="zh-TW" altLang="en-US" sz="1800" dirty="0" smtClean="0">
                <a:latin typeface="標楷體" pitchFamily="65" charset="-120"/>
                <a:ea typeface="標楷體" pitchFamily="65" charset="-120"/>
              </a:rPr>
              <a:t>　</a:t>
            </a:r>
            <a:r>
              <a:rPr lang="zh-TW" altLang="zh-TW" sz="1800" dirty="0" smtClean="0">
                <a:latin typeface="標楷體" pitchFamily="65" charset="-120"/>
                <a:ea typeface="標楷體" pitchFamily="65" charset="-120"/>
              </a:rPr>
              <a:t>陳美言</a:t>
            </a:r>
            <a:r>
              <a:rPr lang="en-US" altLang="zh-TW" sz="1800" dirty="0" smtClean="0">
                <a:latin typeface="標楷體" pitchFamily="65" charset="-120"/>
                <a:ea typeface="標楷體" pitchFamily="65" charset="-120"/>
              </a:rPr>
              <a:t>1998</a:t>
            </a:r>
            <a:r>
              <a:rPr lang="zh-TW" altLang="en-US" sz="1800" dirty="0" smtClean="0">
                <a:latin typeface="標楷體" pitchFamily="65" charset="-120"/>
                <a:ea typeface="標楷體" pitchFamily="65" charset="-120"/>
              </a:rPr>
              <a:t>　</a:t>
            </a:r>
            <a:r>
              <a:rPr lang="zh-TW" altLang="zh-TW" sz="1800" dirty="0" smtClean="0">
                <a:latin typeface="標楷體" pitchFamily="65" charset="-120"/>
                <a:ea typeface="標楷體" pitchFamily="65" charset="-120"/>
              </a:rPr>
              <a:t>趙廣林</a:t>
            </a:r>
            <a:r>
              <a:rPr lang="en-US" altLang="zh-TW" sz="1800" dirty="0" smtClean="0">
                <a:latin typeface="標楷體" pitchFamily="65" charset="-120"/>
                <a:ea typeface="標楷體" pitchFamily="65" charset="-120"/>
              </a:rPr>
              <a:t>1996</a:t>
            </a:r>
            <a:r>
              <a:rPr lang="zh-TW" altLang="en-US" sz="1800" dirty="0" smtClean="0">
                <a:latin typeface="標楷體" pitchFamily="65" charset="-120"/>
                <a:ea typeface="標楷體" pitchFamily="65" charset="-120"/>
              </a:rPr>
              <a:t>　</a:t>
            </a:r>
            <a:r>
              <a:rPr lang="zh-TW" altLang="zh-TW" sz="1800" dirty="0" smtClean="0">
                <a:latin typeface="標楷體" pitchFamily="65" charset="-120"/>
                <a:ea typeface="標楷體" pitchFamily="65" charset="-120"/>
              </a:rPr>
              <a:t>歐</a:t>
            </a:r>
            <a:r>
              <a:rPr lang="zh-TW" altLang="zh-TW" sz="1800" dirty="0">
                <a:latin typeface="標楷體" pitchFamily="65" charset="-120"/>
                <a:ea typeface="標楷體" pitchFamily="65" charset="-120"/>
              </a:rPr>
              <a:t>曉</a:t>
            </a:r>
            <a:r>
              <a:rPr lang="zh-TW" altLang="zh-TW" sz="1800" dirty="0" smtClean="0">
                <a:latin typeface="標楷體" pitchFamily="65" charset="-120"/>
                <a:ea typeface="標楷體" pitchFamily="65" charset="-120"/>
              </a:rPr>
              <a:t>玟</a:t>
            </a:r>
            <a:r>
              <a:rPr lang="en-US" altLang="zh-TW" sz="1800" dirty="0" smtClean="0">
                <a:latin typeface="標楷體" pitchFamily="65" charset="-120"/>
                <a:ea typeface="標楷體" pitchFamily="65" charset="-120"/>
              </a:rPr>
              <a:t>2001</a:t>
            </a:r>
            <a:r>
              <a:rPr lang="zh-TW" altLang="zh-TW" sz="1800" dirty="0">
                <a:latin typeface="標楷體" pitchFamily="65" charset="-120"/>
                <a:ea typeface="標楷體" pitchFamily="65" charset="-120"/>
              </a:rPr>
              <a:t>）</a:t>
            </a:r>
          </a:p>
          <a:p>
            <a:pPr marL="0" indent="0">
              <a:buNone/>
            </a:pP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3000" dirty="0" smtClean="0">
                <a:latin typeface="標楷體" pitchFamily="65" charset="-120"/>
                <a:ea typeface="標楷體" pitchFamily="65" charset="-120"/>
              </a:rPr>
              <a:t>★</a:t>
            </a: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教學</a:t>
            </a:r>
            <a:r>
              <a:rPr lang="zh-TW" altLang="zh-TW" sz="2800" b="1" dirty="0">
                <a:latin typeface="標楷體" pitchFamily="65" charset="-120"/>
                <a:ea typeface="標楷體" pitchFamily="65" charset="-120"/>
              </a:rPr>
              <a:t>領導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是指透過直接的影響、</a:t>
            </a:r>
            <a:r>
              <a:rPr lang="zh-TW" altLang="zh-TW" sz="2800" b="1" i="1" dirty="0">
                <a:latin typeface="標楷體" pitchFamily="65" charset="-120"/>
                <a:ea typeface="標楷體" pitchFamily="65" charset="-120"/>
              </a:rPr>
              <a:t>參與、</a:t>
            </a:r>
            <a:r>
              <a:rPr lang="zh-TW" altLang="zh-TW" sz="2800" b="1" i="1" dirty="0" smtClean="0">
                <a:latin typeface="標楷體" pitchFamily="65" charset="-120"/>
                <a:ea typeface="標楷體" pitchFamily="65" charset="-120"/>
              </a:rPr>
              <a:t>示範</a:t>
            </a:r>
            <a:endParaRPr lang="en-US" altLang="zh-TW" sz="2800" b="1" i="1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　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或授權他人從事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與學校教學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之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各項改進措施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　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以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落實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發展學校任務與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目標、確保課程與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教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　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學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品質、增進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學生學習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氣氛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、促進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教師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專業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　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成長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及發展，支持學校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與社區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關係的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工作環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　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境</a:t>
            </a:r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等領導作為的歷程。</a:t>
            </a:r>
            <a:r>
              <a:rPr lang="en-US" altLang="zh-TW" sz="18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sz="1800" b="1" dirty="0">
                <a:latin typeface="標楷體" pitchFamily="65" charset="-120"/>
                <a:ea typeface="標楷體" pitchFamily="65" charset="-120"/>
              </a:rPr>
              <a:t>陳志宏</a:t>
            </a:r>
            <a:r>
              <a:rPr lang="en-US" altLang="zh-TW" sz="1800" b="1" dirty="0">
                <a:latin typeface="標楷體" pitchFamily="65" charset="-120"/>
                <a:ea typeface="標楷體" pitchFamily="65" charset="-120"/>
              </a:rPr>
              <a:t> 2009)</a:t>
            </a:r>
            <a:endParaRPr lang="zh-TW" altLang="zh-TW" sz="1800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  <p:sp>
        <p:nvSpPr>
          <p:cNvPr id="4" name="標題 1"/>
          <p:cNvSpPr txBox="1">
            <a:spLocks noGrp="1"/>
          </p:cNvSpPr>
          <p:nvPr>
            <p:ph type="title"/>
          </p:nvPr>
        </p:nvSpPr>
        <p:spPr>
          <a:xfrm>
            <a:off x="827584" y="0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200" dirty="0" smtClean="0"/>
              <a:t>  　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就從教室內的教學開始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0265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632848" cy="1143000"/>
          </a:xfrm>
        </p:spPr>
        <p:txBody>
          <a:bodyPr>
            <a:noAutofit/>
          </a:bodyPr>
          <a:lstStyle/>
          <a:p>
            <a:r>
              <a:rPr lang="zh-TW" altLang="en-US" sz="4000" dirty="0" smtClean="0"/>
              <a:t>   </a:t>
            </a:r>
            <a:r>
              <a:rPr lang="zh-TW" altLang="zh-TW" sz="4000" dirty="0" smtClean="0">
                <a:latin typeface="標楷體" pitchFamily="65" charset="-120"/>
                <a:ea typeface="標楷體" pitchFamily="65" charset="-120"/>
              </a:rPr>
              <a:t>教學</a:t>
            </a:r>
            <a:r>
              <a:rPr lang="zh-TW" altLang="zh-TW" sz="4000" dirty="0" smtClean="0">
                <a:latin typeface="標楷體" pitchFamily="65" charset="-120"/>
                <a:ea typeface="標楷體" pitchFamily="65" charset="-120"/>
              </a:rPr>
              <a:t>領導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sz="4000" dirty="0" smtClean="0">
                <a:latin typeface="標楷體" pitchFamily="65" charset="-120"/>
                <a:ea typeface="標楷體" pitchFamily="65" charset="-120"/>
              </a:rPr>
              <a:t>面臨</a:t>
            </a:r>
            <a:r>
              <a:rPr lang="zh-TW" altLang="zh-TW" sz="4000" dirty="0" smtClean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影響因素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…</a:t>
            </a:r>
            <a:endParaRPr lang="zh-TW" altLang="en-US" sz="4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755576" y="1628800"/>
            <a:ext cx="7992888" cy="487375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TW" altLang="zh-TW" sz="3000" dirty="0">
                <a:latin typeface="標楷體" pitchFamily="65" charset="-120"/>
                <a:ea typeface="標楷體" pitchFamily="65" charset="-120"/>
              </a:rPr>
              <a:t>一、教師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觀念侷限</a:t>
            </a:r>
            <a:r>
              <a:rPr lang="en-US" altLang="zh-TW" sz="3000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marL="0" indent="0">
              <a:buNone/>
            </a:pP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   由於</a:t>
            </a:r>
            <a:r>
              <a:rPr lang="zh-TW" altLang="zh-TW" sz="3000" dirty="0">
                <a:latin typeface="標楷體" pitchFamily="65" charset="-120"/>
                <a:ea typeface="標楷體" pitchFamily="65" charset="-120"/>
              </a:rPr>
              <a:t>傳統觀念，教師</a:t>
            </a: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常</a:t>
            </a:r>
            <a:r>
              <a:rPr lang="zh-TW" altLang="zh-TW" sz="3000" dirty="0">
                <a:latin typeface="標楷體" pitchFamily="65" charset="-120"/>
                <a:ea typeface="標楷體" pitchFamily="65" charset="-120"/>
              </a:rPr>
              <a:t>視校長</a:t>
            </a: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為行政</a:t>
            </a:r>
            <a:r>
              <a:rPr lang="zh-TW" altLang="zh-TW" sz="3000" dirty="0">
                <a:latin typeface="標楷體" pitchFamily="65" charset="-120"/>
                <a:ea typeface="標楷體" pitchFamily="65" charset="-120"/>
              </a:rPr>
              <a:t>管理者</a:t>
            </a: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，</a:t>
            </a:r>
            <a:endParaRPr lang="en-US" altLang="zh-TW" sz="30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教學是專業</a:t>
            </a:r>
            <a:r>
              <a:rPr lang="zh-TW" altLang="zh-TW" sz="3000" dirty="0">
                <a:latin typeface="標楷體" pitchFamily="65" charset="-120"/>
                <a:ea typeface="標楷體" pitchFamily="65" charset="-120"/>
              </a:rPr>
              <a:t>，校長無法提供</a:t>
            </a: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專業知識</a:t>
            </a:r>
            <a:r>
              <a:rPr lang="zh-TW" altLang="zh-TW" sz="3000" dirty="0">
                <a:latin typeface="標楷體" pitchFamily="65" charset="-120"/>
                <a:ea typeface="標楷體" pitchFamily="65" charset="-120"/>
              </a:rPr>
              <a:t>和</a:t>
            </a: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技術</a:t>
            </a:r>
            <a:endParaRPr lang="zh-TW" altLang="zh-TW" sz="30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二</a:t>
            </a: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、校長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專業素養</a:t>
            </a: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sz="30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個人</a:t>
            </a:r>
            <a:r>
              <a:rPr lang="zh-TW" altLang="zh-TW" sz="3000" dirty="0">
                <a:latin typeface="標楷體" pitchFamily="65" charset="-120"/>
                <a:ea typeface="標楷體" pitchFamily="65" charset="-120"/>
              </a:rPr>
              <a:t>信念</a:t>
            </a: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本身具備之</a:t>
            </a: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專業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知能</a:t>
            </a:r>
            <a:endParaRPr lang="en-US" altLang="zh-TW" sz="30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三</a:t>
            </a: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、校內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校務繁雜</a:t>
            </a: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sz="30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  行政事務</a:t>
            </a: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分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工、</a:t>
            </a: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校務</a:t>
            </a: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時間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管理</a:t>
            </a: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、學校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組織</a:t>
            </a: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氣氛</a:t>
            </a:r>
            <a:endParaRPr lang="zh-TW" altLang="zh-TW" sz="30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zh-TW" sz="3000" dirty="0">
                <a:latin typeface="標楷體" pitchFamily="65" charset="-120"/>
                <a:ea typeface="標楷體" pitchFamily="65" charset="-120"/>
              </a:rPr>
              <a:t>三</a:t>
            </a: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校外政策及社區關係</a:t>
            </a: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sz="30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</a:pPr>
            <a:r>
              <a:rPr lang="zh-TW" altLang="en-US" sz="30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主管</a:t>
            </a:r>
            <a:r>
              <a:rPr lang="zh-TW" altLang="zh-TW" sz="3000" dirty="0">
                <a:latin typeface="標楷體" pitchFamily="65" charset="-120"/>
                <a:ea typeface="標楷體" pitchFamily="65" charset="-120"/>
              </a:rPr>
              <a:t>教育行政機關</a:t>
            </a: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家長、</a:t>
            </a:r>
            <a:r>
              <a:rPr lang="zh-TW" altLang="zh-TW" sz="3000" dirty="0" smtClean="0">
                <a:latin typeface="標楷體" pitchFamily="65" charset="-120"/>
                <a:ea typeface="標楷體" pitchFamily="65" charset="-120"/>
              </a:rPr>
              <a:t>社區</a:t>
            </a:r>
            <a:r>
              <a:rPr lang="zh-TW" altLang="zh-TW" sz="3000" dirty="0">
                <a:latin typeface="標楷體" pitchFamily="65" charset="-120"/>
                <a:ea typeface="標楷體" pitchFamily="65" charset="-120"/>
              </a:rPr>
              <a:t>人士</a:t>
            </a:r>
          </a:p>
          <a:p>
            <a:pPr marL="0" indent="0">
              <a:buNone/>
            </a:pP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3150295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57200" y="709752"/>
            <a:ext cx="800323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TW" altLang="en-US" sz="4000" b="1" dirty="0" smtClean="0">
                <a:solidFill>
                  <a:srgbClr val="FF0000"/>
                </a:solidFill>
                <a:latin typeface="文鼎粗圓" pitchFamily="49" charset="-120"/>
                <a:ea typeface="文鼎粗圓" pitchFamily="49" charset="-120"/>
              </a:rPr>
              <a:t>  　</a:t>
            </a:r>
            <a:r>
              <a:rPr lang="zh-TW" altLang="en-US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常聽  老師們這麼說</a:t>
            </a:r>
            <a:r>
              <a:rPr lang="en-US" altLang="zh-TW" sz="40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………</a:t>
            </a:r>
            <a:endParaRPr lang="zh-TW" altLang="en-US" sz="4000" dirty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sz="quarter" idx="1"/>
          </p:nvPr>
        </p:nvSpPr>
        <p:spPr bwMode="auto">
          <a:xfrm>
            <a:off x="971600" y="1700808"/>
            <a:ext cx="7848872" cy="4078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一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我很認真教，學生上課就是不起勁</a:t>
            </a:r>
            <a:endParaRPr lang="zh-TW" altLang="en-US" sz="28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二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教學時間實在不夠</a:t>
            </a:r>
            <a:endParaRPr lang="en-US" altLang="zh-TW" sz="28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三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要學會，就要反覆練習</a:t>
            </a:r>
            <a:endParaRPr lang="en-US" altLang="zh-TW" sz="28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四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講了這麼多，不知學生聽進去多少？</a:t>
            </a:r>
          </a:p>
          <a:p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五、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小組討論吵吵鬧鬧，會耽擱教學進度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六、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讓學生自學，學錯了怎麼辦？</a:t>
            </a:r>
          </a:p>
          <a:p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七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、有人進</a:t>
            </a:r>
            <a:r>
              <a:rPr lang="zh-TW" altLang="en-US" sz="2800" dirty="0">
                <a:latin typeface="標楷體" pitchFamily="65" charset="-120"/>
                <a:ea typeface="標楷體" pitchFamily="65" charset="-120"/>
              </a:rPr>
              <a:t>教室觀課會干擾學習</a:t>
            </a:r>
            <a:endParaRPr lang="en-US" altLang="zh-TW" sz="2800" dirty="0">
              <a:latin typeface="標楷體" pitchFamily="65" charset="-120"/>
              <a:ea typeface="標楷體" pitchFamily="65" charset="-120"/>
            </a:endParaRPr>
          </a:p>
          <a:p>
            <a:endParaRPr lang="zh-TW" altLang="en-US" sz="28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7231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992888" cy="1143000"/>
          </a:xfrm>
        </p:spPr>
        <p:txBody>
          <a:bodyPr>
            <a:noAutofit/>
          </a:bodyPr>
          <a:lstStyle/>
          <a:p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省思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　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教師自覺努力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教學之後</a:t>
            </a:r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…</a:t>
            </a:r>
            <a:r>
              <a:rPr lang="zh-TW" altLang="en-US" sz="4000" dirty="0" smtClean="0"/>
              <a:t>　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1403648" y="2060848"/>
            <a:ext cx="5904656" cy="3240360"/>
          </a:xfrm>
        </p:spPr>
        <p:txBody>
          <a:bodyPr>
            <a:normAutofit/>
          </a:bodyPr>
          <a:lstStyle/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我設定的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教學目標達到了嗎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？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我了解自己的教學策略嗎</a:t>
            </a:r>
            <a:r>
              <a:rPr lang="en-US" altLang="zh-TW" sz="3200" dirty="0">
                <a:latin typeface="標楷體" pitchFamily="65" charset="-120"/>
                <a:ea typeface="標楷體" pitchFamily="65" charset="-120"/>
              </a:rPr>
              <a:t>?</a:t>
            </a:r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我清楚學生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學習基點嗎？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我滿意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自己的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教學</a:t>
            </a:r>
            <a:r>
              <a:rPr lang="zh-TW" altLang="en-US" sz="3200" dirty="0">
                <a:latin typeface="標楷體" pitchFamily="65" charset="-120"/>
                <a:ea typeface="標楷體" pitchFamily="65" charset="-120"/>
              </a:rPr>
              <a:t>過程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嗎？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我知道學生的學習改變嗎？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8308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1072</TotalTime>
  <Words>683</Words>
  <Application>Microsoft Office PowerPoint</Application>
  <PresentationFormat>如螢幕大小 (4:3)</PresentationFormat>
  <Paragraphs>110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壁窗</vt:lpstr>
      <vt:lpstr> 穿越心門的涓涓交流              ~~談 教室觀課在永安</vt:lpstr>
      <vt:lpstr>回 顧  2000年創建之永安</vt:lpstr>
      <vt:lpstr>永安現況之「望 聞 問 切」</vt:lpstr>
      <vt:lpstr>     望聞問切--班群教室之教學</vt:lpstr>
      <vt:lpstr>就從教室內的教學開始</vt:lpstr>
      <vt:lpstr>  　就從教室內的教學開始</vt:lpstr>
      <vt:lpstr>   教學領導 面臨的影響因素…</vt:lpstr>
      <vt:lpstr>  　常聽  老師們這麼說………</vt:lpstr>
      <vt:lpstr>省思　教師自覺努力教學之後…　</vt:lpstr>
      <vt:lpstr>      思索　教室教學的改變</vt:lpstr>
      <vt:lpstr>起步　學年共同備課　　</vt:lpstr>
      <vt:lpstr>發展　輔導教師與夥伴老師　　　</vt:lpstr>
      <vt:lpstr>2012親子天下【國際教育論壇】 　教出學習力-心得分享</vt:lpstr>
      <vt:lpstr>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spre8</dc:creator>
  <cp:lastModifiedBy>jenny1236</cp:lastModifiedBy>
  <cp:revision>93</cp:revision>
  <dcterms:created xsi:type="dcterms:W3CDTF">2013-01-07T16:18:50Z</dcterms:created>
  <dcterms:modified xsi:type="dcterms:W3CDTF">2013-05-20T03:41:37Z</dcterms:modified>
</cp:coreProperties>
</file>