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74" r:id="rId3"/>
    <p:sldId id="268" r:id="rId4"/>
    <p:sldId id="265" r:id="rId5"/>
    <p:sldId id="270" r:id="rId6"/>
    <p:sldId id="266" r:id="rId7"/>
    <p:sldId id="271" r:id="rId8"/>
    <p:sldId id="272" r:id="rId9"/>
    <p:sldId id="258" r:id="rId10"/>
    <p:sldId id="259" r:id="rId11"/>
    <p:sldId id="27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E3597-2DCF-4808-B494-F4A8F33E7FEC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B0BE-93C5-45DD-B5C3-3EB9087E83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468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機制議題：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智慧城市的定義、領域、應用</a:t>
            </a:r>
            <a:endParaRPr lang="en-US" altLang="zh-TW" dirty="0"/>
          </a:p>
          <a:p>
            <a:r>
              <a:rPr lang="en-US" altLang="zh-TW" dirty="0"/>
              <a:t>2.Open</a:t>
            </a:r>
            <a:r>
              <a:rPr lang="en-US" altLang="zh-TW" baseline="0" dirty="0"/>
              <a:t> data</a:t>
            </a:r>
            <a:r>
              <a:rPr lang="zh-TW" altLang="en-US" baseline="0" dirty="0"/>
              <a:t>的機制：法規</a:t>
            </a:r>
            <a:r>
              <a:rPr lang="en-US" altLang="zh-TW" baseline="0" dirty="0"/>
              <a:t>(</a:t>
            </a:r>
            <a:r>
              <a:rPr lang="zh-TW" altLang="en-US" baseline="0" dirty="0"/>
              <a:t>隱私、平等</a:t>
            </a:r>
            <a:r>
              <a:rPr lang="en-US" altLang="zh-TW" baseline="0" dirty="0"/>
              <a:t>)</a:t>
            </a:r>
            <a:r>
              <a:rPr lang="zh-TW" altLang="en-US" baseline="0" dirty="0"/>
              <a:t>、資料格式、平台標準、數據處理與解讀</a:t>
            </a:r>
            <a:endParaRPr lang="en-US" altLang="zh-TW" baseline="0" dirty="0"/>
          </a:p>
          <a:p>
            <a:r>
              <a:rPr lang="en-US" altLang="zh-TW" baseline="0" dirty="0"/>
              <a:t>3.</a:t>
            </a:r>
            <a:r>
              <a:rPr lang="zh-TW" altLang="en-US" baseline="0" dirty="0"/>
              <a:t>人文與</a:t>
            </a:r>
            <a:r>
              <a:rPr lang="en-US" altLang="zh-TW" baseline="0" dirty="0"/>
              <a:t>ICT</a:t>
            </a:r>
            <a:r>
              <a:rPr lang="zh-TW" altLang="en-US" baseline="0" dirty="0"/>
              <a:t>的平衡</a:t>
            </a:r>
            <a:endParaRPr lang="en-US" altLang="zh-TW" baseline="0" dirty="0"/>
          </a:p>
          <a:p>
            <a:r>
              <a:rPr lang="en-US" altLang="zh-TW" baseline="0" dirty="0"/>
              <a:t>4.</a:t>
            </a:r>
            <a:r>
              <a:rPr lang="zh-TW" altLang="en-US" baseline="0" dirty="0"/>
              <a:t>整合不同政府單位、產業</a:t>
            </a:r>
            <a:r>
              <a:rPr lang="en-US" altLang="zh-TW" baseline="0" dirty="0"/>
              <a:t>(</a:t>
            </a:r>
            <a:r>
              <a:rPr lang="zh-TW" altLang="en-US" baseline="0" dirty="0"/>
              <a:t>也有</a:t>
            </a:r>
            <a:r>
              <a:rPr lang="en-US" altLang="zh-TW" baseline="0" dirty="0"/>
              <a:t>NGO)</a:t>
            </a:r>
            <a:r>
              <a:rPr lang="zh-TW" altLang="en-US" baseline="0" dirty="0"/>
              <a:t>、民間的機制</a:t>
            </a:r>
            <a:endParaRPr lang="en-US" altLang="zh-TW" baseline="0" dirty="0"/>
          </a:p>
          <a:p>
            <a:r>
              <a:rPr lang="en-US" altLang="zh-TW" dirty="0"/>
              <a:t>5.</a:t>
            </a:r>
            <a:r>
              <a:rPr lang="zh-TW" altLang="en-US" dirty="0"/>
              <a:t>需與國外合作？</a:t>
            </a:r>
            <a:r>
              <a:rPr lang="en-US" altLang="zh-TW" dirty="0"/>
              <a:t>(</a:t>
            </a:r>
            <a:r>
              <a:rPr lang="zh-TW" altLang="en-US" dirty="0"/>
              <a:t>民間能量不夠時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6.Social</a:t>
            </a:r>
            <a:r>
              <a:rPr lang="en-US" altLang="zh-TW" baseline="0" dirty="0"/>
              <a:t> Impact</a:t>
            </a:r>
            <a:r>
              <a:rPr lang="zh-TW" altLang="en-US" baseline="0" dirty="0"/>
              <a:t>之評估</a:t>
            </a:r>
            <a:endParaRPr lang="en-US" altLang="zh-TW" baseline="0" dirty="0"/>
          </a:p>
          <a:p>
            <a:r>
              <a:rPr lang="en-US" altLang="zh-TW" baseline="0" dirty="0"/>
              <a:t>7.</a:t>
            </a:r>
            <a:r>
              <a:rPr lang="zh-TW" altLang="en-US" baseline="0" dirty="0"/>
              <a:t>議題歸屬之主責部門及相關部門</a:t>
            </a:r>
            <a:r>
              <a:rPr lang="en-US" altLang="zh-TW" baseline="0" dirty="0"/>
              <a:t>(</a:t>
            </a:r>
            <a:r>
              <a:rPr lang="zh-TW" altLang="en-US" baseline="0" dirty="0"/>
              <a:t>可思考先訪問現階段政府跨部門合作模式</a:t>
            </a:r>
            <a:r>
              <a:rPr lang="en-US" altLang="zh-TW" baseline="0" dirty="0"/>
              <a:t>)</a:t>
            </a:r>
          </a:p>
          <a:p>
            <a:r>
              <a:rPr lang="en-US" altLang="zh-TW" baseline="0" dirty="0"/>
              <a:t>8.PMO</a:t>
            </a:r>
            <a:r>
              <a:rPr lang="zh-TW" altLang="en-US" baseline="0" dirty="0"/>
              <a:t>的組織架構為何</a:t>
            </a:r>
            <a:r>
              <a:rPr lang="en-US" altLang="zh-TW" baseline="0" dirty="0"/>
              <a:t>?</a:t>
            </a:r>
            <a:r>
              <a:rPr lang="zh-TW" altLang="en-US" baseline="0" dirty="0"/>
              <a:t>需有哪些人員在內</a:t>
            </a:r>
            <a:r>
              <a:rPr lang="en-US" altLang="zh-TW" baseline="0" dirty="0"/>
              <a:t>?</a:t>
            </a:r>
          </a:p>
          <a:p>
            <a:r>
              <a:rPr lang="en-US" altLang="zh-TW" baseline="0" dirty="0"/>
              <a:t>9.</a:t>
            </a:r>
            <a:r>
              <a:rPr lang="zh-TW" altLang="en-US" baseline="0" dirty="0"/>
              <a:t>產業界出資？為什麼產業界願意出資？或者政府也出資，但政府與民間出資比例？</a:t>
            </a:r>
            <a:endParaRPr lang="en-US" altLang="zh-TW" baseline="0" dirty="0"/>
          </a:p>
          <a:p>
            <a:r>
              <a:rPr lang="en-US" altLang="zh-TW" baseline="0" dirty="0"/>
              <a:t>10.</a:t>
            </a:r>
            <a:r>
              <a:rPr lang="zh-TW" altLang="en-US" baseline="0" dirty="0"/>
              <a:t>不同的計劃由不同單位主導？要如何決定主導單位</a:t>
            </a:r>
            <a:r>
              <a:rPr lang="en-US" altLang="zh-TW" baseline="0" dirty="0"/>
              <a:t>?</a:t>
            </a:r>
          </a:p>
          <a:p>
            <a:r>
              <a:rPr lang="en-US" altLang="zh-TW" baseline="0" dirty="0"/>
              <a:t>11.PMO</a:t>
            </a:r>
            <a:r>
              <a:rPr lang="zh-TW" altLang="en-US" baseline="0" dirty="0"/>
              <a:t>的角色是什麼？</a:t>
            </a:r>
            <a:endParaRPr lang="en-US" altLang="zh-TW" baseline="0" dirty="0"/>
          </a:p>
          <a:p>
            <a:r>
              <a:rPr lang="en-US" altLang="zh-TW" baseline="0" dirty="0"/>
              <a:t>12.</a:t>
            </a:r>
            <a:r>
              <a:rPr lang="zh-TW" altLang="en-US" baseline="0" dirty="0"/>
              <a:t>是否須與國際合作？為什麼？可否導引國際出資？</a:t>
            </a:r>
            <a:endParaRPr lang="en-US" altLang="zh-TW" baseline="0" dirty="0"/>
          </a:p>
          <a:p>
            <a:r>
              <a:rPr lang="en-US" altLang="zh-TW" baseline="0" dirty="0"/>
              <a:t>13.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F7CF9-D391-4F98-BC06-4B5D9F20F23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578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156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5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098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146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8107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180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809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326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48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326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819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4832-0D5A-415C-A040-3CCD4FFC4886}" type="datetimeFigureOut">
              <a:rPr lang="zh-TW" altLang="en-US" smtClean="0"/>
              <a:pPr/>
              <a:t>2016/7/9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BEBC-F4D0-428C-B681-5EB460910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92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89547" y="59297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Trebuchet MS" pitchFamily="34" charset="0"/>
                <a:cs typeface="Times New Roman" panose="02020603050405020304" pitchFamily="18" charset="0"/>
              </a:rPr>
              <a:t>Innovative </a:t>
            </a:r>
            <a: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  <a:t>Governance </a:t>
            </a:r>
            <a:b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en-US" altLang="zh-TW" sz="1100" b="1" dirty="0"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  <a:t>in</a:t>
            </a:r>
            <a: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rebuchet MS" pitchFamily="34" charset="0"/>
                <a:cs typeface="Times New Roman" panose="02020603050405020304" pitchFamily="18" charset="0"/>
              </a:rPr>
              <a:t>Taipei</a:t>
            </a:r>
            <a:endParaRPr lang="zh-TW" altLang="en-US" dirty="0"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200" dirty="0" err="1" smtClean="0">
                <a:latin typeface="Trebuchet MS" pitchFamily="34" charset="0"/>
                <a:cs typeface="Times New Roman" panose="02020603050405020304" pitchFamily="18" charset="0"/>
              </a:rPr>
              <a:t>Wen</a:t>
            </a:r>
            <a:r>
              <a:rPr lang="en-US" altLang="zh-TW" sz="3200" dirty="0" smtClean="0">
                <a:latin typeface="Trebuchet MS" pitchFamily="34" charset="0"/>
                <a:cs typeface="Times New Roman" panose="02020603050405020304" pitchFamily="18" charset="0"/>
              </a:rPr>
              <a:t>-Je </a:t>
            </a:r>
            <a:r>
              <a:rPr lang="en-US" altLang="zh-TW" sz="3200" dirty="0" err="1" smtClean="0">
                <a:latin typeface="Trebuchet MS" pitchFamily="34" charset="0"/>
                <a:cs typeface="Times New Roman" panose="02020603050405020304" pitchFamily="18" charset="0"/>
              </a:rPr>
              <a:t>Ko</a:t>
            </a:r>
            <a:endParaRPr lang="en-US" altLang="zh-TW" sz="3200" dirty="0" smtClean="0">
              <a:latin typeface="Trebuchet MS" pitchFamily="34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rebuchet MS" pitchFamily="34" charset="0"/>
                <a:cs typeface="Times New Roman" panose="02020603050405020304" pitchFamily="18" charset="0"/>
              </a:rPr>
              <a:t>Taipei </a:t>
            </a:r>
            <a:r>
              <a:rPr lang="en-US" altLang="zh-TW" sz="3200" dirty="0" smtClean="0">
                <a:latin typeface="Trebuchet MS" pitchFamily="34" charset="0"/>
                <a:cs typeface="Times New Roman" panose="02020603050405020304" pitchFamily="18" charset="0"/>
              </a:rPr>
              <a:t>City </a:t>
            </a:r>
            <a:r>
              <a:rPr lang="en-US" altLang="zh-TW" sz="3200" dirty="0" smtClean="0">
                <a:latin typeface="Trebuchet MS" pitchFamily="34" charset="0"/>
                <a:cs typeface="Times New Roman" panose="02020603050405020304" pitchFamily="18" charset="0"/>
              </a:rPr>
              <a:t>M</a:t>
            </a:r>
            <a:r>
              <a:rPr lang="en-US" altLang="zh-TW" sz="3200" dirty="0" smtClean="0">
                <a:latin typeface="Trebuchet MS" pitchFamily="34" charset="0"/>
                <a:cs typeface="Times New Roman" panose="02020603050405020304" pitchFamily="18" charset="0"/>
              </a:rPr>
              <a:t>ayor</a:t>
            </a:r>
            <a:endParaRPr lang="en-US" altLang="zh-TW" sz="3200" dirty="0" smtClean="0">
              <a:latin typeface="Trebuchet MS" pitchFamily="34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8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1667" t="5999" r="32035" b="18662"/>
          <a:stretch/>
        </p:blipFill>
        <p:spPr>
          <a:xfrm>
            <a:off x="0" y="0"/>
            <a:ext cx="9134857" cy="6876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2438" y="100584"/>
            <a:ext cx="628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rebuchet MS" pitchFamily="34" charset="0"/>
                <a:cs typeface="Arial" panose="020B0604020202020204" pitchFamily="34" charset="0"/>
              </a:rPr>
              <a:t>For more information, please visit </a:t>
            </a:r>
            <a:r>
              <a:rPr lang="en-US" altLang="zh-TW" b="1" dirty="0">
                <a:solidFill>
                  <a:srgbClr val="0070C0"/>
                </a:solidFill>
                <a:latin typeface="Trebuchet MS" pitchFamily="34" charset="0"/>
              </a:rPr>
              <a:t>http://smartcity.taipei/</a:t>
            </a:r>
            <a:endParaRPr lang="zh-TW" altLang="en-US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3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625" y="40907"/>
            <a:ext cx="6547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8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76" y="571500"/>
            <a:ext cx="9157475" cy="57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9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93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150" y="3533775"/>
            <a:ext cx="6800850" cy="332422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5580695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Trebuchet MS" pitchFamily="34" charset="0"/>
              </a:rPr>
              <a:t>2014-11-29</a:t>
            </a:r>
            <a:endParaRPr lang="zh-TW" altLang="en-US" sz="28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2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secretchina.com/dat/media/19/2014/12/05/20141205183046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97" y="400921"/>
            <a:ext cx="9150297" cy="6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0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039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50" y="1456025"/>
            <a:ext cx="7886700" cy="4829426"/>
          </a:xfrm>
        </p:spPr>
        <p:txBody>
          <a:bodyPr>
            <a:normAutofit lnSpcReduction="10000"/>
          </a:bodyPr>
          <a:lstStyle/>
          <a:p>
            <a:r>
              <a:rPr lang="en-US" altLang="zh-TW" b="1" u="sng" dirty="0" smtClean="0">
                <a:latin typeface="Trebuchet MS" pitchFamily="34" charset="0"/>
              </a:rPr>
              <a:t>Values</a:t>
            </a:r>
            <a:r>
              <a:rPr lang="en-US" altLang="zh-TW" b="1" dirty="0" smtClean="0">
                <a:latin typeface="Trebuchet MS" pitchFamily="34" charset="0"/>
              </a:rPr>
              <a:t> vs </a:t>
            </a:r>
            <a:r>
              <a:rPr lang="en-US" altLang="zh-TW" b="1" u="sng" dirty="0" smtClean="0">
                <a:latin typeface="Trebuchet MS" pitchFamily="34" charset="0"/>
              </a:rPr>
              <a:t>Policies</a:t>
            </a:r>
          </a:p>
          <a:p>
            <a:r>
              <a:rPr lang="en-US" altLang="zh-TW" b="1" dirty="0" err="1" smtClean="0">
                <a:latin typeface="Trebuchet MS" pitchFamily="34" charset="0"/>
              </a:rPr>
              <a:t>Fundemental</a:t>
            </a:r>
            <a:r>
              <a:rPr lang="en-US" altLang="zh-TW" b="1" dirty="0" smtClean="0">
                <a:latin typeface="Trebuchet MS" pitchFamily="34" charset="0"/>
              </a:rPr>
              <a:t> </a:t>
            </a:r>
            <a:r>
              <a:rPr lang="en-US" altLang="zh-TW" b="1" dirty="0" smtClean="0">
                <a:latin typeface="Trebuchet MS" pitchFamily="34" charset="0"/>
              </a:rPr>
              <a:t>values</a:t>
            </a:r>
          </a:p>
          <a:p>
            <a:pPr lvl="1"/>
            <a:r>
              <a:rPr lang="en-US" altLang="zh-TW" b="1" dirty="0" smtClean="0">
                <a:latin typeface="Trebuchet MS" pitchFamily="34" charset="0"/>
              </a:rPr>
              <a:t>Democracy</a:t>
            </a:r>
          </a:p>
          <a:p>
            <a:pPr lvl="1"/>
            <a:r>
              <a:rPr lang="en-US" altLang="zh-TW" b="1" dirty="0" smtClean="0">
                <a:latin typeface="Trebuchet MS" pitchFamily="34" charset="0"/>
              </a:rPr>
              <a:t>Freedom</a:t>
            </a:r>
          </a:p>
          <a:p>
            <a:pPr lvl="1"/>
            <a:r>
              <a:rPr lang="en-US" altLang="zh-TW" b="1" dirty="0" smtClean="0">
                <a:latin typeface="Trebuchet MS" pitchFamily="34" charset="0"/>
              </a:rPr>
              <a:t>Ruled by law</a:t>
            </a:r>
          </a:p>
          <a:p>
            <a:pPr lvl="1"/>
            <a:r>
              <a:rPr lang="en-US" altLang="zh-TW" b="1" dirty="0" smtClean="0">
                <a:latin typeface="Trebuchet MS" pitchFamily="34" charset="0"/>
              </a:rPr>
              <a:t>Human </a:t>
            </a:r>
            <a:r>
              <a:rPr lang="en-US" altLang="zh-TW" b="1" dirty="0" smtClean="0">
                <a:latin typeface="Trebuchet MS" pitchFamily="34" charset="0"/>
              </a:rPr>
              <a:t>rights</a:t>
            </a:r>
            <a:endParaRPr lang="en-US" altLang="zh-TW" b="1" dirty="0" smtClean="0">
              <a:latin typeface="Trebuchet MS" pitchFamily="34" charset="0"/>
            </a:endParaRPr>
          </a:p>
          <a:p>
            <a:pPr lvl="1"/>
            <a:r>
              <a:rPr lang="en-US" altLang="zh-TW" b="1" dirty="0" smtClean="0">
                <a:latin typeface="Trebuchet MS" pitchFamily="34" charset="0"/>
              </a:rPr>
              <a:t>Concern for </a:t>
            </a:r>
            <a:r>
              <a:rPr lang="en-US" altLang="zh-TW" b="1" dirty="0">
                <a:latin typeface="Trebuchet MS" pitchFamily="34" charset="0"/>
              </a:rPr>
              <a:t>the </a:t>
            </a:r>
            <a:r>
              <a:rPr lang="en-US" altLang="zh-TW" b="1" dirty="0" smtClean="0">
                <a:latin typeface="Trebuchet MS" pitchFamily="34" charset="0"/>
              </a:rPr>
              <a:t>underprivileged</a:t>
            </a:r>
          </a:p>
          <a:p>
            <a:pPr lvl="1"/>
            <a:r>
              <a:rPr lang="en-US" altLang="zh-TW" b="1" dirty="0" smtClean="0">
                <a:latin typeface="Trebuchet MS" pitchFamily="34" charset="0"/>
              </a:rPr>
              <a:t>Sustainability </a:t>
            </a:r>
            <a:endParaRPr lang="en-US" altLang="zh-TW" b="1" dirty="0">
              <a:latin typeface="Trebuchet MS" pitchFamily="34" charset="0"/>
            </a:endParaRPr>
          </a:p>
          <a:p>
            <a:r>
              <a:rPr lang="en-US" altLang="zh-TW" b="1" u="sng" dirty="0" smtClean="0">
                <a:latin typeface="Trebuchet MS" pitchFamily="34" charset="0"/>
              </a:rPr>
              <a:t>Promoter, facilitator, spreader</a:t>
            </a:r>
            <a:r>
              <a:rPr lang="en-US" altLang="zh-TW" b="1" dirty="0" smtClean="0">
                <a:latin typeface="Trebuchet MS" pitchFamily="34" charset="0"/>
              </a:rPr>
              <a:t> vs </a:t>
            </a:r>
            <a:r>
              <a:rPr lang="en-US" altLang="zh-TW" b="1" u="sng" dirty="0" smtClean="0">
                <a:latin typeface="Trebuchet MS" pitchFamily="34" charset="0"/>
              </a:rPr>
              <a:t>leader</a:t>
            </a:r>
          </a:p>
          <a:p>
            <a:r>
              <a:rPr lang="en-US" altLang="zh-TW" b="1" u="sng" dirty="0">
                <a:latin typeface="Trebuchet MS" pitchFamily="34" charset="0"/>
              </a:rPr>
              <a:t>Culture</a:t>
            </a:r>
            <a:r>
              <a:rPr lang="en-US" altLang="zh-TW" b="1" dirty="0">
                <a:latin typeface="Trebuchet MS" pitchFamily="34" charset="0"/>
              </a:rPr>
              <a:t> vs </a:t>
            </a:r>
            <a:r>
              <a:rPr lang="en-US" altLang="zh-TW" b="1" u="sng" dirty="0">
                <a:latin typeface="Trebuchet MS" pitchFamily="34" charset="0"/>
              </a:rPr>
              <a:t>10-year </a:t>
            </a:r>
            <a:r>
              <a:rPr lang="en-US" altLang="zh-TW" b="1" u="sng" dirty="0" smtClean="0">
                <a:latin typeface="Trebuchet MS" pitchFamily="34" charset="0"/>
              </a:rPr>
              <a:t>plan</a:t>
            </a:r>
          </a:p>
          <a:p>
            <a:r>
              <a:rPr lang="en-US" altLang="zh-TW" b="1" dirty="0" smtClean="0">
                <a:latin typeface="Trebuchet MS" pitchFamily="34" charset="0"/>
              </a:rPr>
              <a:t>Infrastructure</a:t>
            </a:r>
            <a:endParaRPr lang="en-US" altLang="zh-TW" b="1" u="sng" dirty="0" smtClean="0">
              <a:latin typeface="Trebuchet MS" pitchFamily="34" charset="0"/>
            </a:endParaRPr>
          </a:p>
          <a:p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0656876"/>
              </p:ext>
            </p:extLst>
          </p:nvPr>
        </p:nvGraphicFramePr>
        <p:xfrm>
          <a:off x="6735199" y="0"/>
          <a:ext cx="2157067" cy="4556502"/>
        </p:xfrm>
        <a:graphic>
          <a:graphicData uri="http://schemas.openxmlformats.org/presentationml/2006/ole">
            <p:oleObj spid="_x0000_s1030" name="PhotoImpact" r:id="rId3" imgW="2261115" imgH="47762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38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5"/>
          <p:cNvSpPr/>
          <p:nvPr/>
        </p:nvSpPr>
        <p:spPr>
          <a:xfrm>
            <a:off x="10160" y="0"/>
            <a:ext cx="9144000" cy="771525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5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300393" eaLnBrk="0">
              <a:defRPr/>
            </a:pPr>
            <a:r>
              <a:rPr lang="en-US" altLang="zh-TW" sz="3600" kern="1200" dirty="0">
                <a:solidFill>
                  <a:schemeClr val="bg1"/>
                </a:solidFill>
                <a:latin typeface="Trebuchet MS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Bottom-UP</a:t>
            </a:r>
            <a:r>
              <a:rPr lang="zh-TW" altLang="en-US" sz="3600" kern="1200" dirty="0">
                <a:solidFill>
                  <a:schemeClr val="bg1"/>
                </a:solidFill>
                <a:latin typeface="Trebuchet MS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600" kern="1200" dirty="0">
                <a:solidFill>
                  <a:schemeClr val="bg1"/>
                </a:solidFill>
                <a:latin typeface="Trebuchet MS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 create Social Impact</a:t>
            </a:r>
            <a:endParaRPr lang="zh-TW" altLang="en-US" sz="3600" kern="1200" dirty="0">
              <a:solidFill>
                <a:schemeClr val="bg1"/>
              </a:solidFill>
              <a:latin typeface="Trebuchet MS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5" name="AutoShape 2" descr="http://tw.stockfresh.com/thumbs/nickylarson974/4992907_%E4%BA%BA%E6%B0%91-%E9%BB%91%E8%89%B2-%E5%9C%96%E6%A8%99-%E6%8F%92%E5%9C%96-%E9%89%BB-%E6%A5%AD%E5%8B%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" name="AutoShape 4" descr="http://tw.stockfresh.com/thumbs/nickylarson974/4992907_%E4%BA%BA%E6%B0%91-%E9%BB%91%E8%89%B2-%E5%9C%96%E6%A8%99-%E6%8F%92%E5%9C%96-%E9%89%BB-%E6%A5%AD%E5%8B%9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" name="AutoShape 6" descr="商業照片: 人民 · 黑色 · 圖標 · 插圖 · 鉻 · 業務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9" name="AutoShape 10" descr="data:image/png;base64,iVBORw0KGgoAAAANSUhEUgAAAQMAAADCCAMAAAB6zFdcAAAA/FBMVEX///8tjL7nTDwurrfmQjDmPiv86OXzqqMjibwahrtAlML2+/3nSjp8stK/2eiQvdjoUkL87ez1u7Xj8Pafxt2y0eRvqs45mcHlOCLk7fScwdv99PTqZ1pZnse73OdMtb6Ny9ShgICqcGnY6fH62NTN6OvC4+Xse2/wmZHt9vkAgLjoV0kaqrP4//9XtsXuhnxXqMnwlIv0t7F2t9FXpMhvvs73ysZ9xNH51NDv1NTGeHBvwMml1d9Bm8EkscDt6OrJcWiqjJHps7Giz97jnptGqcKQxtpInMW/3ul5vdLvjILnd268lZTm2t3P4O3kXlPrvr3rb2MAkrjyopv5t4Y9AAALL0lEQVR4nO2db0PaShaHAwRMTKJoFGmpwG4aazAqKlbvorh76UVsd22t3/+77EyAZJLMDAOMCbc9v74J1BzOeXLmT2YmE0UBgUAgEAi0TmpUAu3k7UdualxevBTVer1c/X78OW9nctHOcVFVTdMsFoumqaonr428PcpcrycqDj+UaX76I2+fslXjohwjEECo/1ap0PhkJhFgqZ/ydiw7GS8qhQCGcJ63a5nplYEAlYcfefuWkX6k6oIIQvn3qBIa35kIUGm4yNu9THRZZiNAifAxb/+y0DdOGqBEeM3bv6QMJMkmKydcBqYq9+dOVwvh+epAQ9K7e88SQezyigKSzMLg7N3rOIKD0bO3zPmuVdC1Apam672xNL+YDeOsMGzI+iVve3MWgdZ5HC58Hb2nzuT0ibRObSmQFFW5RUEeA2Oo62QE+qazmAHvkSSApfdsOb7xqwN5laKVCKCgFRZK5nebSQTIxIEcCHMZHMv4FaOmpyMoNBew0E0bQCZ6UopDNmVhSI2gIF4c9mgGUHHYluHdpywYPFMDQJdRtGK0D+gWCpqMRPgxr124lPAjvXRZnlxG0SphRE8DZGEkwb1b6tBBpLqE33A6rKvYE7TAOB9ZuJeQCI0Xfj/xZfWfUCxGGiC5QgZs5vmFwrMEB7/yCoOpShhh9lhFAV3GoZCFIRuivr+6g4pX5ySCKWMkyWFVaIiBJWThPas6kFQhKBsqG0JdxkSDw76Kgi3DNsdCV4KHisIaTkRp8FWG/Wf2VdTuV2ZwJcNF5SOrn6R+kDLrtjqDPU59IKUsKMr/6B1m9buciUeHGYBoWWhyGGxJ8RFDoNQJ6oeKHOvMTh5iINbXtdkMCpLuHRWlcp6AYJrlr7Kmn71Ddtso2LJ1WRYEGxYxXX4nhthNVX2ROPVMvWOaSPCuaZ/V05TSPQj1sHteL6uB6uY3uZPvzL6y6FU0GImgFWSPryq7x1gXFdmGR4xU1oRvnlm3HIsMQeSr9DjYJJEXaNeGNAOd92/ns3S5BQoE/XARE8N0JugyK8S31zgNQT9c7LZ3P2FCK+yJnuo57pHryBqGJmS77gJ2ncdk4yA6dhDq+V6LKGjapugAjDFsDXzfH7SajHru4SNPt8wYx/1WCdtti1Zr9pUWhYAOh6eCJxJq1n52glkavWDti1bczYFfmsgfJIcrbn98rRbr9TJX9Xr160a6ofT6/tSw77dFc8Gx7vVJBHptf7nunWE/j56enkZb4nl9VyJF5s7D6ycTr0Nj3jWT/SXz5SLebbbP/MisfybskPc8xBHsv5PeqjPl+jEGfpgJO1/KQvGHHWdVPSbnHc9ihv2bzCJaWHarFNfZFP/tB/bSE2Y2FF/DAtyMsy3569tTuUu4OvP1dt68CoPC8RSCcZawWzp720AMz7Pp8rw5pSrlaqkfIFg4CaYQyq+TH3STbEslbuPAjACFMD/+5rZl9R4P6Lrv1aw9zti0kXa1hYLYmTfDyMuEwHAqv0r+HcsJdw9F0GNEcNDrWdusRjsIYeuvAm5JNOatc9DMdK5YA+x2CgG+XqdLI8AQgorxOmXWb1M9eL76yY1gGsLBFgODfaix77rjXUaLngzjdB4gBrecUeT5ED40xBl4VkEwAu2Q2uUb0W4yWDY61Psvelk4nzO/yFcdJ8K1UFnY+ilGYBIBZRKdMdXMtEEdYE6nQUvZKa6QBsWiigfbk00jUrpx3FrgIuIIukkIlPtEvvQnCoObVNs4VD7OWYI1R+YJsusN0myTcheOIDHCzJmcYkmjDDHbKV+9FYsC6jF+psBNVwecKUYmhPgQs7VYSQgY3FMSIdGI4S7SvCUX86Tu4ggTCFqpep0zisoWeRvlLWNAo/VXY7VX0K2XwkAZxxBQekibS0QQK89bSzGgjSsZUdb6fjDNLYeB4g4iw61008xbL8COYJNIp6uFy1KBOWs17qPokUr9iaeSGCh2exDY9Vs3lN+9WyaCArlikT0twxV9VMJw79rX13ezayWLAaq4m9juEbXHz1kzwRFZry/HoPOOyiAheQx44qyZ4IicM1qOgQ4MKAxsxz0i5NpGnIFpCo2lxf4KMzAclzTsuqnysCYMvLt+a1ptTVVq9Uc2yaCKNBeCeYJEzMbuOjetUilmeNDqJ26A14PB0YBy14hc/3cYjvlS2dm5nNttLOMZ+HqUB//xqYbjdwwyGXBuvVP/H2OQHuaY6p9h0MF98MZ8BhVFaRAM/sEw7JNtZMRgXgTkH9AZdLtd7vm9bveRxoCJIMZgRyaD2E1DyAB7yO0zPna74a0FlcGmp3g8C3gtTrhki2BAG0F6cwYl30kz0B3llLNKNViLE3aL6QwMxViGATsN3pTBDZUBb6XuGzJID3ZlwaDUsteIQWrcIBsGA2eNGLDdfFMG0VweMAAGwAAYAANgAAyAATAABsAAGAADYAAMgAEwAAbAABgAA2AADIABMAAGwOBvy4A99f77MEg8zEWuIJLJILkyKb+595kFYo3mOFiGFrp2FD3uOlidQWS4fdQnePjEU46rM5gt0MHr8ecy2J/9gkasR7Lb/Ts3ZBCttW95/1qVwX+b7RmFsRIdjtvkw9/hfkYdez6DcNMbcoOY2WaBeDF7nEFilRdm4M7+6zGxUjIK3IgOT6P1iUsy2I0Cb5KHMY1nV/HRSDBIRIAZRJtkEAvg7dn2qU6CgWZZNfJzsD/S5IEPTT+KuxEtzMqBgTLdPjXIbpKBVrOsRzIi/PDK1uS5n0475v7kwUZsOMYAZZZRIywGDIyn4BnB1B458xkstT5RjIFX07FXweM5JAMMhdz4a7JH1PBA07XCU3ytq7dnWXtBLZtkoKQY4GdJ31O2IaQzuIjqg2+nwgyiJb2CDNDF3ba2J7mdYkAsYp3uk2UP3++xH/sVYUAXlYFRCS9p8FqBJIP0Mm7MINpn0qxWBBlEEmDAl2wGjdmDbWYQXIKBWa1WTygMKtNEMNU/lb8/A8X7hh/2NdXgIb0EA3SVG41LM81A+fy9bOKdIP48/RUYKN6GWq+b57cKjQFqKnZVCgOl8qVYLX4JXs/yCzBAVVwjrH+EGRD6JRgQAgbAABgAA2AADIABMAAGwAAYAANgAAyAATAABsAAGAADYAAMgAEwAAbAABikGcz8I9dkJf/oF2cw2wHY7yveWXgogUG4+5JDHq4lg5mDePUocbg6A8cPgU7Lm89990CeDNDV99E/vA241w8PV2egHGFj/hleL+VGh2vJQPGa19c3093cicOVGSh2+/rmzkseriUDAS3HYDEBA2CABQyAARYwAAZYwAAYYAEDYIAFDIABFjAABljAABhg8RjoIgxib3vqeHEGjFfxLKDMGeCnk8k8SD2WSdNVdIbWVWJvAdMoL/xbUFkwaBIxb9rR08mBhN6Q7RAnBKl/EGLVKU92LqgsGJAeB6kfvYNLr4lZiN5pMXnbx/7sqWn6SxsXUyYMxvczj/8KEteZvdpRPJG3C5MXhI+mE2X7B8HnzkjCe+wzYaAcBR5rne60/nLuO8Hnnnh9Zoxqtdp29PfGsFY7FH7XPFfZMAg8rlmEx030uUZ9iSvHSPKzpBemZ8RASXssK4LVlR2D9RUwAAZYwAAYYAEDYIAVf3ehWaQw2Mnbx7fWR5Xc+cN8aaCvYrvCmMXTvH18a1VOyIDVDfzdh9hX53m7+Pb6XCeuufqAv9olcsOs/5G3hxnoPIzYrE72iVE2yuFX5c/5epeRzsu4AjBNtXw7++rYVNF3eC+gyzw9y1C358VyvWp+eSC+Oj5R6+rJ6y/fJkSqYMXq/9Md9M1vRAAEAoFAoDXW/wHlsiuGtsCAtQ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0" name="AutoShape 12" descr="data:image/png;base64,iVBORw0KGgoAAAANSUhEUgAAAQMAAADCCAMAAAB6zFdcAAAA/FBMVEX///8tjL7nTDwurrfmQjDmPiv86OXzqqMjibwahrtAlML2+/3nSjp8stK/2eiQvdjoUkL87ez1u7Xj8Pafxt2y0eRvqs45mcHlOCLk7fScwdv99PTqZ1pZnse73OdMtb6Ny9ShgICqcGnY6fH62NTN6OvC4+Xse2/wmZHt9vkAgLjoV0kaqrP4//9XtsXuhnxXqMnwlIv0t7F2t9FXpMhvvs73ysZ9xNH51NDv1NTGeHBvwMml1d9Bm8EkscDt6OrJcWiqjJHps7Giz97jnptGqcKQxtpInMW/3ul5vdLvjILnd268lZTm2t3P4O3kXlPrvr3rb2MAkrjyopv5t4Y9AAALL0lEQVR4nO2db0PaShaHAwRMTKJoFGmpwG4aazAqKlbvorh76UVsd22t3/+77EyAZJLMDAOMCbc9v74J1BzOeXLmT2YmE0UBgUAgEAi0TmpUAu3k7UdualxevBTVer1c/X78OW9nctHOcVFVTdMsFoumqaonr428PcpcrycqDj+UaX76I2+fslXjohwjEECo/1ap0PhkJhFgqZ/ydiw7GS8qhQCGcJ63a5nplYEAlYcfefuWkX6k6oIIQvn3qBIa35kIUGm4yNu9THRZZiNAifAxb/+y0DdOGqBEeM3bv6QMJMkmKydcBqYq9+dOVwvh+epAQ9K7e88SQezyigKSzMLg7N3rOIKD0bO3zPmuVdC1Apam672xNL+YDeOsMGzI+iVve3MWgdZ5HC58Hb2nzuT0ibRObSmQFFW5RUEeA2Oo62QE+qazmAHvkSSApfdsOb7xqwN5laKVCKCgFRZK5nebSQTIxIEcCHMZHMv4FaOmpyMoNBew0E0bQCZ6UopDNmVhSI2gIF4c9mgGUHHYluHdpywYPFMDQJdRtGK0D+gWCpqMRPgxr124lPAjvXRZnlxG0SphRE8DZGEkwb1b6tBBpLqE33A6rKvYE7TAOB9ZuJeQCI0Xfj/xZfWfUCxGGiC5QgZs5vmFwrMEB7/yCoOpShhh9lhFAV3GoZCFIRuivr+6g4pX5ySCKWMkyWFVaIiBJWThPas6kFQhKBsqG0JdxkSDw76Kgi3DNsdCV4KHisIaTkRp8FWG/Wf2VdTuV2ZwJcNF5SOrn6R+kDLrtjqDPU59IKUsKMr/6B1m9buciUeHGYBoWWhyGGxJ8RFDoNQJ6oeKHOvMTh5iINbXtdkMCpLuHRWlcp6AYJrlr7Kmn71Ddtso2LJ1WRYEGxYxXX4nhthNVX2ROPVMvWOaSPCuaZ/V05TSPQj1sHteL6uB6uY3uZPvzL6y6FU0GImgFWSPryq7x1gXFdmGR4xU1oRvnlm3HIsMQeSr9DjYJJEXaNeGNAOd92/ns3S5BQoE/XARE8N0JugyK8S31zgNQT9c7LZ3P2FCK+yJnuo57pHryBqGJmS77gJ2ncdk4yA6dhDq+V6LKGjapugAjDFsDXzfH7SajHru4SNPt8wYx/1WCdtti1Zr9pUWhYAOh6eCJxJq1n52glkavWDti1bczYFfmsgfJIcrbn98rRbr9TJX9Xr160a6ofT6/tSw77dFc8Gx7vVJBHptf7nunWE/j56enkZb4nl9VyJF5s7D6ycTr0Nj3jWT/SXz5SLebbbP/MisfybskPc8xBHsv5PeqjPl+jEGfpgJO1/KQvGHHWdVPSbnHc9ihv2bzCJaWHarFNfZFP/tB/bSE2Y2FF/DAtyMsy3569tTuUu4OvP1dt68CoPC8RSCcZawWzp720AMz7Pp8rw5pSrlaqkfIFg4CaYQyq+TH3STbEslbuPAjACFMD/+5rZl9R4P6Lrv1aw9zti0kXa1hYLYmTfDyMuEwHAqv0r+HcsJdw9F0GNEcNDrWdusRjsIYeuvAm5JNOatc9DMdK5YA+x2CgG+XqdLI8AQgorxOmXWb1M9eL76yY1gGsLBFgODfaix77rjXUaLngzjdB4gBrecUeT5ED40xBl4VkEwAu2Q2uUb0W4yWDY61Psvelk4nzO/yFcdJ8K1UFnY+ilGYBIBZRKdMdXMtEEdYE6nQUvZKa6QBsWiigfbk00jUrpx3FrgIuIIukkIlPtEvvQnCoObVNs4VD7OWYI1R+YJsusN0myTcheOIDHCzJmcYkmjDDHbKV+9FYsC6jF+psBNVwecKUYmhPgQs7VYSQgY3FMSIdGI4S7SvCUX86Tu4ggTCFqpep0zisoWeRvlLWNAo/VXY7VX0K2XwkAZxxBQekibS0QQK89bSzGgjSsZUdb6fjDNLYeB4g4iw61008xbL8COYJNIp6uFy1KBOWs17qPokUr9iaeSGCh2exDY9Vs3lN+9WyaCArlikT0twxV9VMJw79rX13ezayWLAaq4m9juEbXHz1kzwRFZry/HoPOOyiAheQx44qyZ4IicM1qOgQ4MKAxsxz0i5NpGnIFpCo2lxf4KMzAclzTsuqnysCYMvLt+a1ptTVVq9Uc2yaCKNBeCeYJEzMbuOjetUilmeNDqJ26A14PB0YBy14hc/3cYjvlS2dm5nNttLOMZ+HqUB//xqYbjdwwyGXBuvVP/H2OQHuaY6p9h0MF98MZ8BhVFaRAM/sEw7JNtZMRgXgTkH9AZdLtd7vm9bveRxoCJIMZgRyaD2E1DyAB7yO0zPna74a0FlcGmp3g8C3gtTrhki2BAG0F6cwYl30kz0B3llLNKNViLE3aL6QwMxViGATsN3pTBDZUBb6XuGzJID3ZlwaDUsteIQWrcIBsGA2eNGLDdfFMG0VweMAAGwAAYAANgAAyAATAABsAAGAADYAAMgAEwAAbAABgAA2AADIABMAAGwOBvy4A99f77MEg8zEWuIJLJILkyKb+595kFYo3mOFiGFrp2FD3uOlidQWS4fdQnePjEU46rM5gt0MHr8ecy2J/9gkasR7Lb/Ts3ZBCttW95/1qVwX+b7RmFsRIdjtvkw9/hfkYdez6DcNMbcoOY2WaBeDF7nEFilRdm4M7+6zGxUjIK3IgOT6P1iUsy2I0Cb5KHMY1nV/HRSDBIRIAZRJtkEAvg7dn2qU6CgWZZNfJzsD/S5IEPTT+KuxEtzMqBgTLdPjXIbpKBVrOsRzIi/PDK1uS5n0475v7kwUZsOMYAZZZRIywGDIyn4BnB1B458xkstT5RjIFX07FXweM5JAMMhdz4a7JH1PBA07XCU3ytq7dnWXtBLZtkoKQY4GdJ31O2IaQzuIjqg2+nwgyiJb2CDNDF3ba2J7mdYkAsYp3uk2UP3++xH/sVYUAXlYFRCS9p8FqBJIP0Mm7MINpn0qxWBBlEEmDAl2wGjdmDbWYQXIKBWa1WTygMKtNEMNU/lb8/A8X7hh/2NdXgIb0EA3SVG41LM81A+fy9bOKdIP48/RUYKN6GWq+b57cKjQFqKnZVCgOl8qVYLX4JXs/yCzBAVVwjrH+EGRD6JRgQAgbAABgAA2AADIABMAAGwAAYAANgAAyAATAABsAAGAADYAAMgAEwAAbAABikGcz8I9dkJf/oF2cw2wHY7yveWXgogUG4+5JDHq4lg5mDePUocbg6A8cPgU7Lm89990CeDNDV99E/vA241w8PV2egHGFj/hleL+VGh2vJQPGa19c3093cicOVGSh2+/rmzkseriUDAS3HYDEBA2CABQyAARYwAAZYwAAYYAEDYIAFDIABFjAABljAABhg8RjoIgxib3vqeHEGjFfxLKDMGeCnk8k8SD2WSdNVdIbWVWJvAdMoL/xbUFkwaBIxb9rR08mBhN6Q7RAnBKl/EGLVKU92LqgsGJAeB6kfvYNLr4lZiN5pMXnbx/7sqWn6SxsXUyYMxvczj/8KEteZvdpRPJG3C5MXhI+mE2X7B8HnzkjCe+wzYaAcBR5rne60/nLuO8Hnnnh9Zoxqtdp29PfGsFY7FH7XPFfZMAg8rlmEx030uUZ9iSvHSPKzpBemZ8RASXssK4LVlR2D9RUwAAZYwAAYYAEDYIAVf3ehWaQw2Mnbx7fWR5Xc+cN8aaCvYrvCmMXTvH18a1VOyIDVDfzdh9hX53m7+Pb6XCeuufqAv9olcsOs/5G3hxnoPIzYrE72iVE2yuFX5c/5epeRzsu4AjBNtXw7++rYVNF3eC+gyzw9y1C358VyvWp+eSC+Oj5R6+rJ6y/fJkSqYMXq/9Md9M1vRAAEAoFAoDXW/wHlsiuGtsCAtQ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3249960" y="1784940"/>
            <a:ext cx="2520280" cy="7569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45823" y="5560392"/>
            <a:ext cx="21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>
                <a:effectLst/>
                <a:latin typeface="Trebuchet MS" pitchFamily="34" charset="0"/>
              </a:rPr>
              <a:t>Citizen Participation</a:t>
            </a:r>
            <a:endParaRPr lang="zh-TW" altLang="en-US" dirty="0">
              <a:effectLst/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13533" r="6223" b="28010"/>
          <a:stretch/>
        </p:blipFill>
        <p:spPr bwMode="auto">
          <a:xfrm>
            <a:off x="1161728" y="4542062"/>
            <a:ext cx="1631295" cy="106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05"/>
          <a:stretch/>
        </p:blipFill>
        <p:spPr bwMode="auto">
          <a:xfrm>
            <a:off x="6329306" y="4615547"/>
            <a:ext cx="1635853" cy="9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文字方塊 98"/>
          <p:cNvSpPr txBox="1"/>
          <p:nvPr/>
        </p:nvSpPr>
        <p:spPr>
          <a:xfrm>
            <a:off x="6414040" y="5633671"/>
            <a:ext cx="132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rebuchet MS" pitchFamily="34" charset="0"/>
                <a:ea typeface="微軟正黑體" panose="020B0604030504040204" pitchFamily="34" charset="-120"/>
              </a:rPr>
              <a:t>Private Industry</a:t>
            </a:r>
            <a:endParaRPr lang="zh-TW" altLang="en-US" b="1" dirty="0">
              <a:latin typeface="Trebuchet MS" pitchFamily="34" charset="0"/>
              <a:ea typeface="微軟正黑體" panose="020B0604030504040204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563175" y="2888357"/>
            <a:ext cx="2807628" cy="9088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rebuchet MS" pitchFamily="34" charset="0"/>
                <a:ea typeface="微軟正黑體" pitchFamily="34" charset="-120"/>
              </a:rPr>
              <a:t>Performance evaluation</a:t>
            </a:r>
            <a:endParaRPr lang="zh-TW" altLang="en-US" b="1" dirty="0">
              <a:latin typeface="Trebuchet MS" pitchFamily="34" charset="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372047" y="3891904"/>
            <a:ext cx="1459715" cy="574512"/>
            <a:chOff x="1127734" y="3068959"/>
            <a:chExt cx="1563738" cy="1419046"/>
          </a:xfrm>
        </p:grpSpPr>
        <p:cxnSp>
          <p:nvCxnSpPr>
            <p:cNvPr id="13" name="直線單箭頭接點 12"/>
            <p:cNvCxnSpPr/>
            <p:nvPr/>
          </p:nvCxnSpPr>
          <p:spPr>
            <a:xfrm flipV="1">
              <a:off x="1127734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/>
            <p:nvPr/>
          </p:nvCxnSpPr>
          <p:spPr>
            <a:xfrm flipV="1">
              <a:off x="1440482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 flipV="1">
              <a:off x="1753230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 flipV="1">
              <a:off x="2065978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/>
            <p:nvPr/>
          </p:nvCxnSpPr>
          <p:spPr>
            <a:xfrm flipV="1">
              <a:off x="2691472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/>
            <p:nvPr/>
          </p:nvCxnSpPr>
          <p:spPr>
            <a:xfrm flipV="1">
              <a:off x="2378726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文字方塊 7"/>
          <p:cNvSpPr txBox="1"/>
          <p:nvPr/>
        </p:nvSpPr>
        <p:spPr>
          <a:xfrm>
            <a:off x="755624" y="2888357"/>
            <a:ext cx="2807628" cy="9088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rebuchet MS" pitchFamily="34" charset="0"/>
                <a:ea typeface="微軟正黑體" pitchFamily="34" charset="-120"/>
              </a:rPr>
              <a:t>Requirement evaluation</a:t>
            </a:r>
            <a:endParaRPr lang="zh-TW" altLang="en-US" b="1" dirty="0">
              <a:latin typeface="Trebuchet MS" pitchFamily="34" charset="0"/>
              <a:ea typeface="微軟正黑體" pitchFamily="34" charset="-120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6208989" y="3919336"/>
            <a:ext cx="1563738" cy="574512"/>
            <a:chOff x="1127734" y="3068959"/>
            <a:chExt cx="1563738" cy="1419046"/>
          </a:xfrm>
        </p:grpSpPr>
        <p:cxnSp>
          <p:nvCxnSpPr>
            <p:cNvPr id="86" name="直線單箭頭接點 85"/>
            <p:cNvCxnSpPr/>
            <p:nvPr/>
          </p:nvCxnSpPr>
          <p:spPr>
            <a:xfrm flipV="1">
              <a:off x="1127734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/>
            <p:nvPr/>
          </p:nvCxnSpPr>
          <p:spPr>
            <a:xfrm flipV="1">
              <a:off x="1440482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直線單箭頭接點 92"/>
            <p:cNvCxnSpPr/>
            <p:nvPr/>
          </p:nvCxnSpPr>
          <p:spPr>
            <a:xfrm flipV="1">
              <a:off x="1753230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/>
            <p:nvPr/>
          </p:nvCxnSpPr>
          <p:spPr>
            <a:xfrm flipV="1">
              <a:off x="2065978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/>
            <p:nvPr/>
          </p:nvCxnSpPr>
          <p:spPr>
            <a:xfrm flipV="1">
              <a:off x="2691472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/>
            <p:nvPr/>
          </p:nvCxnSpPr>
          <p:spPr>
            <a:xfrm flipV="1">
              <a:off x="2378726" y="3068959"/>
              <a:ext cx="0" cy="141904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7" name="直線單箭頭接點 26"/>
          <p:cNvCxnSpPr>
            <a:stCxn id="8" idx="6"/>
            <a:endCxn id="68" idx="2"/>
          </p:cNvCxnSpPr>
          <p:nvPr/>
        </p:nvCxnSpPr>
        <p:spPr>
          <a:xfrm>
            <a:off x="3563252" y="3342789"/>
            <a:ext cx="1999923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685" y="2710297"/>
            <a:ext cx="1481287" cy="137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向下箭號 38"/>
          <p:cNvSpPr/>
          <p:nvPr/>
        </p:nvSpPr>
        <p:spPr>
          <a:xfrm>
            <a:off x="4476409" y="2264519"/>
            <a:ext cx="189838" cy="3274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3515959" y="4182526"/>
            <a:ext cx="254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Trebuchet MS" pitchFamily="34" charset="0"/>
              </a:rPr>
              <a:t>SOCIAL</a:t>
            </a:r>
            <a:r>
              <a:rPr lang="zh-TW" altLang="en-US" sz="2400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Trebuchet MS" pitchFamily="34" charset="0"/>
              </a:rPr>
              <a:t>IMPACT</a:t>
            </a:r>
            <a:endParaRPr lang="zh-TW" altLang="en-US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559648" y="1206491"/>
            <a:ext cx="4023360" cy="9088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rebuchet MS" pitchFamily="34" charset="0"/>
                <a:ea typeface="微軟正黑體" pitchFamily="34" charset="-120"/>
              </a:rPr>
              <a:t>Government</a:t>
            </a:r>
            <a:r>
              <a:rPr lang="en-US" altLang="zh-TW" b="1" dirty="0">
                <a:latin typeface="Trebuchet MS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altLang="zh-TW" b="1" dirty="0">
                <a:latin typeface="Trebuchet MS" pitchFamily="34" charset="0"/>
                <a:ea typeface="微軟正黑體" pitchFamily="34" charset="-120"/>
              </a:rPr>
              <a:t>s </a:t>
            </a:r>
          </a:p>
          <a:p>
            <a:pPr algn="ctr"/>
            <a:r>
              <a:rPr lang="en-US" altLang="zh-TW" b="1" dirty="0">
                <a:latin typeface="Trebuchet MS" pitchFamily="34" charset="0"/>
                <a:ea typeface="微軟正黑體" pitchFamily="34" charset="-120"/>
              </a:rPr>
              <a:t>resources &amp; demo. site </a:t>
            </a:r>
            <a:endParaRPr lang="zh-TW" altLang="en-US" b="1" dirty="0">
              <a:latin typeface="Trebuchet MS" pitchFamily="34" charset="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409962" y="4783331"/>
            <a:ext cx="2561253" cy="1431429"/>
          </a:xfrm>
          <a:prstGeom prst="beve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微軟正黑體" pitchFamily="34" charset="-120"/>
              </a:rPr>
              <a:t>I</a:t>
            </a:r>
            <a:r>
              <a:rPr lang="en-US" altLang="zh-TW" sz="1600" b="1" kern="0" dirty="0" err="1">
                <a:solidFill>
                  <a:srgbClr val="FF0000"/>
                </a:solidFill>
                <a:latin typeface="Trebuchet MS" pitchFamily="34" charset="0"/>
                <a:ea typeface="微軟正黑體" pitchFamily="34" charset="-120"/>
              </a:rPr>
              <a:t>ndicators</a:t>
            </a:r>
            <a:r>
              <a:rPr lang="en-US" altLang="zh-TW" sz="1600" b="1" kern="0" dirty="0">
                <a:solidFill>
                  <a:srgbClr val="FF0000"/>
                </a:solidFill>
                <a:latin typeface="Trebuchet MS" pitchFamily="34" charset="0"/>
                <a:ea typeface="微軟正黑體" pitchFamily="34" charset="-120"/>
              </a:rPr>
              <a:t>  to make decision about  the priority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068897" y="1221471"/>
            <a:ext cx="210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kern="0" dirty="0">
                <a:solidFill>
                  <a:prstClr val="black"/>
                </a:solidFill>
                <a:effectLst/>
                <a:latin typeface="Trebuchet MS" pitchFamily="34" charset="0"/>
              </a:rPr>
              <a:t>Encourage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kern="0" dirty="0">
                <a:solidFill>
                  <a:prstClr val="black"/>
                </a:solidFill>
                <a:effectLst/>
                <a:latin typeface="Trebuchet MS" pitchFamily="34" charset="0"/>
              </a:rPr>
              <a:t>Empower</a:t>
            </a:r>
          </a:p>
        </p:txBody>
      </p:sp>
      <p:sp>
        <p:nvSpPr>
          <p:cNvPr id="2" name="弧形向右箭號 1"/>
          <p:cNvSpPr/>
          <p:nvPr/>
        </p:nvSpPr>
        <p:spPr>
          <a:xfrm rot="8502655">
            <a:off x="3544963" y="3497179"/>
            <a:ext cx="242267" cy="710803"/>
          </a:xfrm>
          <a:prstGeom prst="curvedRightArrow">
            <a:avLst>
              <a:gd name="adj1" fmla="val 9022"/>
              <a:gd name="adj2" fmla="val 65770"/>
              <a:gd name="adj3" fmla="val 58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弧形向右箭號 44"/>
          <p:cNvSpPr/>
          <p:nvPr/>
        </p:nvSpPr>
        <p:spPr>
          <a:xfrm rot="19003816">
            <a:off x="3262666" y="3696216"/>
            <a:ext cx="242267" cy="710803"/>
          </a:xfrm>
          <a:prstGeom prst="curvedRightArrow">
            <a:avLst>
              <a:gd name="adj1" fmla="val 9022"/>
              <a:gd name="adj2" fmla="val 65770"/>
              <a:gd name="adj3" fmla="val 58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 flipH="1">
            <a:off x="5395551" y="3483587"/>
            <a:ext cx="524564" cy="909840"/>
            <a:chOff x="3415066" y="3649579"/>
            <a:chExt cx="524564" cy="909840"/>
          </a:xfrm>
          <a:solidFill>
            <a:srgbClr val="FF0000"/>
          </a:solidFill>
        </p:grpSpPr>
        <p:sp>
          <p:nvSpPr>
            <p:cNvPr id="46" name="弧形向右箭號 45"/>
            <p:cNvSpPr/>
            <p:nvPr/>
          </p:nvSpPr>
          <p:spPr>
            <a:xfrm rot="8502655">
              <a:off x="3697363" y="3649579"/>
              <a:ext cx="242267" cy="710803"/>
            </a:xfrm>
            <a:prstGeom prst="curvedRightArrow">
              <a:avLst>
                <a:gd name="adj1" fmla="val 9022"/>
                <a:gd name="adj2" fmla="val 65770"/>
                <a:gd name="adj3" fmla="val 5831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弧形向右箭號 50"/>
            <p:cNvSpPr/>
            <p:nvPr/>
          </p:nvSpPr>
          <p:spPr>
            <a:xfrm rot="19003816">
              <a:off x="3415066" y="3848616"/>
              <a:ext cx="242267" cy="710803"/>
            </a:xfrm>
            <a:prstGeom prst="curvedRightArrow">
              <a:avLst>
                <a:gd name="adj1" fmla="val 9022"/>
                <a:gd name="adj2" fmla="val 65770"/>
                <a:gd name="adj3" fmla="val 5831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46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0732" y="0"/>
            <a:ext cx="5725324" cy="42773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-21410"/>
            <a:ext cx="5715000" cy="32099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050381"/>
            <a:ext cx="5715000" cy="38076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4954190"/>
            <a:ext cx="331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latin typeface="Trebuchet MS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520 Km/ 28.5 </a:t>
            </a:r>
            <a:r>
              <a:rPr lang="en-US" altLang="zh-TW" sz="3200" b="1" dirty="0" err="1" smtClean="0">
                <a:latin typeface="Trebuchet MS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hr</a:t>
            </a:r>
            <a:endParaRPr lang="zh-TW" altLang="en-US" sz="3200" b="1" dirty="0">
              <a:latin typeface="Trebuchet MS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464"/>
            <a:ext cx="4326530" cy="288950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4720"/>
            <a:ext cx="4517595" cy="30083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595" y="442341"/>
            <a:ext cx="4572000" cy="2571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236" y="3474720"/>
            <a:ext cx="4588764" cy="30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0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2" r="17457"/>
          <a:stretch/>
        </p:blipFill>
        <p:spPr>
          <a:xfrm>
            <a:off x="-27432" y="0"/>
            <a:ext cx="9180576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274320" y="6537960"/>
            <a:ext cx="1528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Photo by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金牌霖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591887" y="474862"/>
            <a:ext cx="491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rebuchet MS" pitchFamily="34" charset="0"/>
                <a:cs typeface="Arial" panose="020B0604020202020204" pitchFamily="34" charset="0"/>
              </a:rPr>
              <a:t>If I can do it, </a:t>
            </a:r>
          </a:p>
          <a:p>
            <a:r>
              <a:rPr lang="en-US" altLang="zh-TW" sz="3600" b="1" dirty="0">
                <a:latin typeface="Trebuchet MS" pitchFamily="34" charset="0"/>
                <a:cs typeface="Arial" panose="020B0604020202020204" pitchFamily="34" charset="0"/>
              </a:rPr>
              <a:t>              </a:t>
            </a:r>
            <a:r>
              <a:rPr lang="en-US" altLang="zh-TW" sz="3600" b="1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b="1" dirty="0">
                <a:latin typeface="Trebuchet MS" pitchFamily="34" charset="0"/>
                <a:cs typeface="Arial" panose="020B0604020202020204" pitchFamily="34" charset="0"/>
              </a:rPr>
              <a:t>you can too.</a:t>
            </a:r>
            <a:endParaRPr lang="zh-TW" altLang="en-US" sz="3600" b="1" dirty="0">
              <a:latin typeface="Trebuchet M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274</Words>
  <Application>Microsoft Office PowerPoint</Application>
  <PresentationFormat>如螢幕大小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佈景主題</vt:lpstr>
      <vt:lpstr>PhotoImpact</vt:lpstr>
      <vt:lpstr>Innovative Governance    in Taipei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賴彥勳</dc:creator>
  <cp:lastModifiedBy>PC</cp:lastModifiedBy>
  <cp:revision>66</cp:revision>
  <dcterms:created xsi:type="dcterms:W3CDTF">2016-06-22T06:33:38Z</dcterms:created>
  <dcterms:modified xsi:type="dcterms:W3CDTF">2016-07-09T16:04:46Z</dcterms:modified>
</cp:coreProperties>
</file>