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98" r:id="rId1"/>
    <p:sldMasterId id="2147483845" r:id="rId2"/>
  </p:sldMasterIdLst>
  <p:notesMasterIdLst>
    <p:notesMasterId r:id="rId16"/>
  </p:notesMasterIdLst>
  <p:handoutMasterIdLst>
    <p:handoutMasterId r:id="rId17"/>
  </p:handoutMasterIdLst>
  <p:sldIdLst>
    <p:sldId id="288" r:id="rId3"/>
    <p:sldId id="339" r:id="rId4"/>
    <p:sldId id="361" r:id="rId5"/>
    <p:sldId id="362" r:id="rId6"/>
    <p:sldId id="259" r:id="rId7"/>
    <p:sldId id="365" r:id="rId8"/>
    <p:sldId id="306" r:id="rId9"/>
    <p:sldId id="363" r:id="rId10"/>
    <p:sldId id="350" r:id="rId11"/>
    <p:sldId id="352" r:id="rId12"/>
    <p:sldId id="353" r:id="rId13"/>
    <p:sldId id="359" r:id="rId14"/>
    <p:sldId id="349" r:id="rId15"/>
  </p:sldIdLst>
  <p:sldSz cx="9144000" cy="6858000" type="screen4x3"/>
  <p:notesSz cx="6797675" cy="992822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FFCC"/>
    <a:srgbClr val="FFE5E5"/>
    <a:srgbClr val="CCECFF"/>
    <a:srgbClr val="9B8DBD"/>
    <a:srgbClr val="EEB500"/>
    <a:srgbClr val="FF9B9B"/>
    <a:srgbClr val="FCDCA2"/>
    <a:srgbClr val="F3B4A7"/>
    <a:srgbClr val="EF9B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1368" y="84"/>
      </p:cViewPr>
      <p:guideLst>
        <p:guide orient="horz" pos="2160"/>
        <p:guide pos="2880"/>
      </p:guideLst>
    </p:cSldViewPr>
  </p:slideViewPr>
  <p:notesTextViewPr>
    <p:cViewPr>
      <p:scale>
        <a:sx n="1" d="1"/>
        <a:sy n="1" d="1"/>
      </p:scale>
      <p:origin x="0" y="0"/>
    </p:cViewPr>
  </p:notesTextViewPr>
  <p:notesViewPr>
    <p:cSldViewPr snapToGrid="0">
      <p:cViewPr varScale="1">
        <p:scale>
          <a:sx n="61" d="100"/>
          <a:sy n="61" d="100"/>
        </p:scale>
        <p:origin x="2400"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5448" cy="497918"/>
          </a:xfrm>
          <a:prstGeom prst="rect">
            <a:avLst/>
          </a:prstGeom>
        </p:spPr>
        <p:txBody>
          <a:bodyPr vert="horz" lIns="91295" tIns="45650" rIns="91295" bIns="45650" rtlCol="0"/>
          <a:lstStyle>
            <a:lvl1pPr algn="l">
              <a:defRPr sz="1200"/>
            </a:lvl1pPr>
          </a:lstStyle>
          <a:p>
            <a:endParaRPr lang="zh-TW" altLang="en-US"/>
          </a:p>
        </p:txBody>
      </p:sp>
      <p:sp>
        <p:nvSpPr>
          <p:cNvPr id="3" name="日期版面配置區 2"/>
          <p:cNvSpPr>
            <a:spLocks noGrp="1"/>
          </p:cNvSpPr>
          <p:nvPr>
            <p:ph type="dt" sz="quarter" idx="1"/>
          </p:nvPr>
        </p:nvSpPr>
        <p:spPr>
          <a:xfrm>
            <a:off x="3850646" y="0"/>
            <a:ext cx="2945448" cy="497918"/>
          </a:xfrm>
          <a:prstGeom prst="rect">
            <a:avLst/>
          </a:prstGeom>
        </p:spPr>
        <p:txBody>
          <a:bodyPr vert="horz" lIns="91295" tIns="45650" rIns="91295" bIns="45650" rtlCol="0"/>
          <a:lstStyle>
            <a:lvl1pPr algn="r">
              <a:defRPr sz="1200"/>
            </a:lvl1pPr>
          </a:lstStyle>
          <a:p>
            <a:fld id="{114EAD50-ED62-4E03-95A2-49D32C007787}" type="datetimeFigureOut">
              <a:rPr lang="zh-TW" altLang="en-US" smtClean="0"/>
              <a:t>2021/9/17</a:t>
            </a:fld>
            <a:endParaRPr lang="zh-TW" altLang="en-US"/>
          </a:p>
        </p:txBody>
      </p:sp>
      <p:sp>
        <p:nvSpPr>
          <p:cNvPr id="4" name="頁尾版面配置區 3"/>
          <p:cNvSpPr>
            <a:spLocks noGrp="1"/>
          </p:cNvSpPr>
          <p:nvPr>
            <p:ph type="ftr" sz="quarter" idx="2"/>
          </p:nvPr>
        </p:nvSpPr>
        <p:spPr>
          <a:xfrm>
            <a:off x="1" y="9430311"/>
            <a:ext cx="2945448" cy="497918"/>
          </a:xfrm>
          <a:prstGeom prst="rect">
            <a:avLst/>
          </a:prstGeom>
        </p:spPr>
        <p:txBody>
          <a:bodyPr vert="horz" lIns="91295" tIns="45650" rIns="91295" bIns="4565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646" y="9430311"/>
            <a:ext cx="2945448" cy="497918"/>
          </a:xfrm>
          <a:prstGeom prst="rect">
            <a:avLst/>
          </a:prstGeom>
        </p:spPr>
        <p:txBody>
          <a:bodyPr vert="horz" lIns="91295" tIns="45650" rIns="91295" bIns="45650" rtlCol="0" anchor="b"/>
          <a:lstStyle>
            <a:lvl1pPr algn="r">
              <a:defRPr sz="1200"/>
            </a:lvl1pPr>
          </a:lstStyle>
          <a:p>
            <a:fld id="{CDE8FBBB-D340-4D07-81F3-D6736CB1CD99}" type="slidenum">
              <a:rPr lang="zh-TW" altLang="en-US" smtClean="0"/>
              <a:t>‹#›</a:t>
            </a:fld>
            <a:endParaRPr lang="zh-TW" altLang="en-US"/>
          </a:p>
        </p:txBody>
      </p:sp>
    </p:spTree>
    <p:extLst>
      <p:ext uri="{BB962C8B-B14F-4D97-AF65-F5344CB8AC3E}">
        <p14:creationId xmlns:p14="http://schemas.microsoft.com/office/powerpoint/2010/main" val="4184622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2" y="9"/>
            <a:ext cx="2945659" cy="498135"/>
          </a:xfrm>
          <a:prstGeom prst="rect">
            <a:avLst/>
          </a:prstGeom>
        </p:spPr>
        <p:txBody>
          <a:bodyPr vert="horz" lIns="91295" tIns="45650" rIns="91295" bIns="45650" rtlCol="0"/>
          <a:lstStyle>
            <a:lvl1pPr algn="l">
              <a:defRPr sz="1200"/>
            </a:lvl1pPr>
          </a:lstStyle>
          <a:p>
            <a:endParaRPr lang="zh-TW" altLang="en-US"/>
          </a:p>
        </p:txBody>
      </p:sp>
      <p:sp>
        <p:nvSpPr>
          <p:cNvPr id="3" name="日期版面配置區 2"/>
          <p:cNvSpPr>
            <a:spLocks noGrp="1"/>
          </p:cNvSpPr>
          <p:nvPr>
            <p:ph type="dt" idx="1"/>
          </p:nvPr>
        </p:nvSpPr>
        <p:spPr>
          <a:xfrm>
            <a:off x="3850451" y="9"/>
            <a:ext cx="2945659" cy="498135"/>
          </a:xfrm>
          <a:prstGeom prst="rect">
            <a:avLst/>
          </a:prstGeom>
        </p:spPr>
        <p:txBody>
          <a:bodyPr vert="horz" lIns="91295" tIns="45650" rIns="91295" bIns="45650" rtlCol="0"/>
          <a:lstStyle>
            <a:lvl1pPr algn="r">
              <a:defRPr sz="1200"/>
            </a:lvl1pPr>
          </a:lstStyle>
          <a:p>
            <a:fld id="{920C4EDF-25D8-4A52-A256-E36CD00020E9}" type="datetimeFigureOut">
              <a:rPr lang="zh-TW" altLang="en-US" smtClean="0"/>
              <a:t>2021/9/17</a:t>
            </a:fld>
            <a:endParaRPr lang="zh-TW" altLang="en-US"/>
          </a:p>
        </p:txBody>
      </p:sp>
      <p:sp>
        <p:nvSpPr>
          <p:cNvPr id="4" name="投影片圖像版面配置區 3"/>
          <p:cNvSpPr>
            <a:spLocks noGrp="1" noRot="1" noChangeAspect="1"/>
          </p:cNvSpPr>
          <p:nvPr>
            <p:ph type="sldImg" idx="2"/>
          </p:nvPr>
        </p:nvSpPr>
        <p:spPr>
          <a:xfrm>
            <a:off x="1165225" y="1241425"/>
            <a:ext cx="4467225" cy="3351213"/>
          </a:xfrm>
          <a:prstGeom prst="rect">
            <a:avLst/>
          </a:prstGeom>
          <a:noFill/>
          <a:ln w="12700">
            <a:solidFill>
              <a:prstClr val="black"/>
            </a:solidFill>
          </a:ln>
        </p:spPr>
        <p:txBody>
          <a:bodyPr vert="horz" lIns="91295" tIns="45650" rIns="91295" bIns="45650" rtlCol="0" anchor="ctr"/>
          <a:lstStyle/>
          <a:p>
            <a:endParaRPr lang="zh-TW" altLang="en-US"/>
          </a:p>
        </p:txBody>
      </p:sp>
      <p:sp>
        <p:nvSpPr>
          <p:cNvPr id="5" name="備忘稿版面配置區 4"/>
          <p:cNvSpPr>
            <a:spLocks noGrp="1"/>
          </p:cNvSpPr>
          <p:nvPr>
            <p:ph type="body" sz="quarter" idx="3"/>
          </p:nvPr>
        </p:nvSpPr>
        <p:spPr>
          <a:xfrm>
            <a:off x="679768" y="4777959"/>
            <a:ext cx="5438140" cy="3909238"/>
          </a:xfrm>
          <a:prstGeom prst="rect">
            <a:avLst/>
          </a:prstGeom>
        </p:spPr>
        <p:txBody>
          <a:bodyPr vert="horz" lIns="91295" tIns="45650" rIns="91295" bIns="4565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12" y="9430092"/>
            <a:ext cx="2945659" cy="498134"/>
          </a:xfrm>
          <a:prstGeom prst="rect">
            <a:avLst/>
          </a:prstGeom>
        </p:spPr>
        <p:txBody>
          <a:bodyPr vert="horz" lIns="91295" tIns="45650" rIns="91295" bIns="4565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51" y="9430092"/>
            <a:ext cx="2945659" cy="498134"/>
          </a:xfrm>
          <a:prstGeom prst="rect">
            <a:avLst/>
          </a:prstGeom>
        </p:spPr>
        <p:txBody>
          <a:bodyPr vert="horz" lIns="91295" tIns="45650" rIns="91295" bIns="45650" rtlCol="0" anchor="b"/>
          <a:lstStyle>
            <a:lvl1pPr algn="r">
              <a:defRPr sz="1200"/>
            </a:lvl1pPr>
          </a:lstStyle>
          <a:p>
            <a:fld id="{A0BDAF38-7B3A-48CC-935E-A83A362512AF}" type="slidenum">
              <a:rPr lang="zh-TW" altLang="en-US" smtClean="0"/>
              <a:t>‹#›</a:t>
            </a:fld>
            <a:endParaRPr lang="zh-TW" altLang="en-US"/>
          </a:p>
        </p:txBody>
      </p:sp>
    </p:spTree>
    <p:extLst>
      <p:ext uri="{BB962C8B-B14F-4D97-AF65-F5344CB8AC3E}">
        <p14:creationId xmlns:p14="http://schemas.microsoft.com/office/powerpoint/2010/main" val="3203429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654E887-BB8E-4DF4-A217-A05913D9421E}" type="slidenum">
              <a:rPr lang="zh-TW" altLang="en-US" smtClean="0"/>
              <a:t>1</a:t>
            </a:fld>
            <a:endParaRPr lang="zh-TW" altLang="en-US"/>
          </a:p>
        </p:txBody>
      </p:sp>
    </p:spTree>
    <p:extLst>
      <p:ext uri="{BB962C8B-B14F-4D97-AF65-F5344CB8AC3E}">
        <p14:creationId xmlns:p14="http://schemas.microsoft.com/office/powerpoint/2010/main" val="3652917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65225" y="1241425"/>
            <a:ext cx="4467225" cy="3351213"/>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1C13706-929E-408D-9212-80BAD98284F3}" type="slidenum">
              <a:rPr lang="zh-TW" altLang="en-US" smtClean="0"/>
              <a:t>6</a:t>
            </a:fld>
            <a:endParaRPr lang="zh-TW" altLang="en-US"/>
          </a:p>
        </p:txBody>
      </p:sp>
    </p:spTree>
    <p:extLst>
      <p:ext uri="{BB962C8B-B14F-4D97-AF65-F5344CB8AC3E}">
        <p14:creationId xmlns:p14="http://schemas.microsoft.com/office/powerpoint/2010/main" val="3652697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65225" y="1241425"/>
            <a:ext cx="4467225" cy="3351213"/>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1C13706-929E-408D-9212-80BAD98284F3}" type="slidenum">
              <a:rPr lang="zh-TW" altLang="en-US" smtClean="0"/>
              <a:t>7</a:t>
            </a:fld>
            <a:endParaRPr lang="zh-TW" altLang="en-US"/>
          </a:p>
        </p:txBody>
      </p:sp>
    </p:spTree>
    <p:extLst>
      <p:ext uri="{BB962C8B-B14F-4D97-AF65-F5344CB8AC3E}">
        <p14:creationId xmlns:p14="http://schemas.microsoft.com/office/powerpoint/2010/main" val="3206555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標題投影片">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2"/>
            <a:ext cx="2133600" cy="365125"/>
          </a:xfrm>
          <a:prstGeom prst="rect">
            <a:avLst/>
          </a:prstGeom>
        </p:spPr>
        <p:txBody>
          <a:bodyPr/>
          <a:lstStyle>
            <a:lvl1pPr fontAlgn="base">
              <a:spcBef>
                <a:spcPct val="0"/>
              </a:spcBef>
              <a:spcAft>
                <a:spcPct val="0"/>
              </a:spcAft>
              <a:defRPr kumimoji="1">
                <a:latin typeface="Arial" charset="0"/>
                <a:ea typeface="新細明體" pitchFamily="18" charset="-120"/>
              </a:defRPr>
            </a:lvl1pPr>
          </a:lstStyle>
          <a:p>
            <a:fld id="{FFE54505-1943-49B3-B297-2250968BC651}" type="datetime1">
              <a:rPr lang="zh-TW" altLang="en-US" smtClean="0"/>
              <a:t>2021/9/17</a:t>
            </a:fld>
            <a:endParaRPr lang="zh-TW" altLang="en-US"/>
          </a:p>
        </p:txBody>
      </p:sp>
      <p:sp>
        <p:nvSpPr>
          <p:cNvPr id="5" name="頁尾版面配置區 4"/>
          <p:cNvSpPr>
            <a:spLocks noGrp="1"/>
          </p:cNvSpPr>
          <p:nvPr>
            <p:ph type="ftr" sz="quarter" idx="11"/>
          </p:nvPr>
        </p:nvSpPr>
        <p:spPr>
          <a:xfrm>
            <a:off x="3124200" y="6356352"/>
            <a:ext cx="2895600" cy="365125"/>
          </a:xfrm>
          <a:prstGeom prst="rect">
            <a:avLst/>
          </a:prstGeom>
        </p:spPr>
        <p:txBody>
          <a:bodyPr/>
          <a:lstStyle>
            <a:lvl1pPr fontAlgn="base">
              <a:spcBef>
                <a:spcPct val="0"/>
              </a:spcBef>
              <a:spcAft>
                <a:spcPct val="0"/>
              </a:spcAft>
              <a:defRPr kumimoji="1">
                <a:latin typeface="Arial" charset="0"/>
                <a:ea typeface="新細明體" pitchFamily="18" charset="-120"/>
              </a:defRPr>
            </a:lvl1pPr>
          </a:lstStyle>
          <a:p>
            <a:endParaRPr lang="zh-TW" altLang="en-US"/>
          </a:p>
        </p:txBody>
      </p:sp>
      <p:sp>
        <p:nvSpPr>
          <p:cNvPr id="6" name="投影片編號版面配置區 5"/>
          <p:cNvSpPr>
            <a:spLocks noGrp="1"/>
          </p:cNvSpPr>
          <p:nvPr>
            <p:ph type="sldNum" sz="quarter" idx="12"/>
          </p:nvPr>
        </p:nvSpPr>
        <p:spPr>
          <a:xfrm>
            <a:off x="6948264" y="6471291"/>
            <a:ext cx="2133600" cy="365125"/>
          </a:xfrm>
          <a:prstGeom prst="rect">
            <a:avLst/>
          </a:prstGeom>
        </p:spPr>
        <p:txBody>
          <a:bodyPr/>
          <a:lstStyle>
            <a:lvl1pPr algn="r" fontAlgn="base">
              <a:spcBef>
                <a:spcPct val="0"/>
              </a:spcBef>
              <a:spcAft>
                <a:spcPct val="0"/>
              </a:spcAft>
              <a:defRPr kumimoji="1" sz="1050">
                <a:solidFill>
                  <a:srgbClr val="0076A3"/>
                </a:solidFill>
                <a:latin typeface="Arial" panose="020B0604020202020204" pitchFamily="34" charset="0"/>
                <a:ea typeface="新細明體" pitchFamily="18" charset="-120"/>
                <a:cs typeface="Arial" panose="020B0604020202020204" pitchFamily="34" charset="0"/>
              </a:defRPr>
            </a:lvl1pPr>
          </a:lstStyle>
          <a:p>
            <a:fld id="{73DA0BB7-265A-403C-9275-D587AB510EDC}" type="slidenum">
              <a:rPr lang="zh-TW" altLang="en-US" smtClean="0"/>
              <a:pPr/>
              <a:t>‹#›</a:t>
            </a:fld>
            <a:endParaRPr lang="zh-TW" altLang="en-US" dirty="0"/>
          </a:p>
        </p:txBody>
      </p:sp>
    </p:spTree>
    <p:extLst>
      <p:ext uri="{BB962C8B-B14F-4D97-AF65-F5344CB8AC3E}">
        <p14:creationId xmlns:p14="http://schemas.microsoft.com/office/powerpoint/2010/main" val="3604770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72880E5-2E24-41F7-B8F8-4FAEE1CDDAC2}" type="datetime1">
              <a:rPr lang="zh-TW" altLang="en-US" smtClean="0"/>
              <a:t>2021/9/17</a:t>
            </a:fld>
            <a:endParaRPr lang="zh-TW"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2E208A2-4240-46E5-838C-D82E242C14B5}" type="slidenum">
              <a:rPr lang="zh-TW" altLang="en-US" smtClean="0"/>
              <a:t>‹#›</a:t>
            </a:fld>
            <a:endParaRPr lang="zh-TW" altLang="en-US"/>
          </a:p>
        </p:txBody>
      </p:sp>
    </p:spTree>
    <p:extLst>
      <p:ext uri="{BB962C8B-B14F-4D97-AF65-F5344CB8AC3E}">
        <p14:creationId xmlns:p14="http://schemas.microsoft.com/office/powerpoint/2010/main" val="3083479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2382DA40-5001-4DC4-B71A-5B34C5397E53}" type="datetime1">
              <a:rPr lang="zh-TW" altLang="en-US" smtClean="0"/>
              <a:t>2021/9/17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2E208A2-4240-46E5-838C-D82E242C14B5}" type="slidenum">
              <a:rPr lang="zh-TW" altLang="en-US" smtClean="0"/>
              <a:t>‹#›</a:t>
            </a:fld>
            <a:endParaRPr lang="zh-TW" altLang="en-US"/>
          </a:p>
        </p:txBody>
      </p:sp>
    </p:spTree>
    <p:extLst>
      <p:ext uri="{BB962C8B-B14F-4D97-AF65-F5344CB8AC3E}">
        <p14:creationId xmlns:p14="http://schemas.microsoft.com/office/powerpoint/2010/main" val="1602746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8CBD43A-0733-4B23-8776-39556C5DFD14}" type="datetime1">
              <a:rPr lang="zh-TW" altLang="en-US" smtClean="0"/>
              <a:t>2021/9/17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2E208A2-4240-46E5-838C-D82E242C14B5}" type="slidenum">
              <a:rPr lang="zh-TW" altLang="en-US" smtClean="0"/>
              <a:t>‹#›</a:t>
            </a:fld>
            <a:endParaRPr lang="zh-TW" altLang="en-US"/>
          </a:p>
        </p:txBody>
      </p:sp>
    </p:spTree>
    <p:extLst>
      <p:ext uri="{BB962C8B-B14F-4D97-AF65-F5344CB8AC3E}">
        <p14:creationId xmlns:p14="http://schemas.microsoft.com/office/powerpoint/2010/main" val="2364990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520945E-195D-4304-A5B9-3132DFF04AB5}" type="datetime1">
              <a:rPr lang="zh-TW" altLang="en-US" smtClean="0"/>
              <a:t>2021/9/17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2E208A2-4240-46E5-838C-D82E242C14B5}" type="slidenum">
              <a:rPr lang="zh-TW" altLang="en-US" smtClean="0"/>
              <a:t>‹#›</a:t>
            </a:fld>
            <a:endParaRPr lang="zh-TW" altLang="en-US"/>
          </a:p>
        </p:txBody>
      </p:sp>
    </p:spTree>
    <p:extLst>
      <p:ext uri="{BB962C8B-B14F-4D97-AF65-F5344CB8AC3E}">
        <p14:creationId xmlns:p14="http://schemas.microsoft.com/office/powerpoint/2010/main" val="3646005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992BA2A-D444-4CCE-907F-2947821B6C0B}" type="datetime1">
              <a:rPr lang="zh-TW" altLang="en-US" smtClean="0"/>
              <a:t>2021/9/17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7942172" y="6094661"/>
            <a:ext cx="984019" cy="365125"/>
          </a:xfrm>
        </p:spPr>
        <p:txBody>
          <a:bodyPr/>
          <a:lstStyle/>
          <a:p>
            <a:fld id="{72E208A2-4240-46E5-838C-D82E242C14B5}" type="slidenum">
              <a:rPr lang="zh-TW" altLang="en-US" smtClean="0"/>
              <a:t>‹#›</a:t>
            </a:fld>
            <a:endParaRPr lang="zh-TW" altLang="en-US"/>
          </a:p>
        </p:txBody>
      </p:sp>
      <p:sp>
        <p:nvSpPr>
          <p:cNvPr id="7" name="標題 6"/>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2267409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59" y="1845734"/>
            <a:ext cx="3703320" cy="40233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E337DD08-D749-47A3-AB8B-383BCE2E051D}" type="datetime1">
              <a:rPr lang="zh-TW" altLang="en-US" smtClean="0"/>
              <a:t>2021/9/17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2E208A2-4240-46E5-838C-D82E242C14B5}" type="slidenum">
              <a:rPr lang="zh-TW" altLang="en-US" smtClean="0"/>
              <a:t>‹#›</a:t>
            </a:fld>
            <a:endParaRPr lang="zh-TW" altLang="en-US"/>
          </a:p>
        </p:txBody>
      </p:sp>
    </p:spTree>
    <p:extLst>
      <p:ext uri="{BB962C8B-B14F-4D97-AF65-F5344CB8AC3E}">
        <p14:creationId xmlns:p14="http://schemas.microsoft.com/office/powerpoint/2010/main" val="1095886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B6EA54-8E02-4B71-B267-177657D07B1C}" type="datetime1">
              <a:rPr lang="zh-TW" altLang="en-US" smtClean="0"/>
              <a:t>2021/9/17</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A3D3BDF6-842F-491C-AED3-B5624F2C7DFD}" type="slidenum">
              <a:rPr lang="zh-TW" altLang="en-US" smtClean="0"/>
              <a:pPr/>
              <a:t>‹#›</a:t>
            </a:fld>
            <a:endParaRPr lang="zh-TW" altLang="en-US" dirty="0"/>
          </a:p>
        </p:txBody>
      </p:sp>
    </p:spTree>
    <p:extLst>
      <p:ext uri="{BB962C8B-B14F-4D97-AF65-F5344CB8AC3E}">
        <p14:creationId xmlns:p14="http://schemas.microsoft.com/office/powerpoint/2010/main" val="238238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C799E41C-159B-411E-BDD9-BC506D7934A5}" type="datetime1">
              <a:rPr lang="zh-TW" altLang="en-US" smtClean="0"/>
              <a:t>2021/9/17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2E208A2-4240-46E5-838C-D82E242C14B5}" type="slidenum">
              <a:rPr lang="zh-TW" altLang="en-US" smtClean="0"/>
              <a:t>‹#›</a:t>
            </a:fld>
            <a:endParaRPr lang="zh-TW"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606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C8ECF44-AC45-4845-9642-942DE86E0717}" type="datetime1">
              <a:rPr lang="zh-TW" altLang="en-US" smtClean="0"/>
              <a:t>2021/9/17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2E208A2-4240-46E5-838C-D82E242C14B5}" type="slidenum">
              <a:rPr lang="zh-TW" altLang="en-US" smtClean="0"/>
              <a:pPr/>
              <a:t>‹#›</a:t>
            </a:fld>
            <a:endParaRPr lang="zh-TW" altLang="en-US" dirty="0"/>
          </a:p>
        </p:txBody>
      </p:sp>
    </p:spTree>
    <p:extLst>
      <p:ext uri="{BB962C8B-B14F-4D97-AF65-F5344CB8AC3E}">
        <p14:creationId xmlns:p14="http://schemas.microsoft.com/office/powerpoint/2010/main" val="326861808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C8CB4418-177B-4892-9759-A1B8A86BCA22}" type="datetime1">
              <a:rPr lang="zh-TW" altLang="en-US" smtClean="0"/>
              <a:t>2021/9/17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2E208A2-4240-46E5-838C-D82E242C14B5}" type="slidenum">
              <a:rPr lang="zh-TW" altLang="en-US" smtClean="0"/>
              <a:t>‹#›</a:t>
            </a:fld>
            <a:endParaRPr lang="zh-TW"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28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8C8ECF44-AC45-4845-9642-942DE86E0717}" type="datetime1">
              <a:rPr lang="zh-TW" altLang="en-US" smtClean="0"/>
              <a:t>2021/9/17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2E208A2-4240-46E5-838C-D82E242C14B5}" type="slidenum">
              <a:rPr lang="zh-TW" altLang="en-US" smtClean="0"/>
              <a:pPr/>
              <a:t>‹#›</a:t>
            </a:fld>
            <a:endParaRPr lang="zh-TW" altLang="en-US" dirty="0"/>
          </a:p>
        </p:txBody>
      </p:sp>
    </p:spTree>
    <p:extLst>
      <p:ext uri="{BB962C8B-B14F-4D97-AF65-F5344CB8AC3E}">
        <p14:creationId xmlns:p14="http://schemas.microsoft.com/office/powerpoint/2010/main" val="254254855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22960" y="2582335"/>
            <a:ext cx="3703320" cy="32867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63440" y="2582334"/>
            <a:ext cx="3703320" cy="32867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8C8ECF44-AC45-4845-9642-942DE86E0717}" type="datetime1">
              <a:rPr lang="zh-TW" altLang="en-US" smtClean="0"/>
              <a:t>2021/9/17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72E208A2-4240-46E5-838C-D82E242C14B5}" type="slidenum">
              <a:rPr lang="zh-TW" altLang="en-US" smtClean="0"/>
              <a:pPr/>
              <a:t>‹#›</a:t>
            </a:fld>
            <a:endParaRPr lang="zh-TW" altLang="en-US" dirty="0"/>
          </a:p>
        </p:txBody>
      </p:sp>
    </p:spTree>
    <p:extLst>
      <p:ext uri="{BB962C8B-B14F-4D97-AF65-F5344CB8AC3E}">
        <p14:creationId xmlns:p14="http://schemas.microsoft.com/office/powerpoint/2010/main" val="321932351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23EE0FE0-60EB-4BDF-91D9-C1A6039936B1}" type="datetime1">
              <a:rPr lang="zh-TW" altLang="en-US" smtClean="0"/>
              <a:t>2021/9/17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72E208A2-4240-46E5-838C-D82E242C14B5}" type="slidenum">
              <a:rPr lang="zh-TW" altLang="en-US" smtClean="0"/>
              <a:pPr/>
              <a:t>‹#›</a:t>
            </a:fld>
            <a:endParaRPr lang="zh-TW" altLang="en-US" dirty="0"/>
          </a:p>
        </p:txBody>
      </p:sp>
    </p:spTree>
    <p:extLst>
      <p:ext uri="{BB962C8B-B14F-4D97-AF65-F5344CB8AC3E}">
        <p14:creationId xmlns:p14="http://schemas.microsoft.com/office/powerpoint/2010/main" val="3663817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AF6F630-613F-4243-AB5A-4AB804169556}" type="datetime1">
              <a:rPr lang="zh-TW" altLang="en-US" smtClean="0"/>
              <a:t>2021/9/17</a:t>
            </a:fld>
            <a:endParaRPr lang="zh-TW"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TW" altLang="en-US"/>
          </a:p>
        </p:txBody>
      </p:sp>
      <p:sp>
        <p:nvSpPr>
          <p:cNvPr id="9" name="Slide Number Placeholder 8"/>
          <p:cNvSpPr>
            <a:spLocks noGrp="1"/>
          </p:cNvSpPr>
          <p:nvPr>
            <p:ph type="sldNum" sz="quarter" idx="12"/>
          </p:nvPr>
        </p:nvSpPr>
        <p:spPr/>
        <p:txBody>
          <a:bodyPr/>
          <a:lstStyle/>
          <a:p>
            <a:fld id="{72E208A2-4240-46E5-838C-D82E242C14B5}" type="slidenum">
              <a:rPr lang="zh-TW" altLang="en-US" smtClean="0"/>
              <a:pPr/>
              <a:t>‹#›</a:t>
            </a:fld>
            <a:endParaRPr lang="zh-TW" altLang="en-US"/>
          </a:p>
        </p:txBody>
      </p:sp>
    </p:spTree>
    <p:extLst>
      <p:ext uri="{BB962C8B-B14F-4D97-AF65-F5344CB8AC3E}">
        <p14:creationId xmlns:p14="http://schemas.microsoft.com/office/powerpoint/2010/main" val="11260476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圖片 7"/>
          <p:cNvPicPr/>
          <p:nvPr/>
        </p:nvPicPr>
        <p:blipFill rotWithShape="1">
          <a:blip r:embed="rId4">
            <a:extLst>
              <a:ext uri="{BEBA8EAE-BF5A-486C-A8C5-ECC9F3942E4B}">
                <a14:imgProps xmlns:a14="http://schemas.microsoft.com/office/drawing/2010/main">
                  <a14:imgLayer r:embed="rId5">
                    <a14:imgEffect>
                      <a14:brightnessContrast bright="6000"/>
                    </a14:imgEffect>
                  </a14:imgLayer>
                </a14:imgProps>
              </a:ext>
            </a:extLst>
          </a:blip>
          <a:srcRect l="32582" t="22661" r="16935" b="66308"/>
          <a:stretch/>
        </p:blipFill>
        <p:spPr bwMode="auto">
          <a:xfrm>
            <a:off x="2" y="404665"/>
            <a:ext cx="9143998" cy="6453336"/>
          </a:xfrm>
          <a:prstGeom prst="rect">
            <a:avLst/>
          </a:prstGeom>
          <a:ln>
            <a:noFill/>
          </a:ln>
          <a:extLst>
            <a:ext uri="{53640926-AAD7-44D8-BBD7-CCE9431645EC}">
              <a14:shadowObscured xmlns:a14="http://schemas.microsoft.com/office/drawing/2010/main"/>
            </a:ext>
          </a:extLst>
        </p:spPr>
      </p:pic>
      <p:sp>
        <p:nvSpPr>
          <p:cNvPr id="10" name="Rectangle 366" descr="Light vertical"/>
          <p:cNvSpPr>
            <a:spLocks noChangeArrowheads="1"/>
          </p:cNvSpPr>
          <p:nvPr/>
        </p:nvSpPr>
        <p:spPr bwMode="auto">
          <a:xfrm flipH="1">
            <a:off x="-5" y="3996"/>
            <a:ext cx="9144004" cy="400671"/>
          </a:xfrm>
          <a:prstGeom prst="rect">
            <a:avLst/>
          </a:prstGeom>
          <a:pattFill prst="ltDnDiag">
            <a:fgClr>
              <a:srgbClr val="88B33B">
                <a:alpha val="80000"/>
              </a:srgbClr>
            </a:fgClr>
            <a:bgClr>
              <a:schemeClr val="bg1">
                <a:alpha val="80000"/>
              </a:schemeClr>
            </a:bgClr>
          </a:pattFill>
          <a:extLst/>
        </p:spPr>
        <p:txBody>
          <a:bodyPr rot="0" vert="horz" wrap="square" lIns="68580" tIns="34290" rIns="68580" bIns="34290" anchor="ctr" anchorCtr="0" upright="1">
            <a:noAutofit/>
          </a:bodyPr>
          <a:lstStyle/>
          <a:p>
            <a:endParaRPr lang="zh-TW" altLang="en-US" sz="1350"/>
          </a:p>
        </p:txBody>
      </p:sp>
    </p:spTree>
    <p:extLst>
      <p:ext uri="{BB962C8B-B14F-4D97-AF65-F5344CB8AC3E}">
        <p14:creationId xmlns:p14="http://schemas.microsoft.com/office/powerpoint/2010/main" val="1698310839"/>
      </p:ext>
    </p:extLst>
  </p:cSld>
  <p:clrMap bg1="lt1" tx1="dk1" bg2="lt2" tx2="dk2" accent1="accent1" accent2="accent2" accent3="accent3" accent4="accent4" accent5="accent5" accent6="accent6" hlink="hlink" folHlink="folHlink"/>
  <p:sldLayoutIdLst>
    <p:sldLayoutId id="2147483799" r:id="rId1"/>
    <p:sldLayoutId id="2147483801" r:id="rId2"/>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9/17/2021</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100457"/>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790" r:id="rId13"/>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image" Target="../media/image12.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8.svg"/><Relationship Id="rId7" Type="http://schemas.openxmlformats.org/officeDocument/2006/relationships/image" Target="../media/image15.emf"/><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svg"/><Relationship Id="rId18" Type="http://schemas.openxmlformats.org/officeDocument/2006/relationships/image" Target="../media/image11.pn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8.png"/><Relationship Id="rId17" Type="http://schemas.openxmlformats.org/officeDocument/2006/relationships/image" Target="../media/image18.svg"/><Relationship Id="rId2" Type="http://schemas.openxmlformats.org/officeDocument/2006/relationships/image" Target="../media/image3.png"/><Relationship Id="rId16" Type="http://schemas.openxmlformats.org/officeDocument/2006/relationships/image" Target="../media/image10.png"/><Relationship Id="rId1" Type="http://schemas.openxmlformats.org/officeDocument/2006/relationships/slideLayout" Target="../slideLayouts/slideLayout9.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7.png"/><Relationship Id="rId19" Type="http://schemas.openxmlformats.org/officeDocument/2006/relationships/image" Target="../media/image20.svg"/><Relationship Id="rId4" Type="http://schemas.openxmlformats.org/officeDocument/2006/relationships/image" Target="../media/image4.png"/><Relationship Id="rId9" Type="http://schemas.openxmlformats.org/officeDocument/2006/relationships/image" Target="../media/image10.svg"/><Relationship Id="rId1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9005" y="3533749"/>
            <a:ext cx="7950408" cy="994172"/>
          </a:xfrm>
        </p:spPr>
        <p:txBody>
          <a:bodyPr>
            <a:noAutofit/>
          </a:bodyPr>
          <a:lstStyle/>
          <a:p>
            <a:pPr algn="ctr">
              <a:lnSpc>
                <a:spcPts val="6000"/>
              </a:lnSpc>
            </a:pPr>
            <a:r>
              <a:rPr lang="en-US" altLang="zh-TW" sz="4400" b="1" dirty="0">
                <a:solidFill>
                  <a:schemeClr val="tx1"/>
                </a:solidFill>
                <a:latin typeface="微軟正黑體" panose="020B0604030504040204" pitchFamily="34" charset="-120"/>
                <a:ea typeface="微軟正黑體" panose="020B0604030504040204" pitchFamily="34" charset="-120"/>
              </a:rPr>
              <a:t>110</a:t>
            </a:r>
            <a:r>
              <a:rPr lang="zh-TW" altLang="en-US" sz="4400" b="1" dirty="0">
                <a:solidFill>
                  <a:schemeClr val="tx1"/>
                </a:solidFill>
                <a:latin typeface="微軟正黑體" panose="020B0604030504040204" pitchFamily="34" charset="-120"/>
                <a:ea typeface="微軟正黑體" panose="020B0604030504040204" pitchFamily="34" charset="-120"/>
              </a:rPr>
              <a:t>年度臺北市總預算</a:t>
            </a:r>
            <a:r>
              <a:rPr lang="en-US" altLang="zh-TW" sz="4400" b="1" dirty="0">
                <a:solidFill>
                  <a:schemeClr val="tx1"/>
                </a:solidFill>
                <a:latin typeface="微軟正黑體" panose="020B0604030504040204" pitchFamily="34" charset="-120"/>
                <a:ea typeface="微軟正黑體" panose="020B0604030504040204" pitchFamily="34" charset="-120"/>
              </a:rPr>
              <a:t/>
            </a:r>
            <a:br>
              <a:rPr lang="en-US" altLang="zh-TW" sz="4400" b="1" dirty="0">
                <a:solidFill>
                  <a:schemeClr val="tx1"/>
                </a:solidFill>
                <a:latin typeface="微軟正黑體" panose="020B0604030504040204" pitchFamily="34" charset="-120"/>
                <a:ea typeface="微軟正黑體" panose="020B0604030504040204" pitchFamily="34" charset="-120"/>
              </a:rPr>
            </a:br>
            <a:r>
              <a:rPr lang="zh-TW" altLang="en-US" sz="4400" b="1" dirty="0">
                <a:solidFill>
                  <a:schemeClr val="tx1"/>
                </a:solidFill>
                <a:latin typeface="微軟正黑體" panose="020B0604030504040204" pitchFamily="34" charset="-120"/>
                <a:ea typeface="微軟正黑體" panose="020B0604030504040204" pitchFamily="34" charset="-120"/>
              </a:rPr>
              <a:t>第二次追加（減）預算案</a:t>
            </a:r>
            <a:r>
              <a:rPr lang="en-US" altLang="zh-TW" sz="4400" b="1" dirty="0">
                <a:solidFill>
                  <a:schemeClr val="tx1"/>
                </a:solidFill>
                <a:latin typeface="微軟正黑體" panose="020B0604030504040204" pitchFamily="34" charset="-120"/>
                <a:ea typeface="微軟正黑體" panose="020B0604030504040204" pitchFamily="34" charset="-120"/>
              </a:rPr>
              <a:t/>
            </a:r>
            <a:br>
              <a:rPr lang="en-US" altLang="zh-TW" sz="4400" b="1" dirty="0">
                <a:solidFill>
                  <a:schemeClr val="tx1"/>
                </a:solidFill>
                <a:latin typeface="微軟正黑體" panose="020B0604030504040204" pitchFamily="34" charset="-120"/>
                <a:ea typeface="微軟正黑體" panose="020B0604030504040204" pitchFamily="34" charset="-120"/>
              </a:rPr>
            </a:br>
            <a:r>
              <a:rPr lang="zh-TW" altLang="en-US" sz="4400" b="1" dirty="0">
                <a:solidFill>
                  <a:schemeClr val="tx1"/>
                </a:solidFill>
                <a:latin typeface="微軟正黑體" panose="020B0604030504040204" pitchFamily="34" charset="-120"/>
                <a:ea typeface="微軟正黑體" panose="020B0604030504040204" pitchFamily="34" charset="-120"/>
              </a:rPr>
              <a:t>編製結果報告</a:t>
            </a:r>
          </a:p>
        </p:txBody>
      </p:sp>
      <p:grpSp>
        <p:nvGrpSpPr>
          <p:cNvPr id="5" name="群組 4"/>
          <p:cNvGrpSpPr/>
          <p:nvPr/>
        </p:nvGrpSpPr>
        <p:grpSpPr>
          <a:xfrm>
            <a:off x="2263806" y="5218331"/>
            <a:ext cx="4909352" cy="786550"/>
            <a:chOff x="3328732" y="4396491"/>
            <a:chExt cx="5336932" cy="1048733"/>
          </a:xfrm>
        </p:grpSpPr>
        <p:sp>
          <p:nvSpPr>
            <p:cNvPr id="8" name="副標題 2">
              <a:extLst>
                <a:ext uri="{FF2B5EF4-FFF2-40B4-BE49-F238E27FC236}">
                  <a16:creationId xmlns:a16="http://schemas.microsoft.com/office/drawing/2014/main" id="{C8E42510-C9F3-45AA-B786-45B4A40A1387}"/>
                </a:ext>
              </a:extLst>
            </p:cNvPr>
            <p:cNvSpPr txBox="1">
              <a:spLocks/>
            </p:cNvSpPr>
            <p:nvPr/>
          </p:nvSpPr>
          <p:spPr>
            <a:xfrm>
              <a:off x="3328732" y="4396491"/>
              <a:ext cx="5275385" cy="43204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dist">
                <a:buClr>
                  <a:schemeClr val="accent3"/>
                </a:buClr>
                <a:buFont typeface="Wingdings 2"/>
                <a:buNone/>
                <a:defRPr/>
              </a:pPr>
              <a:r>
                <a:rPr lang="zh-TW" altLang="en-US" b="1" spc="300" dirty="0">
                  <a:latin typeface="微軟正黑體" panose="020B0604030504040204" pitchFamily="34" charset="-120"/>
                  <a:ea typeface="微軟正黑體" panose="020B0604030504040204" pitchFamily="34" charset="-120"/>
                </a:rPr>
                <a:t>臺北市市長 柯文哲</a:t>
              </a:r>
            </a:p>
          </p:txBody>
        </p:sp>
        <p:sp>
          <p:nvSpPr>
            <p:cNvPr id="9" name="副標題 2">
              <a:extLst>
                <a:ext uri="{FF2B5EF4-FFF2-40B4-BE49-F238E27FC236}">
                  <a16:creationId xmlns:a16="http://schemas.microsoft.com/office/drawing/2014/main" id="{C8E42510-C9F3-45AA-B786-45B4A40A1387}"/>
                </a:ext>
              </a:extLst>
            </p:cNvPr>
            <p:cNvSpPr txBox="1">
              <a:spLocks/>
            </p:cNvSpPr>
            <p:nvPr/>
          </p:nvSpPr>
          <p:spPr>
            <a:xfrm>
              <a:off x="3328732" y="5013176"/>
              <a:ext cx="5336932" cy="432048"/>
            </a:xfrm>
            <a:prstGeom prst="rect">
              <a:avLst/>
            </a:prstGeom>
          </p:spPr>
          <p:txBody>
            <a:bodyPr>
              <a:noAutofit/>
            </a:bodyPr>
            <a:lstStyle>
              <a:lvl1pPr marL="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dist" eaLnBrk="1" fontAlgn="auto" hangingPunct="1">
                <a:spcBef>
                  <a:spcPts val="1350"/>
                </a:spcBef>
                <a:spcAft>
                  <a:spcPts val="0"/>
                </a:spcAft>
                <a:buClr>
                  <a:schemeClr val="accent3"/>
                </a:buClr>
                <a:defRPr/>
              </a:pPr>
              <a:r>
                <a:rPr lang="zh-TW" altLang="en-US" sz="2800" b="1" spc="563" dirty="0">
                  <a:solidFill>
                    <a:schemeClr val="tx1"/>
                  </a:solidFill>
                  <a:latin typeface="微軟正黑體" panose="020B0604030504040204" pitchFamily="34" charset="-120"/>
                  <a:ea typeface="微軟正黑體" panose="020B0604030504040204" pitchFamily="34" charset="-120"/>
                </a:rPr>
                <a:t>中華民國</a:t>
              </a:r>
              <a:r>
                <a:rPr lang="en-US" altLang="zh-TW" sz="2800" b="1" spc="563" dirty="0">
                  <a:solidFill>
                    <a:schemeClr val="tx1"/>
                  </a:solidFill>
                  <a:latin typeface="微軟正黑體" panose="020B0604030504040204" pitchFamily="34" charset="-120"/>
                  <a:ea typeface="微軟正黑體" panose="020B0604030504040204" pitchFamily="34" charset="-120"/>
                </a:rPr>
                <a:t>110</a:t>
              </a:r>
              <a:r>
                <a:rPr lang="zh-TW" altLang="en-US" sz="2800" b="1" spc="563" dirty="0">
                  <a:solidFill>
                    <a:schemeClr val="tx1"/>
                  </a:solidFill>
                  <a:latin typeface="微軟正黑體" panose="020B0604030504040204" pitchFamily="34" charset="-120"/>
                  <a:ea typeface="微軟正黑體" panose="020B0604030504040204" pitchFamily="34" charset="-120"/>
                </a:rPr>
                <a:t>年</a:t>
              </a:r>
              <a:r>
                <a:rPr lang="en-US" altLang="zh-TW" sz="2800" b="1" spc="563" dirty="0">
                  <a:solidFill>
                    <a:schemeClr val="tx1"/>
                  </a:solidFill>
                  <a:latin typeface="微軟正黑體" panose="020B0604030504040204" pitchFamily="34" charset="-120"/>
                  <a:ea typeface="微軟正黑體" panose="020B0604030504040204" pitchFamily="34" charset="-120"/>
                </a:rPr>
                <a:t>9</a:t>
              </a:r>
              <a:r>
                <a:rPr lang="zh-TW" altLang="en-US" sz="2800" b="1" spc="563" dirty="0">
                  <a:solidFill>
                    <a:schemeClr val="tx1"/>
                  </a:solidFill>
                  <a:latin typeface="微軟正黑體" panose="020B0604030504040204" pitchFamily="34" charset="-120"/>
                  <a:ea typeface="微軟正黑體" panose="020B0604030504040204" pitchFamily="34" charset="-120"/>
                </a:rPr>
                <a:t>月</a:t>
              </a:r>
              <a:r>
                <a:rPr lang="en-US" altLang="zh-TW" sz="2800" b="1" spc="563" dirty="0">
                  <a:solidFill>
                    <a:schemeClr val="tx1"/>
                  </a:solidFill>
                  <a:latin typeface="微軟正黑體" panose="020B0604030504040204" pitchFamily="34" charset="-120"/>
                  <a:ea typeface="微軟正黑體" panose="020B0604030504040204" pitchFamily="34" charset="-120"/>
                </a:rPr>
                <a:t>22</a:t>
              </a:r>
              <a:r>
                <a:rPr lang="zh-TW" altLang="en-US" sz="2800" b="1" spc="563" dirty="0">
                  <a:solidFill>
                    <a:schemeClr val="tx1"/>
                  </a:solidFill>
                  <a:latin typeface="微軟正黑體" panose="020B0604030504040204" pitchFamily="34" charset="-120"/>
                  <a:ea typeface="微軟正黑體" panose="020B0604030504040204" pitchFamily="34" charset="-120"/>
                </a:rPr>
                <a:t>日</a:t>
              </a:r>
              <a:endParaRPr lang="en-US" altLang="zh-TW" sz="2800" b="1" spc="563" dirty="0">
                <a:solidFill>
                  <a:schemeClr val="tx1"/>
                </a:solidFill>
                <a:latin typeface="微軟正黑體" panose="020B0604030504040204" pitchFamily="34" charset="-120"/>
                <a:ea typeface="微軟正黑體" panose="020B0604030504040204" pitchFamily="34" charset="-120"/>
              </a:endParaRPr>
            </a:p>
          </p:txBody>
        </p:sp>
      </p:grpSp>
      <p:sp>
        <p:nvSpPr>
          <p:cNvPr id="6" name="文字方塊 5"/>
          <p:cNvSpPr txBox="1"/>
          <p:nvPr/>
        </p:nvSpPr>
        <p:spPr>
          <a:xfrm>
            <a:off x="292964" y="992492"/>
            <a:ext cx="8851036" cy="769441"/>
          </a:xfrm>
          <a:prstGeom prst="rect">
            <a:avLst/>
          </a:prstGeom>
          <a:noFill/>
        </p:spPr>
        <p:txBody>
          <a:bodyPr wrap="square" rtlCol="0">
            <a:spAutoFit/>
          </a:bodyPr>
          <a:lstStyle/>
          <a:p>
            <a:r>
              <a:rPr lang="zh-TW" altLang="en-US" sz="4400" b="1" dirty="0">
                <a:latin typeface="微軟正黑體" panose="020B0604030504040204" pitchFamily="34" charset="-120"/>
                <a:ea typeface="微軟正黑體" panose="020B0604030504040204" pitchFamily="34" charset="-120"/>
              </a:rPr>
              <a:t>臺北市議會 第</a:t>
            </a:r>
            <a:r>
              <a:rPr lang="en-US" altLang="zh-TW" sz="4400" b="1" dirty="0">
                <a:latin typeface="微軟正黑體" panose="020B0604030504040204" pitchFamily="34" charset="-120"/>
                <a:ea typeface="微軟正黑體" panose="020B0604030504040204" pitchFamily="34" charset="-120"/>
              </a:rPr>
              <a:t>13</a:t>
            </a:r>
            <a:r>
              <a:rPr lang="zh-TW" altLang="en-US" sz="4400" b="1" dirty="0">
                <a:latin typeface="微軟正黑體" panose="020B0604030504040204" pitchFamily="34" charset="-120"/>
                <a:ea typeface="微軟正黑體" panose="020B0604030504040204" pitchFamily="34" charset="-120"/>
              </a:rPr>
              <a:t>屆第</a:t>
            </a:r>
            <a:r>
              <a:rPr lang="en-US" altLang="zh-TW" sz="4400" b="1" dirty="0">
                <a:latin typeface="微軟正黑體" panose="020B0604030504040204" pitchFamily="34" charset="-120"/>
                <a:ea typeface="微軟正黑體" panose="020B0604030504040204" pitchFamily="34" charset="-120"/>
              </a:rPr>
              <a:t>6</a:t>
            </a:r>
            <a:r>
              <a:rPr lang="zh-TW" altLang="en-US" sz="4400" b="1" dirty="0">
                <a:latin typeface="微軟正黑體" panose="020B0604030504040204" pitchFamily="34" charset="-120"/>
                <a:ea typeface="微軟正黑體" panose="020B0604030504040204" pitchFamily="34" charset="-120"/>
              </a:rPr>
              <a:t>次定期大會</a:t>
            </a:r>
          </a:p>
        </p:txBody>
      </p:sp>
      <p:pic>
        <p:nvPicPr>
          <p:cNvPr id="3" name="圖片 2">
            <a:extLst>
              <a:ext uri="{FF2B5EF4-FFF2-40B4-BE49-F238E27FC236}">
                <a16:creationId xmlns:a16="http://schemas.microsoft.com/office/drawing/2014/main" id="{E2B77AC1-98B7-45CF-8B7C-5432649457D6}"/>
              </a:ext>
            </a:extLst>
          </p:cNvPr>
          <p:cNvPicPr>
            <a:picLocks noChangeAspect="1"/>
          </p:cNvPicPr>
          <p:nvPr/>
        </p:nvPicPr>
        <p:blipFill>
          <a:blip r:embed="rId2"/>
          <a:stretch>
            <a:fillRect/>
          </a:stretch>
        </p:blipFill>
        <p:spPr>
          <a:xfrm>
            <a:off x="7744925" y="5014578"/>
            <a:ext cx="1030310" cy="1210614"/>
          </a:xfrm>
          <a:prstGeom prst="rect">
            <a:avLst/>
          </a:prstGeom>
        </p:spPr>
      </p:pic>
    </p:spTree>
    <p:extLst>
      <p:ext uri="{BB962C8B-B14F-4D97-AF65-F5344CB8AC3E}">
        <p14:creationId xmlns:p14="http://schemas.microsoft.com/office/powerpoint/2010/main" val="668467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26">
            <a:extLst>
              <a:ext uri="{FF2B5EF4-FFF2-40B4-BE49-F238E27FC236}">
                <a16:creationId xmlns:a16="http://schemas.microsoft.com/office/drawing/2014/main" id="{13D6C8E8-DB84-4D1C-812E-FC386CD4137A}"/>
              </a:ext>
            </a:extLst>
          </p:cNvPr>
          <p:cNvSpPr/>
          <p:nvPr/>
        </p:nvSpPr>
        <p:spPr>
          <a:xfrm>
            <a:off x="8538519" y="6312108"/>
            <a:ext cx="457370" cy="461614"/>
          </a:xfrm>
          <a:prstGeom prst="ellipse">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dirty="0">
              <a:solidFill>
                <a:schemeClr val="tx1">
                  <a:lumMod val="50000"/>
                  <a:lumOff val="50000"/>
                </a:schemeClr>
              </a:solidFill>
              <a:latin typeface="Eras Demi ITC" panose="020B0805030504020804" pitchFamily="34" charset="0"/>
            </a:endParaRPr>
          </a:p>
        </p:txBody>
      </p:sp>
      <p:sp>
        <p:nvSpPr>
          <p:cNvPr id="7" name="投影片編號版面配置區 11">
            <a:extLst>
              <a:ext uri="{FF2B5EF4-FFF2-40B4-BE49-F238E27FC236}">
                <a16:creationId xmlns:a16="http://schemas.microsoft.com/office/drawing/2014/main" id="{6901BDA6-E30C-4231-A37F-D47683E36010}"/>
              </a:ext>
            </a:extLst>
          </p:cNvPr>
          <p:cNvSpPr txBox="1">
            <a:spLocks/>
          </p:cNvSpPr>
          <p:nvPr/>
        </p:nvSpPr>
        <p:spPr>
          <a:xfrm>
            <a:off x="7922305" y="6370811"/>
            <a:ext cx="984019" cy="365125"/>
          </a:xfrm>
          <a:prstGeom prst="rect">
            <a:avLst/>
          </a:prstGeom>
        </p:spPr>
        <p:txBody>
          <a:bodyPr vert="horz" lIns="91440" tIns="45720" rIns="91440" bIns="45720" rtlCol="0" anchor="ctr"/>
          <a:lstStyle>
            <a:defPPr>
              <a:defRPr lang="zh-TW"/>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200" b="1" dirty="0">
                <a:solidFill>
                  <a:schemeClr val="tx1"/>
                </a:solidFill>
                <a:latin typeface="微軟正黑體" panose="020B0604030504040204" pitchFamily="34" charset="-120"/>
                <a:ea typeface="微軟正黑體" panose="020B0604030504040204" pitchFamily="34" charset="-120"/>
              </a:rPr>
              <a:t>7</a:t>
            </a:r>
            <a:endParaRPr lang="zh-TW" altLang="en-US" sz="1200" b="1" dirty="0">
              <a:solidFill>
                <a:schemeClr val="tx1"/>
              </a:solidFill>
              <a:latin typeface="微軟正黑體" panose="020B0604030504040204" pitchFamily="34" charset="-120"/>
              <a:ea typeface="微軟正黑體" panose="020B0604030504040204" pitchFamily="34" charset="-120"/>
            </a:endParaRPr>
          </a:p>
        </p:txBody>
      </p:sp>
      <p:sp>
        <p:nvSpPr>
          <p:cNvPr id="17" name="文字方塊 16">
            <a:extLst>
              <a:ext uri="{FF2B5EF4-FFF2-40B4-BE49-F238E27FC236}">
                <a16:creationId xmlns:a16="http://schemas.microsoft.com/office/drawing/2014/main" id="{5B34B366-6330-456C-9773-D2F9E256AB2D}"/>
              </a:ext>
            </a:extLst>
          </p:cNvPr>
          <p:cNvSpPr txBox="1"/>
          <p:nvPr/>
        </p:nvSpPr>
        <p:spPr>
          <a:xfrm>
            <a:off x="6823108" y="1452319"/>
            <a:ext cx="1715411" cy="288874"/>
          </a:xfrm>
          <a:prstGeom prst="rect">
            <a:avLst/>
          </a:prstGeom>
          <a:noFill/>
        </p:spPr>
        <p:txBody>
          <a:bodyPr wrap="square" lIns="0" rIns="0" bIns="27000" rtlCol="0">
            <a:spAutoFit/>
          </a:bodyPr>
          <a:lstStyle/>
          <a:p>
            <a:pPr algn="r" defTabSz="685783"/>
            <a:r>
              <a:rPr lang="zh-TW" altLang="en-US" sz="1400" dirty="0">
                <a:solidFill>
                  <a:prstClr val="black"/>
                </a:solidFill>
                <a:latin typeface="微軟正黑體" panose="020B0604030504040204" pitchFamily="34" charset="-120"/>
                <a:ea typeface="微軟正黑體" panose="020B0604030504040204" pitchFamily="34" charset="-120"/>
              </a:rPr>
              <a:t>單位：新臺幣億元</a:t>
            </a:r>
          </a:p>
        </p:txBody>
      </p:sp>
      <p:graphicFrame>
        <p:nvGraphicFramePr>
          <p:cNvPr id="18" name="表格 17">
            <a:extLst>
              <a:ext uri="{FF2B5EF4-FFF2-40B4-BE49-F238E27FC236}">
                <a16:creationId xmlns:a16="http://schemas.microsoft.com/office/drawing/2014/main" id="{93DA72CA-AC30-4DBA-9630-F22224107A5F}"/>
              </a:ext>
            </a:extLst>
          </p:cNvPr>
          <p:cNvGraphicFramePr>
            <a:graphicFrameLocks noGrp="1"/>
          </p:cNvGraphicFramePr>
          <p:nvPr>
            <p:extLst>
              <p:ext uri="{D42A27DB-BD31-4B8C-83A1-F6EECF244321}">
                <p14:modId xmlns:p14="http://schemas.microsoft.com/office/powerpoint/2010/main" val="1940687055"/>
              </p:ext>
            </p:extLst>
          </p:nvPr>
        </p:nvGraphicFramePr>
        <p:xfrm>
          <a:off x="937723" y="1700900"/>
          <a:ext cx="7600796" cy="4613925"/>
        </p:xfrm>
        <a:graphic>
          <a:graphicData uri="http://schemas.openxmlformats.org/drawingml/2006/table">
            <a:tbl>
              <a:tblPr firstRow="1" firstCol="1" bandRow="1">
                <a:tableStyleId>{5C22544A-7EE6-4342-B048-85BDC9FD1C3A}</a:tableStyleId>
              </a:tblPr>
              <a:tblGrid>
                <a:gridCol w="1819962">
                  <a:extLst>
                    <a:ext uri="{9D8B030D-6E8A-4147-A177-3AD203B41FA5}">
                      <a16:colId xmlns:a16="http://schemas.microsoft.com/office/drawing/2014/main" val="3745888207"/>
                    </a:ext>
                  </a:extLst>
                </a:gridCol>
                <a:gridCol w="4389054">
                  <a:extLst>
                    <a:ext uri="{9D8B030D-6E8A-4147-A177-3AD203B41FA5}">
                      <a16:colId xmlns:a16="http://schemas.microsoft.com/office/drawing/2014/main" val="3662990558"/>
                    </a:ext>
                  </a:extLst>
                </a:gridCol>
                <a:gridCol w="1391780">
                  <a:extLst>
                    <a:ext uri="{9D8B030D-6E8A-4147-A177-3AD203B41FA5}">
                      <a16:colId xmlns:a16="http://schemas.microsoft.com/office/drawing/2014/main" val="3979152866"/>
                    </a:ext>
                  </a:extLst>
                </a:gridCol>
              </a:tblGrid>
              <a:tr h="687942">
                <a:tc>
                  <a:txBody>
                    <a:bodyPr/>
                    <a:lstStyle/>
                    <a:p>
                      <a:pPr algn="ctr">
                        <a:lnSpc>
                          <a:spcPts val="1200"/>
                        </a:lnSpc>
                        <a:spcAft>
                          <a:spcPts val="0"/>
                        </a:spcAft>
                      </a:pPr>
                      <a:endParaRPr lang="en-US" altLang="zh-TW" sz="1900" b="1" kern="0" dirty="0">
                        <a:solidFill>
                          <a:schemeClr val="tx1"/>
                        </a:solidFill>
                        <a:effectLst/>
                        <a:latin typeface="微軟正黑體" panose="020B0604030504040204" pitchFamily="34" charset="-120"/>
                        <a:ea typeface="微軟正黑體" panose="020B0604030504040204" pitchFamily="34" charset="-120"/>
                      </a:endParaRPr>
                    </a:p>
                    <a:p>
                      <a:pPr algn="ctr">
                        <a:lnSpc>
                          <a:spcPts val="1200"/>
                        </a:lnSpc>
                        <a:spcAft>
                          <a:spcPts val="0"/>
                        </a:spcAft>
                      </a:pPr>
                      <a:r>
                        <a:rPr lang="zh-TW" altLang="en-US" sz="1900" b="1" kern="100" dirty="0">
                          <a:solidFill>
                            <a:schemeClr val="tx1"/>
                          </a:solidFill>
                          <a:effectLst/>
                          <a:latin typeface="微軟正黑體" panose="020B0604030504040204" pitchFamily="34" charset="-120"/>
                          <a:ea typeface="微軟正黑體" panose="020B0604030504040204" pitchFamily="34" charset="-120"/>
                        </a:rPr>
                        <a:t>機關名稱</a:t>
                      </a:r>
                      <a:endParaRPr lang="zh-TW" sz="19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solidFill>
                      <a:srgbClr val="B0A5CB"/>
                    </a:solidFill>
                  </a:tcPr>
                </a:tc>
                <a:tc>
                  <a:txBody>
                    <a:bodyPr/>
                    <a:lstStyle/>
                    <a:p>
                      <a:pPr algn="ctr"/>
                      <a:r>
                        <a:rPr lang="zh-TW" altLang="en-US" sz="1900" b="1" dirty="0">
                          <a:solidFill>
                            <a:schemeClr val="tx1"/>
                          </a:solidFill>
                          <a:effectLst/>
                          <a:latin typeface="微軟正黑體" panose="020B0604030504040204" pitchFamily="34" charset="-120"/>
                          <a:ea typeface="微軟正黑體" panose="020B0604030504040204" pitchFamily="34" charset="-120"/>
                        </a:rPr>
                        <a:t>計    畫    項    目</a:t>
                      </a:r>
                      <a:endParaRPr lang="zh-TW" sz="1900" b="1"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B w="12700" cap="flat" cmpd="sng" algn="ctr">
                      <a:noFill/>
                      <a:prstDash val="solid"/>
                      <a:round/>
                      <a:headEnd type="none" w="med" len="med"/>
                      <a:tailEnd type="none" w="med" len="med"/>
                    </a:lnB>
                    <a:solidFill>
                      <a:srgbClr val="B0A5CB"/>
                    </a:solidFill>
                  </a:tcPr>
                </a:tc>
                <a:tc>
                  <a:txBody>
                    <a:bodyPr/>
                    <a:lstStyle/>
                    <a:p>
                      <a:pPr algn="ctr">
                        <a:spcAft>
                          <a:spcPts val="0"/>
                        </a:spcAft>
                      </a:pPr>
                      <a:r>
                        <a:rPr lang="zh-TW" altLang="en-US" sz="1900" b="1" kern="100" dirty="0">
                          <a:solidFill>
                            <a:schemeClr val="tx1"/>
                          </a:solidFill>
                          <a:effectLst/>
                          <a:latin typeface="微軟正黑體" panose="020B0604030504040204" pitchFamily="34" charset="-120"/>
                          <a:ea typeface="微軟正黑體" panose="020B0604030504040204" pitchFamily="34" charset="-120"/>
                        </a:rPr>
                        <a:t>金額</a:t>
                      </a:r>
                      <a:r>
                        <a:rPr lang="en-US" sz="1900" b="1" kern="100" dirty="0">
                          <a:solidFill>
                            <a:schemeClr val="tx1"/>
                          </a:solidFill>
                          <a:effectLst/>
                          <a:latin typeface="微軟正黑體" panose="020B0604030504040204" pitchFamily="34" charset="-120"/>
                          <a:ea typeface="微軟正黑體" panose="020B0604030504040204" pitchFamily="34" charset="-120"/>
                        </a:rPr>
                        <a:t> </a:t>
                      </a:r>
                      <a:endParaRPr lang="zh-TW" sz="19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B w="12700" cap="flat" cmpd="sng" algn="ctr">
                      <a:noFill/>
                      <a:prstDash val="solid"/>
                      <a:round/>
                      <a:headEnd type="none" w="med" len="med"/>
                      <a:tailEnd type="none" w="med" len="med"/>
                    </a:lnB>
                    <a:solidFill>
                      <a:srgbClr val="B0A5CB"/>
                    </a:solidFill>
                  </a:tcPr>
                </a:tc>
                <a:extLst>
                  <a:ext uri="{0D108BD9-81ED-4DB2-BD59-A6C34878D82A}">
                    <a16:rowId xmlns:a16="http://schemas.microsoft.com/office/drawing/2014/main" val="3579398281"/>
                  </a:ext>
                </a:extLst>
              </a:tr>
              <a:tr h="974703">
                <a:tc>
                  <a:txBody>
                    <a:bodyPr/>
                    <a:lstStyle/>
                    <a:p>
                      <a:pPr indent="187325" algn="ctr">
                        <a:lnSpc>
                          <a:spcPts val="1200"/>
                        </a:lnSpc>
                        <a:spcAft>
                          <a:spcPts val="0"/>
                        </a:spcAft>
                      </a:pPr>
                      <a:endParaRPr lang="en-US" altLang="zh-TW" sz="1900" b="1" kern="0" dirty="0">
                        <a:solidFill>
                          <a:schemeClr val="tx1"/>
                        </a:solidFill>
                        <a:effectLst/>
                        <a:latin typeface="微軟正黑體" panose="020B0604030504040204" pitchFamily="34" charset="-120"/>
                        <a:ea typeface="微軟正黑體" panose="020B0604030504040204" pitchFamily="34" charset="-120"/>
                      </a:endParaRPr>
                    </a:p>
                    <a:p>
                      <a:pPr indent="187325" algn="ctr">
                        <a:lnSpc>
                          <a:spcPts val="1200"/>
                        </a:lnSpc>
                        <a:spcAft>
                          <a:spcPts val="0"/>
                        </a:spcAft>
                      </a:pPr>
                      <a:r>
                        <a:rPr lang="zh-TW" altLang="en-US" sz="1900" b="1" kern="0" dirty="0">
                          <a:solidFill>
                            <a:schemeClr val="tx1"/>
                          </a:solidFill>
                          <a:effectLst/>
                          <a:latin typeface="微軟正黑體" panose="020B0604030504040204" pitchFamily="34" charset="-120"/>
                          <a:ea typeface="微軟正黑體" panose="020B0604030504040204" pitchFamily="34" charset="-120"/>
                        </a:rPr>
                        <a:t>產業發展</a:t>
                      </a:r>
                      <a:r>
                        <a:rPr lang="zh-TW" sz="1900" b="1" kern="0" dirty="0">
                          <a:solidFill>
                            <a:schemeClr val="tx1"/>
                          </a:solidFill>
                          <a:effectLst/>
                          <a:latin typeface="微軟正黑體" panose="020B0604030504040204" pitchFamily="34" charset="-120"/>
                          <a:ea typeface="微軟正黑體" panose="020B0604030504040204" pitchFamily="34" charset="-120"/>
                        </a:rPr>
                        <a:t>局</a:t>
                      </a:r>
                      <a:endParaRPr lang="zh-TW" sz="19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R w="12700" cap="flat" cmpd="sng" algn="ctr">
                      <a:noFill/>
                      <a:prstDash val="solid"/>
                      <a:round/>
                      <a:headEnd type="none" w="med" len="med"/>
                      <a:tailEnd type="none" w="med" len="med"/>
                    </a:lnR>
                    <a:solidFill>
                      <a:srgbClr val="B0A5CB"/>
                    </a:solidFill>
                  </a:tcPr>
                </a:tc>
                <a:tc>
                  <a:txBody>
                    <a:bodyPr/>
                    <a:lstStyle/>
                    <a:p>
                      <a:pPr algn="just">
                        <a:lnSpc>
                          <a:spcPts val="2500"/>
                        </a:lnSpc>
                        <a:spcBef>
                          <a:spcPts val="200"/>
                        </a:spcBef>
                        <a:spcAft>
                          <a:spcPts val="200"/>
                        </a:spcAft>
                      </a:pPr>
                      <a:r>
                        <a:rPr lang="zh-TW" altLang="en-US" sz="1900" b="1" kern="100" dirty="0">
                          <a:effectLst/>
                          <a:latin typeface="微軟正黑體" panose="020B0604030504040204" pitchFamily="34" charset="-120"/>
                          <a:ea typeface="微軟正黑體" panose="020B0604030504040204" pitchFamily="34" charset="-120"/>
                        </a:rPr>
                        <a:t>補助財團法人臺北市會展產業發展基金會配合市府因應嚴重特殊傳染性肺炎相關作為</a:t>
                      </a:r>
                      <a:r>
                        <a:rPr lang="en-US" altLang="zh-TW" sz="1900" b="1" kern="100" dirty="0">
                          <a:effectLst/>
                          <a:latin typeface="微軟正黑體" panose="020B0604030504040204" pitchFamily="34" charset="-120"/>
                          <a:ea typeface="微軟正黑體" panose="020B0604030504040204" pitchFamily="34" charset="-120"/>
                        </a:rPr>
                        <a:t>(</a:t>
                      </a:r>
                      <a:r>
                        <a:rPr lang="zh-TW" altLang="en-US" sz="1900" b="1" kern="100" dirty="0">
                          <a:effectLst/>
                          <a:latin typeface="微軟正黑體" panose="020B0604030504040204" pitchFamily="34" charset="-120"/>
                          <a:ea typeface="微軟正黑體" panose="020B0604030504040204" pitchFamily="34" charset="-120"/>
                        </a:rPr>
                        <a:t>減租部分</a:t>
                      </a:r>
                      <a:r>
                        <a:rPr lang="en-US" altLang="zh-TW" sz="1900" b="1" kern="100" dirty="0">
                          <a:effectLst/>
                          <a:latin typeface="微軟正黑體" panose="020B0604030504040204" pitchFamily="34" charset="-120"/>
                          <a:ea typeface="微軟正黑體" panose="020B0604030504040204" pitchFamily="34" charset="-120"/>
                        </a:rPr>
                        <a:t>)</a:t>
                      </a:r>
                      <a:endParaRPr lang="zh-TW" sz="1900" b="1"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900" b="1" kern="100" dirty="0">
                          <a:effectLst/>
                          <a:latin typeface="微軟正黑體" panose="020B0604030504040204" pitchFamily="34" charset="-120"/>
                          <a:ea typeface="微軟正黑體" panose="020B0604030504040204" pitchFamily="34" charset="-120"/>
                        </a:rPr>
                        <a:t> 0.</a:t>
                      </a:r>
                      <a:r>
                        <a:rPr lang="en-US" altLang="zh-TW" sz="1900" b="1" kern="100" dirty="0">
                          <a:effectLst/>
                          <a:latin typeface="微軟正黑體" panose="020B0604030504040204" pitchFamily="34" charset="-120"/>
                          <a:ea typeface="微軟正黑體" panose="020B0604030504040204" pitchFamily="34" charset="-120"/>
                        </a:rPr>
                        <a:t>1</a:t>
                      </a:r>
                      <a:r>
                        <a:rPr lang="en-US" sz="1900" b="1" kern="100" dirty="0">
                          <a:effectLst/>
                          <a:latin typeface="微軟正黑體" panose="020B0604030504040204" pitchFamily="34" charset="-120"/>
                          <a:ea typeface="微軟正黑體" panose="020B0604030504040204" pitchFamily="34" charset="-120"/>
                        </a:rPr>
                        <a:t>8 </a:t>
                      </a:r>
                      <a:endParaRPr lang="zh-TW" sz="1900" b="1"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998839"/>
                  </a:ext>
                </a:extLst>
              </a:tr>
              <a:tr h="723794">
                <a:tc>
                  <a:txBody>
                    <a:bodyPr/>
                    <a:lstStyle/>
                    <a:p>
                      <a:pPr marL="153670" algn="l">
                        <a:lnSpc>
                          <a:spcPts val="1200"/>
                        </a:lnSpc>
                        <a:spcAft>
                          <a:spcPts val="0"/>
                        </a:spcAft>
                      </a:pPr>
                      <a:r>
                        <a:rPr lang="en-US" sz="1900" b="1" kern="0" dirty="0">
                          <a:solidFill>
                            <a:schemeClr val="tx1"/>
                          </a:solidFill>
                          <a:effectLst/>
                          <a:latin typeface="微軟正黑體" panose="020B0604030504040204" pitchFamily="34" charset="-120"/>
                          <a:ea typeface="微軟正黑體" panose="020B0604030504040204" pitchFamily="34" charset="-120"/>
                        </a:rPr>
                        <a:t> </a:t>
                      </a:r>
                    </a:p>
                    <a:p>
                      <a:pPr marL="153670" algn="l">
                        <a:lnSpc>
                          <a:spcPts val="1200"/>
                        </a:lnSpc>
                        <a:spcAft>
                          <a:spcPts val="0"/>
                        </a:spcAft>
                      </a:pPr>
                      <a:r>
                        <a:rPr lang="en-US" altLang="zh-TW" sz="1900" b="1" kern="0" dirty="0">
                          <a:solidFill>
                            <a:schemeClr val="tx1"/>
                          </a:solidFill>
                          <a:effectLst/>
                          <a:latin typeface="微軟正黑體" panose="020B0604030504040204" pitchFamily="34" charset="-120"/>
                          <a:ea typeface="微軟正黑體" panose="020B0604030504040204" pitchFamily="34" charset="-120"/>
                        </a:rPr>
                        <a:t>    </a:t>
                      </a:r>
                      <a:r>
                        <a:rPr lang="zh-TW" altLang="en-US" sz="1900" b="1" kern="0" dirty="0">
                          <a:solidFill>
                            <a:schemeClr val="tx1"/>
                          </a:solidFill>
                          <a:effectLst/>
                          <a:latin typeface="微軟正黑體" panose="020B0604030504040204" pitchFamily="34" charset="-120"/>
                          <a:ea typeface="微軟正黑體" panose="020B0604030504040204" pitchFamily="34" charset="-120"/>
                        </a:rPr>
                        <a:t>市場處</a:t>
                      </a:r>
                      <a:endParaRPr lang="zh-TW" sz="19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R w="12700" cap="flat" cmpd="sng" algn="ctr">
                      <a:noFill/>
                      <a:prstDash val="solid"/>
                      <a:round/>
                      <a:headEnd type="none" w="med" len="med"/>
                      <a:tailEnd type="none" w="med" len="med"/>
                    </a:lnR>
                    <a:solidFill>
                      <a:srgbClr val="B0A5CB"/>
                    </a:solidFill>
                  </a:tcPr>
                </a:tc>
                <a:tc>
                  <a:txBody>
                    <a:bodyPr/>
                    <a:lstStyle/>
                    <a:p>
                      <a:pPr algn="just">
                        <a:lnSpc>
                          <a:spcPts val="2500"/>
                        </a:lnSpc>
                        <a:spcBef>
                          <a:spcPts val="200"/>
                        </a:spcBef>
                        <a:spcAft>
                          <a:spcPts val="200"/>
                        </a:spcAft>
                      </a:pPr>
                      <a:r>
                        <a:rPr lang="zh-TW" altLang="en-US" sz="1900" b="1" kern="100" dirty="0">
                          <a:effectLst/>
                          <a:latin typeface="微軟正黑體" panose="020B0604030504040204" pitchFamily="34" charset="-120"/>
                          <a:ea typeface="微軟正黑體" panose="020B0604030504040204" pitchFamily="34" charset="-120"/>
                        </a:rPr>
                        <a:t>補助臺北市市場發展基金辦理全場停業超過一個月以上之市集紓困補助計畫</a:t>
                      </a:r>
                      <a:endParaRPr lang="zh-TW" sz="1900" b="1"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900" b="1" kern="100" dirty="0">
                          <a:effectLst/>
                          <a:latin typeface="微軟正黑體" panose="020B0604030504040204" pitchFamily="34" charset="-120"/>
                          <a:ea typeface="微軟正黑體" panose="020B0604030504040204" pitchFamily="34" charset="-120"/>
                        </a:rPr>
                        <a:t> </a:t>
                      </a:r>
                      <a:r>
                        <a:rPr lang="en-US" altLang="zh-TW" sz="1900" b="1" kern="100" dirty="0">
                          <a:effectLst/>
                          <a:latin typeface="微軟正黑體" panose="020B0604030504040204" pitchFamily="34" charset="-120"/>
                          <a:ea typeface="微軟正黑體" panose="020B0604030504040204" pitchFamily="34" charset="-120"/>
                        </a:rPr>
                        <a:t>0.14</a:t>
                      </a:r>
                      <a:r>
                        <a:rPr lang="en-US" sz="1900" b="1" kern="100" dirty="0">
                          <a:effectLst/>
                          <a:latin typeface="微軟正黑體" panose="020B0604030504040204" pitchFamily="34" charset="-120"/>
                          <a:ea typeface="微軟正黑體" panose="020B0604030504040204" pitchFamily="34" charset="-120"/>
                        </a:rPr>
                        <a:t> </a:t>
                      </a:r>
                      <a:endParaRPr lang="zh-TW" sz="1900" b="1"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9369747"/>
                  </a:ext>
                </a:extLst>
              </a:tr>
              <a:tr h="780001">
                <a:tc>
                  <a:txBody>
                    <a:bodyPr/>
                    <a:lstStyle/>
                    <a:p>
                      <a:pPr marL="153670">
                        <a:lnSpc>
                          <a:spcPts val="1200"/>
                        </a:lnSpc>
                        <a:spcAft>
                          <a:spcPts val="0"/>
                        </a:spcAft>
                      </a:pPr>
                      <a:r>
                        <a:rPr lang="en-US" sz="1900" b="1" kern="0" dirty="0">
                          <a:solidFill>
                            <a:schemeClr val="tx1"/>
                          </a:solidFill>
                          <a:effectLst/>
                          <a:latin typeface="微軟正黑體" panose="020B0604030504040204" pitchFamily="34" charset="-120"/>
                          <a:ea typeface="微軟正黑體" panose="020B0604030504040204" pitchFamily="34" charset="-120"/>
                        </a:rPr>
                        <a:t> </a:t>
                      </a:r>
                      <a:endParaRPr lang="zh-TW" sz="19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R w="12700" cap="flat" cmpd="sng" algn="ctr">
                      <a:noFill/>
                      <a:prstDash val="solid"/>
                      <a:round/>
                      <a:headEnd type="none" w="med" len="med"/>
                      <a:tailEnd type="none" w="med" len="med"/>
                    </a:lnR>
                    <a:solidFill>
                      <a:srgbClr val="B0A5CB"/>
                    </a:solidFill>
                  </a:tcPr>
                </a:tc>
                <a:tc>
                  <a:txBody>
                    <a:bodyPr/>
                    <a:lstStyle/>
                    <a:p>
                      <a:pPr algn="just">
                        <a:lnSpc>
                          <a:spcPts val="2500"/>
                        </a:lnSpc>
                        <a:spcBef>
                          <a:spcPts val="200"/>
                        </a:spcBef>
                        <a:spcAft>
                          <a:spcPts val="200"/>
                        </a:spcAft>
                      </a:pPr>
                      <a:r>
                        <a:rPr lang="zh-TW" altLang="en-US" sz="1900" b="1" kern="100" dirty="0">
                          <a:effectLst/>
                          <a:latin typeface="微軟正黑體" panose="020B0604030504040204" pitchFamily="34" charset="-120"/>
                          <a:ea typeface="微軟正黑體" panose="020B0604030504040204" pitchFamily="34" charset="-120"/>
                        </a:rPr>
                        <a:t>補助臺北市市場發展基金配合市府因應嚴重特殊傳染性肺炎相關作為</a:t>
                      </a:r>
                      <a:r>
                        <a:rPr lang="en-US" altLang="zh-TW" sz="1900" b="1" kern="100" dirty="0">
                          <a:effectLst/>
                          <a:latin typeface="微軟正黑體" panose="020B0604030504040204" pitchFamily="34" charset="-120"/>
                          <a:ea typeface="微軟正黑體" panose="020B0604030504040204" pitchFamily="34" charset="-120"/>
                        </a:rPr>
                        <a:t>(</a:t>
                      </a:r>
                      <a:r>
                        <a:rPr lang="zh-TW" altLang="en-US" sz="1900" b="1" kern="100" dirty="0">
                          <a:effectLst/>
                          <a:latin typeface="微軟正黑體" panose="020B0604030504040204" pitchFamily="34" charset="-120"/>
                          <a:ea typeface="微軟正黑體" panose="020B0604030504040204" pitchFamily="34" charset="-120"/>
                        </a:rPr>
                        <a:t>減租部分</a:t>
                      </a:r>
                      <a:r>
                        <a:rPr lang="en-US" altLang="zh-TW" sz="1900" b="1" kern="100" dirty="0">
                          <a:effectLst/>
                          <a:latin typeface="微軟正黑體" panose="020B0604030504040204" pitchFamily="34" charset="-120"/>
                          <a:ea typeface="微軟正黑體" panose="020B0604030504040204" pitchFamily="34" charset="-120"/>
                        </a:rPr>
                        <a:t>)</a:t>
                      </a:r>
                      <a:endParaRPr lang="zh-TW" sz="1900" b="1"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TW" sz="1900" b="1" kern="100" dirty="0">
                          <a:effectLst/>
                          <a:latin typeface="微軟正黑體" panose="020B0604030504040204" pitchFamily="34" charset="-120"/>
                          <a:ea typeface="微軟正黑體" panose="020B0604030504040204" pitchFamily="34" charset="-120"/>
                        </a:rPr>
                        <a:t>1.00</a:t>
                      </a:r>
                      <a:endParaRPr lang="zh-TW" sz="1900" b="1"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9261240"/>
                  </a:ext>
                </a:extLst>
              </a:tr>
              <a:tr h="853640">
                <a:tc>
                  <a:txBody>
                    <a:bodyPr/>
                    <a:lstStyle/>
                    <a:p>
                      <a:pPr marL="153670">
                        <a:lnSpc>
                          <a:spcPts val="1200"/>
                        </a:lnSpc>
                        <a:spcAft>
                          <a:spcPts val="0"/>
                        </a:spcAft>
                      </a:pPr>
                      <a:r>
                        <a:rPr lang="en-US" sz="1900" b="1" kern="0" dirty="0">
                          <a:solidFill>
                            <a:schemeClr val="tx1"/>
                          </a:solidFill>
                          <a:effectLst/>
                          <a:latin typeface="微軟正黑體" panose="020B0604030504040204" pitchFamily="34" charset="-120"/>
                          <a:ea typeface="微軟正黑體" panose="020B0604030504040204" pitchFamily="34" charset="-120"/>
                        </a:rPr>
                        <a:t> </a:t>
                      </a:r>
                    </a:p>
                    <a:p>
                      <a:pPr marL="153670">
                        <a:lnSpc>
                          <a:spcPts val="1200"/>
                        </a:lnSpc>
                        <a:spcAft>
                          <a:spcPts val="0"/>
                        </a:spcAft>
                      </a:pPr>
                      <a:r>
                        <a:rPr lang="en-US" altLang="zh-TW" sz="1900" b="1" kern="0" dirty="0">
                          <a:solidFill>
                            <a:schemeClr val="tx1"/>
                          </a:solidFill>
                          <a:effectLst/>
                          <a:latin typeface="微軟正黑體" panose="020B0604030504040204" pitchFamily="34" charset="-120"/>
                          <a:ea typeface="微軟正黑體" panose="020B0604030504040204" pitchFamily="34" charset="-120"/>
                        </a:rPr>
                        <a:t>    </a:t>
                      </a:r>
                      <a:r>
                        <a:rPr lang="zh-TW" altLang="en-US" sz="1900" b="1" kern="0" dirty="0">
                          <a:solidFill>
                            <a:schemeClr val="tx1"/>
                          </a:solidFill>
                          <a:effectLst/>
                          <a:latin typeface="微軟正黑體" panose="020B0604030504040204" pitchFamily="34" charset="-120"/>
                          <a:ea typeface="微軟正黑體" panose="020B0604030504040204" pitchFamily="34" charset="-120"/>
                        </a:rPr>
                        <a:t>文化局</a:t>
                      </a:r>
                      <a:endParaRPr lang="zh-TW" sz="19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R w="12700" cap="flat" cmpd="sng" algn="ctr">
                      <a:noFill/>
                      <a:prstDash val="solid"/>
                      <a:round/>
                      <a:headEnd type="none" w="med" len="med"/>
                      <a:tailEnd type="none" w="med" len="med"/>
                    </a:lnR>
                    <a:solidFill>
                      <a:srgbClr val="B0A5CB"/>
                    </a:solidFill>
                  </a:tcPr>
                </a:tc>
                <a:tc>
                  <a:txBody>
                    <a:bodyPr/>
                    <a:lstStyle/>
                    <a:p>
                      <a:pPr algn="just">
                        <a:spcBef>
                          <a:spcPts val="200"/>
                        </a:spcBef>
                        <a:spcAft>
                          <a:spcPts val="0"/>
                        </a:spcAft>
                      </a:pPr>
                      <a:r>
                        <a:rPr lang="zh-TW" altLang="en-US" sz="1900" b="1" kern="100" dirty="0">
                          <a:solidFill>
                            <a:schemeClr val="dk1"/>
                          </a:solidFill>
                          <a:effectLst/>
                          <a:latin typeface="微軟正黑體" panose="020B0604030504040204" pitchFamily="34" charset="-120"/>
                          <a:ea typeface="微軟正黑體" panose="020B0604030504040204" pitchFamily="34" charset="-120"/>
                          <a:cs typeface="+mn-cs"/>
                        </a:rPr>
                        <a:t>補助財團法人台北市文化基金會辦理西門紅樓及臺北市電影主題公園經營管理及藝術推廣</a:t>
                      </a:r>
                      <a:r>
                        <a:rPr lang="en-US" altLang="zh-TW" sz="1900" b="1"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900" b="1" kern="100" dirty="0">
                          <a:solidFill>
                            <a:schemeClr val="dk1"/>
                          </a:solidFill>
                          <a:effectLst/>
                          <a:latin typeface="微軟正黑體" panose="020B0604030504040204" pitchFamily="34" charset="-120"/>
                          <a:ea typeface="微軟正黑體" panose="020B0604030504040204" pitchFamily="34" charset="-120"/>
                          <a:cs typeface="+mn-cs"/>
                        </a:rPr>
                        <a:t>因疫情影響致收入短收</a:t>
                      </a:r>
                      <a:r>
                        <a:rPr lang="en-US" altLang="zh-TW" sz="1900" b="1" kern="100" dirty="0">
                          <a:effectLst/>
                          <a:latin typeface="微軟正黑體" panose="020B0604030504040204" pitchFamily="34" charset="-120"/>
                          <a:ea typeface="微軟正黑體" panose="020B0604030504040204" pitchFamily="34" charset="-120"/>
                        </a:rPr>
                        <a:t>)</a:t>
                      </a:r>
                      <a:endParaRPr lang="zh-TW" sz="1900" b="1" kern="100" dirty="0">
                        <a:effectLst/>
                        <a:latin typeface="微軟正黑體" panose="020B0604030504040204" pitchFamily="34" charset="-120"/>
                        <a:ea typeface="微軟正黑體" panose="020B0604030504040204" pitchFamily="34" charset="-120"/>
                      </a:endParaRPr>
                    </a:p>
                  </a:txBody>
                  <a:tcPr marL="17780" marR="177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TW" sz="1900" b="1" kern="100" dirty="0">
                          <a:effectLst/>
                          <a:latin typeface="微軟正黑體" panose="020B0604030504040204" pitchFamily="34" charset="-120"/>
                          <a:ea typeface="微軟正黑體" panose="020B0604030504040204" pitchFamily="34" charset="-120"/>
                        </a:rPr>
                        <a:t>0.17</a:t>
                      </a:r>
                      <a:endParaRPr lang="zh-TW" sz="1900" b="1"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10453004"/>
                  </a:ext>
                </a:extLst>
              </a:tr>
              <a:tr h="578805">
                <a:tc>
                  <a:txBody>
                    <a:bodyPr/>
                    <a:lstStyle/>
                    <a:p>
                      <a:pPr algn="l">
                        <a:lnSpc>
                          <a:spcPts val="1200"/>
                        </a:lnSpc>
                        <a:spcAft>
                          <a:spcPts val="0"/>
                        </a:spcAft>
                      </a:pPr>
                      <a:r>
                        <a:rPr lang="en-US" sz="1900" b="1" kern="0" dirty="0">
                          <a:solidFill>
                            <a:schemeClr val="tx1"/>
                          </a:solidFill>
                          <a:effectLst/>
                          <a:latin typeface="微軟正黑體" panose="020B0604030504040204" pitchFamily="34" charset="-120"/>
                          <a:ea typeface="微軟正黑體" panose="020B0604030504040204" pitchFamily="34" charset="-120"/>
                        </a:rPr>
                        <a:t> </a:t>
                      </a:r>
                    </a:p>
                    <a:p>
                      <a:pPr algn="l">
                        <a:lnSpc>
                          <a:spcPts val="1200"/>
                        </a:lnSpc>
                        <a:spcAft>
                          <a:spcPts val="0"/>
                        </a:spcAft>
                      </a:pPr>
                      <a:r>
                        <a:rPr lang="zh-TW" altLang="en-US" sz="1900" b="1" kern="0" dirty="0">
                          <a:solidFill>
                            <a:schemeClr val="tx1"/>
                          </a:solidFill>
                          <a:effectLst/>
                          <a:latin typeface="微軟正黑體" panose="020B0604030504040204" pitchFamily="34" charset="-120"/>
                          <a:ea typeface="微軟正黑體" panose="020B0604030504040204" pitchFamily="34" charset="-120"/>
                        </a:rPr>
                        <a:t>      社會局</a:t>
                      </a:r>
                      <a:endParaRPr lang="zh-TW" sz="19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R w="12700" cap="flat" cmpd="sng" algn="ctr">
                      <a:noFill/>
                      <a:prstDash val="solid"/>
                      <a:round/>
                      <a:headEnd type="none" w="med" len="med"/>
                      <a:tailEnd type="none" w="med" len="med"/>
                    </a:lnR>
                    <a:solidFill>
                      <a:srgbClr val="B0A5CB"/>
                    </a:solidFill>
                  </a:tcPr>
                </a:tc>
                <a:tc>
                  <a:txBody>
                    <a:bodyPr/>
                    <a:lstStyle/>
                    <a:p>
                      <a:pPr algn="just">
                        <a:spcAft>
                          <a:spcPts val="0"/>
                        </a:spcAft>
                      </a:pPr>
                      <a:r>
                        <a:rPr lang="zh-TW" altLang="en-US" sz="1900" b="1" kern="100" dirty="0">
                          <a:effectLst/>
                          <a:latin typeface="微軟正黑體" panose="020B0604030504040204" pitchFamily="34" charset="-120"/>
                          <a:ea typeface="微軟正黑體" panose="020B0604030504040204" pitchFamily="34" charset="-120"/>
                        </a:rPr>
                        <a:t>急難救助</a:t>
                      </a:r>
                      <a:endParaRPr lang="zh-TW" sz="1900" b="1"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TW" sz="1900" b="1" kern="100" dirty="0">
                          <a:effectLst/>
                          <a:latin typeface="微軟正黑體" panose="020B0604030504040204" pitchFamily="34" charset="-120"/>
                          <a:ea typeface="微軟正黑體" panose="020B0604030504040204" pitchFamily="34" charset="-120"/>
                        </a:rPr>
                        <a:t>0.80</a:t>
                      </a:r>
                      <a:endParaRPr lang="zh-TW" sz="1900" b="1"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6466622"/>
                  </a:ext>
                </a:extLst>
              </a:tr>
            </a:tbl>
          </a:graphicData>
        </a:graphic>
      </p:graphicFrame>
      <p:grpSp>
        <p:nvGrpSpPr>
          <p:cNvPr id="3" name="群組 2">
            <a:extLst>
              <a:ext uri="{FF2B5EF4-FFF2-40B4-BE49-F238E27FC236}">
                <a16:creationId xmlns:a16="http://schemas.microsoft.com/office/drawing/2014/main" id="{505873A2-1C3F-457A-9C59-B4B89CA5F40A}"/>
              </a:ext>
            </a:extLst>
          </p:cNvPr>
          <p:cNvGrpSpPr/>
          <p:nvPr/>
        </p:nvGrpSpPr>
        <p:grpSpPr>
          <a:xfrm>
            <a:off x="-49783" y="625352"/>
            <a:ext cx="9063428" cy="780658"/>
            <a:chOff x="-67539" y="687498"/>
            <a:chExt cx="9063428" cy="780658"/>
          </a:xfrm>
        </p:grpSpPr>
        <p:grpSp>
          <p:nvGrpSpPr>
            <p:cNvPr id="2" name="群組 1">
              <a:extLst>
                <a:ext uri="{FF2B5EF4-FFF2-40B4-BE49-F238E27FC236}">
                  <a16:creationId xmlns:a16="http://schemas.microsoft.com/office/drawing/2014/main" id="{2CCE8DFF-6EBE-496D-95B7-0A991ECFA2E3}"/>
                </a:ext>
              </a:extLst>
            </p:cNvPr>
            <p:cNvGrpSpPr/>
            <p:nvPr/>
          </p:nvGrpSpPr>
          <p:grpSpPr>
            <a:xfrm>
              <a:off x="-67539" y="687498"/>
              <a:ext cx="9063428" cy="780658"/>
              <a:chOff x="0" y="-11269"/>
              <a:chExt cx="9063428" cy="780658"/>
            </a:xfrm>
          </p:grpSpPr>
          <p:grpSp>
            <p:nvGrpSpPr>
              <p:cNvPr id="12" name="群組 11">
                <a:extLst>
                  <a:ext uri="{FF2B5EF4-FFF2-40B4-BE49-F238E27FC236}">
                    <a16:creationId xmlns:a16="http://schemas.microsoft.com/office/drawing/2014/main" id="{B246723C-D4BF-4217-9DC5-41D22500A45F}"/>
                  </a:ext>
                </a:extLst>
              </p:cNvPr>
              <p:cNvGrpSpPr/>
              <p:nvPr/>
            </p:nvGrpSpPr>
            <p:grpSpPr>
              <a:xfrm>
                <a:off x="2827826" y="-11269"/>
                <a:ext cx="822411" cy="780658"/>
                <a:chOff x="120679" y="4880933"/>
                <a:chExt cx="822411" cy="780658"/>
              </a:xfrm>
              <a:effectLst>
                <a:reflection blurRad="6350" stA="50000" endA="300" endPos="90000" dir="5400000" sy="-100000" algn="bl" rotWithShape="0"/>
              </a:effectLst>
            </p:grpSpPr>
            <p:pic>
              <p:nvPicPr>
                <p:cNvPr id="13" name="圖形 49" descr="硬幣">
                  <a:extLst>
                    <a:ext uri="{FF2B5EF4-FFF2-40B4-BE49-F238E27FC236}">
                      <a16:creationId xmlns:a16="http://schemas.microsoft.com/office/drawing/2014/main" id="{42E182E2-50EC-45F2-8F1C-3196C8494C4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20679" y="4880933"/>
                  <a:ext cx="780658" cy="780658"/>
                </a:xfrm>
                <a:prstGeom prst="rect">
                  <a:avLst/>
                </a:prstGeom>
              </p:spPr>
            </p:pic>
            <p:pic>
              <p:nvPicPr>
                <p:cNvPr id="14" name="圖形 77" descr="美元">
                  <a:extLst>
                    <a:ext uri="{FF2B5EF4-FFF2-40B4-BE49-F238E27FC236}">
                      <a16:creationId xmlns:a16="http://schemas.microsoft.com/office/drawing/2014/main" id="{F85C37E7-38FA-49A1-BDAE-8ECB5A3FD89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38372" y="4919736"/>
                  <a:ext cx="504718" cy="392354"/>
                </a:xfrm>
                <a:prstGeom prst="rect">
                  <a:avLst/>
                </a:prstGeom>
              </p:spPr>
            </p:pic>
          </p:grpSp>
          <p:sp>
            <p:nvSpPr>
              <p:cNvPr id="11" name="文字方塊 10">
                <a:extLst>
                  <a:ext uri="{FF2B5EF4-FFF2-40B4-BE49-F238E27FC236}">
                    <a16:creationId xmlns:a16="http://schemas.microsoft.com/office/drawing/2014/main" id="{76276298-5796-4D3F-B7FF-BC39B24AA765}"/>
                  </a:ext>
                </a:extLst>
              </p:cNvPr>
              <p:cNvSpPr txBox="1"/>
              <p:nvPr/>
            </p:nvSpPr>
            <p:spPr>
              <a:xfrm>
                <a:off x="0" y="112435"/>
                <a:ext cx="2978744" cy="446276"/>
              </a:xfrm>
              <a:prstGeom prst="rect">
                <a:avLst/>
              </a:prstGeom>
              <a:noFill/>
            </p:spPr>
            <p:txBody>
              <a:bodyPr vert="horz" wrap="square" rtlCol="0">
                <a:spAutoFit/>
              </a:bodyPr>
              <a:lstStyle/>
              <a:p>
                <a:r>
                  <a:rPr lang="zh-TW" altLang="en-US" sz="2300" b="1" dirty="0">
                    <a:latin typeface="微軟正黑體" panose="020B0604030504040204" pitchFamily="34" charset="-120"/>
                    <a:ea typeface="微軟正黑體" panose="020B0604030504040204" pitchFamily="34" charset="-120"/>
                  </a:rPr>
                  <a:t>（二）紓困</a:t>
                </a:r>
                <a:r>
                  <a:rPr lang="en-US" altLang="zh-TW" sz="2300" b="1" dirty="0">
                    <a:latin typeface="微軟正黑體" panose="020B0604030504040204" pitchFamily="34" charset="-120"/>
                    <a:ea typeface="微軟正黑體" panose="020B0604030504040204" pitchFamily="34" charset="-120"/>
                  </a:rPr>
                  <a:t>2.29</a:t>
                </a:r>
                <a:r>
                  <a:rPr lang="zh-TW" altLang="en-US" sz="2300" b="1" dirty="0">
                    <a:latin typeface="微軟正黑體" panose="020B0604030504040204" pitchFamily="34" charset="-120"/>
                    <a:ea typeface="微軟正黑體" panose="020B0604030504040204" pitchFamily="34" charset="-120"/>
                  </a:rPr>
                  <a:t>億元</a:t>
                </a:r>
              </a:p>
            </p:txBody>
          </p:sp>
          <p:cxnSp>
            <p:nvCxnSpPr>
              <p:cNvPr id="15" name="直線接點 14">
                <a:extLst>
                  <a:ext uri="{FF2B5EF4-FFF2-40B4-BE49-F238E27FC236}">
                    <a16:creationId xmlns:a16="http://schemas.microsoft.com/office/drawing/2014/main" id="{D07A6C21-F92D-48FA-98CA-389B163F9D08}"/>
                  </a:ext>
                </a:extLst>
              </p:cNvPr>
              <p:cNvCxnSpPr>
                <a:cxnSpLocks/>
              </p:cNvCxnSpPr>
              <p:nvPr/>
            </p:nvCxnSpPr>
            <p:spPr>
              <a:xfrm>
                <a:off x="80571" y="709634"/>
                <a:ext cx="8982857" cy="0"/>
              </a:xfrm>
              <a:prstGeom prst="line">
                <a:avLst/>
              </a:prstGeom>
              <a:ln w="38100">
                <a:solidFill>
                  <a:srgbClr val="7030A0"/>
                </a:solidFill>
              </a:ln>
            </p:spPr>
            <p:style>
              <a:lnRef idx="1">
                <a:schemeClr val="accent6"/>
              </a:lnRef>
              <a:fillRef idx="0">
                <a:schemeClr val="accent6"/>
              </a:fillRef>
              <a:effectRef idx="0">
                <a:schemeClr val="accent6"/>
              </a:effectRef>
              <a:fontRef idx="minor">
                <a:schemeClr val="tx1"/>
              </a:fontRef>
            </p:style>
          </p:cxnSp>
        </p:grpSp>
        <p:sp>
          <p:nvSpPr>
            <p:cNvPr id="16" name="矩形 15">
              <a:extLst>
                <a:ext uri="{FF2B5EF4-FFF2-40B4-BE49-F238E27FC236}">
                  <a16:creationId xmlns:a16="http://schemas.microsoft.com/office/drawing/2014/main" id="{AE69DB3E-0236-491D-8ED1-41E628BB3D0E}"/>
                </a:ext>
              </a:extLst>
            </p:cNvPr>
            <p:cNvSpPr/>
            <p:nvPr/>
          </p:nvSpPr>
          <p:spPr>
            <a:xfrm>
              <a:off x="848079" y="811202"/>
              <a:ext cx="1890943" cy="45402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9" name="群組 18">
            <a:extLst>
              <a:ext uri="{FF2B5EF4-FFF2-40B4-BE49-F238E27FC236}">
                <a16:creationId xmlns:a16="http://schemas.microsoft.com/office/drawing/2014/main" id="{A94DAE33-CC3C-4162-8C54-86914BA5D02A}"/>
              </a:ext>
            </a:extLst>
          </p:cNvPr>
          <p:cNvGrpSpPr/>
          <p:nvPr/>
        </p:nvGrpSpPr>
        <p:grpSpPr>
          <a:xfrm>
            <a:off x="-6068" y="-6900"/>
            <a:ext cx="9144000" cy="594466"/>
            <a:chOff x="-272561" y="116633"/>
            <a:chExt cx="12986238" cy="1114290"/>
          </a:xfrm>
          <a:solidFill>
            <a:srgbClr val="0070C0"/>
          </a:solidFill>
        </p:grpSpPr>
        <p:sp>
          <p:nvSpPr>
            <p:cNvPr id="20" name="矩形 19">
              <a:extLst>
                <a:ext uri="{FF2B5EF4-FFF2-40B4-BE49-F238E27FC236}">
                  <a16:creationId xmlns:a16="http://schemas.microsoft.com/office/drawing/2014/main" id="{5FCD7393-FE2B-4BE3-A351-2F331A3AC07C}"/>
                </a:ext>
              </a:extLst>
            </p:cNvPr>
            <p:cNvSpPr/>
            <p:nvPr/>
          </p:nvSpPr>
          <p:spPr>
            <a:xfrm>
              <a:off x="-272561" y="116633"/>
              <a:ext cx="12986238" cy="111429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dirty="0">
                <a:solidFill>
                  <a:schemeClr val="tx1"/>
                </a:solidFill>
              </a:endParaRPr>
            </a:p>
          </p:txBody>
        </p:sp>
        <p:sp>
          <p:nvSpPr>
            <p:cNvPr id="21" name="文字方塊 20">
              <a:extLst>
                <a:ext uri="{FF2B5EF4-FFF2-40B4-BE49-F238E27FC236}">
                  <a16:creationId xmlns:a16="http://schemas.microsoft.com/office/drawing/2014/main" id="{39FBFCDF-9D17-48CA-9A3B-0D74ED4978A6}"/>
                </a:ext>
              </a:extLst>
            </p:cNvPr>
            <p:cNvSpPr txBox="1"/>
            <p:nvPr/>
          </p:nvSpPr>
          <p:spPr>
            <a:xfrm>
              <a:off x="-148561" y="260434"/>
              <a:ext cx="12660510" cy="894208"/>
            </a:xfrm>
            <a:prstGeom prst="rect">
              <a:avLst/>
            </a:prstGeom>
            <a:grpFill/>
          </p:spPr>
          <p:txBody>
            <a:bodyPr wrap="square" rtlCol="0">
              <a:spAutoFit/>
            </a:bodyPr>
            <a:lstStyle/>
            <a:p>
              <a:pPr marL="803672" indent="-803672"/>
              <a:r>
                <a:rPr kumimoji="1" lang="zh-TW" altLang="en-US" sz="2500" b="1" dirty="0">
                  <a:solidFill>
                    <a:schemeClr val="bg1"/>
                  </a:solidFill>
                  <a:latin typeface="微軟正黑體" panose="020B0604030504040204" pitchFamily="34" charset="-120"/>
                  <a:ea typeface="微軟正黑體" panose="020B0604030504040204" pitchFamily="34" charset="-120"/>
                </a:rPr>
                <a:t>一、因應新冠肺炎疫情辦理防治等所需經費之明細</a:t>
              </a:r>
              <a:r>
                <a:rPr kumimoji="1" lang="en-US" altLang="zh-TW" sz="2500" b="1" dirty="0">
                  <a:solidFill>
                    <a:schemeClr val="bg1"/>
                  </a:solidFill>
                  <a:latin typeface="微軟正黑體" panose="020B0604030504040204" pitchFamily="34" charset="-120"/>
                  <a:ea typeface="微軟正黑體" panose="020B0604030504040204" pitchFamily="34" charset="-120"/>
                </a:rPr>
                <a:t>(2/4)</a:t>
              </a:r>
              <a:endParaRPr kumimoji="1" lang="zh-TW" altLang="en-US" sz="2500" b="1" dirty="0">
                <a:solidFill>
                  <a:schemeClr val="bg1"/>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3243717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26">
            <a:extLst>
              <a:ext uri="{FF2B5EF4-FFF2-40B4-BE49-F238E27FC236}">
                <a16:creationId xmlns:a16="http://schemas.microsoft.com/office/drawing/2014/main" id="{13D6C8E8-DB84-4D1C-812E-FC386CD4137A}"/>
              </a:ext>
            </a:extLst>
          </p:cNvPr>
          <p:cNvSpPr/>
          <p:nvPr/>
        </p:nvSpPr>
        <p:spPr>
          <a:xfrm>
            <a:off x="8538519" y="6312108"/>
            <a:ext cx="457370" cy="461614"/>
          </a:xfrm>
          <a:prstGeom prst="ellipse">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dirty="0">
              <a:solidFill>
                <a:schemeClr val="tx1">
                  <a:lumMod val="50000"/>
                  <a:lumOff val="50000"/>
                </a:schemeClr>
              </a:solidFill>
              <a:latin typeface="Eras Demi ITC" panose="020B0805030504020804" pitchFamily="34" charset="0"/>
            </a:endParaRPr>
          </a:p>
        </p:txBody>
      </p:sp>
      <p:sp>
        <p:nvSpPr>
          <p:cNvPr id="7" name="投影片編號版面配置區 11">
            <a:extLst>
              <a:ext uri="{FF2B5EF4-FFF2-40B4-BE49-F238E27FC236}">
                <a16:creationId xmlns:a16="http://schemas.microsoft.com/office/drawing/2014/main" id="{6901BDA6-E30C-4231-A37F-D47683E36010}"/>
              </a:ext>
            </a:extLst>
          </p:cNvPr>
          <p:cNvSpPr txBox="1">
            <a:spLocks/>
          </p:cNvSpPr>
          <p:nvPr/>
        </p:nvSpPr>
        <p:spPr>
          <a:xfrm>
            <a:off x="7931183" y="6370811"/>
            <a:ext cx="984019" cy="365125"/>
          </a:xfrm>
          <a:prstGeom prst="rect">
            <a:avLst/>
          </a:prstGeom>
        </p:spPr>
        <p:txBody>
          <a:bodyPr vert="horz" lIns="91440" tIns="45720" rIns="91440" bIns="45720" rtlCol="0" anchor="ctr"/>
          <a:lstStyle>
            <a:defPPr>
              <a:defRPr lang="zh-TW"/>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200" b="1" dirty="0">
                <a:solidFill>
                  <a:schemeClr val="tx1"/>
                </a:solidFill>
                <a:latin typeface="微軟正黑體" panose="020B0604030504040204" pitchFamily="34" charset="-120"/>
                <a:ea typeface="微軟正黑體" panose="020B0604030504040204" pitchFamily="34" charset="-120"/>
              </a:rPr>
              <a:t>8</a:t>
            </a:r>
            <a:endParaRPr lang="zh-TW" altLang="en-US" sz="1200" b="1" dirty="0">
              <a:solidFill>
                <a:schemeClr val="tx1"/>
              </a:solidFill>
              <a:latin typeface="微軟正黑體" panose="020B0604030504040204" pitchFamily="34" charset="-120"/>
              <a:ea typeface="微軟正黑體" panose="020B0604030504040204" pitchFamily="34" charset="-120"/>
            </a:endParaRPr>
          </a:p>
        </p:txBody>
      </p:sp>
      <p:sp>
        <p:nvSpPr>
          <p:cNvPr id="8" name="文字方塊 7">
            <a:extLst>
              <a:ext uri="{FF2B5EF4-FFF2-40B4-BE49-F238E27FC236}">
                <a16:creationId xmlns:a16="http://schemas.microsoft.com/office/drawing/2014/main" id="{770D20E6-AB50-49E4-B234-877B128804D0}"/>
              </a:ext>
            </a:extLst>
          </p:cNvPr>
          <p:cNvSpPr txBox="1"/>
          <p:nvPr/>
        </p:nvSpPr>
        <p:spPr>
          <a:xfrm>
            <a:off x="6698903" y="1370796"/>
            <a:ext cx="1715411" cy="288874"/>
          </a:xfrm>
          <a:prstGeom prst="rect">
            <a:avLst/>
          </a:prstGeom>
          <a:noFill/>
        </p:spPr>
        <p:txBody>
          <a:bodyPr wrap="square" lIns="0" rIns="0" bIns="27000" rtlCol="0">
            <a:spAutoFit/>
          </a:bodyPr>
          <a:lstStyle/>
          <a:p>
            <a:pPr algn="r" defTabSz="685783"/>
            <a:r>
              <a:rPr lang="zh-TW" altLang="en-US" sz="1400" dirty="0">
                <a:solidFill>
                  <a:prstClr val="black"/>
                </a:solidFill>
                <a:latin typeface="微軟正黑體" panose="020B0604030504040204" pitchFamily="34" charset="-120"/>
                <a:ea typeface="微軟正黑體" panose="020B0604030504040204" pitchFamily="34" charset="-120"/>
              </a:rPr>
              <a:t>單位：新臺幣億元</a:t>
            </a:r>
          </a:p>
        </p:txBody>
      </p:sp>
      <p:graphicFrame>
        <p:nvGraphicFramePr>
          <p:cNvPr id="9" name="表格 8">
            <a:extLst>
              <a:ext uri="{FF2B5EF4-FFF2-40B4-BE49-F238E27FC236}">
                <a16:creationId xmlns:a16="http://schemas.microsoft.com/office/drawing/2014/main" id="{B45CB1E9-60A3-4FAA-B9FC-D3C45BB8C396}"/>
              </a:ext>
            </a:extLst>
          </p:cNvPr>
          <p:cNvGraphicFramePr>
            <a:graphicFrameLocks noGrp="1"/>
          </p:cNvGraphicFramePr>
          <p:nvPr>
            <p:extLst>
              <p:ext uri="{D42A27DB-BD31-4B8C-83A1-F6EECF244321}">
                <p14:modId xmlns:p14="http://schemas.microsoft.com/office/powerpoint/2010/main" val="2278414982"/>
              </p:ext>
            </p:extLst>
          </p:nvPr>
        </p:nvGraphicFramePr>
        <p:xfrm>
          <a:off x="720891" y="1641914"/>
          <a:ext cx="7739527" cy="4662852"/>
        </p:xfrm>
        <a:graphic>
          <a:graphicData uri="http://schemas.openxmlformats.org/drawingml/2006/table">
            <a:tbl>
              <a:tblPr firstRow="1" firstCol="1" bandRow="1">
                <a:tableStyleId>{5C22544A-7EE6-4342-B048-85BDC9FD1C3A}</a:tableStyleId>
              </a:tblPr>
              <a:tblGrid>
                <a:gridCol w="1853181">
                  <a:extLst>
                    <a:ext uri="{9D8B030D-6E8A-4147-A177-3AD203B41FA5}">
                      <a16:colId xmlns:a16="http://schemas.microsoft.com/office/drawing/2014/main" val="3745888207"/>
                    </a:ext>
                  </a:extLst>
                </a:gridCol>
                <a:gridCol w="4469164">
                  <a:extLst>
                    <a:ext uri="{9D8B030D-6E8A-4147-A177-3AD203B41FA5}">
                      <a16:colId xmlns:a16="http://schemas.microsoft.com/office/drawing/2014/main" val="3662990558"/>
                    </a:ext>
                  </a:extLst>
                </a:gridCol>
                <a:gridCol w="1417182">
                  <a:extLst>
                    <a:ext uri="{9D8B030D-6E8A-4147-A177-3AD203B41FA5}">
                      <a16:colId xmlns:a16="http://schemas.microsoft.com/office/drawing/2014/main" val="3979152866"/>
                    </a:ext>
                  </a:extLst>
                </a:gridCol>
              </a:tblGrid>
              <a:tr h="606895">
                <a:tc>
                  <a:txBody>
                    <a:bodyPr/>
                    <a:lstStyle/>
                    <a:p>
                      <a:pPr algn="ctr">
                        <a:lnSpc>
                          <a:spcPts val="1200"/>
                        </a:lnSpc>
                        <a:spcAft>
                          <a:spcPts val="0"/>
                        </a:spcAft>
                      </a:pPr>
                      <a:endParaRPr lang="en-US" altLang="zh-TW" sz="2000" b="1" kern="0" dirty="0">
                        <a:solidFill>
                          <a:schemeClr val="tx1"/>
                        </a:solidFill>
                        <a:effectLst/>
                        <a:latin typeface="微軟正黑體" panose="020B0604030504040204" pitchFamily="34" charset="-120"/>
                        <a:ea typeface="微軟正黑體" panose="020B0604030504040204" pitchFamily="34" charset="-120"/>
                      </a:endParaRPr>
                    </a:p>
                    <a:p>
                      <a:pPr algn="ctr">
                        <a:lnSpc>
                          <a:spcPts val="1200"/>
                        </a:lnSpc>
                        <a:spcAft>
                          <a:spcPts val="0"/>
                        </a:spcAft>
                      </a:pPr>
                      <a:r>
                        <a:rPr lang="zh-TW" altLang="en-US" sz="2000" b="1" kern="100" dirty="0">
                          <a:solidFill>
                            <a:schemeClr val="tx1"/>
                          </a:solidFill>
                          <a:effectLst/>
                          <a:latin typeface="微軟正黑體" panose="020B0604030504040204" pitchFamily="34" charset="-120"/>
                          <a:ea typeface="微軟正黑體" panose="020B0604030504040204" pitchFamily="34" charset="-120"/>
                        </a:rPr>
                        <a:t>機關名稱</a:t>
                      </a:r>
                      <a:endParaRPr lang="zh-TW" sz="20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solidFill>
                      <a:srgbClr val="F3B4A7"/>
                    </a:solidFill>
                  </a:tcPr>
                </a:tc>
                <a:tc>
                  <a:txBody>
                    <a:bodyPr/>
                    <a:lstStyle/>
                    <a:p>
                      <a:pPr algn="ctr"/>
                      <a:r>
                        <a:rPr lang="zh-TW" altLang="en-US" sz="2000" b="1" dirty="0">
                          <a:solidFill>
                            <a:schemeClr val="tx1"/>
                          </a:solidFill>
                          <a:effectLst/>
                          <a:latin typeface="微軟正黑體" panose="020B0604030504040204" pitchFamily="34" charset="-120"/>
                          <a:ea typeface="微軟正黑體" panose="020B0604030504040204" pitchFamily="34" charset="-120"/>
                        </a:rPr>
                        <a:t>計    畫    項    目</a:t>
                      </a:r>
                      <a:endParaRPr lang="zh-TW" sz="2000" b="1"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B w="12700" cap="flat" cmpd="sng" algn="ctr">
                      <a:noFill/>
                      <a:prstDash val="solid"/>
                      <a:round/>
                      <a:headEnd type="none" w="med" len="med"/>
                      <a:tailEnd type="none" w="med" len="med"/>
                    </a:lnB>
                    <a:solidFill>
                      <a:srgbClr val="F3B4A7"/>
                    </a:solidFill>
                  </a:tcPr>
                </a:tc>
                <a:tc>
                  <a:txBody>
                    <a:bodyPr/>
                    <a:lstStyle/>
                    <a:p>
                      <a:pPr algn="ctr">
                        <a:spcAft>
                          <a:spcPts val="0"/>
                        </a:spcAft>
                      </a:pPr>
                      <a:r>
                        <a:rPr lang="zh-TW" altLang="en-US" sz="2000" b="1" kern="100" dirty="0">
                          <a:solidFill>
                            <a:schemeClr val="tx1"/>
                          </a:solidFill>
                          <a:effectLst/>
                          <a:latin typeface="微軟正黑體" panose="020B0604030504040204" pitchFamily="34" charset="-120"/>
                          <a:ea typeface="微軟正黑體" panose="020B0604030504040204" pitchFamily="34" charset="-120"/>
                        </a:rPr>
                        <a:t>金額</a:t>
                      </a:r>
                      <a:r>
                        <a:rPr lang="en-US" sz="2000" b="1" kern="100" dirty="0">
                          <a:solidFill>
                            <a:schemeClr val="tx1"/>
                          </a:solidFill>
                          <a:effectLst/>
                          <a:latin typeface="微軟正黑體" panose="020B0604030504040204" pitchFamily="34" charset="-120"/>
                          <a:ea typeface="微軟正黑體" panose="020B0604030504040204" pitchFamily="34" charset="-120"/>
                        </a:rPr>
                        <a:t> </a:t>
                      </a:r>
                      <a:endParaRPr lang="zh-TW" sz="20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B w="12700" cap="flat" cmpd="sng" algn="ctr">
                      <a:noFill/>
                      <a:prstDash val="solid"/>
                      <a:round/>
                      <a:headEnd type="none" w="med" len="med"/>
                      <a:tailEnd type="none" w="med" len="med"/>
                    </a:lnB>
                    <a:solidFill>
                      <a:srgbClr val="F3B4A7"/>
                    </a:solidFill>
                  </a:tcPr>
                </a:tc>
                <a:extLst>
                  <a:ext uri="{0D108BD9-81ED-4DB2-BD59-A6C34878D82A}">
                    <a16:rowId xmlns:a16="http://schemas.microsoft.com/office/drawing/2014/main" val="3579398281"/>
                  </a:ext>
                </a:extLst>
              </a:tr>
              <a:tr h="606895">
                <a:tc>
                  <a:txBody>
                    <a:bodyPr/>
                    <a:lstStyle/>
                    <a:p>
                      <a:pPr indent="187325" algn="l">
                        <a:lnSpc>
                          <a:spcPts val="1200"/>
                        </a:lnSpc>
                        <a:spcAft>
                          <a:spcPts val="0"/>
                        </a:spcAft>
                      </a:pPr>
                      <a:endParaRPr lang="en-US" altLang="zh-TW" sz="2000" b="1" kern="0" dirty="0">
                        <a:solidFill>
                          <a:schemeClr val="tx1"/>
                        </a:solidFill>
                        <a:effectLst/>
                        <a:latin typeface="微軟正黑體" panose="020B0604030504040204" pitchFamily="34" charset="-120"/>
                        <a:ea typeface="微軟正黑體" panose="020B0604030504040204" pitchFamily="34" charset="-120"/>
                      </a:endParaRPr>
                    </a:p>
                    <a:p>
                      <a:pPr indent="187325" algn="l">
                        <a:lnSpc>
                          <a:spcPts val="1200"/>
                        </a:lnSpc>
                        <a:spcAft>
                          <a:spcPts val="0"/>
                        </a:spcAft>
                      </a:pPr>
                      <a:r>
                        <a:rPr lang="zh-TW" altLang="en-US" sz="2000" b="1" kern="0" dirty="0">
                          <a:solidFill>
                            <a:schemeClr val="tx1"/>
                          </a:solidFill>
                          <a:effectLst/>
                          <a:latin typeface="微軟正黑體" panose="020B0604030504040204" pitchFamily="34" charset="-120"/>
                          <a:ea typeface="微軟正黑體" panose="020B0604030504040204" pitchFamily="34" charset="-120"/>
                        </a:rPr>
                        <a:t>產業發展局</a:t>
                      </a:r>
                      <a:endParaRPr lang="zh-TW" sz="20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R w="12700" cap="flat" cmpd="sng" algn="ctr">
                      <a:noFill/>
                      <a:prstDash val="solid"/>
                      <a:round/>
                      <a:headEnd type="none" w="med" len="med"/>
                      <a:tailEnd type="none" w="med" len="med"/>
                    </a:lnR>
                    <a:solidFill>
                      <a:srgbClr val="F3B4A7"/>
                    </a:solidFill>
                  </a:tcPr>
                </a:tc>
                <a:tc>
                  <a:txBody>
                    <a:bodyPr/>
                    <a:lstStyle/>
                    <a:p>
                      <a:pPr algn="just">
                        <a:spcAft>
                          <a:spcPts val="0"/>
                        </a:spcAft>
                      </a:pPr>
                      <a:r>
                        <a:rPr lang="zh-TW" altLang="en-US" sz="2000" b="1" kern="100" dirty="0">
                          <a:solidFill>
                            <a:schemeClr val="tx1"/>
                          </a:solidFill>
                          <a:effectLst/>
                          <a:latin typeface="微軟正黑體" panose="020B0604030504040204" pitchFamily="34" charset="-120"/>
                          <a:ea typeface="微軟正黑體" panose="020B0604030504040204" pitchFamily="34" charset="-120"/>
                        </a:rPr>
                        <a:t>臺北市休閒農業紓困振興計畫</a:t>
                      </a:r>
                      <a:endParaRPr lang="zh-TW" sz="20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000" b="1" kern="100" dirty="0">
                          <a:solidFill>
                            <a:schemeClr val="tx1"/>
                          </a:solidFill>
                          <a:effectLst/>
                          <a:latin typeface="微軟正黑體" panose="020B0604030504040204" pitchFamily="34" charset="-120"/>
                          <a:ea typeface="微軟正黑體" panose="020B0604030504040204" pitchFamily="34" charset="-120"/>
                        </a:rPr>
                        <a:t>0.07</a:t>
                      </a:r>
                      <a:endParaRPr lang="zh-TW" sz="20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998839"/>
                  </a:ext>
                </a:extLst>
              </a:tr>
              <a:tr h="623862">
                <a:tc>
                  <a:txBody>
                    <a:bodyPr/>
                    <a:lstStyle/>
                    <a:p>
                      <a:pPr marL="153670">
                        <a:lnSpc>
                          <a:spcPts val="1200"/>
                        </a:lnSpc>
                        <a:spcAft>
                          <a:spcPts val="0"/>
                        </a:spcAft>
                      </a:pPr>
                      <a:r>
                        <a:rPr lang="en-US" sz="2000" b="1" kern="0" dirty="0">
                          <a:solidFill>
                            <a:schemeClr val="tx1"/>
                          </a:solidFill>
                          <a:effectLst/>
                          <a:latin typeface="微軟正黑體" panose="020B0604030504040204" pitchFamily="34" charset="-120"/>
                          <a:ea typeface="微軟正黑體" panose="020B0604030504040204" pitchFamily="34" charset="-120"/>
                        </a:rPr>
                        <a:t> </a:t>
                      </a:r>
                    </a:p>
                    <a:p>
                      <a:pPr marL="153670">
                        <a:lnSpc>
                          <a:spcPts val="1200"/>
                        </a:lnSpc>
                        <a:spcAft>
                          <a:spcPts val="0"/>
                        </a:spcAft>
                      </a:pPr>
                      <a:r>
                        <a:rPr lang="en-US" altLang="zh-TW" sz="2000" b="1" kern="0" dirty="0">
                          <a:solidFill>
                            <a:schemeClr val="tx1"/>
                          </a:solidFill>
                          <a:effectLst/>
                          <a:latin typeface="微軟正黑體" panose="020B0604030504040204" pitchFamily="34" charset="-120"/>
                          <a:ea typeface="微軟正黑體" panose="020B0604030504040204" pitchFamily="34" charset="-120"/>
                        </a:rPr>
                        <a:t> </a:t>
                      </a:r>
                      <a:r>
                        <a:rPr lang="zh-TW" altLang="en-US" sz="2000" b="1" kern="0" dirty="0">
                          <a:solidFill>
                            <a:schemeClr val="tx1"/>
                          </a:solidFill>
                          <a:effectLst/>
                          <a:latin typeface="微軟正黑體" panose="020B0604030504040204" pitchFamily="34" charset="-120"/>
                          <a:ea typeface="微軟正黑體" panose="020B0604030504040204" pitchFamily="34" charset="-120"/>
                        </a:rPr>
                        <a:t>市場處</a:t>
                      </a:r>
                      <a:endParaRPr lang="zh-TW" sz="20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R w="12700" cap="flat" cmpd="sng" algn="ctr">
                      <a:noFill/>
                      <a:prstDash val="solid"/>
                      <a:round/>
                      <a:headEnd type="none" w="med" len="med"/>
                      <a:tailEnd type="none" w="med" len="med"/>
                    </a:lnR>
                    <a:solidFill>
                      <a:srgbClr val="F3B4A7"/>
                    </a:solidFill>
                  </a:tcPr>
                </a:tc>
                <a:tc>
                  <a:txBody>
                    <a:bodyPr/>
                    <a:lstStyle/>
                    <a:p>
                      <a:pPr algn="just">
                        <a:spcAft>
                          <a:spcPts val="0"/>
                        </a:spcAft>
                      </a:pPr>
                      <a:r>
                        <a:rPr lang="zh-TW" altLang="en-US" sz="2000" b="1" kern="100" dirty="0">
                          <a:solidFill>
                            <a:schemeClr val="tx1"/>
                          </a:solidFill>
                          <a:effectLst/>
                          <a:latin typeface="微軟正黑體" panose="020B0604030504040204" pitchFamily="34" charset="-120"/>
                          <a:ea typeface="微軟正黑體" panose="020B0604030504040204" pitchFamily="34" charset="-120"/>
                        </a:rPr>
                        <a:t>補助臺北市市場發展基金辦理市集</a:t>
                      </a:r>
                      <a:endParaRPr lang="en-US" altLang="zh-TW" sz="2000" b="1" kern="100" dirty="0">
                        <a:solidFill>
                          <a:schemeClr val="tx1"/>
                        </a:solidFill>
                        <a:effectLst/>
                        <a:latin typeface="微軟正黑體" panose="020B0604030504040204" pitchFamily="34" charset="-120"/>
                        <a:ea typeface="微軟正黑體" panose="020B0604030504040204" pitchFamily="34" charset="-120"/>
                      </a:endParaRPr>
                    </a:p>
                    <a:p>
                      <a:pPr algn="just">
                        <a:spcAft>
                          <a:spcPts val="0"/>
                        </a:spcAft>
                      </a:pPr>
                      <a:r>
                        <a:rPr lang="zh-TW" altLang="en-US" sz="2000" b="1" kern="100" dirty="0">
                          <a:solidFill>
                            <a:schemeClr val="tx1"/>
                          </a:solidFill>
                          <a:effectLst/>
                          <a:latin typeface="微軟正黑體" panose="020B0604030504040204" pitchFamily="34" charset="-120"/>
                          <a:ea typeface="微軟正黑體" panose="020B0604030504040204" pitchFamily="34" charset="-120"/>
                        </a:rPr>
                        <a:t>消費回饋及振興措施</a:t>
                      </a:r>
                      <a:endParaRPr lang="zh-TW" sz="20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000" b="1" kern="100" dirty="0">
                          <a:solidFill>
                            <a:schemeClr val="tx1"/>
                          </a:solidFill>
                          <a:effectLst/>
                          <a:latin typeface="微軟正黑體" panose="020B0604030504040204" pitchFamily="34" charset="-120"/>
                          <a:ea typeface="微軟正黑體" panose="020B0604030504040204" pitchFamily="34" charset="-120"/>
                        </a:rPr>
                        <a:t>0.50</a:t>
                      </a:r>
                      <a:endParaRPr lang="zh-TW" sz="20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9369747"/>
                  </a:ext>
                </a:extLst>
              </a:tr>
              <a:tr h="565040">
                <a:tc>
                  <a:txBody>
                    <a:bodyPr/>
                    <a:lstStyle/>
                    <a:p>
                      <a:pPr marL="153670">
                        <a:lnSpc>
                          <a:spcPts val="1200"/>
                        </a:lnSpc>
                        <a:spcAft>
                          <a:spcPts val="0"/>
                        </a:spcAft>
                      </a:pPr>
                      <a:r>
                        <a:rPr lang="en-US" sz="2000" b="1" kern="0" dirty="0">
                          <a:solidFill>
                            <a:schemeClr val="tx1"/>
                          </a:solidFill>
                          <a:effectLst/>
                          <a:latin typeface="微軟正黑體" panose="020B0604030504040204" pitchFamily="34" charset="-120"/>
                          <a:ea typeface="微軟正黑體" panose="020B0604030504040204" pitchFamily="34" charset="-120"/>
                        </a:rPr>
                        <a:t> </a:t>
                      </a:r>
                      <a:r>
                        <a:rPr lang="zh-TW" altLang="en-US" sz="2000" b="1" kern="0" dirty="0">
                          <a:solidFill>
                            <a:schemeClr val="tx1"/>
                          </a:solidFill>
                          <a:effectLst/>
                          <a:latin typeface="微軟正黑體" panose="020B0604030504040204" pitchFamily="34" charset="-120"/>
                          <a:ea typeface="微軟正黑體" panose="020B0604030504040204" pitchFamily="34" charset="-120"/>
                        </a:rPr>
                        <a:t>商業處</a:t>
                      </a:r>
                      <a:endParaRPr lang="zh-TW" sz="20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R w="12700" cap="flat" cmpd="sng" algn="ctr">
                      <a:noFill/>
                      <a:prstDash val="solid"/>
                      <a:round/>
                      <a:headEnd type="none" w="med" len="med"/>
                      <a:tailEnd type="none" w="med" len="med"/>
                    </a:lnR>
                    <a:solidFill>
                      <a:srgbClr val="F3B4A7"/>
                    </a:solidFill>
                  </a:tcPr>
                </a:tc>
                <a:tc>
                  <a:txBody>
                    <a:bodyPr/>
                    <a:lstStyle/>
                    <a:p>
                      <a:pPr algn="just">
                        <a:spcAft>
                          <a:spcPts val="0"/>
                        </a:spcAft>
                      </a:pPr>
                      <a:r>
                        <a:rPr lang="zh-TW" altLang="en-US" sz="2000" b="1" kern="100" dirty="0">
                          <a:solidFill>
                            <a:schemeClr val="tx1"/>
                          </a:solidFill>
                          <a:effectLst/>
                          <a:latin typeface="微軟正黑體" panose="020B0604030504040204" pitchFamily="34" charset="-120"/>
                          <a:ea typeface="微軟正黑體" panose="020B0604030504040204" pitchFamily="34" charset="-120"/>
                        </a:rPr>
                        <a:t>提振臺北市商圈商機計畫</a:t>
                      </a:r>
                      <a:endParaRPr lang="zh-TW" sz="20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000" b="1" kern="100" dirty="0">
                          <a:solidFill>
                            <a:schemeClr val="tx1"/>
                          </a:solidFill>
                          <a:effectLst/>
                          <a:latin typeface="微軟正黑體" panose="020B0604030504040204" pitchFamily="34" charset="-120"/>
                          <a:ea typeface="微軟正黑體" panose="020B0604030504040204" pitchFamily="34" charset="-120"/>
                        </a:rPr>
                        <a:t>0.40</a:t>
                      </a:r>
                      <a:endParaRPr lang="zh-TW" sz="20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9261240"/>
                  </a:ext>
                </a:extLst>
              </a:tr>
              <a:tr h="565040">
                <a:tc>
                  <a:txBody>
                    <a:bodyPr/>
                    <a:lstStyle/>
                    <a:p>
                      <a:pPr>
                        <a:lnSpc>
                          <a:spcPts val="1200"/>
                        </a:lnSpc>
                        <a:spcAft>
                          <a:spcPts val="0"/>
                        </a:spcAft>
                      </a:pPr>
                      <a:r>
                        <a:rPr lang="en-US" sz="2000" b="1" kern="0" dirty="0">
                          <a:solidFill>
                            <a:schemeClr val="tx1"/>
                          </a:solidFill>
                          <a:effectLst/>
                          <a:latin typeface="微軟正黑體" panose="020B0604030504040204" pitchFamily="34" charset="-120"/>
                          <a:ea typeface="微軟正黑體" panose="020B0604030504040204" pitchFamily="34" charset="-120"/>
                        </a:rPr>
                        <a:t> </a:t>
                      </a:r>
                      <a:endParaRPr lang="zh-TW" sz="20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R w="12700" cap="flat" cmpd="sng" algn="ctr">
                      <a:noFill/>
                      <a:prstDash val="solid"/>
                      <a:round/>
                      <a:headEnd type="none" w="med" len="med"/>
                      <a:tailEnd type="none" w="med" len="med"/>
                    </a:lnR>
                    <a:solidFill>
                      <a:srgbClr val="F3B4A7"/>
                    </a:solidFill>
                  </a:tcPr>
                </a:tc>
                <a:tc>
                  <a:txBody>
                    <a:bodyPr/>
                    <a:lstStyle/>
                    <a:p>
                      <a:pPr algn="just">
                        <a:spcAft>
                          <a:spcPts val="0"/>
                        </a:spcAft>
                      </a:pPr>
                      <a:r>
                        <a:rPr lang="zh-TW" altLang="en-US" sz="2000" b="1" kern="100" dirty="0">
                          <a:solidFill>
                            <a:schemeClr val="tx1"/>
                          </a:solidFill>
                          <a:effectLst/>
                          <a:latin typeface="微軟正黑體" panose="020B0604030504040204" pitchFamily="34" charset="-120"/>
                          <a:ea typeface="微軟正黑體" panose="020B0604030504040204" pitchFamily="34" charset="-120"/>
                        </a:rPr>
                        <a:t>臺北市餐飲業零售業振興措施</a:t>
                      </a:r>
                      <a:endParaRPr lang="zh-TW" sz="20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000" b="1" kern="100" dirty="0">
                          <a:solidFill>
                            <a:schemeClr val="tx1"/>
                          </a:solidFill>
                          <a:effectLst/>
                          <a:latin typeface="微軟正黑體" panose="020B0604030504040204" pitchFamily="34" charset="-120"/>
                          <a:ea typeface="微軟正黑體" panose="020B0604030504040204" pitchFamily="34" charset="-120"/>
                        </a:rPr>
                        <a:t>4.50</a:t>
                      </a:r>
                      <a:endParaRPr lang="zh-TW" sz="20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6214276"/>
                  </a:ext>
                </a:extLst>
              </a:tr>
              <a:tr h="565040">
                <a:tc>
                  <a:txBody>
                    <a:bodyPr/>
                    <a:lstStyle/>
                    <a:p>
                      <a:pPr marL="153670" marR="0" lvl="0" indent="0" algn="l" defTabSz="914400" rtl="0" eaLnBrk="1" fontAlgn="auto" latinLnBrk="0" hangingPunct="1">
                        <a:lnSpc>
                          <a:spcPts val="1200"/>
                        </a:lnSpc>
                        <a:spcBef>
                          <a:spcPts val="0"/>
                        </a:spcBef>
                        <a:spcAft>
                          <a:spcPts val="0"/>
                        </a:spcAft>
                        <a:buClrTx/>
                        <a:buSzTx/>
                        <a:buFontTx/>
                        <a:buNone/>
                        <a:tabLst/>
                        <a:defRPr/>
                      </a:pPr>
                      <a:r>
                        <a:rPr lang="en-US" sz="2000" b="1" kern="0" dirty="0">
                          <a:solidFill>
                            <a:schemeClr val="tx1"/>
                          </a:solidFill>
                          <a:effectLst/>
                          <a:latin typeface="微軟正黑體" panose="020B0604030504040204" pitchFamily="34" charset="-120"/>
                          <a:ea typeface="微軟正黑體" panose="020B0604030504040204" pitchFamily="34" charset="-120"/>
                        </a:rPr>
                        <a:t> </a:t>
                      </a:r>
                      <a:endParaRPr lang="en-US" altLang="zh-TW" sz="2000" b="1" kern="0" dirty="0">
                        <a:solidFill>
                          <a:schemeClr val="tx1"/>
                        </a:solidFill>
                        <a:effectLst/>
                        <a:latin typeface="微軟正黑體" panose="020B0604030504040204" pitchFamily="34" charset="-120"/>
                        <a:ea typeface="微軟正黑體" panose="020B0604030504040204" pitchFamily="34" charset="-120"/>
                      </a:endParaRPr>
                    </a:p>
                    <a:p>
                      <a:pPr marL="153670" marR="0" lvl="0" indent="0" algn="l" defTabSz="914400" rtl="0" eaLnBrk="1" fontAlgn="auto" latinLnBrk="0" hangingPunct="1">
                        <a:lnSpc>
                          <a:spcPts val="1200"/>
                        </a:lnSpc>
                        <a:spcBef>
                          <a:spcPts val="0"/>
                        </a:spcBef>
                        <a:spcAft>
                          <a:spcPts val="0"/>
                        </a:spcAft>
                        <a:buClrTx/>
                        <a:buSzTx/>
                        <a:buFontTx/>
                        <a:buNone/>
                        <a:tabLst/>
                        <a:defRPr/>
                      </a:pPr>
                      <a:r>
                        <a:rPr lang="en-US" altLang="zh-TW" sz="2000" b="1" kern="0" dirty="0">
                          <a:solidFill>
                            <a:schemeClr val="tx1"/>
                          </a:solidFill>
                          <a:effectLst/>
                          <a:latin typeface="微軟正黑體" panose="020B0604030504040204" pitchFamily="34" charset="-120"/>
                          <a:ea typeface="微軟正黑體" panose="020B0604030504040204" pitchFamily="34" charset="-120"/>
                        </a:rPr>
                        <a:t>  </a:t>
                      </a:r>
                      <a:r>
                        <a:rPr lang="zh-TW" altLang="en-US" sz="2000" b="1" kern="0" dirty="0">
                          <a:solidFill>
                            <a:schemeClr val="tx1"/>
                          </a:solidFill>
                          <a:effectLst/>
                          <a:latin typeface="微軟正黑體" panose="020B0604030504040204" pitchFamily="34" charset="-120"/>
                          <a:ea typeface="微軟正黑體" panose="020B0604030504040204" pitchFamily="34" charset="-120"/>
                        </a:rPr>
                        <a:t>文化局</a:t>
                      </a:r>
                      <a:endParaRPr lang="zh-TW" altLang="zh-TW" sz="2000" b="1" kern="100" dirty="0">
                        <a:solidFill>
                          <a:schemeClr val="tx1"/>
                        </a:solidFill>
                        <a:effectLst/>
                        <a:latin typeface="微軟正黑體" panose="020B0604030504040204" pitchFamily="34" charset="-120"/>
                        <a:ea typeface="微軟正黑體" panose="020B0604030504040204" pitchFamily="34" charset="-120"/>
                      </a:endParaRPr>
                    </a:p>
                    <a:p>
                      <a:pPr marL="153670">
                        <a:lnSpc>
                          <a:spcPts val="1200"/>
                        </a:lnSpc>
                        <a:spcAft>
                          <a:spcPts val="0"/>
                        </a:spcAft>
                      </a:pPr>
                      <a:endParaRPr lang="zh-TW" sz="20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R w="12700" cap="flat" cmpd="sng" algn="ctr">
                      <a:noFill/>
                      <a:prstDash val="solid"/>
                      <a:round/>
                      <a:headEnd type="none" w="med" len="med"/>
                      <a:tailEnd type="none" w="med" len="med"/>
                    </a:lnR>
                    <a:solidFill>
                      <a:srgbClr val="F3B4A7"/>
                    </a:solidFill>
                  </a:tcPr>
                </a:tc>
                <a:tc>
                  <a:txBody>
                    <a:bodyPr/>
                    <a:lstStyle/>
                    <a:p>
                      <a:pPr algn="just">
                        <a:spcAft>
                          <a:spcPts val="0"/>
                        </a:spcAft>
                      </a:pPr>
                      <a:r>
                        <a:rPr lang="zh-TW" altLang="en-US" sz="2000" b="1" kern="100" dirty="0">
                          <a:solidFill>
                            <a:schemeClr val="tx1"/>
                          </a:solidFill>
                          <a:effectLst/>
                          <a:latin typeface="微軟正黑體" panose="020B0604030504040204" pitchFamily="34" charset="-120"/>
                          <a:ea typeface="微軟正黑體" panose="020B0604030504040204" pitchFamily="34" charset="-120"/>
                        </a:rPr>
                        <a:t>藝文產業振興措施</a:t>
                      </a:r>
                      <a:endParaRPr lang="zh-TW" sz="20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000" b="1" kern="100" dirty="0">
                          <a:solidFill>
                            <a:schemeClr val="tx1"/>
                          </a:solidFill>
                          <a:effectLst/>
                          <a:latin typeface="微軟正黑體" panose="020B0604030504040204" pitchFamily="34" charset="-120"/>
                          <a:ea typeface="微軟正黑體" panose="020B0604030504040204" pitchFamily="34" charset="-120"/>
                        </a:rPr>
                        <a:t>0.20</a:t>
                      </a:r>
                      <a:endParaRPr lang="zh-TW" sz="20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0453004"/>
                  </a:ext>
                </a:extLst>
              </a:tr>
              <a:tr h="565040">
                <a:tc>
                  <a:txBody>
                    <a:bodyPr/>
                    <a:lstStyle/>
                    <a:p>
                      <a:pPr marL="153670">
                        <a:lnSpc>
                          <a:spcPts val="1200"/>
                        </a:lnSpc>
                        <a:spcAft>
                          <a:spcPts val="0"/>
                        </a:spcAft>
                      </a:pPr>
                      <a:endParaRPr lang="en-US" altLang="zh-TW" sz="2000" b="1" kern="100" dirty="0">
                        <a:solidFill>
                          <a:schemeClr val="tx1"/>
                        </a:solidFill>
                        <a:effectLst/>
                        <a:latin typeface="微軟正黑體" panose="020B0604030504040204" pitchFamily="34" charset="-120"/>
                        <a:ea typeface="微軟正黑體" panose="020B0604030504040204" pitchFamily="34" charset="-120"/>
                      </a:endParaRPr>
                    </a:p>
                    <a:p>
                      <a:pPr marL="153670">
                        <a:lnSpc>
                          <a:spcPts val="1200"/>
                        </a:lnSpc>
                        <a:spcAft>
                          <a:spcPts val="0"/>
                        </a:spcAft>
                      </a:pPr>
                      <a:r>
                        <a:rPr lang="en-US" altLang="zh-TW" sz="2000" b="1" kern="100" dirty="0">
                          <a:solidFill>
                            <a:schemeClr val="tx1"/>
                          </a:solidFill>
                          <a:effectLst/>
                          <a:latin typeface="微軟正黑體" panose="020B0604030504040204" pitchFamily="34" charset="-120"/>
                          <a:ea typeface="微軟正黑體" panose="020B0604030504040204" pitchFamily="34" charset="-120"/>
                        </a:rPr>
                        <a:t>  </a:t>
                      </a:r>
                      <a:r>
                        <a:rPr lang="zh-TW" altLang="en-US" sz="2000" b="1" kern="100" dirty="0">
                          <a:solidFill>
                            <a:schemeClr val="tx1"/>
                          </a:solidFill>
                          <a:effectLst/>
                          <a:latin typeface="微軟正黑體" panose="020B0604030504040204" pitchFamily="34" charset="-120"/>
                          <a:ea typeface="微軟正黑體" panose="020B0604030504040204" pitchFamily="34" charset="-120"/>
                        </a:rPr>
                        <a:t>觀光傳播局</a:t>
                      </a:r>
                      <a:endParaRPr lang="zh-TW" sz="20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R w="12700" cap="flat" cmpd="sng" algn="ctr">
                      <a:noFill/>
                      <a:prstDash val="solid"/>
                      <a:round/>
                      <a:headEnd type="none" w="med" len="med"/>
                      <a:tailEnd type="none" w="med" len="med"/>
                    </a:lnR>
                    <a:solidFill>
                      <a:srgbClr val="F3B4A7"/>
                    </a:solidFill>
                  </a:tcPr>
                </a:tc>
                <a:tc>
                  <a:txBody>
                    <a:bodyPr/>
                    <a:lstStyle/>
                    <a:p>
                      <a:pPr algn="just">
                        <a:spcAft>
                          <a:spcPts val="0"/>
                        </a:spcAft>
                      </a:pPr>
                      <a:r>
                        <a:rPr lang="zh-TW" altLang="en-US" sz="2000" b="1" kern="100" dirty="0">
                          <a:solidFill>
                            <a:schemeClr val="tx1"/>
                          </a:solidFill>
                          <a:effectLst/>
                          <a:latin typeface="微軟正黑體" panose="020B0604030504040204" pitchFamily="34" charset="-120"/>
                          <a:ea typeface="微軟正黑體" panose="020B0604030504040204" pitchFamily="34" charset="-120"/>
                        </a:rPr>
                        <a:t>臺北市國旅自由行住宿補助</a:t>
                      </a:r>
                      <a:endParaRPr lang="zh-TW" sz="20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000" b="1" kern="100" dirty="0">
                          <a:solidFill>
                            <a:schemeClr val="tx1"/>
                          </a:solidFill>
                          <a:effectLst/>
                          <a:latin typeface="微軟正黑體" panose="020B0604030504040204" pitchFamily="34" charset="-120"/>
                          <a:ea typeface="微軟正黑體" panose="020B0604030504040204" pitchFamily="34" charset="-120"/>
                        </a:rPr>
                        <a:t>0.57</a:t>
                      </a:r>
                      <a:endParaRPr lang="zh-TW" sz="20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2407096"/>
                  </a:ext>
                </a:extLst>
              </a:tr>
              <a:tr h="565040">
                <a:tc>
                  <a:txBody>
                    <a:bodyPr/>
                    <a:lstStyle/>
                    <a:p>
                      <a:pPr marL="153670">
                        <a:lnSpc>
                          <a:spcPts val="1200"/>
                        </a:lnSpc>
                        <a:spcAft>
                          <a:spcPts val="0"/>
                        </a:spcAft>
                      </a:pPr>
                      <a:endParaRPr lang="en-US" altLang="zh-TW" sz="2000" b="1" kern="100" dirty="0">
                        <a:solidFill>
                          <a:schemeClr val="tx1"/>
                        </a:solidFill>
                        <a:effectLst/>
                        <a:latin typeface="微軟正黑體" panose="020B0604030504040204" pitchFamily="34" charset="-120"/>
                        <a:ea typeface="微軟正黑體" panose="020B0604030504040204" pitchFamily="34" charset="-120"/>
                      </a:endParaRPr>
                    </a:p>
                    <a:p>
                      <a:pPr marL="153670">
                        <a:lnSpc>
                          <a:spcPts val="1200"/>
                        </a:lnSpc>
                        <a:spcAft>
                          <a:spcPts val="0"/>
                        </a:spcAft>
                      </a:pPr>
                      <a:r>
                        <a:rPr lang="en-US" altLang="zh-TW" sz="2000" b="1" kern="100" dirty="0">
                          <a:solidFill>
                            <a:schemeClr val="tx1"/>
                          </a:solidFill>
                          <a:effectLst/>
                          <a:latin typeface="微軟正黑體" panose="020B0604030504040204" pitchFamily="34" charset="-120"/>
                          <a:ea typeface="微軟正黑體" panose="020B0604030504040204" pitchFamily="34" charset="-120"/>
                        </a:rPr>
                        <a:t>  </a:t>
                      </a:r>
                      <a:r>
                        <a:rPr lang="zh-TW" altLang="en-US" sz="2000" b="1" kern="100" dirty="0">
                          <a:solidFill>
                            <a:schemeClr val="tx1"/>
                          </a:solidFill>
                          <a:effectLst/>
                          <a:latin typeface="微軟正黑體" panose="020B0604030504040204" pitchFamily="34" charset="-120"/>
                          <a:ea typeface="微軟正黑體" panose="020B0604030504040204" pitchFamily="34" charset="-120"/>
                        </a:rPr>
                        <a:t>體育局</a:t>
                      </a:r>
                      <a:endParaRPr lang="zh-TW" sz="20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R w="12700" cap="flat" cmpd="sng" algn="ctr">
                      <a:noFill/>
                      <a:prstDash val="solid"/>
                      <a:round/>
                      <a:headEnd type="none" w="med" len="med"/>
                      <a:tailEnd type="none" w="med" len="med"/>
                    </a:lnR>
                    <a:solidFill>
                      <a:srgbClr val="F3B4A7"/>
                    </a:solidFill>
                  </a:tcPr>
                </a:tc>
                <a:tc>
                  <a:txBody>
                    <a:bodyPr/>
                    <a:lstStyle/>
                    <a:p>
                      <a:pPr algn="just">
                        <a:spcAft>
                          <a:spcPts val="0"/>
                        </a:spcAft>
                      </a:pPr>
                      <a:r>
                        <a:rPr lang="zh-TW" altLang="en-US" sz="2000" b="1" kern="100" dirty="0">
                          <a:solidFill>
                            <a:schemeClr val="tx1"/>
                          </a:solidFill>
                          <a:effectLst/>
                          <a:latin typeface="微軟正黑體" panose="020B0604030504040204" pitchFamily="34" charset="-120"/>
                          <a:ea typeface="微軟正黑體" panose="020B0604030504040204" pitchFamily="34" charset="-120"/>
                        </a:rPr>
                        <a:t>運動產業振興措施</a:t>
                      </a:r>
                      <a:endParaRPr lang="zh-TW" sz="20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altLang="zh-TW" sz="2000" b="1" kern="100" dirty="0">
                          <a:solidFill>
                            <a:schemeClr val="tx1"/>
                          </a:solidFill>
                          <a:effectLst/>
                          <a:latin typeface="微軟正黑體" panose="020B0604030504040204" pitchFamily="34" charset="-120"/>
                          <a:ea typeface="微軟正黑體" panose="020B0604030504040204" pitchFamily="34" charset="-120"/>
                        </a:rPr>
                        <a:t>0.20</a:t>
                      </a:r>
                      <a:endParaRPr lang="zh-TW" sz="20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44544057"/>
                  </a:ext>
                </a:extLst>
              </a:tr>
            </a:tbl>
          </a:graphicData>
        </a:graphic>
      </p:graphicFrame>
      <p:grpSp>
        <p:nvGrpSpPr>
          <p:cNvPr id="15" name="群組 14">
            <a:extLst>
              <a:ext uri="{FF2B5EF4-FFF2-40B4-BE49-F238E27FC236}">
                <a16:creationId xmlns:a16="http://schemas.microsoft.com/office/drawing/2014/main" id="{78D0C922-E96D-4D97-9770-F9E6560A63AB}"/>
              </a:ext>
            </a:extLst>
          </p:cNvPr>
          <p:cNvGrpSpPr/>
          <p:nvPr/>
        </p:nvGrpSpPr>
        <p:grpSpPr>
          <a:xfrm>
            <a:off x="-67540" y="496423"/>
            <a:ext cx="9063429" cy="780658"/>
            <a:chOff x="-1" y="-76958"/>
            <a:chExt cx="9063429" cy="780658"/>
          </a:xfrm>
        </p:grpSpPr>
        <p:pic>
          <p:nvPicPr>
            <p:cNvPr id="13" name="圖形 75" descr="上升趨勢">
              <a:extLst>
                <a:ext uri="{FF2B5EF4-FFF2-40B4-BE49-F238E27FC236}">
                  <a16:creationId xmlns:a16="http://schemas.microsoft.com/office/drawing/2014/main" id="{54200164-2D43-4C89-BD4C-251BF02CAAF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778160" y="-76958"/>
              <a:ext cx="780658" cy="780658"/>
            </a:xfrm>
            <a:prstGeom prst="rect">
              <a:avLst/>
            </a:prstGeom>
            <a:effectLst>
              <a:reflection blurRad="6350" stA="50000" endA="300" endPos="90000" dir="5400000" sy="-100000" algn="bl" rotWithShape="0"/>
            </a:effectLst>
          </p:spPr>
        </p:pic>
        <p:sp>
          <p:nvSpPr>
            <p:cNvPr id="11" name="文字方塊 10">
              <a:extLst>
                <a:ext uri="{FF2B5EF4-FFF2-40B4-BE49-F238E27FC236}">
                  <a16:creationId xmlns:a16="http://schemas.microsoft.com/office/drawing/2014/main" id="{76276298-5796-4D3F-B7FF-BC39B24AA765}"/>
                </a:ext>
              </a:extLst>
            </p:cNvPr>
            <p:cNvSpPr txBox="1"/>
            <p:nvPr/>
          </p:nvSpPr>
          <p:spPr>
            <a:xfrm>
              <a:off x="-1" y="107989"/>
              <a:ext cx="3142695" cy="446276"/>
            </a:xfrm>
            <a:prstGeom prst="rect">
              <a:avLst/>
            </a:prstGeom>
            <a:noFill/>
          </p:spPr>
          <p:txBody>
            <a:bodyPr vert="horz" wrap="square" rtlCol="0">
              <a:spAutoFit/>
            </a:bodyPr>
            <a:lstStyle/>
            <a:p>
              <a:r>
                <a:rPr lang="zh-TW" altLang="en-US" sz="2300" b="1" dirty="0">
                  <a:latin typeface="微軟正黑體" panose="020B0604030504040204" pitchFamily="34" charset="-120"/>
                  <a:ea typeface="微軟正黑體" panose="020B0604030504040204" pitchFamily="34" charset="-120"/>
                </a:rPr>
                <a:t>（三）振興</a:t>
              </a:r>
              <a:r>
                <a:rPr lang="en-US" altLang="zh-TW" sz="2300" b="1" dirty="0">
                  <a:latin typeface="微軟正黑體" panose="020B0604030504040204" pitchFamily="34" charset="-120"/>
                  <a:ea typeface="微軟正黑體" panose="020B0604030504040204" pitchFamily="34" charset="-120"/>
                </a:rPr>
                <a:t>6.44</a:t>
              </a:r>
              <a:r>
                <a:rPr lang="zh-TW" altLang="en-US" sz="2300" b="1" dirty="0">
                  <a:latin typeface="微軟正黑體" panose="020B0604030504040204" pitchFamily="34" charset="-120"/>
                  <a:ea typeface="微軟正黑體" panose="020B0604030504040204" pitchFamily="34" charset="-120"/>
                </a:rPr>
                <a:t>億元</a:t>
              </a:r>
            </a:p>
          </p:txBody>
        </p:sp>
        <p:cxnSp>
          <p:nvCxnSpPr>
            <p:cNvPr id="12" name="直線接點 11">
              <a:extLst>
                <a:ext uri="{FF2B5EF4-FFF2-40B4-BE49-F238E27FC236}">
                  <a16:creationId xmlns:a16="http://schemas.microsoft.com/office/drawing/2014/main" id="{D07A6C21-F92D-48FA-98CA-389B163F9D08}"/>
                </a:ext>
              </a:extLst>
            </p:cNvPr>
            <p:cNvCxnSpPr>
              <a:cxnSpLocks/>
            </p:cNvCxnSpPr>
            <p:nvPr/>
          </p:nvCxnSpPr>
          <p:spPr>
            <a:xfrm>
              <a:off x="80571" y="703700"/>
              <a:ext cx="8982857" cy="0"/>
            </a:xfrm>
            <a:prstGeom prst="line">
              <a:avLst/>
            </a:prstGeom>
            <a:ln w="38100">
              <a:solidFill>
                <a:srgbClr val="C00000"/>
              </a:solidFill>
            </a:ln>
          </p:spPr>
          <p:style>
            <a:lnRef idx="1">
              <a:schemeClr val="accent6"/>
            </a:lnRef>
            <a:fillRef idx="0">
              <a:schemeClr val="accent6"/>
            </a:fillRef>
            <a:effectRef idx="0">
              <a:schemeClr val="accent6"/>
            </a:effectRef>
            <a:fontRef idx="minor">
              <a:schemeClr val="tx1"/>
            </a:fontRef>
          </p:style>
        </p:cxnSp>
        <p:sp>
          <p:nvSpPr>
            <p:cNvPr id="10" name="矩形 9">
              <a:extLst>
                <a:ext uri="{FF2B5EF4-FFF2-40B4-BE49-F238E27FC236}">
                  <a16:creationId xmlns:a16="http://schemas.microsoft.com/office/drawing/2014/main" id="{57C7025E-7FA3-4637-A272-30131BA8B992}"/>
                </a:ext>
              </a:extLst>
            </p:cNvPr>
            <p:cNvSpPr/>
            <p:nvPr/>
          </p:nvSpPr>
          <p:spPr>
            <a:xfrm>
              <a:off x="905522" y="86359"/>
              <a:ext cx="1890943" cy="45402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2" name="圖片 1">
            <a:extLst>
              <a:ext uri="{FF2B5EF4-FFF2-40B4-BE49-F238E27FC236}">
                <a16:creationId xmlns:a16="http://schemas.microsoft.com/office/drawing/2014/main" id="{1F0216E3-91B7-4350-B808-2814DBD8035B}"/>
              </a:ext>
            </a:extLst>
          </p:cNvPr>
          <p:cNvPicPr>
            <a:picLocks noChangeAspect="1"/>
          </p:cNvPicPr>
          <p:nvPr/>
        </p:nvPicPr>
        <p:blipFill rotWithShape="1">
          <a:blip r:embed="rId4"/>
          <a:srcRect l="8796" t="10466" r="6094"/>
          <a:stretch/>
        </p:blipFill>
        <p:spPr>
          <a:xfrm>
            <a:off x="5698799" y="5047408"/>
            <a:ext cx="633554" cy="811369"/>
          </a:xfrm>
          <a:prstGeom prst="rect">
            <a:avLst/>
          </a:prstGeom>
          <a:ln>
            <a:noFill/>
          </a:ln>
          <a:effectLst>
            <a:softEdge rad="76200"/>
          </a:effectLst>
        </p:spPr>
      </p:pic>
      <p:pic>
        <p:nvPicPr>
          <p:cNvPr id="3" name="圖片 2">
            <a:extLst>
              <a:ext uri="{FF2B5EF4-FFF2-40B4-BE49-F238E27FC236}">
                <a16:creationId xmlns:a16="http://schemas.microsoft.com/office/drawing/2014/main" id="{7673123C-95E7-4EC7-898A-9C92F2D1A05F}"/>
              </a:ext>
            </a:extLst>
          </p:cNvPr>
          <p:cNvPicPr>
            <a:picLocks noChangeAspect="1"/>
          </p:cNvPicPr>
          <p:nvPr/>
        </p:nvPicPr>
        <p:blipFill>
          <a:blip r:embed="rId5"/>
          <a:stretch>
            <a:fillRect/>
          </a:stretch>
        </p:blipFill>
        <p:spPr>
          <a:xfrm>
            <a:off x="4916732" y="4469384"/>
            <a:ext cx="669701" cy="811369"/>
          </a:xfrm>
          <a:prstGeom prst="rect">
            <a:avLst/>
          </a:prstGeom>
          <a:ln>
            <a:noFill/>
          </a:ln>
          <a:effectLst>
            <a:softEdge rad="50800"/>
          </a:effectLst>
        </p:spPr>
      </p:pic>
      <p:pic>
        <p:nvPicPr>
          <p:cNvPr id="4" name="圖片 3">
            <a:extLst>
              <a:ext uri="{FF2B5EF4-FFF2-40B4-BE49-F238E27FC236}">
                <a16:creationId xmlns:a16="http://schemas.microsoft.com/office/drawing/2014/main" id="{11A1BAD8-7072-4405-9A1B-30A72D1291D1}"/>
              </a:ext>
            </a:extLst>
          </p:cNvPr>
          <p:cNvPicPr>
            <a:picLocks noChangeAspect="1"/>
          </p:cNvPicPr>
          <p:nvPr/>
        </p:nvPicPr>
        <p:blipFill rotWithShape="1">
          <a:blip r:embed="rId6"/>
          <a:srcRect t="6250"/>
          <a:stretch/>
        </p:blipFill>
        <p:spPr>
          <a:xfrm>
            <a:off x="4681535" y="5597666"/>
            <a:ext cx="669701" cy="869324"/>
          </a:xfrm>
          <a:prstGeom prst="rect">
            <a:avLst/>
          </a:prstGeom>
          <a:ln>
            <a:noFill/>
          </a:ln>
          <a:effectLst>
            <a:softEdge rad="76200"/>
          </a:effectLst>
        </p:spPr>
      </p:pic>
      <p:pic>
        <p:nvPicPr>
          <p:cNvPr id="5" name="圖片 4">
            <a:extLst>
              <a:ext uri="{FF2B5EF4-FFF2-40B4-BE49-F238E27FC236}">
                <a16:creationId xmlns:a16="http://schemas.microsoft.com/office/drawing/2014/main" id="{C1E12EDC-11C0-4A8C-A7CA-E28ED5786009}"/>
              </a:ext>
            </a:extLst>
          </p:cNvPr>
          <p:cNvPicPr>
            <a:picLocks noChangeAspect="1"/>
          </p:cNvPicPr>
          <p:nvPr/>
        </p:nvPicPr>
        <p:blipFill>
          <a:blip r:embed="rId7"/>
          <a:stretch>
            <a:fillRect/>
          </a:stretch>
        </p:blipFill>
        <p:spPr>
          <a:xfrm>
            <a:off x="6473498" y="2704653"/>
            <a:ext cx="695459" cy="811369"/>
          </a:xfrm>
          <a:prstGeom prst="rect">
            <a:avLst/>
          </a:prstGeom>
          <a:ln>
            <a:noFill/>
          </a:ln>
          <a:effectLst>
            <a:softEdge rad="76200"/>
          </a:effectLst>
        </p:spPr>
      </p:pic>
      <p:pic>
        <p:nvPicPr>
          <p:cNvPr id="14" name="圖片 13">
            <a:extLst>
              <a:ext uri="{FF2B5EF4-FFF2-40B4-BE49-F238E27FC236}">
                <a16:creationId xmlns:a16="http://schemas.microsoft.com/office/drawing/2014/main" id="{EF787FFA-FF18-42B5-B338-961C338B2516}"/>
              </a:ext>
            </a:extLst>
          </p:cNvPr>
          <p:cNvPicPr>
            <a:picLocks noChangeAspect="1"/>
          </p:cNvPicPr>
          <p:nvPr/>
        </p:nvPicPr>
        <p:blipFill>
          <a:blip r:embed="rId8"/>
          <a:stretch>
            <a:fillRect/>
          </a:stretch>
        </p:blipFill>
        <p:spPr>
          <a:xfrm>
            <a:off x="6138647" y="3788228"/>
            <a:ext cx="669701" cy="869324"/>
          </a:xfrm>
          <a:prstGeom prst="rect">
            <a:avLst/>
          </a:prstGeom>
          <a:ln>
            <a:noFill/>
          </a:ln>
          <a:effectLst>
            <a:softEdge rad="76200"/>
          </a:effectLst>
        </p:spPr>
      </p:pic>
      <p:grpSp>
        <p:nvGrpSpPr>
          <p:cNvPr id="16" name="群組 15">
            <a:extLst>
              <a:ext uri="{FF2B5EF4-FFF2-40B4-BE49-F238E27FC236}">
                <a16:creationId xmlns:a16="http://schemas.microsoft.com/office/drawing/2014/main" id="{4552D8A9-9DEB-4F94-A859-230A001A20CD}"/>
              </a:ext>
            </a:extLst>
          </p:cNvPr>
          <p:cNvGrpSpPr/>
          <p:nvPr/>
        </p:nvGrpSpPr>
        <p:grpSpPr>
          <a:xfrm>
            <a:off x="-6068" y="-6900"/>
            <a:ext cx="9144000" cy="595966"/>
            <a:chOff x="-272561" y="116633"/>
            <a:chExt cx="12986238" cy="1114290"/>
          </a:xfrm>
          <a:solidFill>
            <a:srgbClr val="0070C0"/>
          </a:solidFill>
        </p:grpSpPr>
        <p:sp>
          <p:nvSpPr>
            <p:cNvPr id="17" name="矩形 16">
              <a:extLst>
                <a:ext uri="{FF2B5EF4-FFF2-40B4-BE49-F238E27FC236}">
                  <a16:creationId xmlns:a16="http://schemas.microsoft.com/office/drawing/2014/main" id="{733DFCD8-2F1D-446C-AC24-9CE7A8032722}"/>
                </a:ext>
              </a:extLst>
            </p:cNvPr>
            <p:cNvSpPr/>
            <p:nvPr/>
          </p:nvSpPr>
          <p:spPr>
            <a:xfrm>
              <a:off x="-272561" y="116633"/>
              <a:ext cx="12986238" cy="111429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dirty="0">
                <a:solidFill>
                  <a:schemeClr val="tx1"/>
                </a:solidFill>
              </a:endParaRPr>
            </a:p>
          </p:txBody>
        </p:sp>
        <p:sp>
          <p:nvSpPr>
            <p:cNvPr id="18" name="文字方塊 17">
              <a:extLst>
                <a:ext uri="{FF2B5EF4-FFF2-40B4-BE49-F238E27FC236}">
                  <a16:creationId xmlns:a16="http://schemas.microsoft.com/office/drawing/2014/main" id="{0A67BDDA-3230-4262-B5E0-889F627E2130}"/>
                </a:ext>
              </a:extLst>
            </p:cNvPr>
            <p:cNvSpPr txBox="1"/>
            <p:nvPr/>
          </p:nvSpPr>
          <p:spPr>
            <a:xfrm>
              <a:off x="-148561" y="260433"/>
              <a:ext cx="12660510" cy="891958"/>
            </a:xfrm>
            <a:prstGeom prst="rect">
              <a:avLst/>
            </a:prstGeom>
            <a:grpFill/>
          </p:spPr>
          <p:txBody>
            <a:bodyPr wrap="square" rtlCol="0">
              <a:spAutoFit/>
            </a:bodyPr>
            <a:lstStyle/>
            <a:p>
              <a:pPr marL="803672" indent="-803672"/>
              <a:r>
                <a:rPr kumimoji="1" lang="zh-TW" altLang="en-US" sz="2500" b="1" dirty="0">
                  <a:solidFill>
                    <a:schemeClr val="bg1"/>
                  </a:solidFill>
                  <a:latin typeface="微軟正黑體" panose="020B0604030504040204" pitchFamily="34" charset="-120"/>
                  <a:ea typeface="微軟正黑體" panose="020B0604030504040204" pitchFamily="34" charset="-120"/>
                </a:rPr>
                <a:t>一、因應新冠肺炎疫情辦理防治等所需經費之明細</a:t>
              </a:r>
              <a:r>
                <a:rPr kumimoji="1" lang="en-US" altLang="zh-TW" sz="2500" b="1" dirty="0">
                  <a:solidFill>
                    <a:schemeClr val="bg1"/>
                  </a:solidFill>
                  <a:latin typeface="微軟正黑體" panose="020B0604030504040204" pitchFamily="34" charset="-120"/>
                  <a:ea typeface="微軟正黑體" panose="020B0604030504040204" pitchFamily="34" charset="-120"/>
                </a:rPr>
                <a:t>(3/4)</a:t>
              </a:r>
              <a:endParaRPr kumimoji="1" lang="zh-TW" altLang="en-US" sz="2500" b="1" dirty="0">
                <a:solidFill>
                  <a:schemeClr val="bg1"/>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452391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26">
            <a:extLst>
              <a:ext uri="{FF2B5EF4-FFF2-40B4-BE49-F238E27FC236}">
                <a16:creationId xmlns:a16="http://schemas.microsoft.com/office/drawing/2014/main" id="{13D6C8E8-DB84-4D1C-812E-FC386CD4137A}"/>
              </a:ext>
            </a:extLst>
          </p:cNvPr>
          <p:cNvSpPr/>
          <p:nvPr/>
        </p:nvSpPr>
        <p:spPr>
          <a:xfrm>
            <a:off x="8538519" y="6312108"/>
            <a:ext cx="457370" cy="461614"/>
          </a:xfrm>
          <a:prstGeom prst="ellipse">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dirty="0">
              <a:solidFill>
                <a:schemeClr val="tx1">
                  <a:lumMod val="50000"/>
                  <a:lumOff val="50000"/>
                </a:schemeClr>
              </a:solidFill>
              <a:latin typeface="Eras Demi ITC" panose="020B0805030504020804" pitchFamily="34" charset="0"/>
            </a:endParaRPr>
          </a:p>
        </p:txBody>
      </p:sp>
      <p:sp>
        <p:nvSpPr>
          <p:cNvPr id="7" name="投影片編號版面配置區 11">
            <a:extLst>
              <a:ext uri="{FF2B5EF4-FFF2-40B4-BE49-F238E27FC236}">
                <a16:creationId xmlns:a16="http://schemas.microsoft.com/office/drawing/2014/main" id="{6901BDA6-E30C-4231-A37F-D47683E36010}"/>
              </a:ext>
            </a:extLst>
          </p:cNvPr>
          <p:cNvSpPr txBox="1">
            <a:spLocks/>
          </p:cNvSpPr>
          <p:nvPr/>
        </p:nvSpPr>
        <p:spPr>
          <a:xfrm>
            <a:off x="7931183" y="6370811"/>
            <a:ext cx="984019" cy="365125"/>
          </a:xfrm>
          <a:prstGeom prst="rect">
            <a:avLst/>
          </a:prstGeom>
        </p:spPr>
        <p:txBody>
          <a:bodyPr vert="horz" lIns="91440" tIns="45720" rIns="91440" bIns="45720" rtlCol="0" anchor="ctr"/>
          <a:lstStyle>
            <a:defPPr>
              <a:defRPr lang="zh-TW"/>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200" b="1" dirty="0">
                <a:solidFill>
                  <a:schemeClr val="tx1"/>
                </a:solidFill>
                <a:latin typeface="微軟正黑體" panose="020B0604030504040204" pitchFamily="34" charset="-120"/>
                <a:ea typeface="微軟正黑體" panose="020B0604030504040204" pitchFamily="34" charset="-120"/>
              </a:rPr>
              <a:t>9</a:t>
            </a:r>
            <a:endParaRPr lang="zh-TW" altLang="en-US" sz="1200" b="1" dirty="0">
              <a:solidFill>
                <a:schemeClr val="tx1"/>
              </a:solidFill>
              <a:latin typeface="微軟正黑體" panose="020B0604030504040204" pitchFamily="34" charset="-120"/>
              <a:ea typeface="微軟正黑體" panose="020B0604030504040204" pitchFamily="34" charset="-120"/>
            </a:endParaRPr>
          </a:p>
        </p:txBody>
      </p:sp>
      <p:sp>
        <p:nvSpPr>
          <p:cNvPr id="12" name="文字方塊 11">
            <a:extLst>
              <a:ext uri="{FF2B5EF4-FFF2-40B4-BE49-F238E27FC236}">
                <a16:creationId xmlns:a16="http://schemas.microsoft.com/office/drawing/2014/main" id="{C0219124-69CE-4C1E-9D94-FF84E13C5459}"/>
              </a:ext>
            </a:extLst>
          </p:cNvPr>
          <p:cNvSpPr txBox="1"/>
          <p:nvPr/>
        </p:nvSpPr>
        <p:spPr>
          <a:xfrm>
            <a:off x="6823108" y="1550641"/>
            <a:ext cx="1715411" cy="288874"/>
          </a:xfrm>
          <a:prstGeom prst="rect">
            <a:avLst/>
          </a:prstGeom>
          <a:noFill/>
        </p:spPr>
        <p:txBody>
          <a:bodyPr wrap="square" lIns="0" rIns="0" bIns="27000" rtlCol="0">
            <a:spAutoFit/>
          </a:bodyPr>
          <a:lstStyle/>
          <a:p>
            <a:pPr algn="r" defTabSz="685783"/>
            <a:r>
              <a:rPr lang="zh-TW" altLang="en-US" sz="1400" dirty="0">
                <a:solidFill>
                  <a:prstClr val="black"/>
                </a:solidFill>
                <a:latin typeface="微軟正黑體" panose="020B0604030504040204" pitchFamily="34" charset="-120"/>
                <a:ea typeface="微軟正黑體" panose="020B0604030504040204" pitchFamily="34" charset="-120"/>
              </a:rPr>
              <a:t>單位：新臺幣億元</a:t>
            </a:r>
          </a:p>
        </p:txBody>
      </p:sp>
      <p:graphicFrame>
        <p:nvGraphicFramePr>
          <p:cNvPr id="13" name="表格 12">
            <a:extLst>
              <a:ext uri="{FF2B5EF4-FFF2-40B4-BE49-F238E27FC236}">
                <a16:creationId xmlns:a16="http://schemas.microsoft.com/office/drawing/2014/main" id="{780AA19B-A0B6-4201-BE25-91C320AF3ABB}"/>
              </a:ext>
            </a:extLst>
          </p:cNvPr>
          <p:cNvGraphicFramePr>
            <a:graphicFrameLocks noGrp="1"/>
          </p:cNvGraphicFramePr>
          <p:nvPr>
            <p:extLst>
              <p:ext uri="{D42A27DB-BD31-4B8C-83A1-F6EECF244321}">
                <p14:modId xmlns:p14="http://schemas.microsoft.com/office/powerpoint/2010/main" val="2169857630"/>
              </p:ext>
            </p:extLst>
          </p:nvPr>
        </p:nvGraphicFramePr>
        <p:xfrm>
          <a:off x="643327" y="1848751"/>
          <a:ext cx="7909715" cy="3680050"/>
        </p:xfrm>
        <a:graphic>
          <a:graphicData uri="http://schemas.openxmlformats.org/drawingml/2006/table">
            <a:tbl>
              <a:tblPr firstRow="1" firstCol="1" bandRow="1">
                <a:tableStyleId>{5C22544A-7EE6-4342-B048-85BDC9FD1C3A}</a:tableStyleId>
              </a:tblPr>
              <a:tblGrid>
                <a:gridCol w="1893931">
                  <a:extLst>
                    <a:ext uri="{9D8B030D-6E8A-4147-A177-3AD203B41FA5}">
                      <a16:colId xmlns:a16="http://schemas.microsoft.com/office/drawing/2014/main" val="3745888207"/>
                    </a:ext>
                  </a:extLst>
                </a:gridCol>
                <a:gridCol w="4567438">
                  <a:extLst>
                    <a:ext uri="{9D8B030D-6E8A-4147-A177-3AD203B41FA5}">
                      <a16:colId xmlns:a16="http://schemas.microsoft.com/office/drawing/2014/main" val="3662990558"/>
                    </a:ext>
                  </a:extLst>
                </a:gridCol>
                <a:gridCol w="1448346">
                  <a:extLst>
                    <a:ext uri="{9D8B030D-6E8A-4147-A177-3AD203B41FA5}">
                      <a16:colId xmlns:a16="http://schemas.microsoft.com/office/drawing/2014/main" val="3979152866"/>
                    </a:ext>
                  </a:extLst>
                </a:gridCol>
              </a:tblGrid>
              <a:tr h="736010">
                <a:tc>
                  <a:txBody>
                    <a:bodyPr/>
                    <a:lstStyle/>
                    <a:p>
                      <a:pPr algn="ctr">
                        <a:lnSpc>
                          <a:spcPts val="1200"/>
                        </a:lnSpc>
                        <a:spcAft>
                          <a:spcPts val="0"/>
                        </a:spcAft>
                      </a:pPr>
                      <a:endParaRPr lang="en-US" altLang="zh-TW" sz="2000" b="1" kern="0" dirty="0">
                        <a:solidFill>
                          <a:schemeClr val="tx1"/>
                        </a:solidFill>
                        <a:effectLst/>
                        <a:latin typeface="微軟正黑體" panose="020B0604030504040204" pitchFamily="34" charset="-120"/>
                        <a:ea typeface="微軟正黑體" panose="020B0604030504040204" pitchFamily="34" charset="-120"/>
                      </a:endParaRPr>
                    </a:p>
                    <a:p>
                      <a:pPr algn="ctr">
                        <a:lnSpc>
                          <a:spcPts val="1200"/>
                        </a:lnSpc>
                        <a:spcAft>
                          <a:spcPts val="0"/>
                        </a:spcAft>
                      </a:pPr>
                      <a:r>
                        <a:rPr lang="zh-TW" altLang="en-US" sz="2000" b="1" kern="100" dirty="0">
                          <a:solidFill>
                            <a:schemeClr val="tx1"/>
                          </a:solidFill>
                          <a:effectLst/>
                          <a:latin typeface="微軟正黑體" panose="020B0604030504040204" pitchFamily="34" charset="-120"/>
                          <a:ea typeface="微軟正黑體" panose="020B0604030504040204" pitchFamily="34" charset="-120"/>
                        </a:rPr>
                        <a:t>機關名稱</a:t>
                      </a:r>
                      <a:endParaRPr lang="zh-TW" sz="20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solidFill>
                      <a:srgbClr val="FCDCA2"/>
                    </a:solidFill>
                  </a:tcPr>
                </a:tc>
                <a:tc>
                  <a:txBody>
                    <a:bodyPr/>
                    <a:lstStyle/>
                    <a:p>
                      <a:pPr algn="ctr"/>
                      <a:r>
                        <a:rPr lang="zh-TW" altLang="en-US" sz="2000" b="1" dirty="0">
                          <a:solidFill>
                            <a:schemeClr val="tx1"/>
                          </a:solidFill>
                          <a:effectLst/>
                          <a:latin typeface="微軟正黑體" panose="020B0604030504040204" pitchFamily="34" charset="-120"/>
                          <a:ea typeface="微軟正黑體" panose="020B0604030504040204" pitchFamily="34" charset="-120"/>
                        </a:rPr>
                        <a:t>計    畫    項    目</a:t>
                      </a:r>
                      <a:endParaRPr lang="zh-TW" sz="2000" b="1"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B w="12700" cap="flat" cmpd="sng" algn="ctr">
                      <a:noFill/>
                      <a:prstDash val="solid"/>
                      <a:round/>
                      <a:headEnd type="none" w="med" len="med"/>
                      <a:tailEnd type="none" w="med" len="med"/>
                    </a:lnB>
                    <a:solidFill>
                      <a:srgbClr val="FCDCA2"/>
                    </a:solidFill>
                  </a:tcPr>
                </a:tc>
                <a:tc>
                  <a:txBody>
                    <a:bodyPr/>
                    <a:lstStyle/>
                    <a:p>
                      <a:pPr algn="ctr">
                        <a:spcAft>
                          <a:spcPts val="0"/>
                        </a:spcAft>
                      </a:pPr>
                      <a:r>
                        <a:rPr lang="zh-TW" altLang="en-US" sz="2000" b="1" kern="100" dirty="0">
                          <a:solidFill>
                            <a:schemeClr val="tx1"/>
                          </a:solidFill>
                          <a:effectLst/>
                          <a:latin typeface="微軟正黑體" panose="020B0604030504040204" pitchFamily="34" charset="-120"/>
                          <a:ea typeface="微軟正黑體" panose="020B0604030504040204" pitchFamily="34" charset="-120"/>
                        </a:rPr>
                        <a:t>金額</a:t>
                      </a:r>
                      <a:r>
                        <a:rPr lang="en-US" sz="2000" b="1" kern="100" dirty="0">
                          <a:solidFill>
                            <a:schemeClr val="tx1"/>
                          </a:solidFill>
                          <a:effectLst/>
                          <a:latin typeface="微軟正黑體" panose="020B0604030504040204" pitchFamily="34" charset="-120"/>
                          <a:ea typeface="微軟正黑體" panose="020B0604030504040204" pitchFamily="34" charset="-120"/>
                        </a:rPr>
                        <a:t> </a:t>
                      </a:r>
                      <a:endParaRPr lang="zh-TW" sz="20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B w="12700" cap="flat" cmpd="sng" algn="ctr">
                      <a:noFill/>
                      <a:prstDash val="solid"/>
                      <a:round/>
                      <a:headEnd type="none" w="med" len="med"/>
                      <a:tailEnd type="none" w="med" len="med"/>
                    </a:lnB>
                    <a:solidFill>
                      <a:srgbClr val="FCDCA2"/>
                    </a:solidFill>
                  </a:tcPr>
                </a:tc>
                <a:extLst>
                  <a:ext uri="{0D108BD9-81ED-4DB2-BD59-A6C34878D82A}">
                    <a16:rowId xmlns:a16="http://schemas.microsoft.com/office/drawing/2014/main" val="3579398281"/>
                  </a:ext>
                </a:extLst>
              </a:tr>
              <a:tr h="736010">
                <a:tc>
                  <a:txBody>
                    <a:bodyPr/>
                    <a:lstStyle/>
                    <a:p>
                      <a:pPr indent="187325" algn="l">
                        <a:lnSpc>
                          <a:spcPts val="1200"/>
                        </a:lnSpc>
                        <a:spcAft>
                          <a:spcPts val="0"/>
                        </a:spcAft>
                      </a:pPr>
                      <a:endParaRPr lang="en-US" altLang="zh-TW" sz="2000" b="1" kern="0" dirty="0">
                        <a:solidFill>
                          <a:schemeClr val="tx1"/>
                        </a:solidFill>
                        <a:effectLst/>
                        <a:latin typeface="微軟正黑體" panose="020B0604030504040204" pitchFamily="34" charset="-120"/>
                        <a:ea typeface="微軟正黑體" panose="020B0604030504040204" pitchFamily="34" charset="-120"/>
                      </a:endParaRPr>
                    </a:p>
                    <a:p>
                      <a:pPr indent="187325" algn="l">
                        <a:lnSpc>
                          <a:spcPts val="1200"/>
                        </a:lnSpc>
                        <a:spcAft>
                          <a:spcPts val="0"/>
                        </a:spcAft>
                      </a:pPr>
                      <a:r>
                        <a:rPr lang="zh-TW" altLang="en-US" sz="2000" b="1" kern="0" dirty="0">
                          <a:solidFill>
                            <a:schemeClr val="tx1"/>
                          </a:solidFill>
                          <a:effectLst/>
                          <a:latin typeface="微軟正黑體" panose="020B0604030504040204" pitchFamily="34" charset="-120"/>
                          <a:ea typeface="微軟正黑體" panose="020B0604030504040204" pitchFamily="34" charset="-120"/>
                        </a:rPr>
                        <a:t>產業發展局</a:t>
                      </a:r>
                      <a:endParaRPr lang="zh-TW" sz="20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R w="12700" cap="flat" cmpd="sng" algn="ctr">
                      <a:noFill/>
                      <a:prstDash val="solid"/>
                      <a:round/>
                      <a:headEnd type="none" w="med" len="med"/>
                      <a:tailEnd type="none" w="med" len="med"/>
                    </a:lnR>
                    <a:solidFill>
                      <a:srgbClr val="FCDCA2"/>
                    </a:solidFill>
                  </a:tcPr>
                </a:tc>
                <a:tc>
                  <a:txBody>
                    <a:bodyPr/>
                    <a:lstStyle/>
                    <a:p>
                      <a:pPr algn="just">
                        <a:spcAft>
                          <a:spcPts val="0"/>
                        </a:spcAft>
                      </a:pPr>
                      <a:r>
                        <a:rPr lang="zh-TW" altLang="en-US" sz="2000" b="1" kern="100" dirty="0">
                          <a:solidFill>
                            <a:schemeClr val="tx1"/>
                          </a:solidFill>
                          <a:effectLst/>
                          <a:latin typeface="微軟正黑體" panose="020B0604030504040204" pitchFamily="34" charset="-120"/>
                          <a:ea typeface="微軟正黑體" panose="020B0604030504040204" pitchFamily="34" charset="-120"/>
                        </a:rPr>
                        <a:t>中小企業與商圈數位轉型培育課程暨數位工具應用獎勵補助措施</a:t>
                      </a:r>
                      <a:endParaRPr lang="zh-TW" sz="20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000" b="1" kern="100" dirty="0">
                          <a:solidFill>
                            <a:schemeClr val="tx1"/>
                          </a:solidFill>
                          <a:effectLst/>
                          <a:latin typeface="微軟正黑體" panose="020B0604030504040204" pitchFamily="34" charset="-120"/>
                          <a:ea typeface="微軟正黑體" panose="020B0604030504040204" pitchFamily="34" charset="-120"/>
                        </a:rPr>
                        <a:t>0.04</a:t>
                      </a:r>
                      <a:endParaRPr lang="zh-TW" sz="20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998839"/>
                  </a:ext>
                </a:extLst>
              </a:tr>
              <a:tr h="736010">
                <a:tc>
                  <a:txBody>
                    <a:bodyPr/>
                    <a:lstStyle/>
                    <a:p>
                      <a:pPr marL="153670">
                        <a:lnSpc>
                          <a:spcPts val="1200"/>
                        </a:lnSpc>
                        <a:spcAft>
                          <a:spcPts val="0"/>
                        </a:spcAft>
                      </a:pPr>
                      <a:r>
                        <a:rPr lang="en-US" sz="2000" b="1" kern="0" dirty="0">
                          <a:solidFill>
                            <a:schemeClr val="tx1"/>
                          </a:solidFill>
                          <a:effectLst/>
                          <a:latin typeface="微軟正黑體" panose="020B0604030504040204" pitchFamily="34" charset="-120"/>
                          <a:ea typeface="微軟正黑體" panose="020B0604030504040204" pitchFamily="34" charset="-120"/>
                        </a:rPr>
                        <a:t> </a:t>
                      </a:r>
                    </a:p>
                    <a:p>
                      <a:pPr marL="153670">
                        <a:lnSpc>
                          <a:spcPts val="1200"/>
                        </a:lnSpc>
                        <a:spcAft>
                          <a:spcPts val="0"/>
                        </a:spcAft>
                      </a:pPr>
                      <a:r>
                        <a:rPr lang="en-US" altLang="zh-TW" sz="2000" b="1" kern="0" dirty="0">
                          <a:solidFill>
                            <a:schemeClr val="tx1"/>
                          </a:solidFill>
                          <a:effectLst/>
                          <a:latin typeface="微軟正黑體" panose="020B0604030504040204" pitchFamily="34" charset="-120"/>
                          <a:ea typeface="微軟正黑體" panose="020B0604030504040204" pitchFamily="34" charset="-120"/>
                        </a:rPr>
                        <a:t> </a:t>
                      </a:r>
                      <a:r>
                        <a:rPr lang="zh-TW" altLang="en-US" sz="2000" b="1" kern="0" dirty="0">
                          <a:solidFill>
                            <a:schemeClr val="tx1"/>
                          </a:solidFill>
                          <a:effectLst/>
                          <a:latin typeface="微軟正黑體" panose="020B0604030504040204" pitchFamily="34" charset="-120"/>
                          <a:ea typeface="微軟正黑體" panose="020B0604030504040204" pitchFamily="34" charset="-120"/>
                        </a:rPr>
                        <a:t>市場處</a:t>
                      </a:r>
                      <a:endParaRPr lang="zh-TW" sz="20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R w="12700" cap="flat" cmpd="sng" algn="ctr">
                      <a:noFill/>
                      <a:prstDash val="solid"/>
                      <a:round/>
                      <a:headEnd type="none" w="med" len="med"/>
                      <a:tailEnd type="none" w="med" len="med"/>
                    </a:lnR>
                    <a:solidFill>
                      <a:srgbClr val="FCDCA2"/>
                    </a:solidFill>
                  </a:tcPr>
                </a:tc>
                <a:tc>
                  <a:txBody>
                    <a:bodyPr/>
                    <a:lstStyle/>
                    <a:p>
                      <a:pPr algn="just">
                        <a:spcAft>
                          <a:spcPts val="0"/>
                        </a:spcAft>
                      </a:pPr>
                      <a:r>
                        <a:rPr lang="zh-TW" altLang="en-US" sz="2000" b="1" kern="100" dirty="0">
                          <a:solidFill>
                            <a:schemeClr val="tx1"/>
                          </a:solidFill>
                          <a:effectLst/>
                          <a:latin typeface="微軟正黑體" panose="020B0604030504040204" pitchFamily="34" charset="-120"/>
                          <a:ea typeface="微軟正黑體" panose="020B0604030504040204" pitchFamily="34" charset="-120"/>
                        </a:rPr>
                        <a:t>補助臺北農產運銷股份有限公司推廣預約交易制度</a:t>
                      </a:r>
                      <a:endParaRPr lang="zh-TW" sz="20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000" b="1" kern="100" dirty="0">
                          <a:solidFill>
                            <a:schemeClr val="tx1"/>
                          </a:solidFill>
                          <a:effectLst/>
                          <a:latin typeface="微軟正黑體" panose="020B0604030504040204" pitchFamily="34" charset="-120"/>
                          <a:ea typeface="微軟正黑體" panose="020B0604030504040204" pitchFamily="34" charset="-120"/>
                        </a:rPr>
                        <a:t>0.04</a:t>
                      </a:r>
                      <a:endParaRPr lang="zh-TW" sz="20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9369747"/>
                  </a:ext>
                </a:extLst>
              </a:tr>
              <a:tr h="736010">
                <a:tc>
                  <a:txBody>
                    <a:bodyPr/>
                    <a:lstStyle/>
                    <a:p>
                      <a:pPr marL="153670">
                        <a:lnSpc>
                          <a:spcPts val="1200"/>
                        </a:lnSpc>
                        <a:spcAft>
                          <a:spcPts val="0"/>
                        </a:spcAft>
                      </a:pPr>
                      <a:r>
                        <a:rPr lang="en-US" sz="2000" b="1" kern="0" dirty="0">
                          <a:solidFill>
                            <a:schemeClr val="tx1"/>
                          </a:solidFill>
                          <a:effectLst/>
                          <a:latin typeface="微軟正黑體" panose="020B0604030504040204" pitchFamily="34" charset="-120"/>
                          <a:ea typeface="微軟正黑體" panose="020B0604030504040204" pitchFamily="34" charset="-120"/>
                        </a:rPr>
                        <a:t> </a:t>
                      </a:r>
                      <a:r>
                        <a:rPr lang="zh-TW" altLang="en-US" sz="2000" b="1" kern="0" dirty="0">
                          <a:solidFill>
                            <a:schemeClr val="tx1"/>
                          </a:solidFill>
                          <a:effectLst/>
                          <a:latin typeface="微軟正黑體" panose="020B0604030504040204" pitchFamily="34" charset="-120"/>
                          <a:ea typeface="微軟正黑體" panose="020B0604030504040204" pitchFamily="34" charset="-120"/>
                        </a:rPr>
                        <a:t>商業處</a:t>
                      </a:r>
                      <a:endParaRPr lang="zh-TW" sz="20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R w="12700" cap="flat" cmpd="sng" algn="ctr">
                      <a:noFill/>
                      <a:prstDash val="solid"/>
                      <a:round/>
                      <a:headEnd type="none" w="med" len="med"/>
                      <a:tailEnd type="none" w="med" len="med"/>
                    </a:lnR>
                    <a:solidFill>
                      <a:srgbClr val="FCDCA2"/>
                    </a:solidFill>
                  </a:tcPr>
                </a:tc>
                <a:tc>
                  <a:txBody>
                    <a:bodyPr/>
                    <a:lstStyle/>
                    <a:p>
                      <a:pPr algn="just">
                        <a:spcAft>
                          <a:spcPts val="0"/>
                        </a:spcAft>
                      </a:pPr>
                      <a:r>
                        <a:rPr lang="zh-TW" altLang="en-US" sz="2000" b="1" kern="100" dirty="0">
                          <a:solidFill>
                            <a:schemeClr val="tx1"/>
                          </a:solidFill>
                          <a:effectLst/>
                          <a:latin typeface="微軟正黑體" panose="020B0604030504040204" pitchFamily="34" charset="-120"/>
                          <a:ea typeface="微軟正黑體" panose="020B0604030504040204" pitchFamily="34" charset="-120"/>
                        </a:rPr>
                        <a:t>臺北市商業數位轉型應用計畫</a:t>
                      </a:r>
                      <a:endParaRPr lang="zh-TW" sz="20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000" b="1" kern="100" dirty="0">
                          <a:solidFill>
                            <a:schemeClr val="tx1"/>
                          </a:solidFill>
                          <a:effectLst/>
                          <a:latin typeface="微軟正黑體" panose="020B0604030504040204" pitchFamily="34" charset="-120"/>
                          <a:ea typeface="微軟正黑體" panose="020B0604030504040204" pitchFamily="34" charset="-120"/>
                        </a:rPr>
                        <a:t>0.12</a:t>
                      </a:r>
                      <a:endParaRPr lang="zh-TW" sz="20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9261240"/>
                  </a:ext>
                </a:extLst>
              </a:tr>
              <a:tr h="736010">
                <a:tc>
                  <a:txBody>
                    <a:bodyPr/>
                    <a:lstStyle/>
                    <a:p>
                      <a:pPr marL="153670" marR="0" lvl="0" indent="0" algn="l" defTabSz="914400" rtl="0" eaLnBrk="1" fontAlgn="auto" latinLnBrk="0" hangingPunct="1">
                        <a:lnSpc>
                          <a:spcPts val="1200"/>
                        </a:lnSpc>
                        <a:spcBef>
                          <a:spcPts val="0"/>
                        </a:spcBef>
                        <a:spcAft>
                          <a:spcPts val="0"/>
                        </a:spcAft>
                        <a:buClrTx/>
                        <a:buSzTx/>
                        <a:buFontTx/>
                        <a:buNone/>
                        <a:tabLst/>
                        <a:defRPr/>
                      </a:pPr>
                      <a:r>
                        <a:rPr lang="en-US" sz="2000" b="1" kern="0" dirty="0">
                          <a:solidFill>
                            <a:schemeClr val="tx1"/>
                          </a:solidFill>
                          <a:effectLst/>
                          <a:latin typeface="微軟正黑體" panose="020B0604030504040204" pitchFamily="34" charset="-120"/>
                          <a:ea typeface="微軟正黑體" panose="020B0604030504040204" pitchFamily="34" charset="-120"/>
                        </a:rPr>
                        <a:t> </a:t>
                      </a:r>
                      <a:endParaRPr lang="en-US" altLang="zh-TW" sz="2000" b="1" kern="0" dirty="0">
                        <a:solidFill>
                          <a:schemeClr val="tx1"/>
                        </a:solidFill>
                        <a:effectLst/>
                        <a:latin typeface="微軟正黑體" panose="020B0604030504040204" pitchFamily="34" charset="-120"/>
                        <a:ea typeface="微軟正黑體" panose="020B0604030504040204" pitchFamily="34" charset="-120"/>
                      </a:endParaRPr>
                    </a:p>
                    <a:p>
                      <a:pPr marL="153670" marR="0" lvl="0" indent="0" algn="l" defTabSz="914400" rtl="0" eaLnBrk="1" fontAlgn="auto" latinLnBrk="0" hangingPunct="1">
                        <a:lnSpc>
                          <a:spcPts val="1200"/>
                        </a:lnSpc>
                        <a:spcBef>
                          <a:spcPts val="0"/>
                        </a:spcBef>
                        <a:spcAft>
                          <a:spcPts val="0"/>
                        </a:spcAft>
                        <a:buClrTx/>
                        <a:buSzTx/>
                        <a:buFontTx/>
                        <a:buNone/>
                        <a:tabLst/>
                        <a:defRPr/>
                      </a:pPr>
                      <a:r>
                        <a:rPr lang="en-US" altLang="zh-TW" sz="2000" b="1" kern="0" dirty="0">
                          <a:solidFill>
                            <a:schemeClr val="tx1"/>
                          </a:solidFill>
                          <a:effectLst/>
                          <a:latin typeface="微軟正黑體" panose="020B0604030504040204" pitchFamily="34" charset="-120"/>
                          <a:ea typeface="微軟正黑體" panose="020B0604030504040204" pitchFamily="34" charset="-120"/>
                        </a:rPr>
                        <a:t>  </a:t>
                      </a:r>
                      <a:r>
                        <a:rPr lang="zh-TW" altLang="en-US" sz="2000" b="1" kern="0" dirty="0">
                          <a:solidFill>
                            <a:schemeClr val="tx1"/>
                          </a:solidFill>
                          <a:effectLst/>
                          <a:latin typeface="微軟正黑體" panose="020B0604030504040204" pitchFamily="34" charset="-120"/>
                          <a:ea typeface="微軟正黑體" panose="020B0604030504040204" pitchFamily="34" charset="-120"/>
                        </a:rPr>
                        <a:t>社會局</a:t>
                      </a:r>
                      <a:endParaRPr lang="zh-TW" altLang="zh-TW" sz="2000" b="1" kern="100" dirty="0">
                        <a:solidFill>
                          <a:schemeClr val="tx1"/>
                        </a:solidFill>
                        <a:effectLst/>
                        <a:latin typeface="微軟正黑體" panose="020B0604030504040204" pitchFamily="34" charset="-120"/>
                        <a:ea typeface="微軟正黑體" panose="020B0604030504040204" pitchFamily="34" charset="-120"/>
                      </a:endParaRPr>
                    </a:p>
                    <a:p>
                      <a:pPr marL="153670">
                        <a:lnSpc>
                          <a:spcPts val="1200"/>
                        </a:lnSpc>
                        <a:spcAft>
                          <a:spcPts val="0"/>
                        </a:spcAft>
                      </a:pPr>
                      <a:endParaRPr lang="zh-TW" sz="20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R w="12700" cap="flat" cmpd="sng" algn="ctr">
                      <a:noFill/>
                      <a:prstDash val="solid"/>
                      <a:round/>
                      <a:headEnd type="none" w="med" len="med"/>
                      <a:tailEnd type="none" w="med" len="med"/>
                    </a:lnR>
                    <a:solidFill>
                      <a:srgbClr val="FCDCA2"/>
                    </a:solidFill>
                  </a:tcPr>
                </a:tc>
                <a:tc>
                  <a:txBody>
                    <a:bodyPr/>
                    <a:lstStyle/>
                    <a:p>
                      <a:pPr algn="just">
                        <a:spcAft>
                          <a:spcPts val="0"/>
                        </a:spcAft>
                      </a:pPr>
                      <a:r>
                        <a:rPr lang="zh-TW" altLang="en-US" sz="2000" b="1" kern="100" dirty="0">
                          <a:solidFill>
                            <a:schemeClr val="tx1"/>
                          </a:solidFill>
                          <a:effectLst/>
                          <a:latin typeface="微軟正黑體" panose="020B0604030504040204" pitchFamily="34" charset="-120"/>
                          <a:ea typeface="微軟正黑體" panose="020B0604030504040204" pitchFamily="34" charset="-120"/>
                        </a:rPr>
                        <a:t>敬老儲值金計畫</a:t>
                      </a:r>
                      <a:endParaRPr lang="zh-TW" sz="20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altLang="zh-TW" sz="2000" b="1" kern="100" dirty="0">
                          <a:solidFill>
                            <a:schemeClr val="tx1"/>
                          </a:solidFill>
                          <a:effectLst/>
                          <a:latin typeface="微軟正黑體" panose="020B0604030504040204" pitchFamily="34" charset="-120"/>
                          <a:ea typeface="微軟正黑體" panose="020B0604030504040204" pitchFamily="34" charset="-120"/>
                        </a:rPr>
                        <a:t>4.59</a:t>
                      </a:r>
                      <a:endParaRPr lang="zh-TW" sz="20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10453004"/>
                  </a:ext>
                </a:extLst>
              </a:tr>
            </a:tbl>
          </a:graphicData>
        </a:graphic>
      </p:graphicFrame>
      <p:grpSp>
        <p:nvGrpSpPr>
          <p:cNvPr id="2" name="群組 1">
            <a:extLst>
              <a:ext uri="{FF2B5EF4-FFF2-40B4-BE49-F238E27FC236}">
                <a16:creationId xmlns:a16="http://schemas.microsoft.com/office/drawing/2014/main" id="{8C66405A-2607-4983-95B1-C42B5889F133}"/>
              </a:ext>
            </a:extLst>
          </p:cNvPr>
          <p:cNvGrpSpPr/>
          <p:nvPr/>
        </p:nvGrpSpPr>
        <p:grpSpPr>
          <a:xfrm>
            <a:off x="42250" y="447294"/>
            <a:ext cx="9047364" cy="835952"/>
            <a:chOff x="-2486" y="-119794"/>
            <a:chExt cx="9047364" cy="835952"/>
          </a:xfrm>
        </p:grpSpPr>
        <p:grpSp>
          <p:nvGrpSpPr>
            <p:cNvPr id="5" name="群組 4"/>
            <p:cNvGrpSpPr/>
            <p:nvPr/>
          </p:nvGrpSpPr>
          <p:grpSpPr>
            <a:xfrm>
              <a:off x="-2486" y="-119794"/>
              <a:ext cx="9047364" cy="835952"/>
              <a:chOff x="13030" y="481353"/>
              <a:chExt cx="9047364" cy="835952"/>
            </a:xfrm>
          </p:grpSpPr>
          <p:sp>
            <p:nvSpPr>
              <p:cNvPr id="11" name="文字方塊 10">
                <a:extLst>
                  <a:ext uri="{FF2B5EF4-FFF2-40B4-BE49-F238E27FC236}">
                    <a16:creationId xmlns:a16="http://schemas.microsoft.com/office/drawing/2014/main" id="{76276298-5796-4D3F-B7FF-BC39B24AA765}"/>
                  </a:ext>
                </a:extLst>
              </p:cNvPr>
              <p:cNvSpPr txBox="1"/>
              <p:nvPr/>
            </p:nvSpPr>
            <p:spPr>
              <a:xfrm>
                <a:off x="13030" y="706067"/>
                <a:ext cx="4033325" cy="446276"/>
              </a:xfrm>
              <a:prstGeom prst="rect">
                <a:avLst/>
              </a:prstGeom>
              <a:noFill/>
            </p:spPr>
            <p:txBody>
              <a:bodyPr vert="horz" wrap="square" rtlCol="0">
                <a:spAutoFit/>
              </a:bodyPr>
              <a:lstStyle/>
              <a:p>
                <a:r>
                  <a:rPr lang="zh-TW" altLang="en-US" sz="2300" b="1" dirty="0">
                    <a:latin typeface="微軟正黑體" panose="020B0604030504040204" pitchFamily="34" charset="-120"/>
                    <a:ea typeface="微軟正黑體" panose="020B0604030504040204" pitchFamily="34" charset="-120"/>
                  </a:rPr>
                  <a:t>（四）產業數位轉型</a:t>
                </a:r>
                <a:r>
                  <a:rPr lang="en-US" altLang="zh-TW" sz="2300" b="1" dirty="0">
                    <a:latin typeface="微軟正黑體" panose="020B0604030504040204" pitchFamily="34" charset="-120"/>
                    <a:ea typeface="微軟正黑體" panose="020B0604030504040204" pitchFamily="34" charset="-120"/>
                  </a:rPr>
                  <a:t>4.79</a:t>
                </a:r>
                <a:r>
                  <a:rPr lang="zh-TW" altLang="en-US" sz="2300" b="1" dirty="0">
                    <a:latin typeface="微軟正黑體" panose="020B0604030504040204" pitchFamily="34" charset="-120"/>
                    <a:ea typeface="微軟正黑體" panose="020B0604030504040204" pitchFamily="34" charset="-120"/>
                  </a:rPr>
                  <a:t>億元</a:t>
                </a:r>
              </a:p>
            </p:txBody>
          </p:sp>
          <p:pic>
            <p:nvPicPr>
              <p:cNvPr id="14" name="圖形 45" descr="網際網路">
                <a:extLst>
                  <a:ext uri="{FF2B5EF4-FFF2-40B4-BE49-F238E27FC236}">
                    <a16:creationId xmlns:a16="http://schemas.microsoft.com/office/drawing/2014/main" id="{CC816F5C-F57E-4851-B500-EE5D63EF7D6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001965" y="481353"/>
                <a:ext cx="835952" cy="835952"/>
              </a:xfrm>
              <a:prstGeom prst="rect">
                <a:avLst/>
              </a:prstGeom>
              <a:effectLst>
                <a:reflection blurRad="6350" stA="50000" endA="300" endPos="90000" dir="5400000" sy="-100000" algn="bl" rotWithShape="0"/>
              </a:effectLst>
            </p:spPr>
          </p:pic>
          <p:cxnSp>
            <p:nvCxnSpPr>
              <p:cNvPr id="15" name="直線接點 14">
                <a:extLst>
                  <a:ext uri="{FF2B5EF4-FFF2-40B4-BE49-F238E27FC236}">
                    <a16:creationId xmlns:a16="http://schemas.microsoft.com/office/drawing/2014/main" id="{D07A6C21-F92D-48FA-98CA-389B163F9D08}"/>
                  </a:ext>
                </a:extLst>
              </p:cNvPr>
              <p:cNvCxnSpPr>
                <a:cxnSpLocks/>
              </p:cNvCxnSpPr>
              <p:nvPr/>
            </p:nvCxnSpPr>
            <p:spPr>
              <a:xfrm>
                <a:off x="77537" y="1205181"/>
                <a:ext cx="8982857" cy="0"/>
              </a:xfrm>
              <a:prstGeom prst="line">
                <a:avLst/>
              </a:prstGeom>
              <a:ln w="38100">
                <a:solidFill>
                  <a:srgbClr val="996633"/>
                </a:solidFill>
              </a:ln>
            </p:spPr>
            <p:style>
              <a:lnRef idx="1">
                <a:schemeClr val="accent6"/>
              </a:lnRef>
              <a:fillRef idx="0">
                <a:schemeClr val="accent6"/>
              </a:fillRef>
              <a:effectRef idx="0">
                <a:schemeClr val="accent6"/>
              </a:effectRef>
              <a:fontRef idx="minor">
                <a:schemeClr val="tx1"/>
              </a:fontRef>
            </p:style>
          </p:cxnSp>
        </p:grpSp>
        <p:sp>
          <p:nvSpPr>
            <p:cNvPr id="10" name="矩形 9">
              <a:extLst>
                <a:ext uri="{FF2B5EF4-FFF2-40B4-BE49-F238E27FC236}">
                  <a16:creationId xmlns:a16="http://schemas.microsoft.com/office/drawing/2014/main" id="{9C212C78-E76F-4263-8325-26590FD110AF}"/>
                </a:ext>
              </a:extLst>
            </p:cNvPr>
            <p:cNvSpPr/>
            <p:nvPr/>
          </p:nvSpPr>
          <p:spPr>
            <a:xfrm>
              <a:off x="923278" y="71017"/>
              <a:ext cx="3045040" cy="45402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1" name="群組 20">
            <a:extLst>
              <a:ext uri="{FF2B5EF4-FFF2-40B4-BE49-F238E27FC236}">
                <a16:creationId xmlns:a16="http://schemas.microsoft.com/office/drawing/2014/main" id="{E4F1688E-2F92-4913-BEA4-005AA9BCF737}"/>
              </a:ext>
            </a:extLst>
          </p:cNvPr>
          <p:cNvGrpSpPr/>
          <p:nvPr/>
        </p:nvGrpSpPr>
        <p:grpSpPr>
          <a:xfrm>
            <a:off x="-6068" y="-6900"/>
            <a:ext cx="9144000" cy="595966"/>
            <a:chOff x="-272561" y="116633"/>
            <a:chExt cx="12986238" cy="1114290"/>
          </a:xfrm>
          <a:solidFill>
            <a:srgbClr val="0070C0"/>
          </a:solidFill>
        </p:grpSpPr>
        <p:sp>
          <p:nvSpPr>
            <p:cNvPr id="22" name="矩形 21">
              <a:extLst>
                <a:ext uri="{FF2B5EF4-FFF2-40B4-BE49-F238E27FC236}">
                  <a16:creationId xmlns:a16="http://schemas.microsoft.com/office/drawing/2014/main" id="{3B2A81AD-B0A0-4090-96BC-BDA4EF96A4E3}"/>
                </a:ext>
              </a:extLst>
            </p:cNvPr>
            <p:cNvSpPr/>
            <p:nvPr/>
          </p:nvSpPr>
          <p:spPr>
            <a:xfrm>
              <a:off x="-272561" y="116633"/>
              <a:ext cx="12986238" cy="111429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dirty="0">
                <a:solidFill>
                  <a:schemeClr val="tx1"/>
                </a:solidFill>
              </a:endParaRPr>
            </a:p>
          </p:txBody>
        </p:sp>
        <p:sp>
          <p:nvSpPr>
            <p:cNvPr id="23" name="文字方塊 22">
              <a:extLst>
                <a:ext uri="{FF2B5EF4-FFF2-40B4-BE49-F238E27FC236}">
                  <a16:creationId xmlns:a16="http://schemas.microsoft.com/office/drawing/2014/main" id="{AF4852FF-114C-485D-98D1-378C65234374}"/>
                </a:ext>
              </a:extLst>
            </p:cNvPr>
            <p:cNvSpPr txBox="1"/>
            <p:nvPr/>
          </p:nvSpPr>
          <p:spPr>
            <a:xfrm>
              <a:off x="-148561" y="260433"/>
              <a:ext cx="12660510" cy="891958"/>
            </a:xfrm>
            <a:prstGeom prst="rect">
              <a:avLst/>
            </a:prstGeom>
            <a:grpFill/>
          </p:spPr>
          <p:txBody>
            <a:bodyPr wrap="square" rtlCol="0">
              <a:spAutoFit/>
            </a:bodyPr>
            <a:lstStyle/>
            <a:p>
              <a:pPr marL="803672" indent="-803672"/>
              <a:r>
                <a:rPr kumimoji="1" lang="zh-TW" altLang="en-US" sz="2500" b="1" dirty="0">
                  <a:solidFill>
                    <a:schemeClr val="bg1"/>
                  </a:solidFill>
                  <a:latin typeface="微軟正黑體" panose="020B0604030504040204" pitchFamily="34" charset="-120"/>
                  <a:ea typeface="微軟正黑體" panose="020B0604030504040204" pitchFamily="34" charset="-120"/>
                </a:rPr>
                <a:t>一、因應新冠肺炎疫情辦理防治等所需經費之明細</a:t>
              </a:r>
              <a:r>
                <a:rPr kumimoji="1" lang="en-US" altLang="zh-TW" sz="2500" b="1" dirty="0">
                  <a:solidFill>
                    <a:schemeClr val="bg1"/>
                  </a:solidFill>
                  <a:latin typeface="微軟正黑體" panose="020B0604030504040204" pitchFamily="34" charset="-120"/>
                  <a:ea typeface="微軟正黑體" panose="020B0604030504040204" pitchFamily="34" charset="-120"/>
                </a:rPr>
                <a:t>(4/4)</a:t>
              </a:r>
              <a:endParaRPr kumimoji="1" lang="zh-TW" altLang="en-US" sz="2500" b="1" dirty="0">
                <a:solidFill>
                  <a:schemeClr val="bg1"/>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141340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27352" y="746348"/>
            <a:ext cx="8578972" cy="1067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ts val="3300"/>
              </a:lnSpc>
            </a:pPr>
            <a:r>
              <a:rPr lang="en-US" altLang="zh-TW" sz="2400" b="1" dirty="0">
                <a:solidFill>
                  <a:schemeClr val="tx1"/>
                </a:solidFill>
                <a:latin typeface="微軟正黑體" panose="020B0604030504040204" pitchFamily="34" charset="-120"/>
                <a:ea typeface="微軟正黑體" panose="020B0604030504040204" pitchFamily="34" charset="-120"/>
              </a:rPr>
              <a:t>110</a:t>
            </a:r>
            <a:r>
              <a:rPr lang="zh-TW" altLang="en-US" sz="2400" b="1" dirty="0">
                <a:solidFill>
                  <a:schemeClr val="tx1"/>
                </a:solidFill>
                <a:latin typeface="微軟正黑體" panose="020B0604030504040204" pitchFamily="34" charset="-120"/>
                <a:ea typeface="微軟正黑體" panose="020B0604030504040204" pitchFamily="34" charset="-120"/>
              </a:rPr>
              <a:t>年度本市總預算</a:t>
            </a:r>
            <a:r>
              <a:rPr lang="zh-TW" altLang="en-US" sz="2400" b="1" dirty="0">
                <a:solidFill>
                  <a:srgbClr val="C00000"/>
                </a:solidFill>
                <a:latin typeface="微軟正黑體" panose="020B0604030504040204" pitchFamily="34" charset="-120"/>
                <a:ea typeface="微軟正黑體" panose="020B0604030504040204" pitchFamily="34" charset="-120"/>
              </a:rPr>
              <a:t>災害準備金</a:t>
            </a:r>
            <a:r>
              <a:rPr lang="zh-TW" altLang="en-US" sz="2400" b="1" dirty="0">
                <a:solidFill>
                  <a:schemeClr val="tx1"/>
                </a:solidFill>
                <a:latin typeface="微軟正黑體" panose="020B0604030504040204" pitchFamily="34" charset="-120"/>
                <a:ea typeface="微軟正黑體" panose="020B0604030504040204" pitchFamily="34" charset="-120"/>
              </a:rPr>
              <a:t>編列</a:t>
            </a:r>
            <a:r>
              <a:rPr lang="en-US" altLang="zh-TW" sz="2400" b="1" dirty="0">
                <a:solidFill>
                  <a:schemeClr val="tx1"/>
                </a:solidFill>
                <a:latin typeface="微軟正黑體" panose="020B0604030504040204" pitchFamily="34" charset="-120"/>
                <a:ea typeface="微軟正黑體" panose="020B0604030504040204" pitchFamily="34" charset="-120"/>
              </a:rPr>
              <a:t>17.50</a:t>
            </a:r>
            <a:r>
              <a:rPr lang="zh-TW" altLang="en-US" sz="2400" b="1" dirty="0">
                <a:solidFill>
                  <a:schemeClr val="tx1"/>
                </a:solidFill>
                <a:latin typeface="微軟正黑體" panose="020B0604030504040204" pitchFamily="34" charset="-120"/>
                <a:ea typeface="微軟正黑體" panose="020B0604030504040204" pitchFamily="34" charset="-120"/>
              </a:rPr>
              <a:t>億元，</a:t>
            </a:r>
            <a:r>
              <a:rPr lang="zh-TW" altLang="en-US" sz="2400" b="1" dirty="0">
                <a:solidFill>
                  <a:srgbClr val="C00000"/>
                </a:solidFill>
                <a:latin typeface="微軟正黑體" panose="020B0604030504040204" pitchFamily="34" charset="-120"/>
                <a:ea typeface="微軟正黑體" panose="020B0604030504040204" pitchFamily="34" charset="-120"/>
              </a:rPr>
              <a:t>截至</a:t>
            </a:r>
            <a:r>
              <a:rPr lang="en-US" altLang="zh-TW" sz="2400" b="1" dirty="0">
                <a:solidFill>
                  <a:srgbClr val="C00000"/>
                </a:solidFill>
                <a:latin typeface="微軟正黑體" panose="020B0604030504040204" pitchFamily="34" charset="-120"/>
                <a:ea typeface="微軟正黑體" panose="020B0604030504040204" pitchFamily="34" charset="-120"/>
              </a:rPr>
              <a:t>110</a:t>
            </a:r>
            <a:r>
              <a:rPr lang="zh-TW" altLang="en-US" sz="2400" b="1" dirty="0">
                <a:solidFill>
                  <a:srgbClr val="C00000"/>
                </a:solidFill>
                <a:latin typeface="微軟正黑體" panose="020B0604030504040204" pitchFamily="34" charset="-120"/>
                <a:ea typeface="微軟正黑體" panose="020B0604030504040204" pitchFamily="34" charset="-120"/>
              </a:rPr>
              <a:t>年</a:t>
            </a:r>
            <a:r>
              <a:rPr lang="en-US" altLang="zh-TW" sz="2400" b="1" dirty="0">
                <a:solidFill>
                  <a:srgbClr val="C00000"/>
                </a:solidFill>
                <a:latin typeface="微軟正黑體" panose="020B0604030504040204" pitchFamily="34" charset="-120"/>
                <a:ea typeface="微軟正黑體" panose="020B0604030504040204" pitchFamily="34" charset="-120"/>
              </a:rPr>
              <a:t>9</a:t>
            </a:r>
            <a:r>
              <a:rPr lang="zh-TW" altLang="en-US" sz="2400" b="1" dirty="0">
                <a:solidFill>
                  <a:srgbClr val="C00000"/>
                </a:solidFill>
                <a:latin typeface="微軟正黑體" panose="020B0604030504040204" pitchFamily="34" charset="-120"/>
                <a:ea typeface="微軟正黑體" panose="020B0604030504040204" pitchFamily="34" charset="-120"/>
              </a:rPr>
              <a:t>月</a:t>
            </a:r>
            <a:r>
              <a:rPr lang="en-US" altLang="zh-TW" sz="2400" b="1" dirty="0">
                <a:solidFill>
                  <a:srgbClr val="C00000"/>
                </a:solidFill>
                <a:latin typeface="微軟正黑體" panose="020B0604030504040204" pitchFamily="34" charset="-120"/>
                <a:ea typeface="微軟正黑體" panose="020B0604030504040204" pitchFamily="34" charset="-120"/>
              </a:rPr>
              <a:t>17</a:t>
            </a:r>
            <a:r>
              <a:rPr lang="zh-TW" altLang="en-US" sz="2400" b="1" dirty="0">
                <a:solidFill>
                  <a:srgbClr val="C00000"/>
                </a:solidFill>
                <a:latin typeface="微軟正黑體" panose="020B0604030504040204" pitchFamily="34" charset="-120"/>
                <a:ea typeface="微軟正黑體" panose="020B0604030504040204" pitchFamily="34" charset="-120"/>
              </a:rPr>
              <a:t>日止</a:t>
            </a:r>
            <a:r>
              <a:rPr lang="zh-TW" altLang="en-US" sz="2400" b="1" dirty="0">
                <a:solidFill>
                  <a:schemeClr val="tx1"/>
                </a:solidFill>
                <a:latin typeface="微軟正黑體" panose="020B0604030504040204" pitchFamily="34" charset="-120"/>
                <a:ea typeface="微軟正黑體" panose="020B0604030504040204" pitchFamily="34" charset="-120"/>
              </a:rPr>
              <a:t>已奉准動支</a:t>
            </a:r>
            <a:r>
              <a:rPr lang="en-US" altLang="zh-TW" sz="2400" b="1" dirty="0">
                <a:solidFill>
                  <a:schemeClr val="tx1"/>
                </a:solidFill>
                <a:latin typeface="微軟正黑體" panose="020B0604030504040204" pitchFamily="34" charset="-120"/>
                <a:ea typeface="微軟正黑體" panose="020B0604030504040204" pitchFamily="34" charset="-120"/>
              </a:rPr>
              <a:t>15.01</a:t>
            </a:r>
            <a:r>
              <a:rPr lang="zh-TW" altLang="en-US" sz="2400" b="1" dirty="0">
                <a:solidFill>
                  <a:schemeClr val="tx1"/>
                </a:solidFill>
                <a:latin typeface="微軟正黑體" panose="020B0604030504040204" pitchFamily="34" charset="-120"/>
                <a:ea typeface="微軟正黑體" panose="020B0604030504040204" pitchFamily="34" charset="-120"/>
              </a:rPr>
              <a:t>億元，</a:t>
            </a:r>
            <a:r>
              <a:rPr lang="zh-TW" altLang="en-US" sz="2400" b="1" dirty="0">
                <a:solidFill>
                  <a:srgbClr val="C00000"/>
                </a:solidFill>
                <a:latin typeface="微軟正黑體" panose="020B0604030504040204" pitchFamily="34" charset="-120"/>
                <a:ea typeface="微軟正黑體" panose="020B0604030504040204" pitchFamily="34" charset="-120"/>
              </a:rPr>
              <a:t>餘</a:t>
            </a:r>
            <a:r>
              <a:rPr lang="en-US" altLang="zh-TW" sz="2400" b="1" dirty="0">
                <a:solidFill>
                  <a:srgbClr val="C00000"/>
                </a:solidFill>
                <a:latin typeface="微軟正黑體" panose="020B0604030504040204" pitchFamily="34" charset="-120"/>
                <a:ea typeface="微軟正黑體" panose="020B0604030504040204" pitchFamily="34" charset="-120"/>
              </a:rPr>
              <a:t>2.49</a:t>
            </a:r>
            <a:r>
              <a:rPr lang="zh-TW" altLang="en-US" sz="2400" b="1" dirty="0">
                <a:solidFill>
                  <a:srgbClr val="C00000"/>
                </a:solidFill>
                <a:latin typeface="微軟正黑體" panose="020B0604030504040204" pitchFamily="34" charset="-120"/>
                <a:ea typeface="微軟正黑體" panose="020B0604030504040204" pitchFamily="34" charset="-120"/>
              </a:rPr>
              <a:t>億元</a:t>
            </a:r>
            <a:r>
              <a:rPr lang="zh-TW" altLang="en-US" sz="2400" b="1" dirty="0">
                <a:solidFill>
                  <a:schemeClr val="tx1"/>
                </a:solidFill>
                <a:latin typeface="微軟正黑體" panose="020B0604030504040204" pitchFamily="34" charset="-120"/>
                <a:ea typeface="微軟正黑體" panose="020B0604030504040204" pitchFamily="34" charset="-120"/>
              </a:rPr>
              <a:t>，動支情形如下：</a:t>
            </a:r>
          </a:p>
        </p:txBody>
      </p:sp>
      <p:graphicFrame>
        <p:nvGraphicFramePr>
          <p:cNvPr id="7" name="表格 6"/>
          <p:cNvGraphicFramePr>
            <a:graphicFrameLocks noGrp="1"/>
          </p:cNvGraphicFramePr>
          <p:nvPr>
            <p:extLst>
              <p:ext uri="{D42A27DB-BD31-4B8C-83A1-F6EECF244321}">
                <p14:modId xmlns:p14="http://schemas.microsoft.com/office/powerpoint/2010/main" val="1679415818"/>
              </p:ext>
            </p:extLst>
          </p:nvPr>
        </p:nvGraphicFramePr>
        <p:xfrm>
          <a:off x="571942" y="2358692"/>
          <a:ext cx="7987980" cy="3373320"/>
        </p:xfrm>
        <a:graphic>
          <a:graphicData uri="http://schemas.openxmlformats.org/drawingml/2006/table">
            <a:tbl>
              <a:tblPr firstRow="1" bandRow="1">
                <a:tableStyleId>{912C8C85-51F0-491E-9774-3900AFEF0FD7}</a:tableStyleId>
              </a:tblPr>
              <a:tblGrid>
                <a:gridCol w="6211018">
                  <a:extLst>
                    <a:ext uri="{9D8B030D-6E8A-4147-A177-3AD203B41FA5}">
                      <a16:colId xmlns:a16="http://schemas.microsoft.com/office/drawing/2014/main" val="1834893898"/>
                    </a:ext>
                  </a:extLst>
                </a:gridCol>
                <a:gridCol w="1776962">
                  <a:extLst>
                    <a:ext uri="{9D8B030D-6E8A-4147-A177-3AD203B41FA5}">
                      <a16:colId xmlns:a16="http://schemas.microsoft.com/office/drawing/2014/main" val="4114108494"/>
                    </a:ext>
                  </a:extLst>
                </a:gridCol>
              </a:tblGrid>
              <a:tr h="555246">
                <a:tc>
                  <a:txBody>
                    <a:bodyPr/>
                    <a:lstStyle/>
                    <a:p>
                      <a:pPr algn="ctr"/>
                      <a:r>
                        <a:rPr lang="zh-TW" altLang="en-US" sz="2200" b="1" dirty="0">
                          <a:solidFill>
                            <a:schemeClr val="tx1"/>
                          </a:solidFill>
                          <a:latin typeface="微軟正黑體" panose="020B0604030504040204" pitchFamily="34" charset="-120"/>
                          <a:ea typeface="微軟正黑體" panose="020B0604030504040204" pitchFamily="34" charset="-120"/>
                        </a:rPr>
                        <a:t>項           目</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2200" b="1">
                          <a:solidFill>
                            <a:schemeClr val="tx1"/>
                          </a:solidFill>
                          <a:latin typeface="微軟正黑體" panose="020B0604030504040204" pitchFamily="34" charset="-120"/>
                          <a:ea typeface="微軟正黑體" panose="020B0604030504040204" pitchFamily="34" charset="-120"/>
                        </a:rPr>
                        <a:t>核准動</a:t>
                      </a:r>
                      <a:r>
                        <a:rPr lang="zh-TW" altLang="en-US" sz="2200" b="1" dirty="0">
                          <a:solidFill>
                            <a:schemeClr val="tx1"/>
                          </a:solidFill>
                          <a:latin typeface="微軟正黑體" panose="020B0604030504040204" pitchFamily="34" charset="-120"/>
                          <a:ea typeface="微軟正黑體" panose="020B0604030504040204" pitchFamily="34" charset="-120"/>
                        </a:rPr>
                        <a:t>支數</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5138913"/>
                  </a:ext>
                </a:extLst>
              </a:tr>
              <a:tr h="513330">
                <a:tc>
                  <a:txBody>
                    <a:bodyPr/>
                    <a:lstStyle/>
                    <a:p>
                      <a:pPr algn="ctr"/>
                      <a:r>
                        <a:rPr lang="zh-TW" altLang="en-US" sz="2200" b="1" dirty="0">
                          <a:latin typeface="微軟正黑體" panose="020B0604030504040204" pitchFamily="34" charset="-120"/>
                          <a:ea typeface="微軟正黑體" panose="020B0604030504040204" pitchFamily="34" charset="-120"/>
                        </a:rPr>
                        <a:t>總           計</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fontAlgn="t"/>
                      <a:r>
                        <a:rPr lang="en-US" altLang="zh-TW" sz="2200" b="1"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15.01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2177198055"/>
                  </a:ext>
                </a:extLst>
              </a:tr>
              <a:tr h="491243">
                <a:tc>
                  <a:txBody>
                    <a:bodyPr/>
                    <a:lstStyle/>
                    <a:p>
                      <a:pPr marL="0" marR="0" indent="0" algn="dist" defTabSz="914400" rtl="0" eaLnBrk="1" fontAlgn="auto" latinLnBrk="0" hangingPunct="1">
                        <a:lnSpc>
                          <a:spcPct val="100000"/>
                        </a:lnSpc>
                        <a:spcBef>
                          <a:spcPts val="0"/>
                        </a:spcBef>
                        <a:spcAft>
                          <a:spcPts val="0"/>
                        </a:spcAft>
                        <a:buClrTx/>
                        <a:buSzTx/>
                        <a:buFontTx/>
                        <a:buNone/>
                        <a:tabLst/>
                        <a:defRPr/>
                      </a:pPr>
                      <a:r>
                        <a:rPr lang="zh-TW" altLang="en-US" sz="2200" b="1" dirty="0">
                          <a:latin typeface="微軟正黑體" panose="020B0604030504040204" pitchFamily="34" charset="-120"/>
                          <a:ea typeface="微軟正黑體" panose="020B0604030504040204" pitchFamily="34" charset="-120"/>
                        </a:rPr>
                        <a:t>一、因應嚴重特殊傳染性肺炎</a:t>
                      </a:r>
                      <a:r>
                        <a:rPr lang="en-US" altLang="zh-TW" sz="2200" b="1" dirty="0">
                          <a:latin typeface="微軟正黑體" panose="020B0604030504040204" pitchFamily="34" charset="-120"/>
                          <a:ea typeface="微軟正黑體" panose="020B0604030504040204" pitchFamily="34" charset="-120"/>
                        </a:rPr>
                        <a:t>(COVID-19)</a:t>
                      </a:r>
                      <a:r>
                        <a:rPr lang="zh-TW" altLang="en-US" sz="2200" b="1" dirty="0">
                          <a:latin typeface="微軟正黑體" panose="020B0604030504040204" pitchFamily="34" charset="-120"/>
                          <a:ea typeface="微軟正黑體" panose="020B0604030504040204" pitchFamily="34" charset="-120"/>
                        </a:rPr>
                        <a:t>疫情</a:t>
                      </a:r>
                      <a:endParaRPr lang="en-US" altLang="zh-TW" sz="2200" b="1" dirty="0">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200" b="1" dirty="0">
                          <a:latin typeface="微軟正黑體" panose="020B0604030504040204" pitchFamily="34" charset="-120"/>
                          <a:ea typeface="微軟正黑體" panose="020B0604030504040204" pitchFamily="34" charset="-120"/>
                        </a:rPr>
                        <a:t>        </a:t>
                      </a:r>
                      <a:r>
                        <a:rPr lang="zh-TW" altLang="en-US" sz="2200" b="1" dirty="0">
                          <a:latin typeface="微軟正黑體" panose="020B0604030504040204" pitchFamily="34" charset="-120"/>
                          <a:ea typeface="微軟正黑體" panose="020B0604030504040204" pitchFamily="34" charset="-120"/>
                        </a:rPr>
                        <a:t>之相關經費</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en-US" altLang="zh-TW" sz="2200" b="1" i="0" u="none" strike="noStrike"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8.67</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138329892"/>
                  </a:ext>
                </a:extLst>
              </a:tr>
              <a:tr h="5218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200" b="1" dirty="0">
                          <a:latin typeface="微軟正黑體" panose="020B0604030504040204" pitchFamily="34" charset="-120"/>
                          <a:ea typeface="微軟正黑體" panose="020B0604030504040204" pitchFamily="34" charset="-120"/>
                        </a:rPr>
                        <a:t> (</a:t>
                      </a:r>
                      <a:r>
                        <a:rPr lang="zh-TW" altLang="en-US" sz="2200" b="1" dirty="0">
                          <a:latin typeface="微軟正黑體" panose="020B0604030504040204" pitchFamily="34" charset="-120"/>
                          <a:ea typeface="微軟正黑體" panose="020B0604030504040204" pitchFamily="34" charset="-120"/>
                        </a:rPr>
                        <a:t>一</a:t>
                      </a:r>
                      <a:r>
                        <a:rPr lang="en-US" altLang="zh-TW" sz="2200" b="1" dirty="0">
                          <a:latin typeface="微軟正黑體" panose="020B0604030504040204" pitchFamily="34" charset="-120"/>
                          <a:ea typeface="微軟正黑體" panose="020B0604030504040204" pitchFamily="34" charset="-120"/>
                        </a:rPr>
                        <a:t>)</a:t>
                      </a:r>
                      <a:r>
                        <a:rPr lang="zh-TW" altLang="en-US" sz="2200" b="1" dirty="0">
                          <a:latin typeface="微軟正黑體" panose="020B0604030504040204" pitchFamily="34" charset="-120"/>
                          <a:ea typeface="微軟正黑體" panose="020B0604030504040204" pitchFamily="34" charset="-120"/>
                        </a:rPr>
                        <a:t>防治經費</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2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6.43</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6960156"/>
                  </a:ext>
                </a:extLst>
              </a:tr>
              <a:tr h="5218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200" b="1" dirty="0">
                          <a:latin typeface="微軟正黑體" panose="020B0604030504040204" pitchFamily="34" charset="-120"/>
                          <a:ea typeface="微軟正黑體" panose="020B0604030504040204" pitchFamily="34" charset="-120"/>
                        </a:rPr>
                        <a:t> (</a:t>
                      </a:r>
                      <a:r>
                        <a:rPr lang="zh-TW" altLang="en-US" sz="2200" b="1" dirty="0">
                          <a:latin typeface="微軟正黑體" panose="020B0604030504040204" pitchFamily="34" charset="-120"/>
                          <a:ea typeface="微軟正黑體" panose="020B0604030504040204" pitchFamily="34" charset="-120"/>
                        </a:rPr>
                        <a:t>二</a:t>
                      </a:r>
                      <a:r>
                        <a:rPr lang="en-US" altLang="zh-TW" sz="2200" b="1" dirty="0">
                          <a:latin typeface="微軟正黑體" panose="020B0604030504040204" pitchFamily="34" charset="-120"/>
                          <a:ea typeface="微軟正黑體" panose="020B0604030504040204" pitchFamily="34" charset="-120"/>
                        </a:rPr>
                        <a:t>)</a:t>
                      </a:r>
                      <a:r>
                        <a:rPr lang="zh-TW" altLang="en-US" sz="2200" b="1" dirty="0">
                          <a:latin typeface="微軟正黑體" panose="020B0604030504040204" pitchFamily="34" charset="-120"/>
                          <a:ea typeface="微軟正黑體" panose="020B0604030504040204" pitchFamily="34" charset="-120"/>
                        </a:rPr>
                        <a:t>紓困經費</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2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2.24</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8300081"/>
                  </a:ext>
                </a:extLst>
              </a:tr>
              <a:tr h="521868">
                <a:tc>
                  <a:txBody>
                    <a:bodyPr/>
                    <a:lstStyle/>
                    <a:p>
                      <a:pPr marL="0" marR="0" indent="0" algn="dist" defTabSz="914400" rtl="0" eaLnBrk="1" fontAlgn="auto" latinLnBrk="0" hangingPunct="1">
                        <a:lnSpc>
                          <a:spcPct val="100000"/>
                        </a:lnSpc>
                        <a:spcBef>
                          <a:spcPts val="0"/>
                        </a:spcBef>
                        <a:spcAft>
                          <a:spcPts val="0"/>
                        </a:spcAft>
                        <a:buClrTx/>
                        <a:buSzTx/>
                        <a:buFontTx/>
                        <a:buNone/>
                        <a:tabLst/>
                        <a:defRPr/>
                      </a:pPr>
                      <a:r>
                        <a:rPr lang="zh-TW" altLang="en-US" sz="2200" b="1" dirty="0">
                          <a:latin typeface="微軟正黑體" panose="020B0604030504040204" pitchFamily="34" charset="-120"/>
                          <a:ea typeface="微軟正黑體" panose="020B0604030504040204" pitchFamily="34" charset="-120"/>
                        </a:rPr>
                        <a:t>二、救災緊急搶修、災後搶救及復原工作等經費</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en-US" altLang="zh-TW" sz="2200" b="1"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6.34</a:t>
                      </a:r>
                    </a:p>
                  </a:txBody>
                  <a:tcPr marL="5715"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523307399"/>
                  </a:ext>
                </a:extLst>
              </a:tr>
            </a:tbl>
          </a:graphicData>
        </a:graphic>
      </p:graphicFrame>
      <p:sp>
        <p:nvSpPr>
          <p:cNvPr id="8" name="文字方塊 7"/>
          <p:cNvSpPr txBox="1"/>
          <p:nvPr/>
        </p:nvSpPr>
        <p:spPr>
          <a:xfrm>
            <a:off x="6932325" y="2069818"/>
            <a:ext cx="1606194" cy="288874"/>
          </a:xfrm>
          <a:prstGeom prst="rect">
            <a:avLst/>
          </a:prstGeom>
          <a:noFill/>
        </p:spPr>
        <p:txBody>
          <a:bodyPr wrap="square" lIns="0" rIns="0" bIns="27000" rtlCol="0">
            <a:spAutoFit/>
          </a:bodyPr>
          <a:lstStyle/>
          <a:p>
            <a:pPr algn="r" defTabSz="685783"/>
            <a:r>
              <a:rPr lang="zh-TW" altLang="en-US" sz="1400" dirty="0">
                <a:solidFill>
                  <a:prstClr val="black"/>
                </a:solidFill>
                <a:latin typeface="微軟正黑體" panose="020B0604030504040204" pitchFamily="34" charset="-120"/>
                <a:ea typeface="微軟正黑體" panose="020B0604030504040204" pitchFamily="34" charset="-120"/>
              </a:rPr>
              <a:t>單位：新臺幣億元</a:t>
            </a:r>
          </a:p>
        </p:txBody>
      </p:sp>
      <p:grpSp>
        <p:nvGrpSpPr>
          <p:cNvPr id="11" name="群組 10">
            <a:extLst>
              <a:ext uri="{FF2B5EF4-FFF2-40B4-BE49-F238E27FC236}">
                <a16:creationId xmlns:a16="http://schemas.microsoft.com/office/drawing/2014/main" id="{9399EA91-BEDD-467C-A34F-12A1761ACE47}"/>
              </a:ext>
            </a:extLst>
          </p:cNvPr>
          <p:cNvGrpSpPr/>
          <p:nvPr/>
        </p:nvGrpSpPr>
        <p:grpSpPr>
          <a:xfrm>
            <a:off x="-6068" y="-6900"/>
            <a:ext cx="9144000" cy="643572"/>
            <a:chOff x="-272561" y="116633"/>
            <a:chExt cx="12986238" cy="1114290"/>
          </a:xfrm>
          <a:solidFill>
            <a:srgbClr val="0070C0"/>
          </a:solidFill>
        </p:grpSpPr>
        <p:sp>
          <p:nvSpPr>
            <p:cNvPr id="12" name="矩形 11">
              <a:extLst>
                <a:ext uri="{FF2B5EF4-FFF2-40B4-BE49-F238E27FC236}">
                  <a16:creationId xmlns:a16="http://schemas.microsoft.com/office/drawing/2014/main" id="{CB80DA85-F220-4D8D-8E6A-EE255D308ACC}"/>
                </a:ext>
              </a:extLst>
            </p:cNvPr>
            <p:cNvSpPr/>
            <p:nvPr/>
          </p:nvSpPr>
          <p:spPr>
            <a:xfrm>
              <a:off x="-272561" y="116633"/>
              <a:ext cx="12986238" cy="111429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dirty="0">
                <a:solidFill>
                  <a:schemeClr val="tx1"/>
                </a:solidFill>
              </a:endParaRPr>
            </a:p>
          </p:txBody>
        </p:sp>
        <p:sp>
          <p:nvSpPr>
            <p:cNvPr id="13" name="文字方塊 12">
              <a:extLst>
                <a:ext uri="{FF2B5EF4-FFF2-40B4-BE49-F238E27FC236}">
                  <a16:creationId xmlns:a16="http://schemas.microsoft.com/office/drawing/2014/main" id="{F8A39D95-7ADB-4FA7-8375-CDFAAD5D9E3B}"/>
                </a:ext>
              </a:extLst>
            </p:cNvPr>
            <p:cNvSpPr txBox="1"/>
            <p:nvPr/>
          </p:nvSpPr>
          <p:spPr>
            <a:xfrm>
              <a:off x="-148561" y="260434"/>
              <a:ext cx="12660510" cy="825978"/>
            </a:xfrm>
            <a:prstGeom prst="rect">
              <a:avLst/>
            </a:prstGeom>
            <a:grpFill/>
          </p:spPr>
          <p:txBody>
            <a:bodyPr wrap="square" rtlCol="0">
              <a:spAutoFit/>
            </a:bodyPr>
            <a:lstStyle/>
            <a:p>
              <a:pPr marL="803672" indent="-803672"/>
              <a:r>
                <a:rPr kumimoji="1" lang="zh-TW" altLang="en-US" sz="2500" b="1" dirty="0">
                  <a:solidFill>
                    <a:schemeClr val="bg1"/>
                  </a:solidFill>
                  <a:latin typeface="微軟正黑體" panose="020B0604030504040204" pitchFamily="34" charset="-120"/>
                  <a:ea typeface="微軟正黑體" panose="020B0604030504040204" pitchFamily="34" charset="-120"/>
                </a:rPr>
                <a:t>二、</a:t>
              </a:r>
              <a:r>
                <a:rPr kumimoji="1" lang="en-US" altLang="zh-TW" sz="2500" b="1" dirty="0">
                  <a:solidFill>
                    <a:schemeClr val="bg1"/>
                  </a:solidFill>
                  <a:latin typeface="微軟正黑體" panose="020B0604030504040204" pitchFamily="34" charset="-120"/>
                  <a:ea typeface="微軟正黑體" panose="020B0604030504040204" pitchFamily="34" charset="-120"/>
                </a:rPr>
                <a:t>110</a:t>
              </a:r>
              <a:r>
                <a:rPr kumimoji="1" lang="zh-TW" altLang="en-US" sz="2500" b="1" dirty="0">
                  <a:solidFill>
                    <a:schemeClr val="bg1"/>
                  </a:solidFill>
                  <a:latin typeface="微軟正黑體" panose="020B0604030504040204" pitchFamily="34" charset="-120"/>
                  <a:ea typeface="微軟正黑體" panose="020B0604030504040204" pitchFamily="34" charset="-120"/>
                </a:rPr>
                <a:t>年度本市總預算災害準備金動支情形</a:t>
              </a:r>
            </a:p>
          </p:txBody>
        </p:sp>
      </p:grpSp>
      <p:sp>
        <p:nvSpPr>
          <p:cNvPr id="16" name="椭圆 26">
            <a:extLst>
              <a:ext uri="{FF2B5EF4-FFF2-40B4-BE49-F238E27FC236}">
                <a16:creationId xmlns:a16="http://schemas.microsoft.com/office/drawing/2014/main" id="{86D2F547-80A4-463E-8B19-F4DAAEF04C3E}"/>
              </a:ext>
            </a:extLst>
          </p:cNvPr>
          <p:cNvSpPr/>
          <p:nvPr/>
        </p:nvSpPr>
        <p:spPr>
          <a:xfrm>
            <a:off x="8538519" y="6312108"/>
            <a:ext cx="457370" cy="461614"/>
          </a:xfrm>
          <a:prstGeom prst="ellipse">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dirty="0">
              <a:solidFill>
                <a:schemeClr val="tx1">
                  <a:lumMod val="50000"/>
                  <a:lumOff val="50000"/>
                </a:schemeClr>
              </a:solidFill>
              <a:latin typeface="Eras Demi ITC" panose="020B0805030504020804" pitchFamily="34" charset="0"/>
            </a:endParaRPr>
          </a:p>
        </p:txBody>
      </p:sp>
      <p:sp>
        <p:nvSpPr>
          <p:cNvPr id="17" name="投影片編號版面配置區 11">
            <a:extLst>
              <a:ext uri="{FF2B5EF4-FFF2-40B4-BE49-F238E27FC236}">
                <a16:creationId xmlns:a16="http://schemas.microsoft.com/office/drawing/2014/main" id="{B0511B91-9A81-414B-9CB0-8785C4AA9AAF}"/>
              </a:ext>
            </a:extLst>
          </p:cNvPr>
          <p:cNvSpPr txBox="1">
            <a:spLocks/>
          </p:cNvSpPr>
          <p:nvPr/>
        </p:nvSpPr>
        <p:spPr>
          <a:xfrm>
            <a:off x="7957817" y="6370811"/>
            <a:ext cx="984019" cy="365125"/>
          </a:xfrm>
          <a:prstGeom prst="rect">
            <a:avLst/>
          </a:prstGeom>
        </p:spPr>
        <p:txBody>
          <a:bodyPr vert="horz" lIns="91440" tIns="45720" rIns="91440" bIns="45720" rtlCol="0" anchor="ctr"/>
          <a:lstStyle>
            <a:defPPr>
              <a:defRPr lang="zh-TW"/>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200" b="1" dirty="0">
                <a:solidFill>
                  <a:schemeClr val="tx1"/>
                </a:solidFill>
                <a:latin typeface="微軟正黑體" panose="020B0604030504040204" pitchFamily="34" charset="-120"/>
                <a:ea typeface="微軟正黑體" panose="020B0604030504040204" pitchFamily="34" charset="-120"/>
              </a:rPr>
              <a:t>10</a:t>
            </a:r>
            <a:endParaRPr lang="zh-TW" altLang="en-US" sz="12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35195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26">
            <a:extLst>
              <a:ext uri="{FF2B5EF4-FFF2-40B4-BE49-F238E27FC236}">
                <a16:creationId xmlns:a16="http://schemas.microsoft.com/office/drawing/2014/main" id="{B98341B7-CA5D-4C9F-9FA9-5496128571F0}"/>
              </a:ext>
            </a:extLst>
          </p:cNvPr>
          <p:cNvSpPr/>
          <p:nvPr/>
        </p:nvSpPr>
        <p:spPr>
          <a:xfrm>
            <a:off x="8538517" y="6315228"/>
            <a:ext cx="457370" cy="461614"/>
          </a:xfrm>
          <a:prstGeom prst="ellipse">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tx1"/>
              </a:solidFill>
              <a:latin typeface="微軟正黑體" panose="020B0604030504040204" pitchFamily="34" charset="-120"/>
              <a:ea typeface="微軟正黑體" panose="020B0604030504040204" pitchFamily="34" charset="-120"/>
            </a:endParaRPr>
          </a:p>
        </p:txBody>
      </p:sp>
      <p:sp>
        <p:nvSpPr>
          <p:cNvPr id="8" name="投影片編號版面配置區 1">
            <a:extLst>
              <a:ext uri="{FF2B5EF4-FFF2-40B4-BE49-F238E27FC236}">
                <a16:creationId xmlns:a16="http://schemas.microsoft.com/office/drawing/2014/main" id="{EF99962F-6495-4C87-9040-242D7305611A}"/>
              </a:ext>
            </a:extLst>
          </p:cNvPr>
          <p:cNvSpPr>
            <a:spLocks noGrp="1"/>
          </p:cNvSpPr>
          <p:nvPr>
            <p:ph type="sldNum" sz="quarter" idx="12"/>
          </p:nvPr>
        </p:nvSpPr>
        <p:spPr>
          <a:xfrm>
            <a:off x="7916151" y="6411609"/>
            <a:ext cx="984019" cy="273844"/>
          </a:xfrm>
        </p:spPr>
        <p:txBody>
          <a:bodyPr/>
          <a:lstStyle/>
          <a:p>
            <a:fld id="{72E208A2-4240-46E5-838C-D82E242C14B5}" type="slidenum">
              <a:rPr lang="zh-TW" altLang="en-US" sz="1200" b="1">
                <a:solidFill>
                  <a:schemeClr val="tx1"/>
                </a:solidFill>
                <a:latin typeface="微軟正黑體" panose="020B0604030504040204" pitchFamily="34" charset="-120"/>
                <a:ea typeface="微軟正黑體" panose="020B0604030504040204" pitchFamily="34" charset="-120"/>
              </a:rPr>
              <a:pPr/>
              <a:t>1</a:t>
            </a:fld>
            <a:endParaRPr lang="zh-TW" altLang="en-US" sz="1200" b="1" dirty="0">
              <a:solidFill>
                <a:schemeClr val="tx1"/>
              </a:solidFill>
              <a:latin typeface="微軟正黑體" panose="020B0604030504040204" pitchFamily="34" charset="-120"/>
              <a:ea typeface="微軟正黑體" panose="020B0604030504040204" pitchFamily="34" charset="-120"/>
            </a:endParaRPr>
          </a:p>
        </p:txBody>
      </p:sp>
      <p:grpSp>
        <p:nvGrpSpPr>
          <p:cNvPr id="47" name="群組 46">
            <a:extLst>
              <a:ext uri="{FF2B5EF4-FFF2-40B4-BE49-F238E27FC236}">
                <a16:creationId xmlns:a16="http://schemas.microsoft.com/office/drawing/2014/main" id="{192826A2-3CA8-44E8-A5D9-89801C3CC636}"/>
              </a:ext>
            </a:extLst>
          </p:cNvPr>
          <p:cNvGrpSpPr/>
          <p:nvPr/>
        </p:nvGrpSpPr>
        <p:grpSpPr>
          <a:xfrm>
            <a:off x="2640891" y="2981979"/>
            <a:ext cx="3862218" cy="3113111"/>
            <a:chOff x="3607400" y="3032646"/>
            <a:chExt cx="4956817" cy="3151020"/>
          </a:xfrm>
        </p:grpSpPr>
        <p:sp>
          <p:nvSpPr>
            <p:cNvPr id="43" name="Google Shape;1949;p15">
              <a:extLst>
                <a:ext uri="{FF2B5EF4-FFF2-40B4-BE49-F238E27FC236}">
                  <a16:creationId xmlns:a16="http://schemas.microsoft.com/office/drawing/2014/main" id="{2109F41A-3596-4AF3-B0F2-27FD3757F485}"/>
                </a:ext>
              </a:extLst>
            </p:cNvPr>
            <p:cNvSpPr/>
            <p:nvPr/>
          </p:nvSpPr>
          <p:spPr>
            <a:xfrm>
              <a:off x="3857137" y="3032646"/>
              <a:ext cx="4707080" cy="3151020"/>
            </a:xfrm>
            <a:custGeom>
              <a:avLst/>
              <a:gdLst/>
              <a:ahLst/>
              <a:cxnLst/>
              <a:rect l="l" t="t" r="r" b="b"/>
              <a:pathLst>
                <a:path w="408" h="876" extrusionOk="0">
                  <a:moveTo>
                    <a:pt x="363" y="876"/>
                  </a:moveTo>
                  <a:cubicBezTo>
                    <a:pt x="46" y="876"/>
                    <a:pt x="46" y="876"/>
                    <a:pt x="46" y="876"/>
                  </a:cubicBezTo>
                  <a:cubicBezTo>
                    <a:pt x="21" y="876"/>
                    <a:pt x="0" y="855"/>
                    <a:pt x="0" y="830"/>
                  </a:cubicBezTo>
                  <a:cubicBezTo>
                    <a:pt x="0" y="46"/>
                    <a:pt x="0" y="46"/>
                    <a:pt x="0" y="46"/>
                  </a:cubicBezTo>
                  <a:cubicBezTo>
                    <a:pt x="0" y="21"/>
                    <a:pt x="21" y="0"/>
                    <a:pt x="46" y="0"/>
                  </a:cubicBezTo>
                  <a:cubicBezTo>
                    <a:pt x="363" y="0"/>
                    <a:pt x="363" y="0"/>
                    <a:pt x="363" y="0"/>
                  </a:cubicBezTo>
                  <a:cubicBezTo>
                    <a:pt x="388" y="0"/>
                    <a:pt x="408" y="21"/>
                    <a:pt x="408" y="46"/>
                  </a:cubicBezTo>
                  <a:cubicBezTo>
                    <a:pt x="408" y="830"/>
                    <a:pt x="408" y="830"/>
                    <a:pt x="408" y="830"/>
                  </a:cubicBezTo>
                  <a:cubicBezTo>
                    <a:pt x="408" y="855"/>
                    <a:pt x="388" y="876"/>
                    <a:pt x="363" y="876"/>
                  </a:cubicBezTo>
                  <a:close/>
                </a:path>
              </a:pathLst>
            </a:custGeom>
            <a:solidFill>
              <a:srgbClr val="FF9B9B"/>
            </a:solidFill>
            <a:ln>
              <a:noFill/>
            </a:ln>
          </p:spPr>
          <p:txBody>
            <a:bodyPr spcFirstLastPara="1" wrap="square" lIns="68569" tIns="34275" rIns="68569" bIns="34275" anchor="ctr" anchorCtr="0">
              <a:noAutofit/>
            </a:bodyPr>
            <a:lstStyle/>
            <a:p>
              <a:pPr algn="ctr"/>
              <a:endParaRPr sz="1600" dirty="0">
                <a:solidFill>
                  <a:schemeClr val="dk1"/>
                </a:solidFill>
                <a:latin typeface="Calibri"/>
                <a:ea typeface="Calibri"/>
                <a:cs typeface="Calibri"/>
                <a:sym typeface="Calibri"/>
              </a:endParaRPr>
            </a:p>
          </p:txBody>
        </p:sp>
        <p:sp>
          <p:nvSpPr>
            <p:cNvPr id="28" name="圓角矩形 40">
              <a:extLst>
                <a:ext uri="{FF2B5EF4-FFF2-40B4-BE49-F238E27FC236}">
                  <a16:creationId xmlns:a16="http://schemas.microsoft.com/office/drawing/2014/main" id="{5E53AA80-8CE7-42C2-9980-3930C27DFAAA}"/>
                </a:ext>
              </a:extLst>
            </p:cNvPr>
            <p:cNvSpPr/>
            <p:nvPr/>
          </p:nvSpPr>
          <p:spPr bwMode="auto">
            <a:xfrm>
              <a:off x="3607400" y="3168936"/>
              <a:ext cx="4876737" cy="2922455"/>
            </a:xfrm>
            <a:prstGeom prst="roundRect">
              <a:avLst/>
            </a:prstGeom>
            <a:solidFill>
              <a:schemeClr val="bg1"/>
            </a:solidFill>
            <a:ln w="28575" cap="flat" cmpd="sng" algn="ctr">
              <a:solidFill>
                <a:srgbClr val="FF9B9B"/>
              </a:solidFill>
              <a:prstDash val="sysDash"/>
            </a:ln>
            <a:effectLst/>
          </p:spPr>
          <p:txBody>
            <a:bodyPr anchor="ctr"/>
            <a:lstStyle/>
            <a:p>
              <a:pPr marL="141750" indent="-141750" algn="just" defTabSz="514350">
                <a:lnSpc>
                  <a:spcPts val="2200"/>
                </a:lnSpc>
                <a:defRPr/>
              </a:pPr>
              <a:endParaRPr lang="en-US" altLang="zh-TW" sz="1600" b="1" kern="0" dirty="0">
                <a:solidFill>
                  <a:prstClr val="black"/>
                </a:solidFill>
                <a:latin typeface="微軟正黑體" panose="020B0604030504040204" pitchFamily="34" charset="-120"/>
                <a:ea typeface="微軟正黑體" panose="020B0604030504040204" pitchFamily="34" charset="-120"/>
              </a:endParaRPr>
            </a:p>
            <a:p>
              <a:pPr marL="141750" indent="-141750" algn="just" defTabSz="514350">
                <a:lnSpc>
                  <a:spcPts val="2200"/>
                </a:lnSpc>
                <a:defRPr/>
              </a:pPr>
              <a:r>
                <a:rPr lang="en-US" altLang="zh-TW" sz="1600" b="1" kern="0" dirty="0">
                  <a:solidFill>
                    <a:prstClr val="black"/>
                  </a:solidFill>
                  <a:latin typeface="微軟正黑體" panose="020B0604030504040204" pitchFamily="34" charset="-120"/>
                  <a:ea typeface="微軟正黑體" panose="020B0604030504040204" pitchFamily="34" charset="-120"/>
                </a:rPr>
                <a:t>1.</a:t>
              </a:r>
              <a:r>
                <a:rPr lang="zh-TW" altLang="en-US" sz="1600" b="1" kern="0" dirty="0">
                  <a:solidFill>
                    <a:prstClr val="black"/>
                  </a:solidFill>
                  <a:latin typeface="微軟正黑體" panose="020B0604030504040204" pitchFamily="34" charset="-120"/>
                  <a:ea typeface="微軟正黑體" panose="020B0604030504040204" pitchFamily="34" charset="-120"/>
                </a:rPr>
                <a:t>就</a:t>
              </a:r>
              <a:r>
                <a:rPr lang="zh-TW" altLang="en-US" sz="1600" b="1" kern="0" dirty="0">
                  <a:solidFill>
                    <a:srgbClr val="C00000"/>
                  </a:solidFill>
                  <a:latin typeface="微軟正黑體" panose="020B0604030504040204" pitchFamily="34" charset="-120"/>
                  <a:ea typeface="微軟正黑體" panose="020B0604030504040204" pitchFamily="34" charset="-120"/>
                </a:rPr>
                <a:t>中央核撥</a:t>
              </a:r>
              <a:r>
                <a:rPr lang="zh-TW" altLang="en-US" sz="1600" b="1" kern="0" dirty="0">
                  <a:solidFill>
                    <a:prstClr val="black"/>
                  </a:solidFill>
                  <a:latin typeface="微軟正黑體" panose="020B0604030504040204" pitchFamily="34" charset="-120"/>
                  <a:ea typeface="微軟正黑體" panose="020B0604030504040204" pitchFamily="34" charset="-120"/>
                </a:rPr>
                <a:t>之</a:t>
              </a:r>
              <a:r>
                <a:rPr lang="zh-TW" altLang="en-US" sz="1600" b="1" kern="0" dirty="0">
                  <a:solidFill>
                    <a:srgbClr val="C00000"/>
                  </a:solidFill>
                  <a:latin typeface="微軟正黑體" panose="020B0604030504040204" pitchFamily="34" charset="-120"/>
                  <a:ea typeface="微軟正黑體" panose="020B0604030504040204" pitchFamily="34" charset="-120"/>
                </a:rPr>
                <a:t>財源</a:t>
              </a:r>
              <a:r>
                <a:rPr lang="zh-TW" altLang="en-US" sz="1600" b="1" kern="0" dirty="0">
                  <a:solidFill>
                    <a:prstClr val="black"/>
                  </a:solidFill>
                  <a:latin typeface="微軟正黑體" panose="020B0604030504040204" pitchFamily="34" charset="-120"/>
                  <a:ea typeface="微軟正黑體" panose="020B0604030504040204" pitchFamily="34" charset="-120"/>
                </a:rPr>
                <a:t>辦理者。</a:t>
              </a:r>
              <a:endParaRPr lang="en-US" altLang="zh-TW" sz="1600" b="1" kern="0" dirty="0">
                <a:solidFill>
                  <a:prstClr val="black"/>
                </a:solidFill>
                <a:latin typeface="微軟正黑體" panose="020B0604030504040204" pitchFamily="34" charset="-120"/>
                <a:ea typeface="微軟正黑體" panose="020B0604030504040204" pitchFamily="34" charset="-120"/>
              </a:endParaRPr>
            </a:p>
            <a:p>
              <a:pPr marL="121500" indent="-121500" algn="dist" defTabSz="514350">
                <a:lnSpc>
                  <a:spcPts val="2200"/>
                </a:lnSpc>
                <a:spcBef>
                  <a:spcPts val="450"/>
                </a:spcBef>
                <a:defRPr/>
              </a:pPr>
              <a:r>
                <a:rPr lang="en-US" altLang="zh-TW" sz="1600" b="1" kern="0" dirty="0">
                  <a:solidFill>
                    <a:prstClr val="black"/>
                  </a:solidFill>
                  <a:latin typeface="微軟正黑體" panose="020B0604030504040204" pitchFamily="34" charset="-120"/>
                  <a:ea typeface="微軟正黑體" panose="020B0604030504040204" pitchFamily="34" charset="-120"/>
                </a:rPr>
                <a:t>2.</a:t>
              </a:r>
              <a:r>
                <a:rPr lang="zh-TW" altLang="en-US" sz="1600" b="1" kern="0" dirty="0">
                  <a:solidFill>
                    <a:prstClr val="black"/>
                  </a:solidFill>
                  <a:latin typeface="微軟正黑體" panose="020B0604030504040204" pitchFamily="34" charset="-120"/>
                  <a:ea typeface="微軟正黑體" panose="020B0604030504040204" pitchFamily="34" charset="-120"/>
                </a:rPr>
                <a:t>基於</a:t>
              </a:r>
              <a:r>
                <a:rPr lang="zh-TW" altLang="en-US" sz="1600" b="1" kern="0" dirty="0">
                  <a:solidFill>
                    <a:srgbClr val="C00000"/>
                  </a:solidFill>
                  <a:latin typeface="微軟正黑體" panose="020B0604030504040204" pitchFamily="34" charset="-120"/>
                  <a:ea typeface="微軟正黑體" panose="020B0604030504040204" pitchFamily="34" charset="-120"/>
                </a:rPr>
                <a:t>業務需要</a:t>
              </a:r>
              <a:r>
                <a:rPr lang="zh-TW" altLang="en-US" sz="1600" b="1" kern="0" dirty="0">
                  <a:solidFill>
                    <a:prstClr val="black"/>
                  </a:solidFill>
                  <a:latin typeface="微軟正黑體" panose="020B0604030504040204" pitchFamily="34" charset="-120"/>
                  <a:ea typeface="微軟正黑體" panose="020B0604030504040204" pitchFamily="34" charset="-120"/>
                </a:rPr>
                <a:t>辦理原預算之增</a:t>
              </a:r>
              <a:r>
                <a:rPr lang="en-US" altLang="zh-TW" sz="1600" b="1" kern="0" dirty="0">
                  <a:solidFill>
                    <a:prstClr val="black"/>
                  </a:solidFill>
                  <a:latin typeface="微軟正黑體" panose="020B0604030504040204" pitchFamily="34" charset="-120"/>
                  <a:ea typeface="微軟正黑體" panose="020B0604030504040204" pitchFamily="34" charset="-120"/>
                </a:rPr>
                <a:t>(</a:t>
              </a:r>
              <a:r>
                <a:rPr lang="zh-TW" altLang="en-US" sz="1600" b="1" kern="0" dirty="0">
                  <a:solidFill>
                    <a:prstClr val="black"/>
                  </a:solidFill>
                  <a:latin typeface="微軟正黑體" panose="020B0604030504040204" pitchFamily="34" charset="-120"/>
                  <a:ea typeface="微軟正黑體" panose="020B0604030504040204" pitchFamily="34" charset="-120"/>
                </a:rPr>
                <a:t>減</a:t>
              </a:r>
              <a:r>
                <a:rPr lang="en-US" altLang="zh-TW" sz="1600" b="1" kern="0" dirty="0">
                  <a:solidFill>
                    <a:prstClr val="black"/>
                  </a:solidFill>
                  <a:latin typeface="微軟正黑體" panose="020B0604030504040204" pitchFamily="34" charset="-120"/>
                  <a:ea typeface="微軟正黑體" panose="020B0604030504040204" pitchFamily="34" charset="-120"/>
                </a:rPr>
                <a:t>)</a:t>
              </a:r>
            </a:p>
            <a:p>
              <a:pPr marL="121500" indent="-121500" algn="just" defTabSz="514350">
                <a:lnSpc>
                  <a:spcPts val="2200"/>
                </a:lnSpc>
                <a:defRPr/>
              </a:pPr>
              <a:r>
                <a:rPr lang="en-US" altLang="zh-TW" sz="1600" b="1" kern="0" dirty="0">
                  <a:solidFill>
                    <a:prstClr val="black"/>
                  </a:solidFill>
                  <a:latin typeface="微軟正黑體" panose="020B0604030504040204" pitchFamily="34" charset="-120"/>
                  <a:ea typeface="微軟正黑體" panose="020B0604030504040204" pitchFamily="34" charset="-120"/>
                </a:rPr>
                <a:t>   </a:t>
              </a:r>
              <a:r>
                <a:rPr lang="zh-TW" altLang="en-US" sz="1600" b="1" kern="0" dirty="0">
                  <a:solidFill>
                    <a:prstClr val="black"/>
                  </a:solidFill>
                  <a:latin typeface="微軟正黑體" panose="020B0604030504040204" pitchFamily="34" charset="-120"/>
                  <a:ea typeface="微軟正黑體" panose="020B0604030504040204" pitchFamily="34" charset="-120"/>
                </a:rPr>
                <a:t>者。</a:t>
              </a:r>
              <a:endParaRPr lang="en-US" altLang="zh-TW" sz="1600" b="1" kern="0" dirty="0">
                <a:solidFill>
                  <a:prstClr val="black"/>
                </a:solidFill>
                <a:latin typeface="微軟正黑體" panose="020B0604030504040204" pitchFamily="34" charset="-120"/>
                <a:ea typeface="微軟正黑體" panose="020B0604030504040204" pitchFamily="34" charset="-120"/>
              </a:endParaRPr>
            </a:p>
            <a:p>
              <a:pPr marL="121500" indent="-121500" algn="dist" defTabSz="514350">
                <a:lnSpc>
                  <a:spcPts val="2200"/>
                </a:lnSpc>
                <a:spcBef>
                  <a:spcPts val="450"/>
                </a:spcBef>
                <a:defRPr/>
              </a:pPr>
              <a:r>
                <a:rPr lang="en-US" altLang="zh-TW" sz="1600" b="1" kern="0" dirty="0">
                  <a:solidFill>
                    <a:prstClr val="black"/>
                  </a:solidFill>
                  <a:latin typeface="微軟正黑體" panose="020B0604030504040204" pitchFamily="34" charset="-120"/>
                  <a:ea typeface="微軟正黑體" panose="020B0604030504040204" pitchFamily="34" charset="-120"/>
                </a:rPr>
                <a:t>3.</a:t>
              </a:r>
              <a:r>
                <a:rPr lang="zh-TW" altLang="en-US" sz="1600" b="1" kern="0" dirty="0">
                  <a:latin typeface="微軟正黑體" panose="020B0604030504040204" pitchFamily="34" charset="-120"/>
                  <a:ea typeface="微軟正黑體" panose="020B0604030504040204" pitchFamily="34" charset="-120"/>
                </a:rPr>
                <a:t>因應新冠肺炎</a:t>
              </a:r>
              <a:r>
                <a:rPr lang="zh-TW" altLang="en-US" sz="1600" b="1" kern="0" dirty="0">
                  <a:solidFill>
                    <a:srgbClr val="C00000"/>
                  </a:solidFill>
                  <a:latin typeface="微軟正黑體" panose="020B0604030504040204" pitchFamily="34" charset="-120"/>
                  <a:ea typeface="微軟正黑體" panose="020B0604030504040204" pitchFamily="34" charset="-120"/>
                </a:rPr>
                <a:t>疫情辦理防治等</a:t>
              </a:r>
              <a:r>
                <a:rPr lang="zh-TW" altLang="en-US" sz="1600" b="1" kern="0" dirty="0">
                  <a:latin typeface="微軟正黑體" panose="020B0604030504040204" pitchFamily="34" charset="-120"/>
                  <a:ea typeface="微軟正黑體" panose="020B0604030504040204" pitchFamily="34" charset="-120"/>
                </a:rPr>
                <a:t>所需</a:t>
              </a:r>
              <a:endParaRPr lang="en-US" altLang="zh-TW" sz="1600" b="1" kern="0" dirty="0">
                <a:latin typeface="微軟正黑體" panose="020B0604030504040204" pitchFamily="34" charset="-120"/>
                <a:ea typeface="微軟正黑體" panose="020B0604030504040204" pitchFamily="34" charset="-120"/>
              </a:endParaRPr>
            </a:p>
            <a:p>
              <a:pPr marL="121500" indent="-121500" algn="just" defTabSz="514350">
                <a:lnSpc>
                  <a:spcPts val="2200"/>
                </a:lnSpc>
                <a:defRPr/>
              </a:pPr>
              <a:r>
                <a:rPr lang="en-US" altLang="zh-TW" sz="1600" b="1" kern="0" dirty="0">
                  <a:latin typeface="微軟正黑體" panose="020B0604030504040204" pitchFamily="34" charset="-120"/>
                  <a:ea typeface="微軟正黑體" panose="020B0604030504040204" pitchFamily="34" charset="-120"/>
                </a:rPr>
                <a:t>   </a:t>
              </a:r>
              <a:r>
                <a:rPr lang="zh-TW" altLang="en-US" sz="1600" b="1" kern="0" dirty="0">
                  <a:latin typeface="微軟正黑體" panose="020B0604030504040204" pitchFamily="34" charset="-120"/>
                  <a:ea typeface="微軟正黑體" panose="020B0604030504040204" pitchFamily="34" charset="-120"/>
                </a:rPr>
                <a:t>經費</a:t>
              </a:r>
              <a:r>
                <a:rPr lang="zh-TW" altLang="en-US" sz="1600" b="1" kern="0" dirty="0">
                  <a:solidFill>
                    <a:prstClr val="black"/>
                  </a:solidFill>
                  <a:latin typeface="微軟正黑體" panose="020B0604030504040204" pitchFamily="34" charset="-120"/>
                  <a:ea typeface="微軟正黑體" panose="020B0604030504040204" pitchFamily="34" charset="-120"/>
                </a:rPr>
                <a:t>。</a:t>
              </a:r>
              <a:endParaRPr lang="en-US" altLang="zh-TW" sz="1600" b="1" kern="0" dirty="0">
                <a:solidFill>
                  <a:prstClr val="black"/>
                </a:solidFill>
                <a:latin typeface="微軟正黑體" panose="020B0604030504040204" pitchFamily="34" charset="-120"/>
                <a:ea typeface="微軟正黑體" panose="020B0604030504040204" pitchFamily="34" charset="-120"/>
              </a:endParaRPr>
            </a:p>
            <a:p>
              <a:pPr marL="121500" indent="-121500" algn="dist" defTabSz="514350">
                <a:lnSpc>
                  <a:spcPts val="2200"/>
                </a:lnSpc>
                <a:spcBef>
                  <a:spcPts val="450"/>
                </a:spcBef>
                <a:defRPr/>
              </a:pPr>
              <a:r>
                <a:rPr lang="en-US" altLang="zh-TW" sz="1600" b="1" kern="0" dirty="0">
                  <a:solidFill>
                    <a:prstClr val="black"/>
                  </a:solidFill>
                  <a:latin typeface="微軟正黑體" panose="020B0604030504040204" pitchFamily="34" charset="-120"/>
                  <a:ea typeface="微軟正黑體" panose="020B0604030504040204" pitchFamily="34" charset="-120"/>
                </a:rPr>
                <a:t>4.</a:t>
              </a:r>
              <a:r>
                <a:rPr lang="zh-TW" altLang="en-US" sz="1600" b="1" kern="0" dirty="0">
                  <a:solidFill>
                    <a:prstClr val="black"/>
                  </a:solidFill>
                  <a:latin typeface="微軟正黑體" panose="020B0604030504040204" pitchFamily="34" charset="-120"/>
                  <a:ea typeface="微軟正黑體" panose="020B0604030504040204" pitchFamily="34" charset="-120"/>
                </a:rPr>
                <a:t>因應未來</a:t>
              </a:r>
              <a:r>
                <a:rPr lang="en-US" altLang="zh-TW" sz="1600" b="1" kern="0" dirty="0">
                  <a:solidFill>
                    <a:prstClr val="black"/>
                  </a:solidFill>
                  <a:latin typeface="微軟正黑體" panose="020B0604030504040204" pitchFamily="34" charset="-120"/>
                  <a:ea typeface="微軟正黑體" panose="020B0604030504040204" pitchFamily="34" charset="-120"/>
                </a:rPr>
                <a:t>3</a:t>
              </a:r>
              <a:r>
                <a:rPr lang="zh-TW" altLang="en-US" sz="1600" b="1" kern="0" dirty="0">
                  <a:solidFill>
                    <a:prstClr val="black"/>
                  </a:solidFill>
                  <a:latin typeface="微軟正黑體" panose="020B0604030504040204" pitchFamily="34" charset="-120"/>
                  <a:ea typeface="微軟正黑體" panose="020B0604030504040204" pitchFamily="34" charset="-120"/>
                </a:rPr>
                <a:t>個多月可能發生之疫情</a:t>
              </a:r>
              <a:endParaRPr lang="en-US" altLang="zh-TW" sz="1600" b="1" kern="0" dirty="0">
                <a:solidFill>
                  <a:prstClr val="black"/>
                </a:solidFill>
                <a:latin typeface="微軟正黑體" panose="020B0604030504040204" pitchFamily="34" charset="-120"/>
                <a:ea typeface="微軟正黑體" panose="020B0604030504040204" pitchFamily="34" charset="-120"/>
              </a:endParaRPr>
            </a:p>
            <a:p>
              <a:pPr marL="121500" indent="-121500" algn="dist" defTabSz="514350">
                <a:lnSpc>
                  <a:spcPts val="2200"/>
                </a:lnSpc>
                <a:defRPr/>
              </a:pPr>
              <a:r>
                <a:rPr lang="zh-TW" altLang="en-US" sz="1600" b="1" kern="0" dirty="0">
                  <a:solidFill>
                    <a:prstClr val="black"/>
                  </a:solidFill>
                  <a:latin typeface="微軟正黑體" panose="020B0604030504040204" pitchFamily="34" charset="-120"/>
                  <a:ea typeface="微軟正黑體" panose="020B0604030504040204" pitchFamily="34" charset="-120"/>
                </a:rPr>
                <a:t>    防治與災害搶救等，追加「</a:t>
              </a:r>
              <a:r>
                <a:rPr lang="zh-TW" altLang="en-US" sz="1600" b="1" kern="0" dirty="0">
                  <a:solidFill>
                    <a:srgbClr val="C00000"/>
                  </a:solidFill>
                  <a:latin typeface="微軟正黑體" panose="020B0604030504040204" pitchFamily="34" charset="-120"/>
                  <a:ea typeface="微軟正黑體" panose="020B0604030504040204" pitchFamily="34" charset="-120"/>
                </a:rPr>
                <a:t>災害準</a:t>
              </a:r>
              <a:endParaRPr lang="en-US" altLang="zh-TW" sz="1600" b="1" kern="0" dirty="0">
                <a:solidFill>
                  <a:srgbClr val="C00000"/>
                </a:solidFill>
                <a:latin typeface="微軟正黑體" panose="020B0604030504040204" pitchFamily="34" charset="-120"/>
                <a:ea typeface="微軟正黑體" panose="020B0604030504040204" pitchFamily="34" charset="-120"/>
              </a:endParaRPr>
            </a:p>
            <a:p>
              <a:pPr marL="121500" indent="-121500" algn="just" defTabSz="514350">
                <a:lnSpc>
                  <a:spcPts val="2200"/>
                </a:lnSpc>
                <a:defRPr/>
              </a:pPr>
              <a:r>
                <a:rPr lang="en-US" altLang="zh-TW" sz="1600" b="1" kern="0" dirty="0">
                  <a:solidFill>
                    <a:srgbClr val="C00000"/>
                  </a:solidFill>
                  <a:latin typeface="微軟正黑體" panose="020B0604030504040204" pitchFamily="34" charset="-120"/>
                  <a:ea typeface="微軟正黑體" panose="020B0604030504040204" pitchFamily="34" charset="-120"/>
                </a:rPr>
                <a:t>    </a:t>
              </a:r>
              <a:r>
                <a:rPr lang="zh-TW" altLang="en-US" sz="1600" b="1" kern="0" dirty="0">
                  <a:solidFill>
                    <a:srgbClr val="C00000"/>
                  </a:solidFill>
                  <a:latin typeface="微軟正黑體" panose="020B0604030504040204" pitchFamily="34" charset="-120"/>
                  <a:ea typeface="微軟正黑體" panose="020B0604030504040204" pitchFamily="34" charset="-120"/>
                </a:rPr>
                <a:t>備金</a:t>
              </a:r>
              <a:r>
                <a:rPr lang="zh-TW" altLang="en-US" sz="1600" b="1" kern="0" dirty="0">
                  <a:solidFill>
                    <a:prstClr val="black"/>
                  </a:solidFill>
                  <a:latin typeface="微軟正黑體" panose="020B0604030504040204" pitchFamily="34" charset="-120"/>
                  <a:ea typeface="微軟正黑體" panose="020B0604030504040204" pitchFamily="34" charset="-120"/>
                </a:rPr>
                <a:t>」。</a:t>
              </a:r>
            </a:p>
            <a:p>
              <a:pPr marL="141750" indent="-141750" algn="just" defTabSz="514350">
                <a:lnSpc>
                  <a:spcPts val="2200"/>
                </a:lnSpc>
                <a:defRPr/>
              </a:pPr>
              <a:endParaRPr lang="zh-TW" altLang="en-US" sz="1600" b="1" kern="0" dirty="0">
                <a:solidFill>
                  <a:prstClr val="black"/>
                </a:solidFill>
                <a:latin typeface="微軟正黑體" panose="020B0604030504040204" pitchFamily="34" charset="-120"/>
                <a:ea typeface="微軟正黑體" panose="020B0604030504040204" pitchFamily="34" charset="-120"/>
              </a:endParaRPr>
            </a:p>
          </p:txBody>
        </p:sp>
      </p:grpSp>
      <p:grpSp>
        <p:nvGrpSpPr>
          <p:cNvPr id="32" name="群組 31">
            <a:extLst>
              <a:ext uri="{FF2B5EF4-FFF2-40B4-BE49-F238E27FC236}">
                <a16:creationId xmlns:a16="http://schemas.microsoft.com/office/drawing/2014/main" id="{9C52E813-318C-44A4-9A80-B71D794AC791}"/>
              </a:ext>
            </a:extLst>
          </p:cNvPr>
          <p:cNvGrpSpPr/>
          <p:nvPr/>
        </p:nvGrpSpPr>
        <p:grpSpPr>
          <a:xfrm>
            <a:off x="6781544" y="1760701"/>
            <a:ext cx="2210938" cy="4390774"/>
            <a:chOff x="294543" y="2623564"/>
            <a:chExt cx="2457446" cy="3091436"/>
          </a:xfrm>
          <a:solidFill>
            <a:schemeClr val="bg1">
              <a:lumMod val="95000"/>
            </a:schemeClr>
          </a:solidFill>
        </p:grpSpPr>
        <p:sp>
          <p:nvSpPr>
            <p:cNvPr id="33" name="矩形 32">
              <a:extLst>
                <a:ext uri="{FF2B5EF4-FFF2-40B4-BE49-F238E27FC236}">
                  <a16:creationId xmlns:a16="http://schemas.microsoft.com/office/drawing/2014/main" id="{CED9211B-E600-4B5A-9E0D-2207A0CB1472}"/>
                </a:ext>
              </a:extLst>
            </p:cNvPr>
            <p:cNvSpPr/>
            <p:nvPr/>
          </p:nvSpPr>
          <p:spPr>
            <a:xfrm>
              <a:off x="294543" y="3455963"/>
              <a:ext cx="1230923" cy="225903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tx1"/>
                  </a:solidFill>
                </a:rPr>
                <a:t>歲入</a:t>
              </a:r>
              <a:endParaRPr lang="en-US" altLang="zh-TW" sz="1600" b="1" dirty="0">
                <a:solidFill>
                  <a:schemeClr val="tx1"/>
                </a:solidFill>
              </a:endParaRPr>
            </a:p>
            <a:p>
              <a:pPr algn="ctr"/>
              <a:r>
                <a:rPr lang="en-US" altLang="zh-TW" sz="1600" b="1" dirty="0">
                  <a:solidFill>
                    <a:schemeClr val="tx1"/>
                  </a:solidFill>
                </a:rPr>
                <a:t>1,742.22</a:t>
              </a:r>
            </a:p>
            <a:p>
              <a:pPr algn="ctr"/>
              <a:r>
                <a:rPr lang="zh-TW" altLang="en-US" sz="1600" b="1" dirty="0">
                  <a:solidFill>
                    <a:schemeClr val="tx1"/>
                  </a:solidFill>
                </a:rPr>
                <a:t>億元</a:t>
              </a:r>
            </a:p>
          </p:txBody>
        </p:sp>
        <p:sp>
          <p:nvSpPr>
            <p:cNvPr id="34" name="矩形 33">
              <a:extLst>
                <a:ext uri="{FF2B5EF4-FFF2-40B4-BE49-F238E27FC236}">
                  <a16:creationId xmlns:a16="http://schemas.microsoft.com/office/drawing/2014/main" id="{D11B6AFB-B4F0-4BCA-969F-614E44EA727E}"/>
                </a:ext>
              </a:extLst>
            </p:cNvPr>
            <p:cNvSpPr/>
            <p:nvPr/>
          </p:nvSpPr>
          <p:spPr>
            <a:xfrm>
              <a:off x="1521066" y="2623564"/>
              <a:ext cx="1230922" cy="68084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TW" altLang="en-US" sz="1600" b="1" dirty="0">
                  <a:solidFill>
                    <a:schemeClr val="tx1"/>
                  </a:solidFill>
                  <a:latin typeface="微軟正黑體" panose="020B0604030504040204" pitchFamily="34" charset="-120"/>
                </a:rPr>
                <a:t>債務還本</a:t>
              </a:r>
              <a:endParaRPr lang="en-US" altLang="zh-TW" sz="1600" b="1" dirty="0">
                <a:solidFill>
                  <a:schemeClr val="tx1"/>
                </a:solidFill>
                <a:latin typeface="微軟正黑體" panose="020B0604030504040204" pitchFamily="34" charset="-120"/>
              </a:endParaRPr>
            </a:p>
            <a:p>
              <a:pPr algn="ctr"/>
              <a:r>
                <a:rPr lang="en-US" altLang="zh-TW" sz="1600" b="1" dirty="0">
                  <a:solidFill>
                    <a:schemeClr val="tx1"/>
                  </a:solidFill>
                </a:rPr>
                <a:t>88.10</a:t>
              </a:r>
              <a:r>
                <a:rPr lang="zh-TW" altLang="en-US" sz="1600" b="1" dirty="0">
                  <a:solidFill>
                    <a:schemeClr val="tx1"/>
                  </a:solidFill>
                  <a:latin typeface="微軟正黑體" panose="020B0604030504040204" pitchFamily="34" charset="-120"/>
                </a:rPr>
                <a:t>億元</a:t>
              </a:r>
            </a:p>
            <a:p>
              <a:pPr algn="ctr"/>
              <a:endParaRPr lang="zh-TW" altLang="en-US" sz="1600" b="1" dirty="0">
                <a:solidFill>
                  <a:schemeClr val="tx1"/>
                </a:solidFill>
                <a:latin typeface="微軟正黑體" panose="020B0604030504040204" pitchFamily="34" charset="-120"/>
                <a:ea typeface="微軟正黑體" panose="020B0604030504040204" pitchFamily="34" charset="-120"/>
              </a:endParaRPr>
            </a:p>
          </p:txBody>
        </p:sp>
        <p:sp>
          <p:nvSpPr>
            <p:cNvPr id="41" name="矩形 40">
              <a:extLst>
                <a:ext uri="{FF2B5EF4-FFF2-40B4-BE49-F238E27FC236}">
                  <a16:creationId xmlns:a16="http://schemas.microsoft.com/office/drawing/2014/main" id="{29694F09-C8D6-41AE-AB0C-F75BF9B3E6A0}"/>
                </a:ext>
              </a:extLst>
            </p:cNvPr>
            <p:cNvSpPr/>
            <p:nvPr/>
          </p:nvSpPr>
          <p:spPr>
            <a:xfrm>
              <a:off x="294545" y="2623565"/>
              <a:ext cx="1226520" cy="97586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tx1"/>
                  </a:solidFill>
                  <a:latin typeface="微軟正黑體" panose="020B0604030504040204" pitchFamily="34" charset="-120"/>
                  <a:ea typeface="微軟正黑體" panose="020B0604030504040204" pitchFamily="34" charset="-120"/>
                </a:rPr>
                <a:t>移用以前年度歲計賸餘</a:t>
              </a:r>
              <a:endParaRPr lang="en-US" altLang="zh-TW" sz="1600" b="1" dirty="0">
                <a:solidFill>
                  <a:schemeClr val="tx1"/>
                </a:solidFill>
                <a:latin typeface="微軟正黑體" panose="020B0604030504040204" pitchFamily="34" charset="-120"/>
                <a:ea typeface="微軟正黑體" panose="020B0604030504040204" pitchFamily="34" charset="-120"/>
              </a:endParaRPr>
            </a:p>
            <a:p>
              <a:pPr algn="ctr"/>
              <a:r>
                <a:rPr lang="en-US" altLang="zh-TW" sz="1600" b="1" dirty="0">
                  <a:solidFill>
                    <a:schemeClr val="tx1"/>
                  </a:solidFill>
                  <a:ea typeface="微軟正黑體" panose="020B0604030504040204" pitchFamily="34" charset="-120"/>
                </a:rPr>
                <a:t>216.69</a:t>
              </a:r>
            </a:p>
            <a:p>
              <a:pPr algn="ctr"/>
              <a:r>
                <a:rPr lang="zh-TW" altLang="en-US" sz="1600" b="1" dirty="0">
                  <a:solidFill>
                    <a:schemeClr val="tx1"/>
                  </a:solidFill>
                  <a:latin typeface="微軟正黑體" panose="020B0604030504040204" pitchFamily="34" charset="-120"/>
                  <a:ea typeface="微軟正黑體" panose="020B0604030504040204" pitchFamily="34" charset="-120"/>
                </a:rPr>
                <a:t>億元</a:t>
              </a:r>
            </a:p>
          </p:txBody>
        </p:sp>
        <p:sp>
          <p:nvSpPr>
            <p:cNvPr id="42" name="矩形 41">
              <a:extLst>
                <a:ext uri="{FF2B5EF4-FFF2-40B4-BE49-F238E27FC236}">
                  <a16:creationId xmlns:a16="http://schemas.microsoft.com/office/drawing/2014/main" id="{260C7E80-D3F9-4BBC-BDD7-DE7E3BAC6F1C}"/>
                </a:ext>
              </a:extLst>
            </p:cNvPr>
            <p:cNvSpPr/>
            <p:nvPr/>
          </p:nvSpPr>
          <p:spPr>
            <a:xfrm>
              <a:off x="1521066" y="3092017"/>
              <a:ext cx="1230923" cy="262298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1600" b="1" dirty="0">
                <a:solidFill>
                  <a:schemeClr val="tx1"/>
                </a:solidFill>
                <a:latin typeface="微軟正黑體" panose="020B0604030504040204" pitchFamily="34" charset="-120"/>
                <a:ea typeface="微軟正黑體" panose="020B0604030504040204" pitchFamily="34" charset="-120"/>
              </a:endParaRPr>
            </a:p>
            <a:p>
              <a:pPr algn="ctr"/>
              <a:endParaRPr lang="en-US" altLang="zh-TW" sz="1600" b="1" dirty="0">
                <a:solidFill>
                  <a:schemeClr val="tx1"/>
                </a:solidFill>
                <a:latin typeface="微軟正黑體" panose="020B0604030504040204" pitchFamily="34" charset="-120"/>
                <a:ea typeface="微軟正黑體" panose="020B0604030504040204" pitchFamily="34" charset="-120"/>
              </a:endParaRPr>
            </a:p>
            <a:p>
              <a:pPr algn="ctr"/>
              <a:r>
                <a:rPr lang="zh-TW" altLang="en-US" sz="1600" b="1" dirty="0">
                  <a:solidFill>
                    <a:schemeClr val="tx1"/>
                  </a:solidFill>
                  <a:latin typeface="微軟正黑體" panose="020B0604030504040204" pitchFamily="34" charset="-120"/>
                  <a:ea typeface="微軟正黑體" panose="020B0604030504040204" pitchFamily="34" charset="-120"/>
                </a:rPr>
                <a:t>歲出</a:t>
              </a:r>
              <a:endParaRPr lang="en-US" altLang="zh-TW" sz="1600" b="1" dirty="0">
                <a:solidFill>
                  <a:schemeClr val="tx1"/>
                </a:solidFill>
                <a:latin typeface="微軟正黑體" panose="020B0604030504040204" pitchFamily="34" charset="-120"/>
                <a:ea typeface="微軟正黑體" panose="020B0604030504040204" pitchFamily="34" charset="-120"/>
              </a:endParaRPr>
            </a:p>
            <a:p>
              <a:pPr algn="ctr"/>
              <a:r>
                <a:rPr lang="en-US" altLang="zh-TW" sz="1600" b="1" dirty="0">
                  <a:solidFill>
                    <a:schemeClr val="tx1"/>
                  </a:solidFill>
                  <a:ea typeface="微軟正黑體" panose="020B0604030504040204" pitchFamily="34" charset="-120"/>
                </a:rPr>
                <a:t>1,870.81</a:t>
              </a:r>
            </a:p>
            <a:p>
              <a:pPr algn="ctr"/>
              <a:r>
                <a:rPr lang="zh-TW" altLang="en-US" sz="1600" b="1" dirty="0">
                  <a:solidFill>
                    <a:schemeClr val="tx1"/>
                  </a:solidFill>
                  <a:latin typeface="微軟正黑體" panose="020B0604030504040204" pitchFamily="34" charset="-120"/>
                  <a:ea typeface="微軟正黑體" panose="020B0604030504040204" pitchFamily="34" charset="-120"/>
                </a:rPr>
                <a:t>億元</a:t>
              </a:r>
            </a:p>
          </p:txBody>
        </p:sp>
      </p:grpSp>
      <p:grpSp>
        <p:nvGrpSpPr>
          <p:cNvPr id="27" name="群組 26">
            <a:extLst>
              <a:ext uri="{FF2B5EF4-FFF2-40B4-BE49-F238E27FC236}">
                <a16:creationId xmlns:a16="http://schemas.microsoft.com/office/drawing/2014/main" id="{FDBFD41D-A672-4190-9496-211348CEA320}"/>
              </a:ext>
            </a:extLst>
          </p:cNvPr>
          <p:cNvGrpSpPr/>
          <p:nvPr/>
        </p:nvGrpSpPr>
        <p:grpSpPr>
          <a:xfrm>
            <a:off x="4223659" y="1774912"/>
            <a:ext cx="1843085" cy="1037155"/>
            <a:chOff x="4799856" y="1560377"/>
            <a:chExt cx="2457446" cy="3914421"/>
          </a:xfrm>
        </p:grpSpPr>
        <p:sp>
          <p:nvSpPr>
            <p:cNvPr id="10" name="矩形 9">
              <a:extLst>
                <a:ext uri="{FF2B5EF4-FFF2-40B4-BE49-F238E27FC236}">
                  <a16:creationId xmlns:a16="http://schemas.microsoft.com/office/drawing/2014/main" id="{6D4F4BE4-F555-4B1C-BF7F-AA3562C594CD}"/>
                </a:ext>
              </a:extLst>
            </p:cNvPr>
            <p:cNvSpPr/>
            <p:nvPr/>
          </p:nvSpPr>
          <p:spPr>
            <a:xfrm>
              <a:off x="4799856" y="2654915"/>
              <a:ext cx="1230923" cy="281988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tx1"/>
                  </a:solidFill>
                  <a:latin typeface="微軟正黑體" panose="020B0604030504040204" pitchFamily="34" charset="-120"/>
                  <a:ea typeface="微軟正黑體" panose="020B0604030504040204" pitchFamily="34" charset="-120"/>
                </a:rPr>
                <a:t>歲入</a:t>
              </a:r>
              <a:endParaRPr lang="en-US" altLang="zh-TW" sz="1600" b="1" dirty="0">
                <a:solidFill>
                  <a:schemeClr val="tx1"/>
                </a:solidFill>
                <a:latin typeface="微軟正黑體" panose="020B0604030504040204" pitchFamily="34" charset="-120"/>
                <a:ea typeface="微軟正黑體" panose="020B0604030504040204" pitchFamily="34" charset="-120"/>
              </a:endParaRPr>
            </a:p>
            <a:p>
              <a:pPr algn="ctr"/>
              <a:r>
                <a:rPr lang="en-US" altLang="zh-TW" sz="1600" b="1" dirty="0">
                  <a:solidFill>
                    <a:schemeClr val="tx1"/>
                  </a:solidFill>
                  <a:latin typeface="微軟正黑體" panose="020B0604030504040204" pitchFamily="34" charset="-120"/>
                  <a:ea typeface="微軟正黑體" panose="020B0604030504040204" pitchFamily="34" charset="-120"/>
                </a:rPr>
                <a:t>62.64</a:t>
              </a:r>
            </a:p>
            <a:p>
              <a:pPr algn="ctr"/>
              <a:r>
                <a:rPr lang="zh-TW" altLang="en-US" sz="1600" b="1" dirty="0">
                  <a:solidFill>
                    <a:schemeClr val="tx1"/>
                  </a:solidFill>
                  <a:latin typeface="微軟正黑體" panose="020B0604030504040204" pitchFamily="34" charset="-120"/>
                  <a:ea typeface="微軟正黑體" panose="020B0604030504040204" pitchFamily="34" charset="-120"/>
                </a:rPr>
                <a:t>億元</a:t>
              </a:r>
            </a:p>
          </p:txBody>
        </p:sp>
        <p:grpSp>
          <p:nvGrpSpPr>
            <p:cNvPr id="26" name="群組 25">
              <a:extLst>
                <a:ext uri="{FF2B5EF4-FFF2-40B4-BE49-F238E27FC236}">
                  <a16:creationId xmlns:a16="http://schemas.microsoft.com/office/drawing/2014/main" id="{78D687F1-AB7B-40AA-9074-485748E7F2C6}"/>
                </a:ext>
              </a:extLst>
            </p:cNvPr>
            <p:cNvGrpSpPr/>
            <p:nvPr/>
          </p:nvGrpSpPr>
          <p:grpSpPr>
            <a:xfrm>
              <a:off x="4799858" y="1560377"/>
              <a:ext cx="2457444" cy="3914421"/>
              <a:chOff x="4799858" y="1560377"/>
              <a:chExt cx="2457444" cy="3914421"/>
            </a:xfrm>
          </p:grpSpPr>
          <p:sp>
            <p:nvSpPr>
              <p:cNvPr id="12" name="矩形 11">
                <a:extLst>
                  <a:ext uri="{FF2B5EF4-FFF2-40B4-BE49-F238E27FC236}">
                    <a16:creationId xmlns:a16="http://schemas.microsoft.com/office/drawing/2014/main" id="{3C87A7CD-E0D7-47EA-ACA2-65F492B18E78}"/>
                  </a:ext>
                </a:extLst>
              </p:cNvPr>
              <p:cNvSpPr/>
              <p:nvPr/>
            </p:nvSpPr>
            <p:spPr>
              <a:xfrm>
                <a:off x="4799858" y="1560377"/>
                <a:ext cx="1226520" cy="12356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b="1" dirty="0">
                  <a:solidFill>
                    <a:schemeClr val="tx1"/>
                  </a:solidFill>
                  <a:latin typeface="微軟正黑體" panose="020B0604030504040204" pitchFamily="34" charset="-120"/>
                  <a:ea typeface="微軟正黑體" panose="020B0604030504040204" pitchFamily="34" charset="-120"/>
                </a:endParaRPr>
              </a:p>
            </p:txBody>
          </p:sp>
          <p:sp>
            <p:nvSpPr>
              <p:cNvPr id="13" name="矩形 12">
                <a:extLst>
                  <a:ext uri="{FF2B5EF4-FFF2-40B4-BE49-F238E27FC236}">
                    <a16:creationId xmlns:a16="http://schemas.microsoft.com/office/drawing/2014/main" id="{E1785DB1-947C-436E-8F08-CEEBE55B5651}"/>
                  </a:ext>
                </a:extLst>
              </p:cNvPr>
              <p:cNvSpPr/>
              <p:nvPr/>
            </p:nvSpPr>
            <p:spPr>
              <a:xfrm>
                <a:off x="6026379" y="1560377"/>
                <a:ext cx="1230923" cy="391442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altLang="zh-TW" sz="1600" b="1" dirty="0">
                  <a:solidFill>
                    <a:schemeClr val="tx1"/>
                  </a:solidFill>
                  <a:latin typeface="微軟正黑體" panose="020B0604030504040204" pitchFamily="34" charset="-120"/>
                  <a:ea typeface="微軟正黑體" panose="020B0604030504040204" pitchFamily="34" charset="-120"/>
                </a:endParaRPr>
              </a:p>
              <a:p>
                <a:pPr algn="ctr"/>
                <a:endParaRPr lang="en-US" altLang="zh-TW" sz="1600" b="1" dirty="0">
                  <a:solidFill>
                    <a:schemeClr val="tx1"/>
                  </a:solidFill>
                  <a:latin typeface="微軟正黑體" panose="020B0604030504040204" pitchFamily="34" charset="-120"/>
                  <a:ea typeface="微軟正黑體" panose="020B0604030504040204" pitchFamily="34" charset="-120"/>
                </a:endParaRPr>
              </a:p>
              <a:p>
                <a:pPr algn="ctr"/>
                <a:r>
                  <a:rPr lang="zh-TW" altLang="en-US" sz="1600" b="1" dirty="0">
                    <a:solidFill>
                      <a:schemeClr val="tx1"/>
                    </a:solidFill>
                    <a:latin typeface="微軟正黑體" panose="020B0604030504040204" pitchFamily="34" charset="-120"/>
                    <a:ea typeface="微軟正黑體" panose="020B0604030504040204" pitchFamily="34" charset="-120"/>
                  </a:rPr>
                  <a:t>歲出</a:t>
                </a:r>
                <a:endParaRPr lang="en-US" altLang="zh-TW" sz="1600" b="1" dirty="0">
                  <a:solidFill>
                    <a:schemeClr val="tx1"/>
                  </a:solidFill>
                  <a:latin typeface="微軟正黑體" panose="020B0604030504040204" pitchFamily="34" charset="-120"/>
                  <a:ea typeface="微軟正黑體" panose="020B0604030504040204" pitchFamily="34" charset="-120"/>
                </a:endParaRPr>
              </a:p>
              <a:p>
                <a:pPr algn="ctr"/>
                <a:r>
                  <a:rPr lang="en-US" altLang="zh-TW" sz="1600" b="1" dirty="0">
                    <a:solidFill>
                      <a:schemeClr val="tx1"/>
                    </a:solidFill>
                    <a:latin typeface="微軟正黑體" panose="020B0604030504040204" pitchFamily="34" charset="-120"/>
                    <a:ea typeface="微軟正黑體" panose="020B0604030504040204" pitchFamily="34" charset="-120"/>
                  </a:rPr>
                  <a:t>83.27</a:t>
                </a:r>
              </a:p>
              <a:p>
                <a:pPr algn="ctr"/>
                <a:r>
                  <a:rPr lang="zh-TW" altLang="en-US" sz="1600" b="1" dirty="0">
                    <a:solidFill>
                      <a:schemeClr val="tx1"/>
                    </a:solidFill>
                    <a:latin typeface="微軟正黑體" panose="020B0604030504040204" pitchFamily="34" charset="-120"/>
                    <a:ea typeface="微軟正黑體" panose="020B0604030504040204" pitchFamily="34" charset="-120"/>
                  </a:rPr>
                  <a:t>億元</a:t>
                </a:r>
              </a:p>
            </p:txBody>
          </p:sp>
        </p:grpSp>
      </p:grpSp>
      <p:sp>
        <p:nvSpPr>
          <p:cNvPr id="46" name="文字方塊 45">
            <a:extLst>
              <a:ext uri="{FF2B5EF4-FFF2-40B4-BE49-F238E27FC236}">
                <a16:creationId xmlns:a16="http://schemas.microsoft.com/office/drawing/2014/main" id="{0FD15C5F-78C4-4161-8C58-2B068E334477}"/>
              </a:ext>
            </a:extLst>
          </p:cNvPr>
          <p:cNvSpPr txBox="1"/>
          <p:nvPr/>
        </p:nvSpPr>
        <p:spPr>
          <a:xfrm>
            <a:off x="2578842" y="1702643"/>
            <a:ext cx="1570482" cy="877163"/>
          </a:xfrm>
          <a:prstGeom prst="rect">
            <a:avLst/>
          </a:prstGeom>
          <a:solidFill>
            <a:srgbClr val="008000"/>
          </a:solidFill>
          <a:ln w="38100">
            <a:solidFill>
              <a:srgbClr val="008000"/>
            </a:solidFill>
          </a:ln>
        </p:spPr>
        <p:txBody>
          <a:bodyPr wrap="square" rtlCol="0">
            <a:spAutoFit/>
          </a:bodyPr>
          <a:lstStyle/>
          <a:p>
            <a:pPr algn="ctr"/>
            <a:r>
              <a:rPr lang="zh-TW" altLang="en-US" sz="1700" b="1" dirty="0">
                <a:solidFill>
                  <a:schemeClr val="bg1"/>
                </a:solidFill>
                <a:latin typeface="微軟正黑體" panose="020B0604030504040204" pitchFamily="34" charset="-120"/>
                <a:ea typeface="微軟正黑體" panose="020B0604030504040204" pitchFamily="34" charset="-120"/>
              </a:rPr>
              <a:t>移用以前年度歲計賸餘</a:t>
            </a:r>
            <a:r>
              <a:rPr lang="en-US" altLang="zh-TW" sz="1700" b="1" dirty="0">
                <a:solidFill>
                  <a:schemeClr val="bg1"/>
                </a:solidFill>
                <a:latin typeface="微軟正黑體" panose="020B0604030504040204" pitchFamily="34" charset="-120"/>
                <a:ea typeface="微軟正黑體" panose="020B0604030504040204" pitchFamily="34" charset="-120"/>
              </a:rPr>
              <a:t>20.63</a:t>
            </a:r>
            <a:r>
              <a:rPr lang="zh-TW" altLang="en-US" sz="1700" b="1" dirty="0">
                <a:solidFill>
                  <a:schemeClr val="bg1"/>
                </a:solidFill>
                <a:latin typeface="微軟正黑體" panose="020B0604030504040204" pitchFamily="34" charset="-120"/>
                <a:ea typeface="微軟正黑體" panose="020B0604030504040204" pitchFamily="34" charset="-120"/>
              </a:rPr>
              <a:t>億元</a:t>
            </a:r>
          </a:p>
        </p:txBody>
      </p:sp>
      <p:sp>
        <p:nvSpPr>
          <p:cNvPr id="54" name="箭號: 向右 53">
            <a:extLst>
              <a:ext uri="{FF2B5EF4-FFF2-40B4-BE49-F238E27FC236}">
                <a16:creationId xmlns:a16="http://schemas.microsoft.com/office/drawing/2014/main" id="{5F538D0C-AC01-455A-BB67-F3671C27351C}"/>
              </a:ext>
            </a:extLst>
          </p:cNvPr>
          <p:cNvSpPr/>
          <p:nvPr/>
        </p:nvSpPr>
        <p:spPr>
          <a:xfrm rot="10800000">
            <a:off x="4055952" y="1793017"/>
            <a:ext cx="972798" cy="221833"/>
          </a:xfrm>
          <a:prstGeom prst="rightArrow">
            <a:avLst/>
          </a:prstGeom>
          <a:solidFill>
            <a:srgbClr val="FF8A00"/>
          </a:solidFill>
          <a:ln>
            <a:solidFill>
              <a:srgbClr val="FF8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dirty="0">
              <a:solidFill>
                <a:srgbClr val="C00000"/>
              </a:solidFill>
            </a:endParaRPr>
          </a:p>
        </p:txBody>
      </p:sp>
      <p:sp>
        <p:nvSpPr>
          <p:cNvPr id="55" name="橢圓 54">
            <a:extLst>
              <a:ext uri="{FF2B5EF4-FFF2-40B4-BE49-F238E27FC236}">
                <a16:creationId xmlns:a16="http://schemas.microsoft.com/office/drawing/2014/main" id="{9BC75B89-44E7-4120-A113-6CBB69C74FED}"/>
              </a:ext>
            </a:extLst>
          </p:cNvPr>
          <p:cNvSpPr/>
          <p:nvPr/>
        </p:nvSpPr>
        <p:spPr>
          <a:xfrm>
            <a:off x="5042237" y="1760701"/>
            <a:ext cx="209229" cy="30113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dirty="0">
              <a:solidFill>
                <a:srgbClr val="FF0000"/>
              </a:solidFill>
            </a:endParaRPr>
          </a:p>
        </p:txBody>
      </p:sp>
      <p:grpSp>
        <p:nvGrpSpPr>
          <p:cNvPr id="48" name="群組 47">
            <a:extLst>
              <a:ext uri="{FF2B5EF4-FFF2-40B4-BE49-F238E27FC236}">
                <a16:creationId xmlns:a16="http://schemas.microsoft.com/office/drawing/2014/main" id="{BCCB1484-A007-49EE-92F7-EDB008B1DB86}"/>
              </a:ext>
            </a:extLst>
          </p:cNvPr>
          <p:cNvGrpSpPr/>
          <p:nvPr/>
        </p:nvGrpSpPr>
        <p:grpSpPr>
          <a:xfrm>
            <a:off x="-6068" y="-6900"/>
            <a:ext cx="9144000" cy="643572"/>
            <a:chOff x="-272561" y="116633"/>
            <a:chExt cx="12986238" cy="1114290"/>
          </a:xfrm>
          <a:solidFill>
            <a:srgbClr val="0070C0"/>
          </a:solidFill>
        </p:grpSpPr>
        <p:sp>
          <p:nvSpPr>
            <p:cNvPr id="49" name="矩形 48">
              <a:extLst>
                <a:ext uri="{FF2B5EF4-FFF2-40B4-BE49-F238E27FC236}">
                  <a16:creationId xmlns:a16="http://schemas.microsoft.com/office/drawing/2014/main" id="{3060963C-8244-476D-81A4-D2682F5B0D25}"/>
                </a:ext>
              </a:extLst>
            </p:cNvPr>
            <p:cNvSpPr/>
            <p:nvPr/>
          </p:nvSpPr>
          <p:spPr>
            <a:xfrm>
              <a:off x="-272561" y="116633"/>
              <a:ext cx="12986238" cy="111429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dirty="0">
                <a:solidFill>
                  <a:schemeClr val="tx1"/>
                </a:solidFill>
              </a:endParaRPr>
            </a:p>
          </p:txBody>
        </p:sp>
        <p:sp>
          <p:nvSpPr>
            <p:cNvPr id="50" name="文字方塊 49">
              <a:extLst>
                <a:ext uri="{FF2B5EF4-FFF2-40B4-BE49-F238E27FC236}">
                  <a16:creationId xmlns:a16="http://schemas.microsoft.com/office/drawing/2014/main" id="{837A7D0D-C61B-469A-8072-12FD6193813A}"/>
                </a:ext>
              </a:extLst>
            </p:cNvPr>
            <p:cNvSpPr txBox="1"/>
            <p:nvPr/>
          </p:nvSpPr>
          <p:spPr>
            <a:xfrm>
              <a:off x="-148561" y="260434"/>
              <a:ext cx="12660510" cy="825978"/>
            </a:xfrm>
            <a:prstGeom prst="rect">
              <a:avLst/>
            </a:prstGeom>
            <a:grpFill/>
          </p:spPr>
          <p:txBody>
            <a:bodyPr wrap="square" rtlCol="0">
              <a:spAutoFit/>
            </a:bodyPr>
            <a:lstStyle/>
            <a:p>
              <a:pPr marL="803672" indent="-803672"/>
              <a:r>
                <a:rPr kumimoji="1" lang="zh-TW" altLang="en-US" sz="2500" b="1" dirty="0">
                  <a:solidFill>
                    <a:schemeClr val="bg1"/>
                  </a:solidFill>
                  <a:latin typeface="微軟正黑體" panose="020B0604030504040204" pitchFamily="34" charset="-120"/>
                  <a:ea typeface="微軟正黑體" panose="020B0604030504040204" pitchFamily="34" charset="-120"/>
                </a:rPr>
                <a:t>壹、</a:t>
              </a:r>
              <a:r>
                <a:rPr kumimoji="1" lang="en-US" altLang="zh-TW" sz="2500" b="1" dirty="0">
                  <a:solidFill>
                    <a:schemeClr val="bg1"/>
                  </a:solidFill>
                  <a:latin typeface="微軟正黑體" panose="020B0604030504040204" pitchFamily="34" charset="-120"/>
                  <a:ea typeface="微軟正黑體" panose="020B0604030504040204" pitchFamily="34" charset="-120"/>
                </a:rPr>
                <a:t>110</a:t>
              </a:r>
              <a:r>
                <a:rPr kumimoji="1" lang="zh-TW" altLang="en-US" sz="2500" b="1" dirty="0">
                  <a:solidFill>
                    <a:schemeClr val="bg1"/>
                  </a:solidFill>
                  <a:latin typeface="微軟正黑體" panose="020B0604030504040204" pitchFamily="34" charset="-120"/>
                  <a:ea typeface="微軟正黑體" panose="020B0604030504040204" pitchFamily="34" charset="-120"/>
                </a:rPr>
                <a:t>年度臺北市總預算第二次追加（減）預算案編製結果</a:t>
              </a:r>
            </a:p>
          </p:txBody>
        </p:sp>
      </p:grpSp>
      <p:sp>
        <p:nvSpPr>
          <p:cNvPr id="51" name="圓角矩形 9">
            <a:extLst>
              <a:ext uri="{FF2B5EF4-FFF2-40B4-BE49-F238E27FC236}">
                <a16:creationId xmlns:a16="http://schemas.microsoft.com/office/drawing/2014/main" id="{06F905C1-8BD7-4857-9AB1-FD6D59ED4096}"/>
              </a:ext>
            </a:extLst>
          </p:cNvPr>
          <p:cNvSpPr/>
          <p:nvPr/>
        </p:nvSpPr>
        <p:spPr>
          <a:xfrm>
            <a:off x="170871" y="693630"/>
            <a:ext cx="2573439" cy="928780"/>
          </a:xfrm>
          <a:prstGeom prst="snip2Diag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solidFill>
                <a:latin typeface="微軟正黑體" panose="020B0604030504040204" pitchFamily="34" charset="-120"/>
                <a:ea typeface="微軟正黑體" panose="020B0604030504040204" pitchFamily="34" charset="-120"/>
              </a:rPr>
              <a:t>110</a:t>
            </a:r>
            <a:r>
              <a:rPr lang="zh-TW" altLang="en-US" b="1" dirty="0">
                <a:solidFill>
                  <a:schemeClr val="tx1"/>
                </a:solidFill>
                <a:latin typeface="微軟正黑體" panose="020B0604030504040204" pitchFamily="34" charset="-120"/>
                <a:ea typeface="微軟正黑體" panose="020B0604030504040204" pitchFamily="34" charset="-120"/>
              </a:rPr>
              <a:t>年度總預算</a:t>
            </a: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r>
              <a:rPr lang="zh-TW" altLang="en-US" b="1" dirty="0">
                <a:solidFill>
                  <a:schemeClr val="tx1"/>
                </a:solidFill>
                <a:latin typeface="微軟正黑體" panose="020B0604030504040204" pitchFamily="34" charset="-120"/>
                <a:ea typeface="微軟正黑體" panose="020B0604030504040204" pitchFamily="34" charset="-120"/>
              </a:rPr>
              <a:t>第一次追加</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減</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預算案</a:t>
            </a: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r>
              <a:rPr lang="zh-TW" altLang="en-US" b="1" dirty="0">
                <a:solidFill>
                  <a:schemeClr val="tx1"/>
                </a:solidFill>
                <a:latin typeface="微軟正黑體" panose="020B0604030504040204" pitchFamily="34" charset="-120"/>
                <a:ea typeface="微軟正黑體" panose="020B0604030504040204" pitchFamily="34" charset="-120"/>
              </a:rPr>
              <a:t>經貴會審議結果</a:t>
            </a:r>
          </a:p>
        </p:txBody>
      </p:sp>
      <p:grpSp>
        <p:nvGrpSpPr>
          <p:cNvPr id="52" name="群組 51">
            <a:extLst>
              <a:ext uri="{FF2B5EF4-FFF2-40B4-BE49-F238E27FC236}">
                <a16:creationId xmlns:a16="http://schemas.microsoft.com/office/drawing/2014/main" id="{15A8358C-B4F6-465E-894D-443D7D6E455C}"/>
              </a:ext>
            </a:extLst>
          </p:cNvPr>
          <p:cNvGrpSpPr/>
          <p:nvPr/>
        </p:nvGrpSpPr>
        <p:grpSpPr>
          <a:xfrm>
            <a:off x="274079" y="1944047"/>
            <a:ext cx="2203491" cy="4027402"/>
            <a:chOff x="107925" y="2015068"/>
            <a:chExt cx="2699328" cy="4027402"/>
          </a:xfrm>
        </p:grpSpPr>
        <p:grpSp>
          <p:nvGrpSpPr>
            <p:cNvPr id="53" name="群組 52">
              <a:extLst>
                <a:ext uri="{FF2B5EF4-FFF2-40B4-BE49-F238E27FC236}">
                  <a16:creationId xmlns:a16="http://schemas.microsoft.com/office/drawing/2014/main" id="{229A650C-A1BA-474C-9B7C-CDEB88047CC9}"/>
                </a:ext>
              </a:extLst>
            </p:cNvPr>
            <p:cNvGrpSpPr/>
            <p:nvPr/>
          </p:nvGrpSpPr>
          <p:grpSpPr>
            <a:xfrm>
              <a:off x="107925" y="2015068"/>
              <a:ext cx="2699328" cy="4027402"/>
              <a:chOff x="294543" y="2620734"/>
              <a:chExt cx="2457445" cy="3094266"/>
            </a:xfrm>
            <a:solidFill>
              <a:schemeClr val="bg1">
                <a:lumMod val="95000"/>
              </a:schemeClr>
            </a:solidFill>
          </p:grpSpPr>
          <p:sp>
            <p:nvSpPr>
              <p:cNvPr id="58" name="矩形 57">
                <a:extLst>
                  <a:ext uri="{FF2B5EF4-FFF2-40B4-BE49-F238E27FC236}">
                    <a16:creationId xmlns:a16="http://schemas.microsoft.com/office/drawing/2014/main" id="{E0AFB5AB-5AEE-48A6-9A17-5CA8C04C354E}"/>
                  </a:ext>
                </a:extLst>
              </p:cNvPr>
              <p:cNvSpPr/>
              <p:nvPr/>
            </p:nvSpPr>
            <p:spPr>
              <a:xfrm>
                <a:off x="294543" y="3487982"/>
                <a:ext cx="1230923" cy="222701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tx1"/>
                    </a:solidFill>
                  </a:rPr>
                  <a:t>歲入</a:t>
                </a:r>
                <a:endParaRPr lang="en-US" altLang="zh-TW" sz="1600" b="1" dirty="0">
                  <a:solidFill>
                    <a:schemeClr val="tx1"/>
                  </a:solidFill>
                </a:endParaRPr>
              </a:p>
              <a:p>
                <a:pPr algn="ctr"/>
                <a:r>
                  <a:rPr lang="en-US" altLang="zh-TW" sz="1600" b="1" dirty="0">
                    <a:solidFill>
                      <a:schemeClr val="tx1"/>
                    </a:solidFill>
                  </a:rPr>
                  <a:t>1,679.58</a:t>
                </a:r>
              </a:p>
              <a:p>
                <a:pPr algn="ctr"/>
                <a:r>
                  <a:rPr lang="zh-TW" altLang="en-US" sz="1600" b="1" dirty="0">
                    <a:solidFill>
                      <a:schemeClr val="tx1"/>
                    </a:solidFill>
                  </a:rPr>
                  <a:t>億元</a:t>
                </a:r>
              </a:p>
            </p:txBody>
          </p:sp>
          <p:sp>
            <p:nvSpPr>
              <p:cNvPr id="59" name="矩形 58">
                <a:extLst>
                  <a:ext uri="{FF2B5EF4-FFF2-40B4-BE49-F238E27FC236}">
                    <a16:creationId xmlns:a16="http://schemas.microsoft.com/office/drawing/2014/main" id="{28DC9093-D225-4EDA-84F8-A226DA6EB6A3}"/>
                  </a:ext>
                </a:extLst>
              </p:cNvPr>
              <p:cNvSpPr/>
              <p:nvPr/>
            </p:nvSpPr>
            <p:spPr>
              <a:xfrm>
                <a:off x="1521066" y="2620734"/>
                <a:ext cx="1230922" cy="66690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TW" altLang="en-US" sz="1600" b="1" dirty="0">
                    <a:solidFill>
                      <a:schemeClr val="tx1"/>
                    </a:solidFill>
                    <a:latin typeface="微軟正黑體" panose="020B0604030504040204" pitchFamily="34" charset="-120"/>
                  </a:rPr>
                  <a:t>債務還本</a:t>
                </a:r>
                <a:endParaRPr lang="en-US" altLang="zh-TW" sz="1600" b="1" dirty="0">
                  <a:solidFill>
                    <a:schemeClr val="tx1"/>
                  </a:solidFill>
                  <a:latin typeface="微軟正黑體" panose="020B0604030504040204" pitchFamily="34" charset="-120"/>
                </a:endParaRPr>
              </a:p>
              <a:p>
                <a:pPr algn="ctr"/>
                <a:r>
                  <a:rPr lang="en-US" altLang="zh-TW" sz="1600" b="1" dirty="0">
                    <a:solidFill>
                      <a:schemeClr val="tx1"/>
                    </a:solidFill>
                  </a:rPr>
                  <a:t>88.10</a:t>
                </a:r>
                <a:r>
                  <a:rPr lang="zh-TW" altLang="en-US" sz="1600" b="1" dirty="0">
                    <a:solidFill>
                      <a:schemeClr val="tx1"/>
                    </a:solidFill>
                    <a:latin typeface="微軟正黑體" panose="020B0604030504040204" pitchFamily="34" charset="-120"/>
                  </a:rPr>
                  <a:t>億元</a:t>
                </a:r>
              </a:p>
              <a:p>
                <a:pPr algn="ctr"/>
                <a:endParaRPr lang="zh-TW" altLang="en-US" sz="1600" b="1" dirty="0">
                  <a:solidFill>
                    <a:schemeClr val="tx1"/>
                  </a:solidFill>
                  <a:latin typeface="微軟正黑體" panose="020B0604030504040204" pitchFamily="34" charset="-120"/>
                  <a:ea typeface="微軟正黑體" panose="020B0604030504040204" pitchFamily="34" charset="-120"/>
                </a:endParaRPr>
              </a:p>
            </p:txBody>
          </p:sp>
          <p:sp>
            <p:nvSpPr>
              <p:cNvPr id="60" name="矩形 59">
                <a:extLst>
                  <a:ext uri="{FF2B5EF4-FFF2-40B4-BE49-F238E27FC236}">
                    <a16:creationId xmlns:a16="http://schemas.microsoft.com/office/drawing/2014/main" id="{54BC3B89-9948-4316-B4B0-37883AE107EA}"/>
                  </a:ext>
                </a:extLst>
              </p:cNvPr>
              <p:cNvSpPr/>
              <p:nvPr/>
            </p:nvSpPr>
            <p:spPr>
              <a:xfrm>
                <a:off x="294545" y="2623565"/>
                <a:ext cx="1226520" cy="97586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tx1"/>
                    </a:solidFill>
                    <a:latin typeface="微軟正黑體" panose="020B0604030504040204" pitchFamily="34" charset="-120"/>
                    <a:ea typeface="微軟正黑體" panose="020B0604030504040204" pitchFamily="34" charset="-120"/>
                  </a:rPr>
                  <a:t>移用以前年度歲計賸餘</a:t>
                </a:r>
                <a:endParaRPr lang="en-US" altLang="zh-TW" sz="1600" b="1" dirty="0">
                  <a:solidFill>
                    <a:schemeClr val="tx1"/>
                  </a:solidFill>
                  <a:latin typeface="微軟正黑體" panose="020B0604030504040204" pitchFamily="34" charset="-120"/>
                  <a:ea typeface="微軟正黑體" panose="020B0604030504040204" pitchFamily="34" charset="-120"/>
                </a:endParaRPr>
              </a:p>
              <a:p>
                <a:pPr algn="ctr"/>
                <a:r>
                  <a:rPr lang="en-US" altLang="zh-TW" sz="1600" b="1" dirty="0">
                    <a:solidFill>
                      <a:schemeClr val="tx1"/>
                    </a:solidFill>
                    <a:ea typeface="微軟正黑體" panose="020B0604030504040204" pitchFamily="34" charset="-120"/>
                  </a:rPr>
                  <a:t>196.06</a:t>
                </a:r>
              </a:p>
              <a:p>
                <a:pPr algn="ctr"/>
                <a:r>
                  <a:rPr lang="zh-TW" altLang="en-US" sz="1600" b="1" dirty="0">
                    <a:solidFill>
                      <a:schemeClr val="tx1"/>
                    </a:solidFill>
                    <a:latin typeface="微軟正黑體" panose="020B0604030504040204" pitchFamily="34" charset="-120"/>
                    <a:ea typeface="微軟正黑體" panose="020B0604030504040204" pitchFamily="34" charset="-120"/>
                  </a:rPr>
                  <a:t>億元</a:t>
                </a:r>
              </a:p>
            </p:txBody>
          </p:sp>
          <p:sp>
            <p:nvSpPr>
              <p:cNvPr id="61" name="矩形 60">
                <a:extLst>
                  <a:ext uri="{FF2B5EF4-FFF2-40B4-BE49-F238E27FC236}">
                    <a16:creationId xmlns:a16="http://schemas.microsoft.com/office/drawing/2014/main" id="{6E35C905-1373-4C57-A674-A3AA03338281}"/>
                  </a:ext>
                </a:extLst>
              </p:cNvPr>
              <p:cNvSpPr/>
              <p:nvPr/>
            </p:nvSpPr>
            <p:spPr>
              <a:xfrm>
                <a:off x="1521065" y="3087923"/>
                <a:ext cx="1230923" cy="262707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1600" b="1" dirty="0">
                  <a:solidFill>
                    <a:schemeClr val="tx1"/>
                  </a:solidFill>
                  <a:latin typeface="微軟正黑體" panose="020B0604030504040204" pitchFamily="34" charset="-120"/>
                  <a:ea typeface="微軟正黑體" panose="020B0604030504040204" pitchFamily="34" charset="-120"/>
                </a:endParaRPr>
              </a:p>
              <a:p>
                <a:pPr algn="ctr"/>
                <a:endParaRPr lang="en-US" altLang="zh-TW" sz="1600" b="1" dirty="0">
                  <a:solidFill>
                    <a:schemeClr val="tx1"/>
                  </a:solidFill>
                  <a:latin typeface="微軟正黑體" panose="020B0604030504040204" pitchFamily="34" charset="-120"/>
                  <a:ea typeface="微軟正黑體" panose="020B0604030504040204" pitchFamily="34" charset="-120"/>
                </a:endParaRPr>
              </a:p>
              <a:p>
                <a:pPr algn="ctr"/>
                <a:r>
                  <a:rPr lang="zh-TW" altLang="en-US" sz="1600" b="1" dirty="0">
                    <a:solidFill>
                      <a:schemeClr val="tx1"/>
                    </a:solidFill>
                    <a:latin typeface="微軟正黑體" panose="020B0604030504040204" pitchFamily="34" charset="-120"/>
                    <a:ea typeface="微軟正黑體" panose="020B0604030504040204" pitchFamily="34" charset="-120"/>
                  </a:rPr>
                  <a:t>歲出</a:t>
                </a:r>
                <a:endParaRPr lang="en-US" altLang="zh-TW" sz="1600" b="1" dirty="0">
                  <a:solidFill>
                    <a:schemeClr val="tx1"/>
                  </a:solidFill>
                  <a:latin typeface="微軟正黑體" panose="020B0604030504040204" pitchFamily="34" charset="-120"/>
                  <a:ea typeface="微軟正黑體" panose="020B0604030504040204" pitchFamily="34" charset="-120"/>
                </a:endParaRPr>
              </a:p>
              <a:p>
                <a:pPr algn="ctr"/>
                <a:r>
                  <a:rPr lang="en-US" altLang="zh-TW" sz="1600" b="1" dirty="0">
                    <a:solidFill>
                      <a:schemeClr val="tx1"/>
                    </a:solidFill>
                    <a:ea typeface="微軟正黑體" panose="020B0604030504040204" pitchFamily="34" charset="-120"/>
                  </a:rPr>
                  <a:t>1,787.54</a:t>
                </a:r>
              </a:p>
              <a:p>
                <a:pPr algn="ctr"/>
                <a:r>
                  <a:rPr lang="zh-TW" altLang="en-US" sz="1600" b="1" dirty="0">
                    <a:solidFill>
                      <a:schemeClr val="tx1"/>
                    </a:solidFill>
                    <a:latin typeface="微軟正黑體" panose="020B0604030504040204" pitchFamily="34" charset="-120"/>
                    <a:ea typeface="微軟正黑體" panose="020B0604030504040204" pitchFamily="34" charset="-120"/>
                  </a:rPr>
                  <a:t>億元</a:t>
                </a:r>
              </a:p>
            </p:txBody>
          </p:sp>
        </p:grpSp>
        <p:sp>
          <p:nvSpPr>
            <p:cNvPr id="57" name="文字方塊 56">
              <a:extLst>
                <a:ext uri="{FF2B5EF4-FFF2-40B4-BE49-F238E27FC236}">
                  <a16:creationId xmlns:a16="http://schemas.microsoft.com/office/drawing/2014/main" id="{F146CF04-42FF-4A4C-B756-A05656B82BC5}"/>
                </a:ext>
              </a:extLst>
            </p:cNvPr>
            <p:cNvSpPr txBox="1"/>
            <p:nvPr/>
          </p:nvSpPr>
          <p:spPr>
            <a:xfrm>
              <a:off x="709720" y="5280395"/>
              <a:ext cx="1696067" cy="338554"/>
            </a:xfrm>
            <a:prstGeom prst="rect">
              <a:avLst/>
            </a:prstGeom>
            <a:noFill/>
          </p:spPr>
          <p:txBody>
            <a:bodyPr wrap="square" rtlCol="0">
              <a:spAutoFit/>
            </a:bodyPr>
            <a:lstStyle/>
            <a:p>
              <a:r>
                <a:rPr lang="zh-TW" altLang="en-US" sz="1600" b="1" dirty="0">
                  <a:solidFill>
                    <a:srgbClr val="C00000"/>
                  </a:solidFill>
                  <a:latin typeface="微軟正黑體" panose="020B0604030504040204" pitchFamily="34" charset="-120"/>
                  <a:ea typeface="微軟正黑體" panose="020B0604030504040204" pitchFamily="34" charset="-120"/>
                </a:rPr>
                <a:t>收入</a:t>
              </a:r>
              <a:r>
                <a:rPr lang="en-US" altLang="zh-TW" sz="1600" b="1" dirty="0">
                  <a:solidFill>
                    <a:srgbClr val="C00000"/>
                  </a:solidFill>
                  <a:latin typeface="微軟正黑體" panose="020B0604030504040204" pitchFamily="34" charset="-120"/>
                  <a:ea typeface="微軟正黑體" panose="020B0604030504040204" pitchFamily="34" charset="-120"/>
                </a:rPr>
                <a:t>=</a:t>
              </a:r>
              <a:r>
                <a:rPr lang="zh-TW" altLang="en-US" sz="1600" b="1" dirty="0">
                  <a:solidFill>
                    <a:srgbClr val="C00000"/>
                  </a:solidFill>
                  <a:latin typeface="微軟正黑體" panose="020B0604030504040204" pitchFamily="34" charset="-120"/>
                  <a:ea typeface="微軟正黑體" panose="020B0604030504040204" pitchFamily="34" charset="-120"/>
                </a:rPr>
                <a:t>支出</a:t>
              </a:r>
            </a:p>
          </p:txBody>
        </p:sp>
      </p:grpSp>
      <p:sp>
        <p:nvSpPr>
          <p:cNvPr id="62" name="圓角矩形 9">
            <a:extLst>
              <a:ext uri="{FF2B5EF4-FFF2-40B4-BE49-F238E27FC236}">
                <a16:creationId xmlns:a16="http://schemas.microsoft.com/office/drawing/2014/main" id="{9FD172DD-0E56-4194-80EA-44093D9ACDCC}"/>
              </a:ext>
            </a:extLst>
          </p:cNvPr>
          <p:cNvSpPr/>
          <p:nvPr/>
        </p:nvSpPr>
        <p:spPr>
          <a:xfrm>
            <a:off x="3525167" y="694325"/>
            <a:ext cx="2306442" cy="928780"/>
          </a:xfrm>
          <a:prstGeom prst="snip2Diag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辦理第二次追加</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減</a:t>
            </a:r>
            <a:r>
              <a:rPr lang="en-US" altLang="zh-TW" b="1" dirty="0">
                <a:solidFill>
                  <a:schemeClr val="tx1"/>
                </a:solidFill>
                <a:latin typeface="微軟正黑體" panose="020B0604030504040204" pitchFamily="34" charset="-120"/>
                <a:ea typeface="微軟正黑體" panose="020B0604030504040204" pitchFamily="34" charset="-120"/>
              </a:rPr>
              <a:t>)</a:t>
            </a:r>
          </a:p>
          <a:p>
            <a:pPr algn="ctr"/>
            <a:r>
              <a:rPr lang="zh-TW" altLang="en-US" b="1" dirty="0">
                <a:solidFill>
                  <a:schemeClr val="tx1"/>
                </a:solidFill>
                <a:latin typeface="微軟正黑體" panose="020B0604030504040204" pitchFamily="34" charset="-120"/>
                <a:ea typeface="微軟正黑體" panose="020B0604030504040204" pitchFamily="34" charset="-120"/>
              </a:rPr>
              <a:t>預算案之內容</a:t>
            </a:r>
          </a:p>
        </p:txBody>
      </p:sp>
      <p:sp>
        <p:nvSpPr>
          <p:cNvPr id="63" name="圓角矩形 9">
            <a:extLst>
              <a:ext uri="{FF2B5EF4-FFF2-40B4-BE49-F238E27FC236}">
                <a16:creationId xmlns:a16="http://schemas.microsoft.com/office/drawing/2014/main" id="{4371708C-7F0B-4A67-A12B-2411D66C7DB8}"/>
              </a:ext>
            </a:extLst>
          </p:cNvPr>
          <p:cNvSpPr/>
          <p:nvPr/>
        </p:nvSpPr>
        <p:spPr>
          <a:xfrm>
            <a:off x="6612466" y="702792"/>
            <a:ext cx="2403857" cy="928780"/>
          </a:xfrm>
          <a:prstGeom prst="snip2Diag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solidFill>
                <a:latin typeface="微軟正黑體" panose="020B0604030504040204" pitchFamily="34" charset="-120"/>
                <a:ea typeface="微軟正黑體" panose="020B0604030504040204" pitchFamily="34" charset="-120"/>
              </a:rPr>
              <a:t>110</a:t>
            </a:r>
            <a:r>
              <a:rPr lang="zh-TW" altLang="en-US" b="1" dirty="0">
                <a:solidFill>
                  <a:schemeClr val="tx1"/>
                </a:solidFill>
                <a:latin typeface="微軟正黑體" panose="020B0604030504040204" pitchFamily="34" charset="-120"/>
                <a:ea typeface="微軟正黑體" panose="020B0604030504040204" pitchFamily="34" charset="-120"/>
              </a:rPr>
              <a:t>年度總預算</a:t>
            </a: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r>
              <a:rPr lang="zh-TW" altLang="en-US" b="1" dirty="0">
                <a:solidFill>
                  <a:schemeClr val="tx1"/>
                </a:solidFill>
                <a:latin typeface="微軟正黑體" panose="020B0604030504040204" pitchFamily="34" charset="-120"/>
                <a:ea typeface="微軟正黑體" panose="020B0604030504040204" pitchFamily="34" charset="-120"/>
              </a:rPr>
              <a:t>經第二次追加</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減</a:t>
            </a:r>
            <a:r>
              <a:rPr lang="en-US" altLang="zh-TW" b="1" dirty="0">
                <a:solidFill>
                  <a:schemeClr val="tx1"/>
                </a:solidFill>
                <a:latin typeface="微軟正黑體" panose="020B0604030504040204" pitchFamily="34" charset="-120"/>
                <a:ea typeface="微軟正黑體" panose="020B0604030504040204" pitchFamily="34" charset="-120"/>
              </a:rPr>
              <a:t>)</a:t>
            </a:r>
          </a:p>
          <a:p>
            <a:pPr algn="ctr"/>
            <a:r>
              <a:rPr lang="zh-TW" altLang="en-US" b="1" dirty="0">
                <a:solidFill>
                  <a:schemeClr val="tx1"/>
                </a:solidFill>
                <a:latin typeface="微軟正黑體" panose="020B0604030504040204" pitchFamily="34" charset="-120"/>
                <a:ea typeface="微軟正黑體" panose="020B0604030504040204" pitchFamily="34" charset="-120"/>
              </a:rPr>
              <a:t>後之情形</a:t>
            </a:r>
          </a:p>
        </p:txBody>
      </p:sp>
      <p:sp>
        <p:nvSpPr>
          <p:cNvPr id="35" name="文字方塊 34">
            <a:extLst>
              <a:ext uri="{FF2B5EF4-FFF2-40B4-BE49-F238E27FC236}">
                <a16:creationId xmlns:a16="http://schemas.microsoft.com/office/drawing/2014/main" id="{5CBB0430-F78E-4534-83E3-546D6FDE2EDA}"/>
              </a:ext>
            </a:extLst>
          </p:cNvPr>
          <p:cNvSpPr txBox="1"/>
          <p:nvPr/>
        </p:nvSpPr>
        <p:spPr>
          <a:xfrm>
            <a:off x="7339507" y="5378651"/>
            <a:ext cx="1384518" cy="338554"/>
          </a:xfrm>
          <a:prstGeom prst="rect">
            <a:avLst/>
          </a:prstGeom>
          <a:noFill/>
        </p:spPr>
        <p:txBody>
          <a:bodyPr wrap="square" rtlCol="0">
            <a:spAutoFit/>
          </a:bodyPr>
          <a:lstStyle/>
          <a:p>
            <a:r>
              <a:rPr lang="zh-TW" altLang="en-US" sz="1600" b="1" dirty="0">
                <a:solidFill>
                  <a:srgbClr val="C00000"/>
                </a:solidFill>
                <a:latin typeface="微軟正黑體" panose="020B0604030504040204" pitchFamily="34" charset="-120"/>
                <a:ea typeface="微軟正黑體" panose="020B0604030504040204" pitchFamily="34" charset="-120"/>
              </a:rPr>
              <a:t>收入</a:t>
            </a:r>
            <a:r>
              <a:rPr lang="en-US" altLang="zh-TW" sz="1600" b="1" dirty="0">
                <a:solidFill>
                  <a:srgbClr val="C00000"/>
                </a:solidFill>
                <a:latin typeface="微軟正黑體" panose="020B0604030504040204" pitchFamily="34" charset="-120"/>
                <a:ea typeface="微軟正黑體" panose="020B0604030504040204" pitchFamily="34" charset="-120"/>
              </a:rPr>
              <a:t>=</a:t>
            </a:r>
            <a:r>
              <a:rPr lang="zh-TW" altLang="en-US" sz="1600" b="1" dirty="0">
                <a:solidFill>
                  <a:srgbClr val="C00000"/>
                </a:solidFill>
                <a:latin typeface="微軟正黑體" panose="020B0604030504040204" pitchFamily="34" charset="-120"/>
                <a:ea typeface="微軟正黑體" panose="020B0604030504040204" pitchFamily="34" charset="-120"/>
              </a:rPr>
              <a:t>支出</a:t>
            </a:r>
          </a:p>
        </p:txBody>
      </p:sp>
    </p:spTree>
    <p:extLst>
      <p:ext uri="{BB962C8B-B14F-4D97-AF65-F5344CB8AC3E}">
        <p14:creationId xmlns:p14="http://schemas.microsoft.com/office/powerpoint/2010/main" val="2983744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69E05B5B-B2F8-46EB-AB5F-BCE6563015BF}"/>
              </a:ext>
            </a:extLst>
          </p:cNvPr>
          <p:cNvGrpSpPr/>
          <p:nvPr/>
        </p:nvGrpSpPr>
        <p:grpSpPr>
          <a:xfrm>
            <a:off x="-6068" y="-6900"/>
            <a:ext cx="9144000" cy="643572"/>
            <a:chOff x="-272561" y="116633"/>
            <a:chExt cx="12986238" cy="1114290"/>
          </a:xfrm>
          <a:solidFill>
            <a:srgbClr val="0070C0"/>
          </a:solidFill>
        </p:grpSpPr>
        <p:sp>
          <p:nvSpPr>
            <p:cNvPr id="4" name="矩形 3">
              <a:extLst>
                <a:ext uri="{FF2B5EF4-FFF2-40B4-BE49-F238E27FC236}">
                  <a16:creationId xmlns:a16="http://schemas.microsoft.com/office/drawing/2014/main" id="{E4328F2B-50D9-45B0-AAB4-CF7DC01C341A}"/>
                </a:ext>
              </a:extLst>
            </p:cNvPr>
            <p:cNvSpPr/>
            <p:nvPr/>
          </p:nvSpPr>
          <p:spPr>
            <a:xfrm>
              <a:off x="-272561" y="116633"/>
              <a:ext cx="12986238" cy="111429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dirty="0">
                <a:solidFill>
                  <a:schemeClr val="tx1"/>
                </a:solidFill>
              </a:endParaRPr>
            </a:p>
          </p:txBody>
        </p:sp>
        <p:sp>
          <p:nvSpPr>
            <p:cNvPr id="5" name="文字方塊 4">
              <a:extLst>
                <a:ext uri="{FF2B5EF4-FFF2-40B4-BE49-F238E27FC236}">
                  <a16:creationId xmlns:a16="http://schemas.microsoft.com/office/drawing/2014/main" id="{AD1BCBE6-9EAF-46B3-885D-E51FD4E786D9}"/>
                </a:ext>
              </a:extLst>
            </p:cNvPr>
            <p:cNvSpPr txBox="1"/>
            <p:nvPr/>
          </p:nvSpPr>
          <p:spPr>
            <a:xfrm>
              <a:off x="-148561" y="260434"/>
              <a:ext cx="12660510" cy="825978"/>
            </a:xfrm>
            <a:prstGeom prst="rect">
              <a:avLst/>
            </a:prstGeom>
            <a:grpFill/>
          </p:spPr>
          <p:txBody>
            <a:bodyPr wrap="square" rtlCol="0">
              <a:spAutoFit/>
            </a:bodyPr>
            <a:lstStyle/>
            <a:p>
              <a:pPr marL="803672" indent="-803672"/>
              <a:r>
                <a:rPr kumimoji="1" lang="zh-TW" altLang="en-US" sz="2500" b="1" dirty="0">
                  <a:solidFill>
                    <a:schemeClr val="bg1"/>
                  </a:solidFill>
                  <a:latin typeface="微軟正黑體" panose="020B0604030504040204" pitchFamily="34" charset="-120"/>
                  <a:ea typeface="微軟正黑體" panose="020B0604030504040204" pitchFamily="34" charset="-120"/>
                </a:rPr>
                <a:t>貳、辦理第二次追加（減）預算案之內容</a:t>
              </a:r>
              <a:r>
                <a:rPr kumimoji="1" lang="en-US" altLang="zh-TW" sz="2500" b="1" dirty="0">
                  <a:solidFill>
                    <a:schemeClr val="bg1"/>
                  </a:solidFill>
                  <a:latin typeface="微軟正黑體" panose="020B0604030504040204" pitchFamily="34" charset="-120"/>
                  <a:ea typeface="微軟正黑體" panose="020B0604030504040204" pitchFamily="34" charset="-120"/>
                </a:rPr>
                <a:t>(1/4)</a:t>
              </a:r>
              <a:endParaRPr kumimoji="1" lang="zh-TW" altLang="en-US" sz="2500" b="1" dirty="0">
                <a:solidFill>
                  <a:schemeClr val="bg1"/>
                </a:solidFill>
                <a:latin typeface="微軟正黑體" panose="020B0604030504040204" pitchFamily="34" charset="-120"/>
                <a:ea typeface="微軟正黑體" panose="020B0604030504040204" pitchFamily="34" charset="-120"/>
              </a:endParaRPr>
            </a:p>
          </p:txBody>
        </p:sp>
      </p:grpSp>
      <p:sp>
        <p:nvSpPr>
          <p:cNvPr id="6" name="椭圆 26">
            <a:extLst>
              <a:ext uri="{FF2B5EF4-FFF2-40B4-BE49-F238E27FC236}">
                <a16:creationId xmlns:a16="http://schemas.microsoft.com/office/drawing/2014/main" id="{4B6D5285-72D5-439F-B02A-04AEB9C4CED8}"/>
              </a:ext>
            </a:extLst>
          </p:cNvPr>
          <p:cNvSpPr/>
          <p:nvPr/>
        </p:nvSpPr>
        <p:spPr>
          <a:xfrm>
            <a:off x="8538517" y="6315228"/>
            <a:ext cx="457370" cy="461614"/>
          </a:xfrm>
          <a:prstGeom prst="ellipse">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tx1"/>
              </a:solidFill>
              <a:latin typeface="微軟正黑體" panose="020B0604030504040204" pitchFamily="34" charset="-120"/>
              <a:ea typeface="微軟正黑體" panose="020B0604030504040204" pitchFamily="34" charset="-120"/>
            </a:endParaRPr>
          </a:p>
        </p:txBody>
      </p:sp>
      <p:sp>
        <p:nvSpPr>
          <p:cNvPr id="7" name="投影片編號版面配置區 1">
            <a:extLst>
              <a:ext uri="{FF2B5EF4-FFF2-40B4-BE49-F238E27FC236}">
                <a16:creationId xmlns:a16="http://schemas.microsoft.com/office/drawing/2014/main" id="{C19C5BC2-99B6-43BD-B88A-144763FC27AC}"/>
              </a:ext>
            </a:extLst>
          </p:cNvPr>
          <p:cNvSpPr>
            <a:spLocks noGrp="1"/>
          </p:cNvSpPr>
          <p:nvPr>
            <p:ph type="sldNum" sz="quarter" idx="12"/>
          </p:nvPr>
        </p:nvSpPr>
        <p:spPr>
          <a:xfrm>
            <a:off x="7898395" y="6411609"/>
            <a:ext cx="984019" cy="273844"/>
          </a:xfrm>
        </p:spPr>
        <p:txBody>
          <a:bodyPr/>
          <a:lstStyle/>
          <a:p>
            <a:fld id="{72E208A2-4240-46E5-838C-D82E242C14B5}" type="slidenum">
              <a:rPr lang="zh-TW" altLang="en-US" sz="1200" b="1">
                <a:solidFill>
                  <a:schemeClr val="tx1"/>
                </a:solidFill>
                <a:latin typeface="微軟正黑體" panose="020B0604030504040204" pitchFamily="34" charset="-120"/>
                <a:ea typeface="微軟正黑體" panose="020B0604030504040204" pitchFamily="34" charset="-120"/>
              </a:rPr>
              <a:pPr/>
              <a:t>2</a:t>
            </a:fld>
            <a:endParaRPr lang="zh-TW" altLang="en-US" sz="1200" b="1" dirty="0">
              <a:solidFill>
                <a:schemeClr val="tx1"/>
              </a:solidFill>
              <a:latin typeface="微軟正黑體" panose="020B0604030504040204" pitchFamily="34" charset="-120"/>
              <a:ea typeface="微軟正黑體" panose="020B0604030504040204" pitchFamily="34" charset="-120"/>
            </a:endParaRPr>
          </a:p>
        </p:txBody>
      </p:sp>
      <p:grpSp>
        <p:nvGrpSpPr>
          <p:cNvPr id="150" name="群組 149">
            <a:extLst>
              <a:ext uri="{FF2B5EF4-FFF2-40B4-BE49-F238E27FC236}">
                <a16:creationId xmlns:a16="http://schemas.microsoft.com/office/drawing/2014/main" id="{AED5121D-C09D-4443-92E5-C8668356A12D}"/>
              </a:ext>
            </a:extLst>
          </p:cNvPr>
          <p:cNvGrpSpPr/>
          <p:nvPr/>
        </p:nvGrpSpPr>
        <p:grpSpPr>
          <a:xfrm>
            <a:off x="1321939" y="1129150"/>
            <a:ext cx="6643695" cy="4296740"/>
            <a:chOff x="1423933" y="684530"/>
            <a:chExt cx="6412569" cy="5488941"/>
          </a:xfrm>
        </p:grpSpPr>
        <p:grpSp>
          <p:nvGrpSpPr>
            <p:cNvPr id="101" name="群組 100">
              <a:extLst>
                <a:ext uri="{FF2B5EF4-FFF2-40B4-BE49-F238E27FC236}">
                  <a16:creationId xmlns:a16="http://schemas.microsoft.com/office/drawing/2014/main" id="{79D3DEC4-1F0B-45D4-B6B9-69712F2A2D68}"/>
                </a:ext>
              </a:extLst>
            </p:cNvPr>
            <p:cNvGrpSpPr/>
            <p:nvPr/>
          </p:nvGrpSpPr>
          <p:grpSpPr>
            <a:xfrm>
              <a:off x="2494085" y="1754152"/>
              <a:ext cx="1045615" cy="3279695"/>
              <a:chOff x="30480" y="0"/>
              <a:chExt cx="1045712" cy="2912774"/>
            </a:xfrm>
          </p:grpSpPr>
          <p:cxnSp>
            <p:nvCxnSpPr>
              <p:cNvPr id="146" name="直線接點 145">
                <a:extLst>
                  <a:ext uri="{FF2B5EF4-FFF2-40B4-BE49-F238E27FC236}">
                    <a16:creationId xmlns:a16="http://schemas.microsoft.com/office/drawing/2014/main" id="{D706882F-F304-4502-8E70-71B301AFB1C3}"/>
                  </a:ext>
                </a:extLst>
              </p:cNvPr>
              <p:cNvCxnSpPr/>
              <p:nvPr/>
            </p:nvCxnSpPr>
            <p:spPr>
              <a:xfrm>
                <a:off x="396240" y="0"/>
                <a:ext cx="0" cy="259080"/>
              </a:xfrm>
              <a:prstGeom prst="line">
                <a:avLst/>
              </a:prstGeom>
              <a:noFill/>
              <a:ln w="19050" cap="flat" cmpd="sng" algn="ctr">
                <a:solidFill>
                  <a:sysClr val="windowText" lastClr="000000">
                    <a:shade val="95000"/>
                    <a:satMod val="105000"/>
                  </a:sysClr>
                </a:solidFill>
                <a:prstDash val="solid"/>
              </a:ln>
              <a:effectLst/>
            </p:spPr>
          </p:cxnSp>
          <p:grpSp>
            <p:nvGrpSpPr>
              <p:cNvPr id="147" name="群組 146">
                <a:extLst>
                  <a:ext uri="{FF2B5EF4-FFF2-40B4-BE49-F238E27FC236}">
                    <a16:creationId xmlns:a16="http://schemas.microsoft.com/office/drawing/2014/main" id="{97E5C3EB-B843-495E-88F7-AF329B6721E8}"/>
                  </a:ext>
                </a:extLst>
              </p:cNvPr>
              <p:cNvGrpSpPr/>
              <p:nvPr/>
            </p:nvGrpSpPr>
            <p:grpSpPr>
              <a:xfrm>
                <a:off x="30480" y="259080"/>
                <a:ext cx="1045712" cy="2653694"/>
                <a:chOff x="30480" y="0"/>
                <a:chExt cx="1045712" cy="2653694"/>
              </a:xfrm>
            </p:grpSpPr>
            <p:sp>
              <p:nvSpPr>
                <p:cNvPr id="148" name="矩形 147">
                  <a:extLst>
                    <a:ext uri="{FF2B5EF4-FFF2-40B4-BE49-F238E27FC236}">
                      <a16:creationId xmlns:a16="http://schemas.microsoft.com/office/drawing/2014/main" id="{BF439DE0-26D2-43DE-BF89-734ED7A8111E}"/>
                    </a:ext>
                  </a:extLst>
                </p:cNvPr>
                <p:cNvSpPr/>
                <p:nvPr/>
              </p:nvSpPr>
              <p:spPr>
                <a:xfrm>
                  <a:off x="30480" y="0"/>
                  <a:ext cx="807720" cy="2522220"/>
                </a:xfrm>
                <a:prstGeom prst="rect">
                  <a:avLst/>
                </a:prstGeom>
                <a:noFill/>
                <a:ln w="25400" cap="flat" cmpd="sng" algn="ctr">
                  <a:solidFill>
                    <a:sysClr val="windowText" lastClr="000000"/>
                  </a:solidFill>
                  <a:prstDash val="solid"/>
                </a:ln>
                <a:effectLst/>
              </p:spPr>
              <p:txBody>
                <a:bodyPr rot="0" spcFirstLastPara="0" vert="eaVert" wrap="square" lIns="91440" tIns="45720" rIns="91440" bIns="45720" numCol="1" spcCol="0" rtlCol="0" fromWordArt="0" anchor="ctr" anchorCtr="0" forceAA="0" compatLnSpc="1">
                  <a:prstTxWarp prst="textNoShape">
                    <a:avLst/>
                  </a:prstTxWarp>
                  <a:noAutofit/>
                </a:bodyPr>
                <a:lstStyle/>
                <a:p>
                  <a:pPr marL="76200" marR="0" lvl="0" indent="0" defTabSz="914400" eaLnBrk="1" fontAlgn="auto" latinLnBrk="0" hangingPunct="1">
                    <a:lnSpc>
                      <a:spcPts val="2300"/>
                    </a:lnSpc>
                    <a:spcBef>
                      <a:spcPts val="0"/>
                    </a:spcBef>
                    <a:spcAft>
                      <a:spcPts val="0"/>
                    </a:spcAft>
                    <a:buClrTx/>
                    <a:buSzTx/>
                    <a:buFontTx/>
                    <a:buNone/>
                    <a:tabLst/>
                    <a:defRPr/>
                  </a:pPr>
                  <a:r>
                    <a:rPr kumimoji="0" lang="zh-TW" altLang="en-US" sz="1700" b="1" i="0" u="none" strike="noStrike" kern="1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一般性補助款</a:t>
                  </a:r>
                  <a:endParaRPr kumimoji="0" lang="en-US" altLang="zh-TW" sz="1700" b="1" i="0" u="none" strike="noStrike" kern="1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endParaRPr>
                </a:p>
                <a:p>
                  <a:pPr marL="76200" marR="0" lvl="0" indent="0" defTabSz="914400" eaLnBrk="1" fontAlgn="auto" latinLnBrk="0" hangingPunct="1">
                    <a:lnSpc>
                      <a:spcPts val="2300"/>
                    </a:lnSpc>
                    <a:spcBef>
                      <a:spcPts val="0"/>
                    </a:spcBef>
                    <a:spcAft>
                      <a:spcPts val="0"/>
                    </a:spcAft>
                    <a:buClrTx/>
                    <a:buSzTx/>
                    <a:buFontTx/>
                    <a:buNone/>
                    <a:tabLst/>
                    <a:defRPr/>
                  </a:pPr>
                  <a:r>
                    <a:rPr lang="en-US" altLang="zh-TW" sz="1700" b="1" kern="100" dirty="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rPr>
                    <a:t> </a:t>
                  </a:r>
                  <a:r>
                    <a:rPr kumimoji="0" lang="zh-TW" altLang="en-US" sz="1700" b="1" i="0" u="none" strike="noStrike" kern="1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行政院</a:t>
                  </a:r>
                  <a:endParaRPr kumimoji="0" lang="zh-TW" altLang="en-US" sz="1200" b="1" i="0" u="none" strike="noStrike" kern="100" cap="none" spc="0" normalizeH="0" baseline="0" noProof="0" dirty="0">
                    <a:ln>
                      <a:noFill/>
                    </a:ln>
                    <a:solidFill>
                      <a:sysClr val="window" lastClr="FFFFFF"/>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149" name="文字方塊 23">
                  <a:extLst>
                    <a:ext uri="{FF2B5EF4-FFF2-40B4-BE49-F238E27FC236}">
                      <a16:creationId xmlns:a16="http://schemas.microsoft.com/office/drawing/2014/main" id="{BAB23EB9-A6D5-40B8-8793-291305952D72}"/>
                    </a:ext>
                  </a:extLst>
                </p:cNvPr>
                <p:cNvSpPr txBox="1"/>
                <p:nvPr/>
              </p:nvSpPr>
              <p:spPr>
                <a:xfrm>
                  <a:off x="47492" y="2219354"/>
                  <a:ext cx="1028700" cy="434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50" b="1" i="0" u="none" strike="noStrike" kern="1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(1.88</a:t>
                  </a:r>
                  <a:r>
                    <a:rPr kumimoji="0" lang="zh-TW" altLang="en-US" sz="1350" b="1" i="0" u="none" strike="noStrike" kern="1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億</a:t>
                  </a:r>
                  <a:r>
                    <a:rPr kumimoji="0" lang="en-US" sz="1350" b="1" i="0" u="none" strike="noStrike" kern="1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a:t>
                  </a:r>
                  <a:endParaRPr kumimoji="0" lang="zh-TW" altLang="en-US" sz="1350" b="1" i="0" u="none" strike="noStrike" kern="1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endParaRPr>
                </a:p>
              </p:txBody>
            </p:sp>
          </p:grpSp>
        </p:grpSp>
        <p:grpSp>
          <p:nvGrpSpPr>
            <p:cNvPr id="102" name="群組 101">
              <a:extLst>
                <a:ext uri="{FF2B5EF4-FFF2-40B4-BE49-F238E27FC236}">
                  <a16:creationId xmlns:a16="http://schemas.microsoft.com/office/drawing/2014/main" id="{E74A6082-AC30-4990-831B-41D3749C2F47}"/>
                </a:ext>
              </a:extLst>
            </p:cNvPr>
            <p:cNvGrpSpPr/>
            <p:nvPr/>
          </p:nvGrpSpPr>
          <p:grpSpPr>
            <a:xfrm>
              <a:off x="1423933" y="684530"/>
              <a:ext cx="6412569" cy="5488941"/>
              <a:chOff x="43132" y="0"/>
              <a:chExt cx="6413161" cy="5489220"/>
            </a:xfrm>
          </p:grpSpPr>
          <p:grpSp>
            <p:nvGrpSpPr>
              <p:cNvPr id="103" name="群組 102">
                <a:extLst>
                  <a:ext uri="{FF2B5EF4-FFF2-40B4-BE49-F238E27FC236}">
                    <a16:creationId xmlns:a16="http://schemas.microsoft.com/office/drawing/2014/main" id="{10207206-ACFF-4CCD-9FA4-C2788A60D9C7}"/>
                  </a:ext>
                </a:extLst>
              </p:cNvPr>
              <p:cNvGrpSpPr/>
              <p:nvPr/>
            </p:nvGrpSpPr>
            <p:grpSpPr>
              <a:xfrm>
                <a:off x="508959" y="0"/>
                <a:ext cx="5334000" cy="1077152"/>
                <a:chOff x="0" y="0"/>
                <a:chExt cx="5334000" cy="1077152"/>
              </a:xfrm>
            </p:grpSpPr>
            <p:sp>
              <p:nvSpPr>
                <p:cNvPr id="143" name="矩形 142">
                  <a:extLst>
                    <a:ext uri="{FF2B5EF4-FFF2-40B4-BE49-F238E27FC236}">
                      <a16:creationId xmlns:a16="http://schemas.microsoft.com/office/drawing/2014/main" id="{E4E8BA41-AB61-402E-BC8E-F349CD268318}"/>
                    </a:ext>
                  </a:extLst>
                </p:cNvPr>
                <p:cNvSpPr/>
                <p:nvPr/>
              </p:nvSpPr>
              <p:spPr>
                <a:xfrm>
                  <a:off x="1570007" y="0"/>
                  <a:ext cx="1981200" cy="746760"/>
                </a:xfrm>
                <a:prstGeom prst="rect">
                  <a:avLst/>
                </a:prstGeom>
                <a:solidFill>
                  <a:srgbClr val="FFE5E5"/>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zh-TW" altLang="en-US" sz="1700" b="1" i="0" u="none" strike="noStrike" kern="1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追加歲入預算</a:t>
                  </a:r>
                  <a:endParaRPr kumimoji="0" lang="zh-TW" altLang="en-US" sz="1200" b="1" i="0" u="none" strike="noStrike" kern="100" cap="none" spc="0" normalizeH="0" baseline="0" noProof="0" dirty="0">
                    <a:ln>
                      <a:noFill/>
                    </a:ln>
                    <a:solidFill>
                      <a:sysClr val="window" lastClr="FFFFFF"/>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endParaRPr>
                </a:p>
                <a:p>
                  <a:pPr marL="0" marR="0" lvl="0" indent="0" algn="ctr" defTabSz="914400" eaLnBrk="1" fontAlgn="auto" latinLnBrk="0" hangingPunct="1">
                    <a:lnSpc>
                      <a:spcPts val="2200"/>
                    </a:lnSpc>
                    <a:spcBef>
                      <a:spcPts val="0"/>
                    </a:spcBef>
                    <a:spcAft>
                      <a:spcPts val="0"/>
                    </a:spcAft>
                    <a:buClrTx/>
                    <a:buSzTx/>
                    <a:buFontTx/>
                    <a:buNone/>
                    <a:tabLst/>
                    <a:defRPr/>
                  </a:pPr>
                  <a:r>
                    <a:rPr kumimoji="0" lang="zh-TW" altLang="en-US" sz="1700" b="1" i="0" u="none" strike="noStrike" kern="1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a:t>
                  </a:r>
                  <a:r>
                    <a:rPr kumimoji="0" lang="en-US" sz="1700" b="1" i="0" u="none" strike="noStrike" kern="1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62.26</a:t>
                  </a:r>
                  <a:r>
                    <a:rPr kumimoji="0" lang="zh-TW" altLang="en-US" sz="1700" b="1" i="0" u="none" strike="noStrike" kern="1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億）①</a:t>
                  </a:r>
                  <a:endParaRPr kumimoji="0" lang="zh-TW" altLang="en-US" sz="1200" b="1" i="0" u="none" strike="noStrike" kern="100" cap="none" spc="0" normalizeH="0" baseline="0" noProof="0" dirty="0">
                    <a:ln>
                      <a:noFill/>
                    </a:ln>
                    <a:solidFill>
                      <a:sysClr val="window" lastClr="FFFFFF"/>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endParaRPr>
                </a:p>
              </p:txBody>
            </p:sp>
            <p:cxnSp>
              <p:nvCxnSpPr>
                <p:cNvPr id="144" name="直線接點 143">
                  <a:extLst>
                    <a:ext uri="{FF2B5EF4-FFF2-40B4-BE49-F238E27FC236}">
                      <a16:creationId xmlns:a16="http://schemas.microsoft.com/office/drawing/2014/main" id="{A5E2EBB6-A555-443A-A5C3-00601A705C81}"/>
                    </a:ext>
                  </a:extLst>
                </p:cNvPr>
                <p:cNvCxnSpPr/>
                <p:nvPr/>
              </p:nvCxnSpPr>
              <p:spPr>
                <a:xfrm>
                  <a:off x="2544792" y="741872"/>
                  <a:ext cx="0" cy="335280"/>
                </a:xfrm>
                <a:prstGeom prst="line">
                  <a:avLst/>
                </a:prstGeom>
                <a:noFill/>
                <a:ln w="19050" cap="flat" cmpd="sng" algn="ctr">
                  <a:solidFill>
                    <a:sysClr val="windowText" lastClr="000000">
                      <a:shade val="95000"/>
                      <a:satMod val="105000"/>
                    </a:sysClr>
                  </a:solidFill>
                  <a:prstDash val="solid"/>
                </a:ln>
                <a:effectLst/>
              </p:spPr>
            </p:cxnSp>
            <p:cxnSp>
              <p:nvCxnSpPr>
                <p:cNvPr id="145" name="直線接點 144">
                  <a:extLst>
                    <a:ext uri="{FF2B5EF4-FFF2-40B4-BE49-F238E27FC236}">
                      <a16:creationId xmlns:a16="http://schemas.microsoft.com/office/drawing/2014/main" id="{C8E9CC73-2048-4C2F-92C7-96599EBBA4CA}"/>
                    </a:ext>
                  </a:extLst>
                </p:cNvPr>
                <p:cNvCxnSpPr/>
                <p:nvPr/>
              </p:nvCxnSpPr>
              <p:spPr>
                <a:xfrm>
                  <a:off x="0" y="1069676"/>
                  <a:ext cx="5334000" cy="0"/>
                </a:xfrm>
                <a:prstGeom prst="line">
                  <a:avLst/>
                </a:prstGeom>
                <a:noFill/>
                <a:ln w="19050" cap="flat" cmpd="sng" algn="ctr">
                  <a:solidFill>
                    <a:sysClr val="windowText" lastClr="000000">
                      <a:shade val="95000"/>
                      <a:satMod val="105000"/>
                    </a:sysClr>
                  </a:solidFill>
                  <a:prstDash val="solid"/>
                </a:ln>
                <a:effectLst/>
              </p:spPr>
            </p:cxnSp>
          </p:grpSp>
          <p:grpSp>
            <p:nvGrpSpPr>
              <p:cNvPr id="104" name="群組 103">
                <a:extLst>
                  <a:ext uri="{FF2B5EF4-FFF2-40B4-BE49-F238E27FC236}">
                    <a16:creationId xmlns:a16="http://schemas.microsoft.com/office/drawing/2014/main" id="{4AB96C8A-F9DE-4E53-8F9D-BD53C401912B}"/>
                  </a:ext>
                </a:extLst>
              </p:cNvPr>
              <p:cNvGrpSpPr/>
              <p:nvPr/>
            </p:nvGrpSpPr>
            <p:grpSpPr>
              <a:xfrm>
                <a:off x="43132" y="1069675"/>
                <a:ext cx="6413161" cy="4419545"/>
                <a:chOff x="43132" y="-1"/>
                <a:chExt cx="6413161" cy="4419545"/>
              </a:xfrm>
            </p:grpSpPr>
            <p:grpSp>
              <p:nvGrpSpPr>
                <p:cNvPr id="105" name="群組 104">
                  <a:extLst>
                    <a:ext uri="{FF2B5EF4-FFF2-40B4-BE49-F238E27FC236}">
                      <a16:creationId xmlns:a16="http://schemas.microsoft.com/office/drawing/2014/main" id="{40999AA2-6A96-44BB-80F6-3ECDDC446F3E}"/>
                    </a:ext>
                  </a:extLst>
                </p:cNvPr>
                <p:cNvGrpSpPr/>
                <p:nvPr/>
              </p:nvGrpSpPr>
              <p:grpSpPr>
                <a:xfrm>
                  <a:off x="508959" y="-1"/>
                  <a:ext cx="5321600" cy="259081"/>
                  <a:chOff x="0" y="-1"/>
                  <a:chExt cx="5321600" cy="259081"/>
                </a:xfrm>
              </p:grpSpPr>
              <p:cxnSp>
                <p:nvCxnSpPr>
                  <p:cNvPr id="141" name="直線接點 140">
                    <a:extLst>
                      <a:ext uri="{FF2B5EF4-FFF2-40B4-BE49-F238E27FC236}">
                        <a16:creationId xmlns:a16="http://schemas.microsoft.com/office/drawing/2014/main" id="{970388FF-8419-4329-BDB9-97DE90F552D0}"/>
                      </a:ext>
                    </a:extLst>
                  </p:cNvPr>
                  <p:cNvCxnSpPr/>
                  <p:nvPr/>
                </p:nvCxnSpPr>
                <p:spPr>
                  <a:xfrm>
                    <a:off x="0" y="0"/>
                    <a:ext cx="0" cy="259080"/>
                  </a:xfrm>
                  <a:prstGeom prst="line">
                    <a:avLst/>
                  </a:prstGeom>
                  <a:noFill/>
                  <a:ln w="19050" cap="flat" cmpd="sng" algn="ctr">
                    <a:solidFill>
                      <a:sysClr val="windowText" lastClr="000000">
                        <a:shade val="95000"/>
                        <a:satMod val="105000"/>
                      </a:sysClr>
                    </a:solidFill>
                    <a:prstDash val="solid"/>
                  </a:ln>
                  <a:effectLst/>
                </p:spPr>
              </p:cxnSp>
              <p:cxnSp>
                <p:nvCxnSpPr>
                  <p:cNvPr id="142" name="直線接點 141">
                    <a:extLst>
                      <a:ext uri="{FF2B5EF4-FFF2-40B4-BE49-F238E27FC236}">
                        <a16:creationId xmlns:a16="http://schemas.microsoft.com/office/drawing/2014/main" id="{B9561027-5EC9-4A85-BCF1-964A3AC1CE38}"/>
                      </a:ext>
                    </a:extLst>
                  </p:cNvPr>
                  <p:cNvCxnSpPr/>
                  <p:nvPr/>
                </p:nvCxnSpPr>
                <p:spPr>
                  <a:xfrm>
                    <a:off x="5321600" y="-1"/>
                    <a:ext cx="0" cy="259080"/>
                  </a:xfrm>
                  <a:prstGeom prst="line">
                    <a:avLst/>
                  </a:prstGeom>
                  <a:noFill/>
                  <a:ln w="19050" cap="flat" cmpd="sng" algn="ctr">
                    <a:solidFill>
                      <a:sysClr val="windowText" lastClr="000000">
                        <a:shade val="95000"/>
                        <a:satMod val="105000"/>
                      </a:sysClr>
                    </a:solidFill>
                    <a:prstDash val="solid"/>
                  </a:ln>
                  <a:effectLst/>
                </p:spPr>
              </p:cxnSp>
            </p:grpSp>
            <p:grpSp>
              <p:nvGrpSpPr>
                <p:cNvPr id="106" name="群組 105">
                  <a:extLst>
                    <a:ext uri="{FF2B5EF4-FFF2-40B4-BE49-F238E27FC236}">
                      <a16:creationId xmlns:a16="http://schemas.microsoft.com/office/drawing/2014/main" id="{C0582C77-08C6-41E5-80D1-EC784106D973}"/>
                    </a:ext>
                  </a:extLst>
                </p:cNvPr>
                <p:cNvGrpSpPr/>
                <p:nvPr/>
              </p:nvGrpSpPr>
              <p:grpSpPr>
                <a:xfrm>
                  <a:off x="61080" y="276045"/>
                  <a:ext cx="6164460" cy="3008986"/>
                  <a:chOff x="22980" y="3061"/>
                  <a:chExt cx="6164460" cy="2649456"/>
                </a:xfrm>
              </p:grpSpPr>
              <p:sp>
                <p:nvSpPr>
                  <p:cNvPr id="139" name="矩形 138">
                    <a:extLst>
                      <a:ext uri="{FF2B5EF4-FFF2-40B4-BE49-F238E27FC236}">
                        <a16:creationId xmlns:a16="http://schemas.microsoft.com/office/drawing/2014/main" id="{6A84A76B-33CC-4785-B605-26D9840E8733}"/>
                      </a:ext>
                    </a:extLst>
                  </p:cNvPr>
                  <p:cNvSpPr/>
                  <p:nvPr/>
                </p:nvSpPr>
                <p:spPr>
                  <a:xfrm>
                    <a:off x="5379720" y="3061"/>
                    <a:ext cx="807720" cy="2522220"/>
                  </a:xfrm>
                  <a:prstGeom prst="rect">
                    <a:avLst/>
                  </a:prstGeom>
                  <a:noFill/>
                  <a:ln w="25400" cap="flat" cmpd="sng" algn="ctr">
                    <a:solidFill>
                      <a:sysClr val="windowText" lastClr="000000"/>
                    </a:solidFill>
                    <a:prstDash val="solid"/>
                  </a:ln>
                  <a:effectLst/>
                </p:spPr>
                <p:txBody>
                  <a:bodyPr rot="0" spcFirstLastPara="0" vert="eaVert" wrap="square" lIns="91440" tIns="45720" rIns="91440" bIns="45720" numCol="1" spcCol="0" rtlCol="0" fromWordArt="0" anchor="ctr" anchorCtr="0" forceAA="0" compatLnSpc="1">
                    <a:prstTxWarp prst="textNoShape">
                      <a:avLst/>
                    </a:prstTxWarp>
                    <a:noAutofit/>
                  </a:bodyPr>
                  <a:lstStyle/>
                  <a:p>
                    <a:pPr marL="76200" marR="0" lvl="0" indent="0" defTabSz="914400" eaLnBrk="1" fontAlgn="auto" latinLnBrk="0" hangingPunct="1">
                      <a:lnSpc>
                        <a:spcPts val="2300"/>
                      </a:lnSpc>
                      <a:spcBef>
                        <a:spcPts val="0"/>
                      </a:spcBef>
                      <a:spcAft>
                        <a:spcPts val="0"/>
                      </a:spcAft>
                      <a:buClrTx/>
                      <a:buSzTx/>
                      <a:buFontTx/>
                      <a:buNone/>
                      <a:tabLst/>
                      <a:defRPr/>
                    </a:pPr>
                    <a:r>
                      <a:rPr kumimoji="0" lang="zh-TW" altLang="en-US" sz="1700" b="1" i="0" u="none" strike="noStrike" kern="1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菸品健康福利捐</a:t>
                    </a:r>
                    <a:endParaRPr kumimoji="0" lang="en-US" altLang="zh-TW" sz="1700" b="1" i="0" u="none" strike="noStrike" kern="1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endParaRPr>
                  </a:p>
                  <a:p>
                    <a:pPr marL="76200" marR="0" lvl="0" indent="0" defTabSz="914400" eaLnBrk="1" fontAlgn="auto" latinLnBrk="0" hangingPunct="1">
                      <a:lnSpc>
                        <a:spcPts val="2300"/>
                      </a:lnSpc>
                      <a:spcBef>
                        <a:spcPts val="0"/>
                      </a:spcBef>
                      <a:spcAft>
                        <a:spcPts val="0"/>
                      </a:spcAft>
                      <a:buClrTx/>
                      <a:buSzTx/>
                      <a:buFontTx/>
                      <a:buNone/>
                      <a:tabLst/>
                      <a:defRPr/>
                    </a:pPr>
                    <a:r>
                      <a:rPr kumimoji="0" lang="zh-TW" altLang="en-US" sz="1700" b="1" i="0" u="none" strike="noStrike" kern="1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財政部</a:t>
                    </a:r>
                    <a:endParaRPr kumimoji="0" lang="zh-TW" altLang="en-US" sz="1200" b="1" i="0" u="none" strike="noStrike" kern="100" cap="none" spc="0" normalizeH="0" baseline="0" noProof="0" dirty="0">
                      <a:ln>
                        <a:noFill/>
                      </a:ln>
                      <a:solidFill>
                        <a:sysClr val="window" lastClr="FFFFFF"/>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140" name="文字方塊 20">
                    <a:extLst>
                      <a:ext uri="{FF2B5EF4-FFF2-40B4-BE49-F238E27FC236}">
                        <a16:creationId xmlns:a16="http://schemas.microsoft.com/office/drawing/2014/main" id="{3BA3CC24-CB5C-4EE1-BA45-B0C8730A4277}"/>
                      </a:ext>
                    </a:extLst>
                  </p:cNvPr>
                  <p:cNvSpPr txBox="1"/>
                  <p:nvPr/>
                </p:nvSpPr>
                <p:spPr>
                  <a:xfrm>
                    <a:off x="22980" y="2218176"/>
                    <a:ext cx="1028700" cy="43434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50" b="1" i="0" u="none" strike="noStrike" kern="1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(0.50</a:t>
                    </a:r>
                    <a:r>
                      <a:rPr kumimoji="0" lang="zh-TW" altLang="en-US" sz="1350" b="1" i="0" u="none" strike="noStrike" kern="1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億</a:t>
                    </a:r>
                    <a:r>
                      <a:rPr kumimoji="0" lang="en-US" sz="1350" b="1" i="0" u="none" strike="noStrike" kern="1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a:t>
                    </a:r>
                    <a:endParaRPr kumimoji="0" lang="zh-TW" altLang="en-US" sz="1350" b="1" i="0" u="none" strike="noStrike" kern="1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endParaRPr>
                  </a:p>
                </p:txBody>
              </p:sp>
            </p:grpSp>
            <p:grpSp>
              <p:nvGrpSpPr>
                <p:cNvPr id="107" name="群組 106">
                  <a:extLst>
                    <a:ext uri="{FF2B5EF4-FFF2-40B4-BE49-F238E27FC236}">
                      <a16:creationId xmlns:a16="http://schemas.microsoft.com/office/drawing/2014/main" id="{494F60F8-115B-45B0-A0FD-51B7201F7022}"/>
                    </a:ext>
                  </a:extLst>
                </p:cNvPr>
                <p:cNvGrpSpPr/>
                <p:nvPr/>
              </p:nvGrpSpPr>
              <p:grpSpPr>
                <a:xfrm>
                  <a:off x="2154160" y="0"/>
                  <a:ext cx="1134920" cy="3298287"/>
                  <a:chOff x="83820" y="0"/>
                  <a:chExt cx="1134920" cy="2922028"/>
                </a:xfrm>
              </p:grpSpPr>
              <p:grpSp>
                <p:nvGrpSpPr>
                  <p:cNvPr id="135" name="群組 134">
                    <a:extLst>
                      <a:ext uri="{FF2B5EF4-FFF2-40B4-BE49-F238E27FC236}">
                        <a16:creationId xmlns:a16="http://schemas.microsoft.com/office/drawing/2014/main" id="{4BAD0461-3DFA-4950-B9DC-482D7E38F5FD}"/>
                      </a:ext>
                    </a:extLst>
                  </p:cNvPr>
                  <p:cNvGrpSpPr/>
                  <p:nvPr/>
                </p:nvGrpSpPr>
                <p:grpSpPr>
                  <a:xfrm>
                    <a:off x="83820" y="259080"/>
                    <a:ext cx="1134920" cy="2662948"/>
                    <a:chOff x="83820" y="0"/>
                    <a:chExt cx="1134920" cy="2662948"/>
                  </a:xfrm>
                </p:grpSpPr>
                <p:sp>
                  <p:nvSpPr>
                    <p:cNvPr id="137" name="矩形 136">
                      <a:extLst>
                        <a:ext uri="{FF2B5EF4-FFF2-40B4-BE49-F238E27FC236}">
                          <a16:creationId xmlns:a16="http://schemas.microsoft.com/office/drawing/2014/main" id="{00FC3A8D-3037-4041-B1A2-FC61495AA064}"/>
                        </a:ext>
                      </a:extLst>
                    </p:cNvPr>
                    <p:cNvSpPr/>
                    <p:nvPr/>
                  </p:nvSpPr>
                  <p:spPr>
                    <a:xfrm>
                      <a:off x="83820" y="0"/>
                      <a:ext cx="853440" cy="2522220"/>
                    </a:xfrm>
                    <a:prstGeom prst="rect">
                      <a:avLst/>
                    </a:prstGeom>
                    <a:noFill/>
                    <a:ln w="25400" cap="flat" cmpd="sng" algn="ctr">
                      <a:solidFill>
                        <a:sysClr val="windowText" lastClr="000000"/>
                      </a:solidFill>
                      <a:prstDash val="solid"/>
                    </a:ln>
                    <a:effectLst/>
                  </p:spPr>
                  <p:txBody>
                    <a:bodyPr rot="0" spcFirstLastPara="0" vert="eaVert" wrap="square" lIns="91440" tIns="45720" rIns="91440" bIns="45720" numCol="1" spcCol="0" rtlCol="0" fromWordArt="0" anchor="ctr" anchorCtr="0" forceAA="0" compatLnSpc="1">
                      <a:prstTxWarp prst="textNoShape">
                        <a:avLst/>
                      </a:prstTxWarp>
                      <a:noAutofit/>
                    </a:bodyPr>
                    <a:lstStyle/>
                    <a:p>
                      <a:pPr marL="76200" marR="0" lvl="0" indent="0" defTabSz="914400" eaLnBrk="1" fontAlgn="auto" latinLnBrk="0" hangingPunct="1">
                        <a:lnSpc>
                          <a:spcPts val="2300"/>
                        </a:lnSpc>
                        <a:spcBef>
                          <a:spcPts val="0"/>
                        </a:spcBef>
                        <a:spcAft>
                          <a:spcPts val="0"/>
                        </a:spcAft>
                        <a:buClrTx/>
                        <a:buSzTx/>
                        <a:buFontTx/>
                        <a:buNone/>
                        <a:tabLst/>
                        <a:defRPr/>
                      </a:pPr>
                      <a:r>
                        <a:rPr kumimoji="0" lang="zh-TW" altLang="en-US" sz="1700" b="1" i="0" u="none" strike="noStrike" kern="1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中央計畫型補助款</a:t>
                      </a:r>
                      <a:endParaRPr kumimoji="0" lang="zh-TW" altLang="en-US" sz="1200" b="1" i="0" u="none" strike="noStrike" kern="100" cap="none" spc="0" normalizeH="0" baseline="0" noProof="0" dirty="0">
                        <a:ln>
                          <a:noFill/>
                        </a:ln>
                        <a:solidFill>
                          <a:sysClr val="window" lastClr="FFFFFF"/>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138" name="文字方塊 24">
                      <a:extLst>
                        <a:ext uri="{FF2B5EF4-FFF2-40B4-BE49-F238E27FC236}">
                          <a16:creationId xmlns:a16="http://schemas.microsoft.com/office/drawing/2014/main" id="{6E639BE6-37CA-410B-BB10-2801D98CEF84}"/>
                        </a:ext>
                      </a:extLst>
                    </p:cNvPr>
                    <p:cNvSpPr txBox="1"/>
                    <p:nvPr/>
                  </p:nvSpPr>
                  <p:spPr>
                    <a:xfrm>
                      <a:off x="98600" y="2228608"/>
                      <a:ext cx="1120140" cy="434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1" i="0" u="none" strike="noStrike" kern="1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(54.77</a:t>
                      </a:r>
                      <a:r>
                        <a:rPr kumimoji="0" lang="zh-TW" altLang="en-US" sz="1300" b="1" i="0" u="none" strike="noStrike" kern="1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億</a:t>
                      </a:r>
                      <a:r>
                        <a:rPr kumimoji="0" lang="en-US" sz="1300" b="1" i="0" u="none" strike="noStrike" kern="1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a:t>
                      </a:r>
                      <a:endParaRPr kumimoji="0" lang="zh-TW" altLang="en-US" sz="1300" b="1" i="0" u="none" strike="noStrike" kern="1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endParaRPr>
                    </a:p>
                  </p:txBody>
                </p:sp>
              </p:grpSp>
              <p:cxnSp>
                <p:nvCxnSpPr>
                  <p:cNvPr id="136" name="直線接點 135">
                    <a:extLst>
                      <a:ext uri="{FF2B5EF4-FFF2-40B4-BE49-F238E27FC236}">
                        <a16:creationId xmlns:a16="http://schemas.microsoft.com/office/drawing/2014/main" id="{CFB55008-9DAF-4FC0-BDD7-2AC9468710E8}"/>
                      </a:ext>
                    </a:extLst>
                  </p:cNvPr>
                  <p:cNvCxnSpPr/>
                  <p:nvPr/>
                </p:nvCxnSpPr>
                <p:spPr>
                  <a:xfrm>
                    <a:off x="472440" y="0"/>
                    <a:ext cx="0" cy="259080"/>
                  </a:xfrm>
                  <a:prstGeom prst="line">
                    <a:avLst/>
                  </a:prstGeom>
                  <a:noFill/>
                  <a:ln w="19050" cap="flat" cmpd="sng" algn="ctr">
                    <a:solidFill>
                      <a:sysClr val="windowText" lastClr="000000">
                        <a:shade val="95000"/>
                        <a:satMod val="105000"/>
                      </a:sysClr>
                    </a:solidFill>
                    <a:prstDash val="solid"/>
                  </a:ln>
                  <a:effectLst/>
                </p:spPr>
              </p:cxnSp>
            </p:grpSp>
            <p:grpSp>
              <p:nvGrpSpPr>
                <p:cNvPr id="108" name="群組 107">
                  <a:extLst>
                    <a:ext uri="{FF2B5EF4-FFF2-40B4-BE49-F238E27FC236}">
                      <a16:creationId xmlns:a16="http://schemas.microsoft.com/office/drawing/2014/main" id="{C884DB46-D054-4630-A564-1DC1C80D142C}"/>
                    </a:ext>
                  </a:extLst>
                </p:cNvPr>
                <p:cNvGrpSpPr/>
                <p:nvPr/>
              </p:nvGrpSpPr>
              <p:grpSpPr>
                <a:xfrm>
                  <a:off x="3252734" y="17253"/>
                  <a:ext cx="1034995" cy="3243779"/>
                  <a:chOff x="22860" y="29885"/>
                  <a:chExt cx="1034995" cy="2879568"/>
                </a:xfrm>
              </p:grpSpPr>
              <p:grpSp>
                <p:nvGrpSpPr>
                  <p:cNvPr id="131" name="群組 130">
                    <a:extLst>
                      <a:ext uri="{FF2B5EF4-FFF2-40B4-BE49-F238E27FC236}">
                        <a16:creationId xmlns:a16="http://schemas.microsoft.com/office/drawing/2014/main" id="{E40AF44E-38D4-41A0-86F8-28F0DDCF83BA}"/>
                      </a:ext>
                    </a:extLst>
                  </p:cNvPr>
                  <p:cNvGrpSpPr/>
                  <p:nvPr/>
                </p:nvGrpSpPr>
                <p:grpSpPr>
                  <a:xfrm>
                    <a:off x="22860" y="274320"/>
                    <a:ext cx="1034995" cy="2635133"/>
                    <a:chOff x="30480" y="0"/>
                    <a:chExt cx="1034995" cy="2635133"/>
                  </a:xfrm>
                </p:grpSpPr>
                <p:sp>
                  <p:nvSpPr>
                    <p:cNvPr id="133" name="矩形 132">
                      <a:extLst>
                        <a:ext uri="{FF2B5EF4-FFF2-40B4-BE49-F238E27FC236}">
                          <a16:creationId xmlns:a16="http://schemas.microsoft.com/office/drawing/2014/main" id="{11E15920-32F8-4D79-8AE5-FFCEBDF81801}"/>
                        </a:ext>
                      </a:extLst>
                    </p:cNvPr>
                    <p:cNvSpPr/>
                    <p:nvPr/>
                  </p:nvSpPr>
                  <p:spPr>
                    <a:xfrm>
                      <a:off x="30480" y="0"/>
                      <a:ext cx="807720" cy="2522220"/>
                    </a:xfrm>
                    <a:prstGeom prst="rect">
                      <a:avLst/>
                    </a:prstGeom>
                    <a:noFill/>
                    <a:ln w="25400" cap="flat" cmpd="sng" algn="ctr">
                      <a:solidFill>
                        <a:sysClr val="windowText" lastClr="000000"/>
                      </a:solidFill>
                      <a:prstDash val="solid"/>
                    </a:ln>
                    <a:effectLst/>
                  </p:spPr>
                  <p:txBody>
                    <a:bodyPr rot="0" spcFirstLastPara="0" vert="eaVert" wrap="square" lIns="91440" tIns="45720" rIns="91440" bIns="45720" numCol="1" spcCol="0" rtlCol="0" fromWordArt="0" anchor="ctr" anchorCtr="0" forceAA="0" compatLnSpc="1">
                      <a:prstTxWarp prst="textNoShape">
                        <a:avLst/>
                      </a:prstTxWarp>
                      <a:noAutofit/>
                    </a:bodyPr>
                    <a:lstStyle/>
                    <a:p>
                      <a:pPr marL="76200" marR="0" lvl="0" indent="0" defTabSz="914400" eaLnBrk="1" fontAlgn="auto" latinLnBrk="0" hangingPunct="1">
                        <a:lnSpc>
                          <a:spcPts val="2300"/>
                        </a:lnSpc>
                        <a:spcBef>
                          <a:spcPts val="0"/>
                        </a:spcBef>
                        <a:spcAft>
                          <a:spcPts val="0"/>
                        </a:spcAft>
                        <a:buClrTx/>
                        <a:buSzTx/>
                        <a:buFontTx/>
                        <a:buNone/>
                        <a:tabLst/>
                        <a:defRPr/>
                      </a:pPr>
                      <a:r>
                        <a:rPr kumimoji="0" lang="zh-TW" altLang="en-US" sz="1700" b="1" i="0" u="none" strike="noStrike" kern="1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特別統籌分配稅款</a:t>
                      </a:r>
                      <a:endParaRPr kumimoji="0" lang="en-US" altLang="zh-TW" sz="1700" b="1" i="0" u="none" strike="noStrike" kern="1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endParaRPr>
                    </a:p>
                    <a:p>
                      <a:pPr marL="76200" marR="0" lvl="0" indent="0" defTabSz="914400" eaLnBrk="1" fontAlgn="auto" latinLnBrk="0" hangingPunct="1">
                        <a:lnSpc>
                          <a:spcPts val="2300"/>
                        </a:lnSpc>
                        <a:spcBef>
                          <a:spcPts val="0"/>
                        </a:spcBef>
                        <a:spcAft>
                          <a:spcPts val="0"/>
                        </a:spcAft>
                        <a:buClrTx/>
                        <a:buSzTx/>
                        <a:buFontTx/>
                        <a:buNone/>
                        <a:tabLst/>
                        <a:defRPr/>
                      </a:pPr>
                      <a:r>
                        <a:rPr kumimoji="0" lang="zh-TW" altLang="en-US" sz="1700" b="1" i="0" u="none" strike="noStrike" kern="1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行政院</a:t>
                      </a:r>
                      <a:endParaRPr kumimoji="0" lang="zh-TW" altLang="en-US" sz="1200" b="1" i="0" u="none" strike="noStrike" kern="100" cap="none" spc="0" normalizeH="0" baseline="0" noProof="0" dirty="0">
                        <a:ln>
                          <a:noFill/>
                        </a:ln>
                        <a:solidFill>
                          <a:sysClr val="window" lastClr="FFFFFF"/>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134" name="文字方塊 26">
                      <a:extLst>
                        <a:ext uri="{FF2B5EF4-FFF2-40B4-BE49-F238E27FC236}">
                          <a16:creationId xmlns:a16="http://schemas.microsoft.com/office/drawing/2014/main" id="{CDD08750-4A5F-4F87-B047-7271A05C9D78}"/>
                        </a:ext>
                      </a:extLst>
                    </p:cNvPr>
                    <p:cNvSpPr txBox="1"/>
                    <p:nvPr/>
                  </p:nvSpPr>
                  <p:spPr>
                    <a:xfrm>
                      <a:off x="36775" y="2200794"/>
                      <a:ext cx="1028700" cy="4343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1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(4.60</a:t>
                      </a:r>
                      <a:r>
                        <a:rPr kumimoji="0" lang="zh-TW" altLang="en-US" sz="1400" b="1" i="0" u="none" strike="noStrike" kern="1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億</a:t>
                      </a:r>
                      <a:r>
                        <a:rPr kumimoji="0" lang="en-US" sz="1400" b="1" i="0" u="none" strike="noStrike" kern="1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a:t>
                      </a:r>
                      <a:endParaRPr kumimoji="0" lang="zh-TW" altLang="en-US" sz="1200" b="1" i="0" u="none" strike="noStrike" kern="1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endParaRPr>
                    </a:p>
                  </p:txBody>
                </p:sp>
              </p:grpSp>
              <p:cxnSp>
                <p:nvCxnSpPr>
                  <p:cNvPr id="132" name="直線接點 131">
                    <a:extLst>
                      <a:ext uri="{FF2B5EF4-FFF2-40B4-BE49-F238E27FC236}">
                        <a16:creationId xmlns:a16="http://schemas.microsoft.com/office/drawing/2014/main" id="{3BE8FCCF-D7F3-4588-8C24-008FAF87349A}"/>
                      </a:ext>
                    </a:extLst>
                  </p:cNvPr>
                  <p:cNvCxnSpPr/>
                  <p:nvPr/>
                </p:nvCxnSpPr>
                <p:spPr>
                  <a:xfrm>
                    <a:off x="381000" y="29885"/>
                    <a:ext cx="0" cy="236220"/>
                  </a:xfrm>
                  <a:prstGeom prst="line">
                    <a:avLst/>
                  </a:prstGeom>
                  <a:noFill/>
                  <a:ln w="19050" cap="flat" cmpd="sng" algn="ctr">
                    <a:solidFill>
                      <a:sysClr val="windowText" lastClr="000000">
                        <a:shade val="95000"/>
                        <a:satMod val="105000"/>
                      </a:sysClr>
                    </a:solidFill>
                    <a:prstDash val="solid"/>
                  </a:ln>
                  <a:effectLst/>
                </p:spPr>
              </p:cxnSp>
            </p:grpSp>
            <p:grpSp>
              <p:nvGrpSpPr>
                <p:cNvPr id="109" name="群組 108">
                  <a:extLst>
                    <a:ext uri="{FF2B5EF4-FFF2-40B4-BE49-F238E27FC236}">
                      <a16:creationId xmlns:a16="http://schemas.microsoft.com/office/drawing/2014/main" id="{A9A5B325-A5A7-407A-837E-17B10A5C91B6}"/>
                    </a:ext>
                  </a:extLst>
                </p:cNvPr>
                <p:cNvGrpSpPr/>
                <p:nvPr/>
              </p:nvGrpSpPr>
              <p:grpSpPr>
                <a:xfrm>
                  <a:off x="4331036" y="17253"/>
                  <a:ext cx="1056056" cy="3218142"/>
                  <a:chOff x="38100" y="0"/>
                  <a:chExt cx="1056056" cy="2879926"/>
                </a:xfrm>
              </p:grpSpPr>
              <p:grpSp>
                <p:nvGrpSpPr>
                  <p:cNvPr id="127" name="群組 126">
                    <a:extLst>
                      <a:ext uri="{FF2B5EF4-FFF2-40B4-BE49-F238E27FC236}">
                        <a16:creationId xmlns:a16="http://schemas.microsoft.com/office/drawing/2014/main" id="{7FAC37A8-AD9A-44C2-8C7D-A4F1665EE7E2}"/>
                      </a:ext>
                    </a:extLst>
                  </p:cNvPr>
                  <p:cNvGrpSpPr/>
                  <p:nvPr/>
                </p:nvGrpSpPr>
                <p:grpSpPr>
                  <a:xfrm>
                    <a:off x="38100" y="251460"/>
                    <a:ext cx="1056056" cy="2628466"/>
                    <a:chOff x="38100" y="0"/>
                    <a:chExt cx="1056056" cy="2628466"/>
                  </a:xfrm>
                </p:grpSpPr>
                <p:sp>
                  <p:nvSpPr>
                    <p:cNvPr id="129" name="矩形 128">
                      <a:extLst>
                        <a:ext uri="{FF2B5EF4-FFF2-40B4-BE49-F238E27FC236}">
                          <a16:creationId xmlns:a16="http://schemas.microsoft.com/office/drawing/2014/main" id="{A2AC0295-8999-46F5-8C5F-3AB3A7F604EE}"/>
                        </a:ext>
                      </a:extLst>
                    </p:cNvPr>
                    <p:cNvSpPr/>
                    <p:nvPr/>
                  </p:nvSpPr>
                  <p:spPr>
                    <a:xfrm>
                      <a:off x="38100" y="0"/>
                      <a:ext cx="807720" cy="2522220"/>
                    </a:xfrm>
                    <a:prstGeom prst="rect">
                      <a:avLst/>
                    </a:prstGeom>
                    <a:noFill/>
                    <a:ln w="25400" cap="flat" cmpd="sng" algn="ctr">
                      <a:solidFill>
                        <a:sysClr val="windowText" lastClr="000000"/>
                      </a:solidFill>
                      <a:prstDash val="solid"/>
                    </a:ln>
                    <a:effectLst/>
                  </p:spPr>
                  <p:txBody>
                    <a:bodyPr rot="0" spcFirstLastPara="0" vert="eaVert" wrap="square" lIns="91440" tIns="45720" rIns="91440" bIns="45720" numCol="1" spcCol="0" rtlCol="0" fromWordArt="0" anchor="ctr" anchorCtr="0" forceAA="0" compatLnSpc="1">
                      <a:prstTxWarp prst="textNoShape">
                        <a:avLst/>
                      </a:prstTxWarp>
                      <a:noAutofit/>
                    </a:bodyPr>
                    <a:lstStyle/>
                    <a:p>
                      <a:pPr marL="0" marR="0" lvl="0" indent="107950" defTabSz="914400" eaLnBrk="1" fontAlgn="auto" latinLnBrk="0" hangingPunct="1">
                        <a:lnSpc>
                          <a:spcPts val="2300"/>
                        </a:lnSpc>
                        <a:spcBef>
                          <a:spcPts val="0"/>
                        </a:spcBef>
                        <a:spcAft>
                          <a:spcPts val="0"/>
                        </a:spcAft>
                        <a:buClrTx/>
                        <a:buSzTx/>
                        <a:buFontTx/>
                        <a:buNone/>
                        <a:tabLst/>
                        <a:defRPr/>
                      </a:pPr>
                      <a:r>
                        <a:rPr kumimoji="0" lang="zh-TW" altLang="en-US" sz="1700" b="1" i="0" u="none" strike="noStrike" kern="1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土增稅損失撥補</a:t>
                      </a:r>
                      <a:endParaRPr kumimoji="0" lang="zh-TW" altLang="en-US" sz="1200" b="1" i="0" u="none" strike="noStrike" kern="100" cap="none" spc="0" normalizeH="0" baseline="0" noProof="0" dirty="0">
                        <a:ln>
                          <a:noFill/>
                        </a:ln>
                        <a:solidFill>
                          <a:sysClr val="window" lastClr="FFFFFF"/>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endParaRPr>
                    </a:p>
                    <a:p>
                      <a:pPr marL="0" marR="0" lvl="0" indent="107950" defTabSz="914400" eaLnBrk="1" fontAlgn="auto" latinLnBrk="0" hangingPunct="1">
                        <a:lnSpc>
                          <a:spcPts val="2300"/>
                        </a:lnSpc>
                        <a:spcBef>
                          <a:spcPts val="0"/>
                        </a:spcBef>
                        <a:spcAft>
                          <a:spcPts val="0"/>
                        </a:spcAft>
                        <a:buClrTx/>
                        <a:buSzTx/>
                        <a:buFontTx/>
                        <a:buNone/>
                        <a:tabLst/>
                        <a:defRPr/>
                      </a:pPr>
                      <a:r>
                        <a:rPr kumimoji="0" lang="zh-TW" altLang="en-US" sz="1700" b="1" i="0" u="none" strike="noStrike" kern="1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財政部賦稅署</a:t>
                      </a:r>
                      <a:endParaRPr kumimoji="0" lang="zh-TW" altLang="en-US" sz="1200" b="1" i="0" u="none" strike="noStrike" kern="100" cap="none" spc="0" normalizeH="0" baseline="0" noProof="0" dirty="0">
                        <a:ln>
                          <a:noFill/>
                        </a:ln>
                        <a:solidFill>
                          <a:sysClr val="window" lastClr="FFFFFF"/>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130" name="文字方塊 27">
                      <a:extLst>
                        <a:ext uri="{FF2B5EF4-FFF2-40B4-BE49-F238E27FC236}">
                          <a16:creationId xmlns:a16="http://schemas.microsoft.com/office/drawing/2014/main" id="{98A9C148-8255-4946-A11C-28FCE0FFC79F}"/>
                        </a:ext>
                      </a:extLst>
                    </p:cNvPr>
                    <p:cNvSpPr txBox="1"/>
                    <p:nvPr/>
                  </p:nvSpPr>
                  <p:spPr>
                    <a:xfrm>
                      <a:off x="65456" y="2194126"/>
                      <a:ext cx="1028700" cy="434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50" b="1" i="0" u="none" strike="noStrike" kern="1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(0.47</a:t>
                      </a:r>
                      <a:r>
                        <a:rPr kumimoji="0" lang="zh-TW" altLang="en-US" sz="1350" b="1" i="0" u="none" strike="noStrike" kern="1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億</a:t>
                      </a:r>
                      <a:r>
                        <a:rPr kumimoji="0" lang="en-US" sz="1350" b="1" i="0" u="none" strike="noStrike" kern="1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a:t>
                      </a:r>
                      <a:endParaRPr kumimoji="0" lang="zh-TW" altLang="en-US" sz="1350" b="1" i="0" u="none" strike="noStrike" kern="1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endParaRPr>
                    </a:p>
                  </p:txBody>
                </p:sp>
              </p:grpSp>
              <p:cxnSp>
                <p:nvCxnSpPr>
                  <p:cNvPr id="128" name="直線接點 127">
                    <a:extLst>
                      <a:ext uri="{FF2B5EF4-FFF2-40B4-BE49-F238E27FC236}">
                        <a16:creationId xmlns:a16="http://schemas.microsoft.com/office/drawing/2014/main" id="{205E2F57-9731-4D26-B8CD-14A06388A2F5}"/>
                      </a:ext>
                    </a:extLst>
                  </p:cNvPr>
                  <p:cNvCxnSpPr/>
                  <p:nvPr/>
                </p:nvCxnSpPr>
                <p:spPr>
                  <a:xfrm>
                    <a:off x="434340" y="0"/>
                    <a:ext cx="0" cy="259080"/>
                  </a:xfrm>
                  <a:prstGeom prst="line">
                    <a:avLst/>
                  </a:prstGeom>
                  <a:noFill/>
                  <a:ln w="19050" cap="flat" cmpd="sng" algn="ctr">
                    <a:solidFill>
                      <a:sysClr val="windowText" lastClr="000000">
                        <a:shade val="95000"/>
                        <a:satMod val="105000"/>
                      </a:sysClr>
                    </a:solidFill>
                    <a:prstDash val="solid"/>
                  </a:ln>
                  <a:effectLst/>
                </p:spPr>
              </p:cxnSp>
            </p:grpSp>
            <p:grpSp>
              <p:nvGrpSpPr>
                <p:cNvPr id="110" name="群組 109">
                  <a:extLst>
                    <a:ext uri="{FF2B5EF4-FFF2-40B4-BE49-F238E27FC236}">
                      <a16:creationId xmlns:a16="http://schemas.microsoft.com/office/drawing/2014/main" id="{576E93AE-E3F9-4398-80D5-05DAFD5DD8D5}"/>
                    </a:ext>
                  </a:extLst>
                </p:cNvPr>
                <p:cNvGrpSpPr/>
                <p:nvPr/>
              </p:nvGrpSpPr>
              <p:grpSpPr>
                <a:xfrm>
                  <a:off x="43132" y="267419"/>
                  <a:ext cx="6413161" cy="4152125"/>
                  <a:chOff x="0" y="0"/>
                  <a:chExt cx="6413161" cy="4152125"/>
                </a:xfrm>
              </p:grpSpPr>
              <p:grpSp>
                <p:nvGrpSpPr>
                  <p:cNvPr id="111" name="群組 110">
                    <a:extLst>
                      <a:ext uri="{FF2B5EF4-FFF2-40B4-BE49-F238E27FC236}">
                        <a16:creationId xmlns:a16="http://schemas.microsoft.com/office/drawing/2014/main" id="{5A326B15-E768-473E-A752-D16A7CC49D60}"/>
                      </a:ext>
                    </a:extLst>
                  </p:cNvPr>
                  <p:cNvGrpSpPr/>
                  <p:nvPr/>
                </p:nvGrpSpPr>
                <p:grpSpPr>
                  <a:xfrm>
                    <a:off x="0" y="0"/>
                    <a:ext cx="6413161" cy="2981664"/>
                    <a:chOff x="-5341620" y="-6690"/>
                    <a:chExt cx="6413161" cy="2617856"/>
                  </a:xfrm>
                </p:grpSpPr>
                <p:sp>
                  <p:nvSpPr>
                    <p:cNvPr id="125" name="矩形 124">
                      <a:extLst>
                        <a:ext uri="{FF2B5EF4-FFF2-40B4-BE49-F238E27FC236}">
                          <a16:creationId xmlns:a16="http://schemas.microsoft.com/office/drawing/2014/main" id="{5D895EB0-3556-4F90-8608-0678895A321E}"/>
                        </a:ext>
                      </a:extLst>
                    </p:cNvPr>
                    <p:cNvSpPr/>
                    <p:nvPr/>
                  </p:nvSpPr>
                  <p:spPr>
                    <a:xfrm>
                      <a:off x="-5341620" y="-6690"/>
                      <a:ext cx="807720" cy="2522220"/>
                    </a:xfrm>
                    <a:prstGeom prst="rect">
                      <a:avLst/>
                    </a:prstGeom>
                    <a:noFill/>
                    <a:ln w="25400" cap="flat" cmpd="sng" algn="ctr">
                      <a:solidFill>
                        <a:sysClr val="windowText" lastClr="000000"/>
                      </a:solidFill>
                      <a:prstDash val="solid"/>
                    </a:ln>
                    <a:effectLst/>
                  </p:spPr>
                  <p:txBody>
                    <a:bodyPr rot="0" spcFirstLastPara="0" vert="eaVert" wrap="square" lIns="91440" tIns="45720" rIns="91440" bIns="45720" numCol="1" spcCol="0" rtlCol="0" fromWordArt="0" anchor="ctr" anchorCtr="0" forceAA="0" compatLnSpc="1">
                      <a:prstTxWarp prst="textNoShape">
                        <a:avLst/>
                      </a:prstTxWarp>
                      <a:noAutofit/>
                    </a:bodyPr>
                    <a:lstStyle/>
                    <a:p>
                      <a:pPr marL="76200" marR="0" lvl="0" indent="0" defTabSz="914400" eaLnBrk="1" fontAlgn="auto" latinLnBrk="0" hangingPunct="1">
                        <a:lnSpc>
                          <a:spcPts val="2300"/>
                        </a:lnSpc>
                        <a:spcBef>
                          <a:spcPts val="0"/>
                        </a:spcBef>
                        <a:spcAft>
                          <a:spcPts val="0"/>
                        </a:spcAft>
                        <a:buClrTx/>
                        <a:buSzTx/>
                        <a:buFontTx/>
                        <a:buNone/>
                        <a:tabLst/>
                        <a:defRPr/>
                      </a:pPr>
                      <a:r>
                        <a:rPr kumimoji="0" lang="zh-TW" altLang="en-US" sz="1700" b="1" i="0" u="none" strike="noStrike" kern="1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行政院促參獎勵金</a:t>
                      </a:r>
                      <a:endParaRPr kumimoji="0" lang="zh-TW" altLang="en-US" sz="1200" b="1" i="0" u="none" strike="noStrike" kern="100" cap="none" spc="0" normalizeH="0" baseline="0" noProof="0" dirty="0">
                        <a:ln>
                          <a:noFill/>
                        </a:ln>
                        <a:solidFill>
                          <a:sysClr val="window" lastClr="FFFFFF"/>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126" name="文字方塊 25">
                      <a:extLst>
                        <a:ext uri="{FF2B5EF4-FFF2-40B4-BE49-F238E27FC236}">
                          <a16:creationId xmlns:a16="http://schemas.microsoft.com/office/drawing/2014/main" id="{F85CED87-06AD-4D2D-9DA1-6244E70519BA}"/>
                        </a:ext>
                      </a:extLst>
                    </p:cNvPr>
                    <p:cNvSpPr txBox="1"/>
                    <p:nvPr/>
                  </p:nvSpPr>
                  <p:spPr>
                    <a:xfrm>
                      <a:off x="42841" y="2176826"/>
                      <a:ext cx="1028700" cy="434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50" b="1" i="0" u="none" strike="noStrike" kern="1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(0.04</a:t>
                      </a:r>
                      <a:r>
                        <a:rPr kumimoji="0" lang="zh-TW" altLang="en-US" sz="1350" b="1" i="0" u="none" strike="noStrike" kern="1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億</a:t>
                      </a:r>
                      <a:r>
                        <a:rPr kumimoji="0" lang="en-US" sz="1350" b="1" i="0" u="none" strike="noStrike" kern="1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a:t>
                      </a:r>
                      <a:endParaRPr kumimoji="0" lang="zh-TW" altLang="en-US" sz="1350" b="1" i="0" u="none" strike="noStrike" kern="1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endParaRPr>
                    </a:p>
                  </p:txBody>
                </p:sp>
              </p:grpSp>
              <p:grpSp>
                <p:nvGrpSpPr>
                  <p:cNvPr id="112" name="群組 111">
                    <a:extLst>
                      <a:ext uri="{FF2B5EF4-FFF2-40B4-BE49-F238E27FC236}">
                        <a16:creationId xmlns:a16="http://schemas.microsoft.com/office/drawing/2014/main" id="{2D8729CB-1513-495F-B0AC-5211E54395DE}"/>
                      </a:ext>
                    </a:extLst>
                  </p:cNvPr>
                  <p:cNvGrpSpPr/>
                  <p:nvPr/>
                </p:nvGrpSpPr>
                <p:grpSpPr>
                  <a:xfrm>
                    <a:off x="2007030" y="3153905"/>
                    <a:ext cx="1981200" cy="998220"/>
                    <a:chOff x="0" y="0"/>
                    <a:chExt cx="1981200" cy="998220"/>
                  </a:xfrm>
                </p:grpSpPr>
                <p:cxnSp>
                  <p:nvCxnSpPr>
                    <p:cNvPr id="123" name="直線接點 122">
                      <a:extLst>
                        <a:ext uri="{FF2B5EF4-FFF2-40B4-BE49-F238E27FC236}">
                          <a16:creationId xmlns:a16="http://schemas.microsoft.com/office/drawing/2014/main" id="{215C7BB7-DEEE-490D-BB8C-7E4BDDCFA66E}"/>
                        </a:ext>
                      </a:extLst>
                    </p:cNvPr>
                    <p:cNvCxnSpPr/>
                    <p:nvPr/>
                  </p:nvCxnSpPr>
                  <p:spPr>
                    <a:xfrm>
                      <a:off x="998220" y="0"/>
                      <a:ext cx="0" cy="259080"/>
                    </a:xfrm>
                    <a:prstGeom prst="line">
                      <a:avLst/>
                    </a:prstGeom>
                    <a:noFill/>
                    <a:ln w="19050" cap="flat" cmpd="sng" algn="ctr">
                      <a:solidFill>
                        <a:sysClr val="windowText" lastClr="000000">
                          <a:shade val="95000"/>
                          <a:satMod val="105000"/>
                        </a:sysClr>
                      </a:solidFill>
                      <a:prstDash val="solid"/>
                    </a:ln>
                    <a:effectLst/>
                  </p:spPr>
                </p:cxnSp>
                <p:sp>
                  <p:nvSpPr>
                    <p:cNvPr id="124" name="矩形 123">
                      <a:extLst>
                        <a:ext uri="{FF2B5EF4-FFF2-40B4-BE49-F238E27FC236}">
                          <a16:creationId xmlns:a16="http://schemas.microsoft.com/office/drawing/2014/main" id="{EA67B55E-4A66-4693-844E-FE71FA4081AF}"/>
                        </a:ext>
                      </a:extLst>
                    </p:cNvPr>
                    <p:cNvSpPr/>
                    <p:nvPr/>
                  </p:nvSpPr>
                  <p:spPr>
                    <a:xfrm>
                      <a:off x="0" y="251460"/>
                      <a:ext cx="1981200" cy="746760"/>
                    </a:xfrm>
                    <a:prstGeom prst="rect">
                      <a:avLst/>
                    </a:prstGeom>
                    <a:solidFill>
                      <a:srgbClr val="FFFFCC"/>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2300"/>
                        </a:lnSpc>
                        <a:spcBef>
                          <a:spcPts val="0"/>
                        </a:spcBef>
                        <a:spcAft>
                          <a:spcPts val="0"/>
                        </a:spcAft>
                        <a:buClrTx/>
                        <a:buSzTx/>
                        <a:buFontTx/>
                        <a:buNone/>
                        <a:tabLst/>
                        <a:defRPr/>
                      </a:pPr>
                      <a:r>
                        <a:rPr kumimoji="0" lang="zh-TW" altLang="en-US" sz="1700" b="1" i="0" u="none" strike="noStrike" kern="1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追加歲出預算</a:t>
                      </a:r>
                      <a:endParaRPr kumimoji="0" lang="zh-TW" altLang="en-US" sz="1200" b="1" i="0" u="none" strike="noStrike" kern="100" cap="none" spc="0" normalizeH="0" baseline="0" noProof="0" dirty="0">
                        <a:ln>
                          <a:noFill/>
                        </a:ln>
                        <a:solidFill>
                          <a:sysClr val="window" lastClr="FFFFFF"/>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endParaRPr>
                    </a:p>
                    <a:p>
                      <a:pPr marL="0" marR="0" lvl="0" indent="0" algn="ctr" defTabSz="914400" eaLnBrk="1" fontAlgn="auto" latinLnBrk="0" hangingPunct="1">
                        <a:lnSpc>
                          <a:spcPts val="2300"/>
                        </a:lnSpc>
                        <a:spcBef>
                          <a:spcPts val="0"/>
                        </a:spcBef>
                        <a:spcAft>
                          <a:spcPts val="0"/>
                        </a:spcAft>
                        <a:buClrTx/>
                        <a:buSzTx/>
                        <a:buFontTx/>
                        <a:buNone/>
                        <a:tabLst/>
                        <a:defRPr/>
                      </a:pPr>
                      <a:r>
                        <a:rPr kumimoji="0" lang="zh-TW" altLang="en-US" sz="1700" b="1" i="0" u="none" strike="noStrike" kern="1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a:t>
                      </a:r>
                      <a:r>
                        <a:rPr kumimoji="0" lang="en-US" sz="1700" b="1" i="0" u="none" strike="noStrike" kern="1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61.18</a:t>
                      </a:r>
                      <a:r>
                        <a:rPr kumimoji="0" lang="zh-TW" altLang="en-US" sz="1700" b="1" i="0" u="none" strike="noStrike" kern="1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億）①</a:t>
                      </a:r>
                      <a:endParaRPr kumimoji="0" lang="zh-TW" altLang="en-US" sz="1200" b="1" i="0" u="none" strike="noStrike" kern="100" cap="none" spc="0" normalizeH="0" baseline="0" noProof="0" dirty="0">
                        <a:ln>
                          <a:noFill/>
                        </a:ln>
                        <a:solidFill>
                          <a:sysClr val="window" lastClr="FFFFFF"/>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endParaRPr>
                    </a:p>
                  </p:txBody>
                </p:sp>
              </p:grpSp>
              <p:grpSp>
                <p:nvGrpSpPr>
                  <p:cNvPr id="113" name="群組 112">
                    <a:extLst>
                      <a:ext uri="{FF2B5EF4-FFF2-40B4-BE49-F238E27FC236}">
                        <a16:creationId xmlns:a16="http://schemas.microsoft.com/office/drawing/2014/main" id="{DE4ED0B6-5CB1-4B8A-A026-BCF37FF5C948}"/>
                      </a:ext>
                    </a:extLst>
                  </p:cNvPr>
                  <p:cNvGrpSpPr/>
                  <p:nvPr/>
                </p:nvGrpSpPr>
                <p:grpSpPr>
                  <a:xfrm>
                    <a:off x="364210" y="2867186"/>
                    <a:ext cx="5334000" cy="281940"/>
                    <a:chOff x="0" y="0"/>
                    <a:chExt cx="5334000" cy="281940"/>
                  </a:xfrm>
                </p:grpSpPr>
                <p:cxnSp>
                  <p:nvCxnSpPr>
                    <p:cNvPr id="114" name="直線接點 113">
                      <a:extLst>
                        <a:ext uri="{FF2B5EF4-FFF2-40B4-BE49-F238E27FC236}">
                          <a16:creationId xmlns:a16="http://schemas.microsoft.com/office/drawing/2014/main" id="{9505677B-C6BC-41F2-9BA9-19DFA7CBD941}"/>
                        </a:ext>
                      </a:extLst>
                    </p:cNvPr>
                    <p:cNvCxnSpPr/>
                    <p:nvPr/>
                  </p:nvCxnSpPr>
                  <p:spPr>
                    <a:xfrm>
                      <a:off x="5334000" y="22860"/>
                      <a:ext cx="0" cy="259080"/>
                    </a:xfrm>
                    <a:prstGeom prst="line">
                      <a:avLst/>
                    </a:prstGeom>
                    <a:noFill/>
                    <a:ln w="19050" cap="flat" cmpd="sng" algn="ctr">
                      <a:solidFill>
                        <a:sysClr val="windowText" lastClr="000000">
                          <a:shade val="95000"/>
                          <a:satMod val="105000"/>
                        </a:sysClr>
                      </a:solidFill>
                      <a:prstDash val="solid"/>
                    </a:ln>
                    <a:effectLst/>
                  </p:spPr>
                </p:cxnSp>
                <p:grpSp>
                  <p:nvGrpSpPr>
                    <p:cNvPr id="115" name="群組 114">
                      <a:extLst>
                        <a:ext uri="{FF2B5EF4-FFF2-40B4-BE49-F238E27FC236}">
                          <a16:creationId xmlns:a16="http://schemas.microsoft.com/office/drawing/2014/main" id="{E0826338-E53C-4D85-8A66-D8D7C229FD3C}"/>
                        </a:ext>
                      </a:extLst>
                    </p:cNvPr>
                    <p:cNvGrpSpPr/>
                    <p:nvPr/>
                  </p:nvGrpSpPr>
                  <p:grpSpPr>
                    <a:xfrm>
                      <a:off x="0" y="0"/>
                      <a:ext cx="5334000" cy="274320"/>
                      <a:chOff x="0" y="0"/>
                      <a:chExt cx="5334000" cy="274320"/>
                    </a:xfrm>
                  </p:grpSpPr>
                  <p:grpSp>
                    <p:nvGrpSpPr>
                      <p:cNvPr id="116" name="群組 115">
                        <a:extLst>
                          <a:ext uri="{FF2B5EF4-FFF2-40B4-BE49-F238E27FC236}">
                            <a16:creationId xmlns:a16="http://schemas.microsoft.com/office/drawing/2014/main" id="{2558030F-534F-4671-9A96-0F3461E4C475}"/>
                          </a:ext>
                        </a:extLst>
                      </p:cNvPr>
                      <p:cNvGrpSpPr/>
                      <p:nvPr/>
                    </p:nvGrpSpPr>
                    <p:grpSpPr>
                      <a:xfrm>
                        <a:off x="0" y="7620"/>
                        <a:ext cx="5334000" cy="266700"/>
                        <a:chOff x="0" y="0"/>
                        <a:chExt cx="5334000" cy="266700"/>
                      </a:xfrm>
                    </p:grpSpPr>
                    <p:cxnSp>
                      <p:nvCxnSpPr>
                        <p:cNvPr id="119" name="直線接點 118">
                          <a:extLst>
                            <a:ext uri="{FF2B5EF4-FFF2-40B4-BE49-F238E27FC236}">
                              <a16:creationId xmlns:a16="http://schemas.microsoft.com/office/drawing/2014/main" id="{DC64C44A-6875-4A96-8E22-1AD56E318AFA}"/>
                            </a:ext>
                          </a:extLst>
                        </p:cNvPr>
                        <p:cNvCxnSpPr/>
                        <p:nvPr/>
                      </p:nvCxnSpPr>
                      <p:spPr>
                        <a:xfrm>
                          <a:off x="7620" y="7620"/>
                          <a:ext cx="0" cy="259080"/>
                        </a:xfrm>
                        <a:prstGeom prst="line">
                          <a:avLst/>
                        </a:prstGeom>
                        <a:noFill/>
                        <a:ln w="19050" cap="flat" cmpd="sng" algn="ctr">
                          <a:solidFill>
                            <a:sysClr val="windowText" lastClr="000000">
                              <a:shade val="95000"/>
                              <a:satMod val="105000"/>
                            </a:sysClr>
                          </a:solidFill>
                          <a:prstDash val="solid"/>
                        </a:ln>
                        <a:effectLst/>
                      </p:spPr>
                    </p:cxnSp>
                    <p:cxnSp>
                      <p:nvCxnSpPr>
                        <p:cNvPr id="120" name="直線接點 119">
                          <a:extLst>
                            <a:ext uri="{FF2B5EF4-FFF2-40B4-BE49-F238E27FC236}">
                              <a16:creationId xmlns:a16="http://schemas.microsoft.com/office/drawing/2014/main" id="{DCBA4DB9-E5F9-4386-9521-11C1C20B35AC}"/>
                            </a:ext>
                          </a:extLst>
                        </p:cNvPr>
                        <p:cNvCxnSpPr/>
                        <p:nvPr/>
                      </p:nvCxnSpPr>
                      <p:spPr>
                        <a:xfrm>
                          <a:off x="0" y="266700"/>
                          <a:ext cx="5334000" cy="0"/>
                        </a:xfrm>
                        <a:prstGeom prst="line">
                          <a:avLst/>
                        </a:prstGeom>
                        <a:noFill/>
                        <a:ln w="19050" cap="flat" cmpd="sng" algn="ctr">
                          <a:solidFill>
                            <a:sysClr val="windowText" lastClr="000000">
                              <a:shade val="95000"/>
                              <a:satMod val="105000"/>
                            </a:sysClr>
                          </a:solidFill>
                          <a:prstDash val="solid"/>
                        </a:ln>
                        <a:effectLst/>
                      </p:spPr>
                    </p:cxnSp>
                    <p:cxnSp>
                      <p:nvCxnSpPr>
                        <p:cNvPr id="121" name="直線接點 120">
                          <a:extLst>
                            <a:ext uri="{FF2B5EF4-FFF2-40B4-BE49-F238E27FC236}">
                              <a16:creationId xmlns:a16="http://schemas.microsoft.com/office/drawing/2014/main" id="{4ADB0213-7EC5-4D21-871B-78B1813DD621}"/>
                            </a:ext>
                          </a:extLst>
                        </p:cNvPr>
                        <p:cNvCxnSpPr/>
                        <p:nvPr/>
                      </p:nvCxnSpPr>
                      <p:spPr>
                        <a:xfrm>
                          <a:off x="1074420" y="0"/>
                          <a:ext cx="0" cy="259080"/>
                        </a:xfrm>
                        <a:prstGeom prst="line">
                          <a:avLst/>
                        </a:prstGeom>
                        <a:noFill/>
                        <a:ln w="19050" cap="flat" cmpd="sng" algn="ctr">
                          <a:solidFill>
                            <a:sysClr val="windowText" lastClr="000000">
                              <a:shade val="95000"/>
                              <a:satMod val="105000"/>
                            </a:sysClr>
                          </a:solidFill>
                          <a:prstDash val="solid"/>
                        </a:ln>
                        <a:effectLst/>
                      </p:spPr>
                    </p:cxnSp>
                    <p:cxnSp>
                      <p:nvCxnSpPr>
                        <p:cNvPr id="122" name="直線接點 121">
                          <a:extLst>
                            <a:ext uri="{FF2B5EF4-FFF2-40B4-BE49-F238E27FC236}">
                              <a16:creationId xmlns:a16="http://schemas.microsoft.com/office/drawing/2014/main" id="{618E727B-BB2A-4CD3-A682-5C20B87CE9AA}"/>
                            </a:ext>
                          </a:extLst>
                        </p:cNvPr>
                        <p:cNvCxnSpPr/>
                        <p:nvPr/>
                      </p:nvCxnSpPr>
                      <p:spPr>
                        <a:xfrm>
                          <a:off x="2133600" y="0"/>
                          <a:ext cx="0" cy="259080"/>
                        </a:xfrm>
                        <a:prstGeom prst="line">
                          <a:avLst/>
                        </a:prstGeom>
                        <a:noFill/>
                        <a:ln w="19050" cap="flat" cmpd="sng" algn="ctr">
                          <a:solidFill>
                            <a:sysClr val="windowText" lastClr="000000">
                              <a:shade val="95000"/>
                              <a:satMod val="105000"/>
                            </a:sysClr>
                          </a:solidFill>
                          <a:prstDash val="solid"/>
                        </a:ln>
                        <a:effectLst/>
                      </p:spPr>
                    </p:cxnSp>
                  </p:grpSp>
                  <p:cxnSp>
                    <p:nvCxnSpPr>
                      <p:cNvPr id="117" name="直線接點 116">
                        <a:extLst>
                          <a:ext uri="{FF2B5EF4-FFF2-40B4-BE49-F238E27FC236}">
                            <a16:creationId xmlns:a16="http://schemas.microsoft.com/office/drawing/2014/main" id="{E2739BDE-84D9-412D-92A5-A0069D4FC23E}"/>
                          </a:ext>
                        </a:extLst>
                      </p:cNvPr>
                      <p:cNvCxnSpPr/>
                      <p:nvPr/>
                    </p:nvCxnSpPr>
                    <p:spPr>
                      <a:xfrm>
                        <a:off x="3200400" y="15240"/>
                        <a:ext cx="0" cy="259080"/>
                      </a:xfrm>
                      <a:prstGeom prst="line">
                        <a:avLst/>
                      </a:prstGeom>
                      <a:noFill/>
                      <a:ln w="19050" cap="flat" cmpd="sng" algn="ctr">
                        <a:solidFill>
                          <a:sysClr val="windowText" lastClr="000000">
                            <a:shade val="95000"/>
                            <a:satMod val="105000"/>
                          </a:sysClr>
                        </a:solidFill>
                        <a:prstDash val="solid"/>
                      </a:ln>
                      <a:effectLst/>
                    </p:spPr>
                  </p:cxnSp>
                  <p:cxnSp>
                    <p:nvCxnSpPr>
                      <p:cNvPr id="118" name="直線接點 117">
                        <a:extLst>
                          <a:ext uri="{FF2B5EF4-FFF2-40B4-BE49-F238E27FC236}">
                            <a16:creationId xmlns:a16="http://schemas.microsoft.com/office/drawing/2014/main" id="{406C1DDD-CBE7-41F3-9C7D-174BE5F93291}"/>
                          </a:ext>
                        </a:extLst>
                      </p:cNvPr>
                      <p:cNvCxnSpPr/>
                      <p:nvPr/>
                    </p:nvCxnSpPr>
                    <p:spPr>
                      <a:xfrm>
                        <a:off x="4320540" y="0"/>
                        <a:ext cx="0" cy="259080"/>
                      </a:xfrm>
                      <a:prstGeom prst="line">
                        <a:avLst/>
                      </a:prstGeom>
                      <a:noFill/>
                      <a:ln w="19050" cap="flat" cmpd="sng" algn="ctr">
                        <a:solidFill>
                          <a:sysClr val="windowText" lastClr="000000">
                            <a:shade val="95000"/>
                            <a:satMod val="105000"/>
                          </a:sysClr>
                        </a:solidFill>
                        <a:prstDash val="solid"/>
                      </a:ln>
                      <a:effectLst/>
                    </p:spPr>
                  </p:cxnSp>
                </p:grpSp>
              </p:grpSp>
            </p:grpSp>
          </p:grpSp>
        </p:grpSp>
      </p:grpSp>
      <p:sp>
        <p:nvSpPr>
          <p:cNvPr id="151" name="矩形 1">
            <a:extLst>
              <a:ext uri="{FF2B5EF4-FFF2-40B4-BE49-F238E27FC236}">
                <a16:creationId xmlns:a16="http://schemas.microsoft.com/office/drawing/2014/main" id="{1F15DF09-45DF-4E09-907C-0D6FB4D4D7CA}"/>
              </a:ext>
            </a:extLst>
          </p:cNvPr>
          <p:cNvSpPr>
            <a:spLocks noChangeArrowheads="1"/>
          </p:cNvSpPr>
          <p:nvPr/>
        </p:nvSpPr>
        <p:spPr bwMode="auto">
          <a:xfrm>
            <a:off x="146977" y="643067"/>
            <a:ext cx="4179804" cy="442674"/>
          </a:xfrm>
          <a:prstGeom prst="round2Diag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42925" indent="-542925"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marL="0" indent="0" eaLnBrk="1" hangingPunct="1">
              <a:lnSpc>
                <a:spcPts val="2400"/>
              </a:lnSpc>
              <a:spcBef>
                <a:spcPts val="0"/>
              </a:spcBef>
              <a:spcAft>
                <a:spcPts val="600"/>
              </a:spcAft>
              <a:buClrTx/>
              <a:buSzTx/>
              <a:buNone/>
              <a:defRPr/>
            </a:pPr>
            <a:r>
              <a:rPr lang="zh-TW" altLang="en-US" sz="2200" b="1" dirty="0">
                <a:solidFill>
                  <a:srgbClr val="C00000"/>
                </a:solidFill>
                <a:latin typeface="微軟正黑體" panose="020B0604030504040204" pitchFamily="34" charset="-120"/>
                <a:ea typeface="微軟正黑體" panose="020B0604030504040204" pitchFamily="34" charset="-120"/>
              </a:rPr>
              <a:t>一、就中央核撥之財源辦理者</a:t>
            </a:r>
            <a:endParaRPr lang="en-US" altLang="zh-TW" sz="2200" b="1" dirty="0">
              <a:solidFill>
                <a:srgbClr val="C00000"/>
              </a:solidFill>
              <a:latin typeface="微軟正黑體" panose="020B0604030504040204" pitchFamily="34" charset="-120"/>
              <a:ea typeface="微軟正黑體" panose="020B0604030504040204" pitchFamily="34" charset="-120"/>
            </a:endParaRPr>
          </a:p>
        </p:txBody>
      </p:sp>
      <p:sp>
        <p:nvSpPr>
          <p:cNvPr id="152" name="文字方塊 151">
            <a:extLst>
              <a:ext uri="{FF2B5EF4-FFF2-40B4-BE49-F238E27FC236}">
                <a16:creationId xmlns:a16="http://schemas.microsoft.com/office/drawing/2014/main" id="{0A1986B8-FE82-4885-8BCD-934578974396}"/>
              </a:ext>
            </a:extLst>
          </p:cNvPr>
          <p:cNvSpPr txBox="1"/>
          <p:nvPr/>
        </p:nvSpPr>
        <p:spPr>
          <a:xfrm>
            <a:off x="732718" y="5469299"/>
            <a:ext cx="8149696" cy="954107"/>
          </a:xfrm>
          <a:prstGeom prst="rect">
            <a:avLst/>
          </a:prstGeom>
          <a:noFill/>
        </p:spPr>
        <p:txBody>
          <a:bodyPr wrap="square" rtlCol="0">
            <a:spAutoFit/>
          </a:bodyPr>
          <a:lstStyle/>
          <a:p>
            <a:r>
              <a:rPr lang="zh-TW" altLang="zh-TW" sz="1400" dirty="0">
                <a:latin typeface="微軟正黑體" panose="020B0604030504040204" pitchFamily="34" charset="-120"/>
                <a:ea typeface="微軟正黑體" panose="020B0604030504040204" pitchFamily="34" charset="-120"/>
              </a:rPr>
              <a:t>【</a:t>
            </a:r>
            <a:r>
              <a:rPr lang="zh-HK" altLang="zh-TW" sz="1400" dirty="0">
                <a:latin typeface="微軟正黑體" panose="020B0604030504040204" pitchFamily="34" charset="-120"/>
                <a:ea typeface="微軟正黑體" panose="020B0604030504040204" pitchFamily="34" charset="-120"/>
              </a:rPr>
              <a:t>附註</a:t>
            </a:r>
            <a:r>
              <a:rPr lang="zh-TW" altLang="zh-TW" sz="1400" dirty="0">
                <a:latin typeface="微軟正黑體" panose="020B0604030504040204" pitchFamily="34" charset="-120"/>
                <a:ea typeface="微軟正黑體" panose="020B0604030504040204" pitchFamily="34" charset="-120"/>
              </a:rPr>
              <a:t>】</a:t>
            </a:r>
            <a:r>
              <a:rPr lang="zh-HK" altLang="zh-TW" sz="1400" dirty="0">
                <a:latin typeface="微軟正黑體" panose="020B0604030504040204" pitchFamily="34" charset="-120"/>
                <a:ea typeface="微軟正黑體" panose="020B0604030504040204" pitchFamily="34" charset="-120"/>
              </a:rPr>
              <a:t>：</a:t>
            </a:r>
            <a:r>
              <a:rPr lang="zh-TW" altLang="zh-TW" sz="1400" dirty="0">
                <a:latin typeface="微軟正黑體" panose="020B0604030504040204" pitchFamily="34" charset="-120"/>
                <a:ea typeface="微軟正黑體" panose="020B0604030504040204" pitchFamily="34" charset="-120"/>
              </a:rPr>
              <a:t>①</a:t>
            </a:r>
            <a:r>
              <a:rPr lang="zh-HK" altLang="zh-TW" sz="1400" dirty="0">
                <a:latin typeface="微軟正黑體" panose="020B0604030504040204" pitchFamily="34" charset="-120"/>
                <a:ea typeface="微軟正黑體" panose="020B0604030504040204" pitchFamily="34" charset="-120"/>
              </a:rPr>
              <a:t>追加歲入預算</a:t>
            </a:r>
            <a:r>
              <a:rPr lang="en-US" altLang="zh-TW" sz="1400" dirty="0">
                <a:latin typeface="微軟正黑體" panose="020B0604030504040204" pitchFamily="34" charset="-120"/>
                <a:ea typeface="微軟正黑體" panose="020B0604030504040204" pitchFamily="34" charset="-120"/>
              </a:rPr>
              <a:t>62.26</a:t>
            </a:r>
            <a:r>
              <a:rPr lang="zh-HK" altLang="zh-TW" sz="1400" dirty="0">
                <a:latin typeface="微軟正黑體" panose="020B0604030504040204" pitchFamily="34" charset="-120"/>
                <a:ea typeface="微軟正黑體" panose="020B0604030504040204" pitchFamily="34" charset="-120"/>
              </a:rPr>
              <a:t>億元與追加歲出預算</a:t>
            </a:r>
            <a:r>
              <a:rPr lang="en-US" altLang="zh-TW" sz="1400" dirty="0">
                <a:latin typeface="微軟正黑體" panose="020B0604030504040204" pitchFamily="34" charset="-120"/>
                <a:ea typeface="微軟正黑體" panose="020B0604030504040204" pitchFamily="34" charset="-120"/>
              </a:rPr>
              <a:t>61.18</a:t>
            </a:r>
            <a:r>
              <a:rPr lang="zh-HK" altLang="zh-TW" sz="1400" dirty="0">
                <a:latin typeface="微軟正黑體" panose="020B0604030504040204" pitchFamily="34" charset="-120"/>
                <a:ea typeface="微軟正黑體" panose="020B0604030504040204" pitchFamily="34" charset="-120"/>
              </a:rPr>
              <a:t>億元相差</a:t>
            </a:r>
            <a:r>
              <a:rPr lang="en-US" altLang="zh-TW" sz="1400" dirty="0">
                <a:latin typeface="微軟正黑體" panose="020B0604030504040204" pitchFamily="34" charset="-120"/>
                <a:ea typeface="微軟正黑體" panose="020B0604030504040204" pitchFamily="34" charset="-120"/>
              </a:rPr>
              <a:t>1.08</a:t>
            </a:r>
            <a:r>
              <a:rPr lang="zh-HK" altLang="zh-TW" sz="1400" dirty="0">
                <a:latin typeface="微軟正黑體" panose="020B0604030504040204" pitchFamily="34" charset="-120"/>
                <a:ea typeface="微軟正黑體" panose="020B0604030504040204" pitchFamily="34" charset="-120"/>
              </a:rPr>
              <a:t>億元，主要係因土增稅損失</a:t>
            </a:r>
            <a:endParaRPr lang="en-US" altLang="zh-HK" sz="1400" dirty="0">
              <a:latin typeface="微軟正黑體" panose="020B0604030504040204" pitchFamily="34" charset="-120"/>
              <a:ea typeface="微軟正黑體" panose="020B0604030504040204" pitchFamily="34" charset="-120"/>
            </a:endParaRPr>
          </a:p>
          <a:p>
            <a:r>
              <a:rPr lang="zh-TW" altLang="en-US" sz="1400" dirty="0">
                <a:latin typeface="微軟正黑體" panose="020B0604030504040204" pitchFamily="34" charset="-120"/>
                <a:ea typeface="微軟正黑體" panose="020B0604030504040204" pitchFamily="34" charset="-120"/>
              </a:rPr>
              <a:t>　　　　　　</a:t>
            </a:r>
            <a:r>
              <a:rPr lang="zh-HK" altLang="zh-TW" sz="1400" dirty="0">
                <a:latin typeface="微軟正黑體" panose="020B0604030504040204" pitchFamily="34" charset="-120"/>
                <a:ea typeface="微軟正黑體" panose="020B0604030504040204" pitchFamily="34" charset="-120"/>
              </a:rPr>
              <a:t>撥補</a:t>
            </a:r>
            <a:r>
              <a:rPr lang="en-US" altLang="zh-TW" sz="1400" dirty="0">
                <a:latin typeface="微軟正黑體" panose="020B0604030504040204" pitchFamily="34" charset="-120"/>
                <a:ea typeface="微軟正黑體" panose="020B0604030504040204" pitchFamily="34" charset="-120"/>
              </a:rPr>
              <a:t>0.47</a:t>
            </a:r>
            <a:r>
              <a:rPr lang="zh-HK" altLang="zh-TW" sz="1400" dirty="0">
                <a:latin typeface="微軟正黑體" panose="020B0604030504040204" pitchFamily="34" charset="-120"/>
                <a:ea typeface="微軟正黑體" panose="020B0604030504040204" pitchFamily="34" charset="-120"/>
              </a:rPr>
              <a:t>億元、一般性補助款之教師專案退休金</a:t>
            </a:r>
            <a:r>
              <a:rPr lang="en-US" altLang="zh-TW" sz="1400" dirty="0">
                <a:latin typeface="微軟正黑體" panose="020B0604030504040204" pitchFamily="34" charset="-120"/>
                <a:ea typeface="微軟正黑體" panose="020B0604030504040204" pitchFamily="34" charset="-120"/>
              </a:rPr>
              <a:t>0.19</a:t>
            </a:r>
            <a:r>
              <a:rPr lang="zh-HK" altLang="zh-TW" sz="1400" dirty="0">
                <a:latin typeface="微軟正黑體" panose="020B0604030504040204" pitchFamily="34" charset="-120"/>
                <a:ea typeface="微軟正黑體" panose="020B0604030504040204" pitchFamily="34" charset="-120"/>
              </a:rPr>
              <a:t>億元僅編列歲入預算，與促參獎勵</a:t>
            </a:r>
            <a:endParaRPr lang="en-US" altLang="zh-HK" sz="1400" dirty="0">
              <a:latin typeface="微軟正黑體" panose="020B0604030504040204" pitchFamily="34" charset="-120"/>
              <a:ea typeface="微軟正黑體" panose="020B0604030504040204" pitchFamily="34" charset="-120"/>
            </a:endParaRPr>
          </a:p>
          <a:p>
            <a:r>
              <a:rPr lang="zh-TW" altLang="en-US" sz="1400" dirty="0">
                <a:latin typeface="微軟正黑體" panose="020B0604030504040204" pitchFamily="34" charset="-120"/>
                <a:ea typeface="微軟正黑體" panose="020B0604030504040204" pitchFamily="34" charset="-120"/>
              </a:rPr>
              <a:t>　　　　　　</a:t>
            </a:r>
            <a:r>
              <a:rPr lang="zh-HK" altLang="zh-TW" sz="1400" dirty="0">
                <a:latin typeface="微軟正黑體" panose="020B0604030504040204" pitchFamily="34" charset="-120"/>
                <a:ea typeface="微軟正黑體" panose="020B0604030504040204" pitchFamily="34" charset="-120"/>
              </a:rPr>
              <a:t>金及特別統籌分配稅款雖分別編列歲入預算</a:t>
            </a:r>
            <a:r>
              <a:rPr lang="en-US" altLang="zh-TW" sz="1400" dirty="0">
                <a:latin typeface="微軟正黑體" panose="020B0604030504040204" pitchFamily="34" charset="-120"/>
                <a:ea typeface="微軟正黑體" panose="020B0604030504040204" pitchFamily="34" charset="-120"/>
              </a:rPr>
              <a:t>0.50</a:t>
            </a:r>
            <a:r>
              <a:rPr lang="zh-HK" altLang="zh-TW" sz="1400" dirty="0">
                <a:latin typeface="微軟正黑體" panose="020B0604030504040204" pitchFamily="34" charset="-120"/>
                <a:ea typeface="微軟正黑體" panose="020B0604030504040204" pitchFamily="34" charset="-120"/>
              </a:rPr>
              <a:t>億元及</a:t>
            </a:r>
            <a:r>
              <a:rPr lang="en-US" altLang="zh-TW" sz="1400" dirty="0">
                <a:latin typeface="微軟正黑體" panose="020B0604030504040204" pitchFamily="34" charset="-120"/>
                <a:ea typeface="微軟正黑體" panose="020B0604030504040204" pitchFamily="34" charset="-120"/>
              </a:rPr>
              <a:t>4.60</a:t>
            </a:r>
            <a:r>
              <a:rPr lang="zh-TW" altLang="zh-TW" sz="1400" dirty="0">
                <a:latin typeface="微軟正黑體" panose="020B0604030504040204" pitchFamily="34" charset="-120"/>
                <a:ea typeface="微軟正黑體" panose="020B0604030504040204" pitchFamily="34" charset="-120"/>
              </a:rPr>
              <a:t>億元</a:t>
            </a:r>
            <a:r>
              <a:rPr lang="zh-HK" altLang="zh-TW" sz="1400" dirty="0">
                <a:latin typeface="微軟正黑體" panose="020B0604030504040204" pitchFamily="34" charset="-120"/>
                <a:ea typeface="微軟正黑體" panose="020B0604030504040204" pitchFamily="34" charset="-120"/>
              </a:rPr>
              <a:t>，惟相對歲出預算僅分</a:t>
            </a:r>
            <a:endParaRPr lang="en-US" altLang="zh-HK" sz="1400" dirty="0">
              <a:latin typeface="微軟正黑體" panose="020B0604030504040204" pitchFamily="34" charset="-120"/>
              <a:ea typeface="微軟正黑體" panose="020B0604030504040204" pitchFamily="34" charset="-120"/>
            </a:endParaRPr>
          </a:p>
          <a:p>
            <a:r>
              <a:rPr lang="zh-TW" altLang="en-US" sz="1400" dirty="0">
                <a:latin typeface="微軟正黑體" panose="020B0604030504040204" pitchFamily="34" charset="-120"/>
                <a:ea typeface="微軟正黑體" panose="020B0604030504040204" pitchFamily="34" charset="-120"/>
              </a:rPr>
              <a:t>　　　　　　</a:t>
            </a:r>
            <a:r>
              <a:rPr lang="zh-HK" altLang="zh-TW" sz="1400" dirty="0">
                <a:latin typeface="微軟正黑體" panose="020B0604030504040204" pitchFamily="34" charset="-120"/>
                <a:ea typeface="微軟正黑體" panose="020B0604030504040204" pitchFamily="34" charset="-120"/>
              </a:rPr>
              <a:t>別編列</a:t>
            </a:r>
            <a:r>
              <a:rPr lang="en-US" altLang="zh-TW" sz="1400" dirty="0">
                <a:latin typeface="微軟正黑體" panose="020B0604030504040204" pitchFamily="34" charset="-120"/>
                <a:ea typeface="微軟正黑體" panose="020B0604030504040204" pitchFamily="34" charset="-120"/>
              </a:rPr>
              <a:t>0.11</a:t>
            </a:r>
            <a:r>
              <a:rPr lang="zh-HK" altLang="zh-TW" sz="1400" dirty="0">
                <a:latin typeface="微軟正黑體" panose="020B0604030504040204" pitchFamily="34" charset="-120"/>
                <a:ea typeface="微軟正黑體" panose="020B0604030504040204" pitchFamily="34" charset="-120"/>
              </a:rPr>
              <a:t>億元及</a:t>
            </a:r>
            <a:r>
              <a:rPr lang="en-US" altLang="zh-TW" sz="1400" dirty="0">
                <a:latin typeface="微軟正黑體" panose="020B0604030504040204" pitchFamily="34" charset="-120"/>
                <a:ea typeface="微軟正黑體" panose="020B0604030504040204" pitchFamily="34" charset="-120"/>
              </a:rPr>
              <a:t>4.57</a:t>
            </a:r>
            <a:r>
              <a:rPr lang="zh-TW" altLang="zh-TW" sz="1400" dirty="0">
                <a:latin typeface="微軟正黑體" panose="020B0604030504040204" pitchFamily="34" charset="-120"/>
                <a:ea typeface="微軟正黑體" panose="020B0604030504040204" pitchFamily="34" charset="-120"/>
              </a:rPr>
              <a:t>億元</a:t>
            </a:r>
            <a:r>
              <a:rPr lang="zh-HK" altLang="zh-TW" sz="1400" dirty="0">
                <a:latin typeface="微軟正黑體" panose="020B0604030504040204" pitchFamily="34" charset="-120"/>
                <a:ea typeface="微軟正黑體" panose="020B0604030504040204" pitchFamily="34" charset="-120"/>
              </a:rPr>
              <a:t>等所致。</a:t>
            </a:r>
            <a:endParaRPr lang="zh-TW" altLang="en-US" sz="1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87992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69E05B5B-B2F8-46EB-AB5F-BCE6563015BF}"/>
              </a:ext>
            </a:extLst>
          </p:cNvPr>
          <p:cNvGrpSpPr/>
          <p:nvPr/>
        </p:nvGrpSpPr>
        <p:grpSpPr>
          <a:xfrm>
            <a:off x="-6068" y="-6900"/>
            <a:ext cx="9144000" cy="643572"/>
            <a:chOff x="-272561" y="116633"/>
            <a:chExt cx="12986238" cy="1114290"/>
          </a:xfrm>
          <a:solidFill>
            <a:srgbClr val="0070C0"/>
          </a:solidFill>
        </p:grpSpPr>
        <p:sp>
          <p:nvSpPr>
            <p:cNvPr id="4" name="矩形 3">
              <a:extLst>
                <a:ext uri="{FF2B5EF4-FFF2-40B4-BE49-F238E27FC236}">
                  <a16:creationId xmlns:a16="http://schemas.microsoft.com/office/drawing/2014/main" id="{E4328F2B-50D9-45B0-AAB4-CF7DC01C341A}"/>
                </a:ext>
              </a:extLst>
            </p:cNvPr>
            <p:cNvSpPr/>
            <p:nvPr/>
          </p:nvSpPr>
          <p:spPr>
            <a:xfrm>
              <a:off x="-272561" y="116633"/>
              <a:ext cx="12986238" cy="111429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dirty="0">
                <a:solidFill>
                  <a:schemeClr val="tx1"/>
                </a:solidFill>
              </a:endParaRPr>
            </a:p>
          </p:txBody>
        </p:sp>
        <p:sp>
          <p:nvSpPr>
            <p:cNvPr id="5" name="文字方塊 4">
              <a:extLst>
                <a:ext uri="{FF2B5EF4-FFF2-40B4-BE49-F238E27FC236}">
                  <a16:creationId xmlns:a16="http://schemas.microsoft.com/office/drawing/2014/main" id="{AD1BCBE6-9EAF-46B3-885D-E51FD4E786D9}"/>
                </a:ext>
              </a:extLst>
            </p:cNvPr>
            <p:cNvSpPr txBox="1"/>
            <p:nvPr/>
          </p:nvSpPr>
          <p:spPr>
            <a:xfrm>
              <a:off x="-148561" y="260434"/>
              <a:ext cx="12660510" cy="825978"/>
            </a:xfrm>
            <a:prstGeom prst="rect">
              <a:avLst/>
            </a:prstGeom>
            <a:grpFill/>
          </p:spPr>
          <p:txBody>
            <a:bodyPr wrap="square" rtlCol="0">
              <a:spAutoFit/>
            </a:bodyPr>
            <a:lstStyle/>
            <a:p>
              <a:pPr marL="803672" indent="-803672"/>
              <a:r>
                <a:rPr kumimoji="1" lang="zh-TW" altLang="en-US" sz="2500" b="1" dirty="0">
                  <a:solidFill>
                    <a:schemeClr val="bg1"/>
                  </a:solidFill>
                  <a:latin typeface="微軟正黑體" panose="020B0604030504040204" pitchFamily="34" charset="-120"/>
                  <a:ea typeface="微軟正黑體" panose="020B0604030504040204" pitchFamily="34" charset="-120"/>
                </a:rPr>
                <a:t>貳、辦理第二次追加（減）預算案之內容</a:t>
              </a:r>
              <a:r>
                <a:rPr kumimoji="1" lang="en-US" altLang="zh-TW" sz="2500" b="1" dirty="0">
                  <a:solidFill>
                    <a:schemeClr val="bg1"/>
                  </a:solidFill>
                  <a:latin typeface="微軟正黑體" panose="020B0604030504040204" pitchFamily="34" charset="-120"/>
                  <a:ea typeface="微軟正黑體" panose="020B0604030504040204" pitchFamily="34" charset="-120"/>
                </a:rPr>
                <a:t>(2/4)</a:t>
              </a:r>
              <a:endParaRPr kumimoji="1" lang="zh-TW" altLang="en-US" sz="2500" b="1" dirty="0">
                <a:solidFill>
                  <a:schemeClr val="bg1"/>
                </a:solidFill>
                <a:latin typeface="微軟正黑體" panose="020B0604030504040204" pitchFamily="34" charset="-120"/>
                <a:ea typeface="微軟正黑體" panose="020B0604030504040204" pitchFamily="34" charset="-120"/>
              </a:endParaRPr>
            </a:p>
          </p:txBody>
        </p:sp>
      </p:grpSp>
      <p:sp>
        <p:nvSpPr>
          <p:cNvPr id="6" name="椭圆 26">
            <a:extLst>
              <a:ext uri="{FF2B5EF4-FFF2-40B4-BE49-F238E27FC236}">
                <a16:creationId xmlns:a16="http://schemas.microsoft.com/office/drawing/2014/main" id="{4B6D5285-72D5-439F-B02A-04AEB9C4CED8}"/>
              </a:ext>
            </a:extLst>
          </p:cNvPr>
          <p:cNvSpPr/>
          <p:nvPr/>
        </p:nvSpPr>
        <p:spPr>
          <a:xfrm>
            <a:off x="8538517" y="6315228"/>
            <a:ext cx="457370" cy="461614"/>
          </a:xfrm>
          <a:prstGeom prst="ellipse">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tx1"/>
              </a:solidFill>
              <a:latin typeface="微軟正黑體" panose="020B0604030504040204" pitchFamily="34" charset="-120"/>
              <a:ea typeface="微軟正黑體" panose="020B0604030504040204" pitchFamily="34" charset="-120"/>
            </a:endParaRPr>
          </a:p>
        </p:txBody>
      </p:sp>
      <p:sp>
        <p:nvSpPr>
          <p:cNvPr id="7" name="投影片編號版面配置區 1">
            <a:extLst>
              <a:ext uri="{FF2B5EF4-FFF2-40B4-BE49-F238E27FC236}">
                <a16:creationId xmlns:a16="http://schemas.microsoft.com/office/drawing/2014/main" id="{C19C5BC2-99B6-43BD-B88A-144763FC27AC}"/>
              </a:ext>
            </a:extLst>
          </p:cNvPr>
          <p:cNvSpPr>
            <a:spLocks noGrp="1"/>
          </p:cNvSpPr>
          <p:nvPr>
            <p:ph type="sldNum" sz="quarter" idx="12"/>
          </p:nvPr>
        </p:nvSpPr>
        <p:spPr>
          <a:xfrm>
            <a:off x="7898395" y="6411609"/>
            <a:ext cx="984019" cy="273844"/>
          </a:xfrm>
        </p:spPr>
        <p:txBody>
          <a:bodyPr/>
          <a:lstStyle/>
          <a:p>
            <a:fld id="{72E208A2-4240-46E5-838C-D82E242C14B5}" type="slidenum">
              <a:rPr lang="zh-TW" altLang="en-US" sz="1200" b="1">
                <a:solidFill>
                  <a:schemeClr val="tx1"/>
                </a:solidFill>
                <a:latin typeface="微軟正黑體" panose="020B0604030504040204" pitchFamily="34" charset="-120"/>
                <a:ea typeface="微軟正黑體" panose="020B0604030504040204" pitchFamily="34" charset="-120"/>
              </a:rPr>
              <a:pPr/>
              <a:t>3</a:t>
            </a:fld>
            <a:endParaRPr lang="zh-TW" altLang="en-US" sz="1200" b="1" dirty="0">
              <a:solidFill>
                <a:schemeClr val="tx1"/>
              </a:solidFill>
              <a:latin typeface="微軟正黑體" panose="020B0604030504040204" pitchFamily="34" charset="-120"/>
              <a:ea typeface="微軟正黑體" panose="020B0604030504040204" pitchFamily="34" charset="-120"/>
            </a:endParaRPr>
          </a:p>
        </p:txBody>
      </p:sp>
      <p:sp>
        <p:nvSpPr>
          <p:cNvPr id="151" name="矩形 1">
            <a:extLst>
              <a:ext uri="{FF2B5EF4-FFF2-40B4-BE49-F238E27FC236}">
                <a16:creationId xmlns:a16="http://schemas.microsoft.com/office/drawing/2014/main" id="{1F15DF09-45DF-4E09-907C-0D6FB4D4D7CA}"/>
              </a:ext>
            </a:extLst>
          </p:cNvPr>
          <p:cNvSpPr>
            <a:spLocks noChangeArrowheads="1"/>
          </p:cNvSpPr>
          <p:nvPr/>
        </p:nvSpPr>
        <p:spPr bwMode="auto">
          <a:xfrm>
            <a:off x="146976" y="696335"/>
            <a:ext cx="5925339" cy="442674"/>
          </a:xfrm>
          <a:prstGeom prst="round2Diag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42925" indent="-542925"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marL="0" indent="0" eaLnBrk="1" hangingPunct="1">
              <a:lnSpc>
                <a:spcPts val="2400"/>
              </a:lnSpc>
              <a:spcBef>
                <a:spcPts val="0"/>
              </a:spcBef>
              <a:spcAft>
                <a:spcPts val="600"/>
              </a:spcAft>
              <a:buClrTx/>
              <a:buSzTx/>
              <a:buNone/>
              <a:defRPr/>
            </a:pPr>
            <a:r>
              <a:rPr lang="zh-TW" altLang="en-US" sz="2200" b="1" dirty="0">
                <a:solidFill>
                  <a:srgbClr val="C00000"/>
                </a:solidFill>
                <a:latin typeface="微軟正黑體" panose="020B0604030504040204" pitchFamily="34" charset="-120"/>
                <a:ea typeface="微軟正黑體" panose="020B0604030504040204" pitchFamily="34" charset="-120"/>
              </a:rPr>
              <a:t>二、基於業務需要辦理原預算之增</a:t>
            </a:r>
            <a:r>
              <a:rPr lang="en-US" altLang="zh-TW" sz="2200" b="1" dirty="0">
                <a:solidFill>
                  <a:srgbClr val="C00000"/>
                </a:solidFill>
                <a:latin typeface="微軟正黑體" panose="020B0604030504040204" pitchFamily="34" charset="-120"/>
                <a:ea typeface="微軟正黑體" panose="020B0604030504040204" pitchFamily="34" charset="-120"/>
              </a:rPr>
              <a:t>(</a:t>
            </a:r>
            <a:r>
              <a:rPr lang="zh-TW" altLang="en-US" sz="2200" b="1" dirty="0">
                <a:solidFill>
                  <a:srgbClr val="C00000"/>
                </a:solidFill>
                <a:latin typeface="微軟正黑體" panose="020B0604030504040204" pitchFamily="34" charset="-120"/>
                <a:ea typeface="微軟正黑體" panose="020B0604030504040204" pitchFamily="34" charset="-120"/>
              </a:rPr>
              <a:t>減</a:t>
            </a:r>
            <a:r>
              <a:rPr lang="en-US" altLang="zh-TW" sz="2200" b="1" dirty="0">
                <a:solidFill>
                  <a:srgbClr val="C00000"/>
                </a:solidFill>
                <a:latin typeface="微軟正黑體" panose="020B0604030504040204" pitchFamily="34" charset="-120"/>
                <a:ea typeface="微軟正黑體" panose="020B0604030504040204" pitchFamily="34" charset="-120"/>
              </a:rPr>
              <a:t>)</a:t>
            </a:r>
            <a:r>
              <a:rPr lang="zh-TW" altLang="en-US" sz="2200" b="1" dirty="0">
                <a:solidFill>
                  <a:srgbClr val="C00000"/>
                </a:solidFill>
                <a:latin typeface="微軟正黑體" panose="020B0604030504040204" pitchFamily="34" charset="-120"/>
                <a:ea typeface="微軟正黑體" panose="020B0604030504040204" pitchFamily="34" charset="-120"/>
              </a:rPr>
              <a:t>者</a:t>
            </a:r>
            <a:endParaRPr lang="en-US" altLang="zh-TW" sz="2200" b="1" dirty="0">
              <a:solidFill>
                <a:srgbClr val="C00000"/>
              </a:solidFill>
              <a:latin typeface="微軟正黑體" panose="020B0604030504040204" pitchFamily="34" charset="-120"/>
              <a:ea typeface="微軟正黑體" panose="020B0604030504040204" pitchFamily="34" charset="-120"/>
            </a:endParaRPr>
          </a:p>
        </p:txBody>
      </p:sp>
      <p:sp>
        <p:nvSpPr>
          <p:cNvPr id="65" name="矩形 64">
            <a:extLst>
              <a:ext uri="{FF2B5EF4-FFF2-40B4-BE49-F238E27FC236}">
                <a16:creationId xmlns:a16="http://schemas.microsoft.com/office/drawing/2014/main" id="{420E7CAB-BDEB-41EF-8952-12D944F761CF}"/>
              </a:ext>
            </a:extLst>
          </p:cNvPr>
          <p:cNvSpPr/>
          <p:nvPr/>
        </p:nvSpPr>
        <p:spPr>
          <a:xfrm>
            <a:off x="3001047" y="1289890"/>
            <a:ext cx="3071267" cy="1112520"/>
          </a:xfrm>
          <a:prstGeom prst="rect">
            <a:avLst/>
          </a:prstGeom>
          <a:solidFill>
            <a:srgbClr val="FFE5E5"/>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2500"/>
              </a:lnSpc>
              <a:spcBef>
                <a:spcPts val="0"/>
              </a:spcBef>
              <a:spcAft>
                <a:spcPts val="0"/>
              </a:spcAft>
              <a:buClrTx/>
              <a:buSzTx/>
              <a:buFontTx/>
              <a:buNone/>
              <a:tabLst/>
              <a:defRPr/>
            </a:pPr>
            <a:r>
              <a:rPr kumimoji="0" lang="zh-TW" altLang="en-US" b="0" i="0" u="none" strike="noStrike" kern="1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追加（減）歲入預算</a:t>
            </a:r>
            <a:endParaRPr kumimoji="0" lang="zh-TW" altLang="en-US" b="0" i="0" u="none" strike="noStrike" kern="100" cap="none" spc="0" normalizeH="0" baseline="0" noProof="0" dirty="0">
              <a:ln>
                <a:noFill/>
              </a:ln>
              <a:solidFill>
                <a:sysClr val="window" lastClr="FFFFFF"/>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endParaRPr>
          </a:p>
          <a:p>
            <a:pPr marL="0" marR="0" lvl="0" indent="0" algn="ctr" defTabSz="914400" eaLnBrk="1" fontAlgn="auto" latinLnBrk="0" hangingPunct="1">
              <a:lnSpc>
                <a:spcPts val="2500"/>
              </a:lnSpc>
              <a:spcBef>
                <a:spcPts val="600"/>
              </a:spcBef>
              <a:spcAft>
                <a:spcPts val="0"/>
              </a:spcAft>
              <a:buClrTx/>
              <a:buSzTx/>
              <a:buFontTx/>
              <a:buNone/>
              <a:tabLst/>
              <a:defRPr/>
            </a:pPr>
            <a:r>
              <a:rPr kumimoji="0" lang="zh-TW" altLang="en-US" b="0" i="0" u="none" strike="noStrike" kern="1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（追加</a:t>
            </a:r>
            <a:r>
              <a:rPr kumimoji="0" lang="en-US" b="0" i="0" u="none" strike="noStrike" kern="1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0.39</a:t>
            </a:r>
            <a:r>
              <a:rPr kumimoji="0" lang="zh-TW" altLang="en-US" b="0" i="0" u="none" strike="noStrike" kern="1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億；追減</a:t>
            </a:r>
            <a:r>
              <a:rPr kumimoji="0" lang="en-US" b="0" i="0" u="none" strike="noStrike" kern="1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0.01</a:t>
            </a:r>
            <a:r>
              <a:rPr kumimoji="0" lang="zh-TW" altLang="en-US" b="0" i="0" u="none" strike="noStrike" kern="1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億）</a:t>
            </a:r>
            <a:endParaRPr kumimoji="0" lang="zh-TW" altLang="en-US" b="0" i="0" u="none" strike="noStrike" kern="100" cap="none" spc="0" normalizeH="0" baseline="0" noProof="0" dirty="0">
              <a:ln>
                <a:noFill/>
              </a:ln>
              <a:solidFill>
                <a:sysClr val="window" lastClr="FFFFFF"/>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62" name="矩形 61">
            <a:extLst>
              <a:ext uri="{FF2B5EF4-FFF2-40B4-BE49-F238E27FC236}">
                <a16:creationId xmlns:a16="http://schemas.microsoft.com/office/drawing/2014/main" id="{305897A9-FC75-4D21-ABC6-C85FDEC3408A}"/>
              </a:ext>
            </a:extLst>
          </p:cNvPr>
          <p:cNvSpPr/>
          <p:nvPr/>
        </p:nvSpPr>
        <p:spPr>
          <a:xfrm>
            <a:off x="2953982" y="5070576"/>
            <a:ext cx="3118331" cy="1112520"/>
          </a:xfrm>
          <a:prstGeom prst="rect">
            <a:avLst/>
          </a:prstGeom>
          <a:solidFill>
            <a:srgbClr val="FFFFCC"/>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2500"/>
              </a:lnSpc>
              <a:spcBef>
                <a:spcPts val="0"/>
              </a:spcBef>
              <a:spcAft>
                <a:spcPts val="0"/>
              </a:spcAft>
              <a:buClrTx/>
              <a:buSzTx/>
              <a:buFontTx/>
              <a:buNone/>
              <a:tabLst/>
              <a:defRPr/>
            </a:pPr>
            <a:r>
              <a:rPr kumimoji="0" lang="zh-TW" altLang="en-US" b="0" i="0" u="none" strike="noStrike" kern="1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追加（減）歲出預算</a:t>
            </a:r>
            <a:endParaRPr kumimoji="0" lang="zh-TW" altLang="en-US" b="0" i="0" u="none" strike="noStrike" kern="100" cap="none" spc="0" normalizeH="0" baseline="0" noProof="0" dirty="0">
              <a:ln>
                <a:noFill/>
              </a:ln>
              <a:solidFill>
                <a:sysClr val="window" lastClr="FFFFFF"/>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endParaRPr>
          </a:p>
          <a:p>
            <a:pPr marL="0" marR="0" lvl="0" indent="0" algn="ctr" defTabSz="914400" eaLnBrk="1" fontAlgn="auto" latinLnBrk="0" hangingPunct="1">
              <a:lnSpc>
                <a:spcPts val="2800"/>
              </a:lnSpc>
              <a:spcBef>
                <a:spcPts val="600"/>
              </a:spcBef>
              <a:spcAft>
                <a:spcPts val="0"/>
              </a:spcAft>
              <a:buClrTx/>
              <a:buSzTx/>
              <a:buFontTx/>
              <a:buNone/>
              <a:tabLst/>
              <a:defRPr/>
            </a:pPr>
            <a:r>
              <a:rPr kumimoji="0" lang="zh-TW" altLang="en-US" b="0" i="0" u="none" strike="noStrike" kern="1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（追加</a:t>
            </a:r>
            <a:r>
              <a:rPr kumimoji="0" lang="en-US" b="0" i="0" u="none" strike="noStrike" kern="1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0.40</a:t>
            </a:r>
            <a:r>
              <a:rPr kumimoji="0" lang="zh-TW" altLang="en-US" b="0" i="0" u="none" strike="noStrike" kern="1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億；追減</a:t>
            </a:r>
            <a:r>
              <a:rPr kumimoji="0" lang="en-US" b="0" i="0" u="none" strike="noStrike" kern="1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1.71</a:t>
            </a:r>
            <a:r>
              <a:rPr kumimoji="0" lang="zh-TW" altLang="en-US" b="0" i="0" u="none" strike="noStrike" kern="1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億）</a:t>
            </a:r>
            <a:endParaRPr kumimoji="0" lang="zh-TW" altLang="en-US" b="0" i="0" u="none" strike="noStrike" kern="100" cap="none" spc="0" normalizeH="0" baseline="0" noProof="0" dirty="0">
              <a:ln>
                <a:noFill/>
              </a:ln>
              <a:solidFill>
                <a:sysClr val="window" lastClr="FFFFFF"/>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63" name="矩形 62">
            <a:extLst>
              <a:ext uri="{FF2B5EF4-FFF2-40B4-BE49-F238E27FC236}">
                <a16:creationId xmlns:a16="http://schemas.microsoft.com/office/drawing/2014/main" id="{C4C89C5E-FCC1-4749-B3D2-3EB120794EBB}"/>
              </a:ext>
            </a:extLst>
          </p:cNvPr>
          <p:cNvSpPr/>
          <p:nvPr/>
        </p:nvSpPr>
        <p:spPr>
          <a:xfrm>
            <a:off x="2952023" y="3160469"/>
            <a:ext cx="3120292" cy="1112520"/>
          </a:xfrm>
          <a:prstGeom prst="rect">
            <a:avLst/>
          </a:prstGeom>
          <a:no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dist" defTabSz="914400" eaLnBrk="1" fontAlgn="auto" latinLnBrk="0" hangingPunct="1">
              <a:lnSpc>
                <a:spcPts val="2600"/>
              </a:lnSpc>
              <a:spcBef>
                <a:spcPts val="0"/>
              </a:spcBef>
              <a:spcAft>
                <a:spcPts val="0"/>
              </a:spcAft>
              <a:buClrTx/>
              <a:buSzTx/>
              <a:buFontTx/>
              <a:buNone/>
              <a:tabLst/>
              <a:defRPr/>
            </a:pPr>
            <a:r>
              <a:rPr kumimoji="0" lang="zh-TW" altLang="en-US" b="0" i="0" u="none" strike="noStrike" kern="1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都市發展局等</a:t>
            </a:r>
            <a:r>
              <a:rPr kumimoji="0" lang="en-US" b="0" i="0" u="none" strike="noStrike" kern="1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11</a:t>
            </a:r>
            <a:r>
              <a:rPr kumimoji="0" lang="zh-TW" altLang="en-US" b="0" i="0" u="none" strike="noStrike" kern="1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個機關配合中央年度補助計畫核定情形、相關業務移撥或業務增減等</a:t>
            </a:r>
            <a:endParaRPr kumimoji="0" lang="zh-TW" altLang="en-US" sz="1400" b="0" i="0" u="none" strike="noStrike" kern="100" cap="none" spc="0" normalizeH="0" baseline="0" noProof="0" dirty="0">
              <a:ln>
                <a:noFill/>
              </a:ln>
              <a:solidFill>
                <a:sysClr val="window" lastClr="FFFFFF"/>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11" name="箭號: 向左 10">
            <a:extLst>
              <a:ext uri="{FF2B5EF4-FFF2-40B4-BE49-F238E27FC236}">
                <a16:creationId xmlns:a16="http://schemas.microsoft.com/office/drawing/2014/main" id="{14845451-25C1-4F6E-A8CD-277624A05BE4}"/>
              </a:ext>
            </a:extLst>
          </p:cNvPr>
          <p:cNvSpPr/>
          <p:nvPr/>
        </p:nvSpPr>
        <p:spPr>
          <a:xfrm rot="5400000">
            <a:off x="4291565" y="2539527"/>
            <a:ext cx="573770" cy="519764"/>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箭號: 向左 71">
            <a:extLst>
              <a:ext uri="{FF2B5EF4-FFF2-40B4-BE49-F238E27FC236}">
                <a16:creationId xmlns:a16="http://schemas.microsoft.com/office/drawing/2014/main" id="{26B70A6B-5B72-4B47-890E-E01923CCF0A4}"/>
              </a:ext>
            </a:extLst>
          </p:cNvPr>
          <p:cNvSpPr/>
          <p:nvPr/>
        </p:nvSpPr>
        <p:spPr>
          <a:xfrm rot="16200000">
            <a:off x="4267365" y="4424262"/>
            <a:ext cx="612559" cy="529375"/>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66398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群組 119">
            <a:extLst>
              <a:ext uri="{FF2B5EF4-FFF2-40B4-BE49-F238E27FC236}">
                <a16:creationId xmlns:a16="http://schemas.microsoft.com/office/drawing/2014/main" id="{E87B2ECD-DCFF-426C-A053-CBF60766B4EE}"/>
              </a:ext>
            </a:extLst>
          </p:cNvPr>
          <p:cNvGrpSpPr/>
          <p:nvPr/>
        </p:nvGrpSpPr>
        <p:grpSpPr>
          <a:xfrm>
            <a:off x="4822583" y="3673199"/>
            <a:ext cx="3787574" cy="1434962"/>
            <a:chOff x="4692921" y="4280029"/>
            <a:chExt cx="3759219" cy="991063"/>
          </a:xfrm>
        </p:grpSpPr>
        <p:cxnSp>
          <p:nvCxnSpPr>
            <p:cNvPr id="109" name="直線接點 108">
              <a:extLst>
                <a:ext uri="{FF2B5EF4-FFF2-40B4-BE49-F238E27FC236}">
                  <a16:creationId xmlns:a16="http://schemas.microsoft.com/office/drawing/2014/main" id="{664B2567-9422-468F-9C69-30B49EF670BF}"/>
                </a:ext>
              </a:extLst>
            </p:cNvPr>
            <p:cNvCxnSpPr>
              <a:stCxn id="35" idx="4"/>
            </p:cNvCxnSpPr>
            <p:nvPr/>
          </p:nvCxnSpPr>
          <p:spPr>
            <a:xfrm flipH="1">
              <a:off x="4696033" y="4830720"/>
              <a:ext cx="2274" cy="424710"/>
            </a:xfrm>
            <a:prstGeom prst="line">
              <a:avLst/>
            </a:prstGeom>
            <a:ln w="19050">
              <a:solidFill>
                <a:srgbClr val="EC8570"/>
              </a:solidFill>
            </a:ln>
          </p:spPr>
          <p:style>
            <a:lnRef idx="1">
              <a:schemeClr val="accent1"/>
            </a:lnRef>
            <a:fillRef idx="0">
              <a:schemeClr val="accent1"/>
            </a:fillRef>
            <a:effectRef idx="0">
              <a:schemeClr val="accent1"/>
            </a:effectRef>
            <a:fontRef idx="minor">
              <a:schemeClr val="tx1"/>
            </a:fontRef>
          </p:style>
        </p:cxnSp>
        <p:cxnSp>
          <p:nvCxnSpPr>
            <p:cNvPr id="111" name="直線接點 110">
              <a:extLst>
                <a:ext uri="{FF2B5EF4-FFF2-40B4-BE49-F238E27FC236}">
                  <a16:creationId xmlns:a16="http://schemas.microsoft.com/office/drawing/2014/main" id="{E8FFD1A1-5082-4A55-AC0A-AA56AF7CF0E7}"/>
                </a:ext>
              </a:extLst>
            </p:cNvPr>
            <p:cNvCxnSpPr>
              <a:cxnSpLocks/>
            </p:cNvCxnSpPr>
            <p:nvPr/>
          </p:nvCxnSpPr>
          <p:spPr>
            <a:xfrm>
              <a:off x="4692921" y="5255430"/>
              <a:ext cx="935553" cy="0"/>
            </a:xfrm>
            <a:prstGeom prst="line">
              <a:avLst/>
            </a:prstGeom>
            <a:ln w="19050">
              <a:solidFill>
                <a:srgbClr val="EC8570"/>
              </a:solidFill>
            </a:ln>
          </p:spPr>
          <p:style>
            <a:lnRef idx="1">
              <a:schemeClr val="accent1"/>
            </a:lnRef>
            <a:fillRef idx="0">
              <a:schemeClr val="accent1"/>
            </a:fillRef>
            <a:effectRef idx="0">
              <a:schemeClr val="accent1"/>
            </a:effectRef>
            <a:fontRef idx="minor">
              <a:schemeClr val="tx1"/>
            </a:fontRef>
          </p:style>
        </p:cxnSp>
        <p:cxnSp>
          <p:nvCxnSpPr>
            <p:cNvPr id="114" name="直線接點 113">
              <a:extLst>
                <a:ext uri="{FF2B5EF4-FFF2-40B4-BE49-F238E27FC236}">
                  <a16:creationId xmlns:a16="http://schemas.microsoft.com/office/drawing/2014/main" id="{1CA88C54-02E8-4323-831A-7B3E38B8FD19}"/>
                </a:ext>
              </a:extLst>
            </p:cNvPr>
            <p:cNvCxnSpPr/>
            <p:nvPr/>
          </p:nvCxnSpPr>
          <p:spPr>
            <a:xfrm>
              <a:off x="5628474" y="4286137"/>
              <a:ext cx="0" cy="984955"/>
            </a:xfrm>
            <a:prstGeom prst="line">
              <a:avLst/>
            </a:prstGeom>
            <a:ln w="19050">
              <a:solidFill>
                <a:srgbClr val="EC8570"/>
              </a:solidFill>
            </a:ln>
          </p:spPr>
          <p:style>
            <a:lnRef idx="1">
              <a:schemeClr val="accent1"/>
            </a:lnRef>
            <a:fillRef idx="0">
              <a:schemeClr val="accent1"/>
            </a:fillRef>
            <a:effectRef idx="0">
              <a:schemeClr val="accent1"/>
            </a:effectRef>
            <a:fontRef idx="minor">
              <a:schemeClr val="tx1"/>
            </a:fontRef>
          </p:style>
        </p:cxnSp>
        <p:cxnSp>
          <p:nvCxnSpPr>
            <p:cNvPr id="116" name="直線接點 115">
              <a:extLst>
                <a:ext uri="{FF2B5EF4-FFF2-40B4-BE49-F238E27FC236}">
                  <a16:creationId xmlns:a16="http://schemas.microsoft.com/office/drawing/2014/main" id="{0D6C5977-86A2-4003-8303-4C01AD26E626}"/>
                </a:ext>
              </a:extLst>
            </p:cNvPr>
            <p:cNvCxnSpPr>
              <a:cxnSpLocks/>
            </p:cNvCxnSpPr>
            <p:nvPr/>
          </p:nvCxnSpPr>
          <p:spPr>
            <a:xfrm>
              <a:off x="5628474" y="4283731"/>
              <a:ext cx="2823666" cy="0"/>
            </a:xfrm>
            <a:prstGeom prst="line">
              <a:avLst/>
            </a:prstGeom>
            <a:ln w="19050">
              <a:solidFill>
                <a:srgbClr val="EC8570"/>
              </a:solidFill>
            </a:ln>
          </p:spPr>
          <p:style>
            <a:lnRef idx="1">
              <a:schemeClr val="accent1"/>
            </a:lnRef>
            <a:fillRef idx="0">
              <a:schemeClr val="accent1"/>
            </a:fillRef>
            <a:effectRef idx="0">
              <a:schemeClr val="accent1"/>
            </a:effectRef>
            <a:fontRef idx="minor">
              <a:schemeClr val="tx1"/>
            </a:fontRef>
          </p:style>
        </p:cxnSp>
        <p:cxnSp>
          <p:nvCxnSpPr>
            <p:cNvPr id="118" name="直線單箭頭接點 117">
              <a:extLst>
                <a:ext uri="{FF2B5EF4-FFF2-40B4-BE49-F238E27FC236}">
                  <a16:creationId xmlns:a16="http://schemas.microsoft.com/office/drawing/2014/main" id="{E26B42AB-DEAB-48C5-833A-12E3204201B0}"/>
                </a:ext>
              </a:extLst>
            </p:cNvPr>
            <p:cNvCxnSpPr/>
            <p:nvPr/>
          </p:nvCxnSpPr>
          <p:spPr>
            <a:xfrm>
              <a:off x="8452140" y="4280029"/>
              <a:ext cx="0" cy="392321"/>
            </a:xfrm>
            <a:prstGeom prst="straightConnector1">
              <a:avLst/>
            </a:prstGeom>
            <a:ln w="19050">
              <a:solidFill>
                <a:srgbClr val="EC857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8" name="群組 67">
            <a:extLst>
              <a:ext uri="{FF2B5EF4-FFF2-40B4-BE49-F238E27FC236}">
                <a16:creationId xmlns:a16="http://schemas.microsoft.com/office/drawing/2014/main" id="{589D24F9-6215-4E49-A0C8-2745FDFEDD31}"/>
              </a:ext>
            </a:extLst>
          </p:cNvPr>
          <p:cNvGrpSpPr/>
          <p:nvPr/>
        </p:nvGrpSpPr>
        <p:grpSpPr>
          <a:xfrm>
            <a:off x="376521" y="1542025"/>
            <a:ext cx="3782667" cy="1029848"/>
            <a:chOff x="888274" y="1262743"/>
            <a:chExt cx="3122920" cy="894525"/>
          </a:xfrm>
        </p:grpSpPr>
        <p:cxnSp>
          <p:nvCxnSpPr>
            <p:cNvPr id="60" name="直線單箭頭接點 59">
              <a:extLst>
                <a:ext uri="{FF2B5EF4-FFF2-40B4-BE49-F238E27FC236}">
                  <a16:creationId xmlns:a16="http://schemas.microsoft.com/office/drawing/2014/main" id="{F76A3504-F487-495E-8AE0-8413FDA72099}"/>
                </a:ext>
              </a:extLst>
            </p:cNvPr>
            <p:cNvCxnSpPr>
              <a:cxnSpLocks/>
            </p:cNvCxnSpPr>
            <p:nvPr/>
          </p:nvCxnSpPr>
          <p:spPr>
            <a:xfrm>
              <a:off x="891062" y="1262743"/>
              <a:ext cx="0" cy="378894"/>
            </a:xfrm>
            <a:prstGeom prst="straightConnector1">
              <a:avLst/>
            </a:prstGeom>
            <a:ln w="19050">
              <a:solidFill>
                <a:srgbClr val="A9CF87"/>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接點 63">
              <a:extLst>
                <a:ext uri="{FF2B5EF4-FFF2-40B4-BE49-F238E27FC236}">
                  <a16:creationId xmlns:a16="http://schemas.microsoft.com/office/drawing/2014/main" id="{F841688D-4FC1-4CCB-B3F8-1AF87EA7E30F}"/>
                </a:ext>
              </a:extLst>
            </p:cNvPr>
            <p:cNvCxnSpPr/>
            <p:nvPr/>
          </p:nvCxnSpPr>
          <p:spPr>
            <a:xfrm>
              <a:off x="888274" y="1262743"/>
              <a:ext cx="3122920" cy="0"/>
            </a:xfrm>
            <a:prstGeom prst="line">
              <a:avLst/>
            </a:prstGeom>
            <a:ln w="19050">
              <a:solidFill>
                <a:srgbClr val="A9CF87"/>
              </a:solidFill>
            </a:ln>
          </p:spPr>
          <p:style>
            <a:lnRef idx="1">
              <a:schemeClr val="accent1"/>
            </a:lnRef>
            <a:fillRef idx="0">
              <a:schemeClr val="accent1"/>
            </a:fillRef>
            <a:effectRef idx="0">
              <a:schemeClr val="accent1"/>
            </a:effectRef>
            <a:fontRef idx="minor">
              <a:schemeClr val="tx1"/>
            </a:fontRef>
          </p:style>
        </p:cxnSp>
        <p:cxnSp>
          <p:nvCxnSpPr>
            <p:cNvPr id="66" name="直線接點 65">
              <a:extLst>
                <a:ext uri="{FF2B5EF4-FFF2-40B4-BE49-F238E27FC236}">
                  <a16:creationId xmlns:a16="http://schemas.microsoft.com/office/drawing/2014/main" id="{A0F5327C-2484-4673-B66B-804863ACBBA2}"/>
                </a:ext>
              </a:extLst>
            </p:cNvPr>
            <p:cNvCxnSpPr>
              <a:cxnSpLocks/>
            </p:cNvCxnSpPr>
            <p:nvPr/>
          </p:nvCxnSpPr>
          <p:spPr>
            <a:xfrm flipV="1">
              <a:off x="4011194" y="1262743"/>
              <a:ext cx="0" cy="894525"/>
            </a:xfrm>
            <a:prstGeom prst="line">
              <a:avLst/>
            </a:prstGeom>
            <a:ln w="19050">
              <a:solidFill>
                <a:srgbClr val="A9CF87"/>
              </a:solidFill>
            </a:ln>
          </p:spPr>
          <p:style>
            <a:lnRef idx="1">
              <a:schemeClr val="accent1"/>
            </a:lnRef>
            <a:fillRef idx="0">
              <a:schemeClr val="accent1"/>
            </a:fillRef>
            <a:effectRef idx="0">
              <a:schemeClr val="accent1"/>
            </a:effectRef>
            <a:fontRef idx="minor">
              <a:schemeClr val="tx1"/>
            </a:fontRef>
          </p:style>
        </p:cxnSp>
      </p:grpSp>
      <p:grpSp>
        <p:nvGrpSpPr>
          <p:cNvPr id="32" name="Group 1">
            <a:extLst>
              <a:ext uri="{FF2B5EF4-FFF2-40B4-BE49-F238E27FC236}">
                <a16:creationId xmlns:a16="http://schemas.microsoft.com/office/drawing/2014/main" id="{2747D17D-032F-4D7E-A123-1C8EA82F7735}"/>
              </a:ext>
            </a:extLst>
          </p:cNvPr>
          <p:cNvGrpSpPr/>
          <p:nvPr/>
        </p:nvGrpSpPr>
        <p:grpSpPr>
          <a:xfrm>
            <a:off x="3100350" y="1989000"/>
            <a:ext cx="2880000" cy="2880000"/>
            <a:chOff x="7870626" y="2948401"/>
            <a:chExt cx="9031215" cy="9033062"/>
          </a:xfrm>
        </p:grpSpPr>
        <p:sp>
          <p:nvSpPr>
            <p:cNvPr id="33" name="Freeform 3">
              <a:extLst>
                <a:ext uri="{FF2B5EF4-FFF2-40B4-BE49-F238E27FC236}">
                  <a16:creationId xmlns:a16="http://schemas.microsoft.com/office/drawing/2014/main" id="{5B17F798-71E1-488C-95F5-CC94C8477EEE}"/>
                </a:ext>
              </a:extLst>
            </p:cNvPr>
            <p:cNvSpPr>
              <a:spLocks noChangeArrowheads="1"/>
            </p:cNvSpPr>
            <p:nvPr/>
          </p:nvSpPr>
          <p:spPr bwMode="auto">
            <a:xfrm rot="19397468">
              <a:off x="9000026" y="2948401"/>
              <a:ext cx="4612900" cy="4680728"/>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81B94F">
                <a:lumMod val="60000"/>
                <a:lumOff val="40000"/>
              </a:srgbClr>
            </a:solidFill>
            <a:ln>
              <a:noFill/>
            </a:ln>
            <a:effectLst/>
            <a:scene3d>
              <a:camera prst="orthographicFront"/>
              <a:lightRig rig="threePt" dir="t"/>
            </a:scene3d>
            <a:sp3d>
              <a:bevelT/>
            </a:sp3d>
          </p:spPr>
          <p:txBody>
            <a:bodyPr wrap="none" lIns="243796" tIns="121899" rIns="243796" bIns="121899" anchor="ct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7E7E7E"/>
                </a:solidFill>
                <a:effectLst/>
                <a:uLnTx/>
                <a:uFillTx/>
                <a:latin typeface="Calibri Light"/>
                <a:ea typeface="+mn-ea"/>
                <a:cs typeface="+mn-cs"/>
              </a:endParaRPr>
            </a:p>
          </p:txBody>
        </p:sp>
        <p:sp>
          <p:nvSpPr>
            <p:cNvPr id="34" name="Freeform 3">
              <a:extLst>
                <a:ext uri="{FF2B5EF4-FFF2-40B4-BE49-F238E27FC236}">
                  <a16:creationId xmlns:a16="http://schemas.microsoft.com/office/drawing/2014/main" id="{895AB9BD-73F1-4DD9-94AC-B0B218F48D70}"/>
                </a:ext>
              </a:extLst>
            </p:cNvPr>
            <p:cNvSpPr>
              <a:spLocks noChangeArrowheads="1"/>
            </p:cNvSpPr>
            <p:nvPr/>
          </p:nvSpPr>
          <p:spPr bwMode="auto">
            <a:xfrm rot="3202081">
              <a:off x="12255036" y="4039640"/>
              <a:ext cx="4614101" cy="4679509"/>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F9B439">
                <a:lumMod val="60000"/>
                <a:lumOff val="40000"/>
              </a:srgbClr>
            </a:solidFill>
            <a:ln>
              <a:noFill/>
            </a:ln>
            <a:effectLst/>
            <a:scene3d>
              <a:camera prst="orthographicFront"/>
              <a:lightRig rig="threePt" dir="t"/>
            </a:scene3d>
            <a:sp3d>
              <a:bevelT/>
            </a:sp3d>
          </p:spPr>
          <p:txBody>
            <a:bodyPr wrap="none" lIns="243796" tIns="121899" rIns="243796" bIns="121899" anchor="ct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7E7E7E"/>
                </a:solidFill>
                <a:effectLst/>
                <a:uLnTx/>
                <a:uFillTx/>
                <a:latin typeface="Calibri Light"/>
                <a:ea typeface="+mn-ea"/>
                <a:cs typeface="+mn-cs"/>
              </a:endParaRPr>
            </a:p>
          </p:txBody>
        </p:sp>
        <p:sp>
          <p:nvSpPr>
            <p:cNvPr id="35" name="Freeform 3">
              <a:extLst>
                <a:ext uri="{FF2B5EF4-FFF2-40B4-BE49-F238E27FC236}">
                  <a16:creationId xmlns:a16="http://schemas.microsoft.com/office/drawing/2014/main" id="{4D0725D6-3DD5-4276-A167-CD84228D56D5}"/>
                </a:ext>
              </a:extLst>
            </p:cNvPr>
            <p:cNvSpPr>
              <a:spLocks noChangeArrowheads="1"/>
            </p:cNvSpPr>
            <p:nvPr/>
          </p:nvSpPr>
          <p:spPr bwMode="auto">
            <a:xfrm rot="8579122">
              <a:off x="11157827" y="7300735"/>
              <a:ext cx="4612900" cy="4680728"/>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E5583A">
                <a:lumMod val="60000"/>
                <a:lumOff val="40000"/>
              </a:srgbClr>
            </a:solidFill>
            <a:ln>
              <a:noFill/>
            </a:ln>
            <a:effectLst/>
            <a:scene3d>
              <a:camera prst="orthographicFront"/>
              <a:lightRig rig="threePt" dir="t"/>
            </a:scene3d>
            <a:sp3d>
              <a:bevelT/>
            </a:sp3d>
          </p:spPr>
          <p:txBody>
            <a:bodyPr wrap="none" lIns="243796" tIns="121899" rIns="243796" bIns="121899" anchor="ct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7E7E7E"/>
                </a:solidFill>
                <a:effectLst/>
                <a:uLnTx/>
                <a:uFillTx/>
                <a:latin typeface="Calibri Light"/>
                <a:ea typeface="+mn-ea"/>
                <a:cs typeface="+mn-cs"/>
              </a:endParaRPr>
            </a:p>
          </p:txBody>
        </p:sp>
        <p:sp>
          <p:nvSpPr>
            <p:cNvPr id="36" name="Freeform 3">
              <a:extLst>
                <a:ext uri="{FF2B5EF4-FFF2-40B4-BE49-F238E27FC236}">
                  <a16:creationId xmlns:a16="http://schemas.microsoft.com/office/drawing/2014/main" id="{CDE404D2-1E4B-4B05-B471-26399BF3AF24}"/>
                </a:ext>
              </a:extLst>
            </p:cNvPr>
            <p:cNvSpPr>
              <a:spLocks noChangeArrowheads="1"/>
            </p:cNvSpPr>
            <p:nvPr/>
          </p:nvSpPr>
          <p:spPr bwMode="auto">
            <a:xfrm rot="13978264">
              <a:off x="7903330" y="6233611"/>
              <a:ext cx="4614101" cy="4679509"/>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7C69A8">
                <a:lumMod val="60000"/>
                <a:lumOff val="40000"/>
              </a:srgbClr>
            </a:solidFill>
            <a:ln>
              <a:noFill/>
            </a:ln>
            <a:effectLst/>
            <a:scene3d>
              <a:camera prst="orthographicFront"/>
              <a:lightRig rig="threePt" dir="t"/>
            </a:scene3d>
            <a:sp3d>
              <a:bevelT/>
            </a:sp3d>
          </p:spPr>
          <p:txBody>
            <a:bodyPr wrap="none" lIns="243796" tIns="121899" rIns="243796" bIns="121899" anchor="ct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7E7E7E"/>
                </a:solidFill>
                <a:effectLst/>
                <a:uLnTx/>
                <a:uFillTx/>
                <a:latin typeface="Calibri Light"/>
                <a:ea typeface="+mn-ea"/>
                <a:cs typeface="+mn-cs"/>
              </a:endParaRPr>
            </a:p>
          </p:txBody>
        </p:sp>
        <p:sp>
          <p:nvSpPr>
            <p:cNvPr id="37" name="TextBox 72">
              <a:extLst>
                <a:ext uri="{FF2B5EF4-FFF2-40B4-BE49-F238E27FC236}">
                  <a16:creationId xmlns:a16="http://schemas.microsoft.com/office/drawing/2014/main" id="{B581E5F8-9227-4D0D-A598-8CBF451BF4C0}"/>
                </a:ext>
              </a:extLst>
            </p:cNvPr>
            <p:cNvSpPr txBox="1"/>
            <p:nvPr/>
          </p:nvSpPr>
          <p:spPr>
            <a:xfrm>
              <a:off x="9466878" y="4305220"/>
              <a:ext cx="3495347" cy="1930353"/>
            </a:xfrm>
            <a:prstGeom prst="rect">
              <a:avLst/>
            </a:prstGeom>
            <a:noFill/>
          </p:spPr>
          <p:txBody>
            <a:bodyPr wrap="square" lIns="243745" tIns="121870" rIns="243745" bIns="121870" rtlCol="0">
              <a:spAutoFit/>
            </a:bodyP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Lato Black"/>
                </a:rPr>
                <a:t>防治</a:t>
              </a:r>
              <a:endParaRPr kumimoji="0" lang="ru-RU" sz="2400" b="1" i="0" u="none" strike="noStrike" kern="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Lato Black"/>
              </a:endParaRPr>
            </a:p>
          </p:txBody>
        </p:sp>
        <p:sp>
          <p:nvSpPr>
            <p:cNvPr id="38" name="TextBox 73">
              <a:extLst>
                <a:ext uri="{FF2B5EF4-FFF2-40B4-BE49-F238E27FC236}">
                  <a16:creationId xmlns:a16="http://schemas.microsoft.com/office/drawing/2014/main" id="{C81EFACA-B461-42AA-B93A-256B3991F6CD}"/>
                </a:ext>
              </a:extLst>
            </p:cNvPr>
            <p:cNvSpPr txBox="1"/>
            <p:nvPr/>
          </p:nvSpPr>
          <p:spPr>
            <a:xfrm>
              <a:off x="12992670" y="4312804"/>
              <a:ext cx="3553162" cy="4247158"/>
            </a:xfrm>
            <a:prstGeom prst="rect">
              <a:avLst/>
            </a:prstGeom>
            <a:noFill/>
            <a:scene3d>
              <a:camera prst="orthographicFront"/>
              <a:lightRig rig="threePt" dir="t"/>
            </a:scene3d>
            <a:sp3d>
              <a:bevelT/>
            </a:sp3d>
          </p:spPr>
          <p:txBody>
            <a:bodyPr wrap="square" lIns="243745" tIns="121870" rIns="243745" bIns="121870" rtlCol="0">
              <a:spAutoFit/>
            </a:bodyP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Lato Black"/>
                </a:rPr>
                <a:t>產業數位轉型</a:t>
              </a:r>
              <a:endParaRPr kumimoji="0" lang="ru-RU" sz="2400" b="1" i="0" u="none" strike="noStrike" kern="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Lato Black"/>
              </a:endParaRPr>
            </a:p>
          </p:txBody>
        </p:sp>
        <p:sp>
          <p:nvSpPr>
            <p:cNvPr id="39" name="TextBox 74">
              <a:extLst>
                <a:ext uri="{FF2B5EF4-FFF2-40B4-BE49-F238E27FC236}">
                  <a16:creationId xmlns:a16="http://schemas.microsoft.com/office/drawing/2014/main" id="{E11A3A60-DAB8-48A6-9910-463CC8FA4ACD}"/>
                </a:ext>
              </a:extLst>
            </p:cNvPr>
            <p:cNvSpPr txBox="1"/>
            <p:nvPr/>
          </p:nvSpPr>
          <p:spPr>
            <a:xfrm>
              <a:off x="11552997" y="8794865"/>
              <a:ext cx="3684319" cy="1930353"/>
            </a:xfrm>
            <a:prstGeom prst="rect">
              <a:avLst/>
            </a:prstGeom>
            <a:noFill/>
          </p:spPr>
          <p:txBody>
            <a:bodyPr wrap="square" lIns="243745" tIns="121870" rIns="243745" bIns="121870" rtlCol="0">
              <a:spAutoFit/>
            </a:bodyP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Lato Black"/>
                </a:rPr>
                <a:t>振興</a:t>
              </a:r>
              <a:endParaRPr kumimoji="0" lang="ru-RU" sz="2400" b="1" i="0" u="none" strike="noStrike" kern="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Lato Black"/>
              </a:endParaRPr>
            </a:p>
          </p:txBody>
        </p:sp>
        <p:sp>
          <p:nvSpPr>
            <p:cNvPr id="40" name="TextBox 75">
              <a:extLst>
                <a:ext uri="{FF2B5EF4-FFF2-40B4-BE49-F238E27FC236}">
                  <a16:creationId xmlns:a16="http://schemas.microsoft.com/office/drawing/2014/main" id="{3F3EFAC8-EF18-427D-9638-6BF64F3CF4B4}"/>
                </a:ext>
              </a:extLst>
            </p:cNvPr>
            <p:cNvSpPr txBox="1"/>
            <p:nvPr/>
          </p:nvSpPr>
          <p:spPr>
            <a:xfrm>
              <a:off x="8175053" y="7672081"/>
              <a:ext cx="3495347" cy="1930353"/>
            </a:xfrm>
            <a:prstGeom prst="rect">
              <a:avLst/>
            </a:prstGeom>
            <a:noFill/>
          </p:spPr>
          <p:txBody>
            <a:bodyPr wrap="square" lIns="243745" tIns="121870" rIns="243745" bIns="121870" rtlCol="0">
              <a:spAutoFit/>
            </a:bodyP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Lato Black"/>
                </a:rPr>
                <a:t>紓困</a:t>
              </a:r>
              <a:endParaRPr kumimoji="0" lang="ru-RU" sz="2400" b="1" i="0" u="none" strike="noStrike" kern="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Lato Black"/>
              </a:endParaRPr>
            </a:p>
          </p:txBody>
        </p:sp>
      </p:grpSp>
      <p:pic>
        <p:nvPicPr>
          <p:cNvPr id="42" name="圖形 41" descr="針">
            <a:extLst>
              <a:ext uri="{FF2B5EF4-FFF2-40B4-BE49-F238E27FC236}">
                <a16:creationId xmlns:a16="http://schemas.microsoft.com/office/drawing/2014/main" id="{09DAE4C6-7F65-4EA0-B32F-964423C5ADE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3109" y="1852315"/>
            <a:ext cx="687976" cy="687976"/>
          </a:xfrm>
          <a:prstGeom prst="rect">
            <a:avLst/>
          </a:prstGeom>
        </p:spPr>
      </p:pic>
      <p:pic>
        <p:nvPicPr>
          <p:cNvPr id="46" name="圖形 45" descr="網際網路">
            <a:extLst>
              <a:ext uri="{FF2B5EF4-FFF2-40B4-BE49-F238E27FC236}">
                <a16:creationId xmlns:a16="http://schemas.microsoft.com/office/drawing/2014/main" id="{CC816F5C-F57E-4851-B500-EE5D63EF7D6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172365" y="1788723"/>
            <a:ext cx="835952" cy="835952"/>
          </a:xfrm>
          <a:prstGeom prst="rect">
            <a:avLst/>
          </a:prstGeom>
        </p:spPr>
      </p:pic>
      <p:grpSp>
        <p:nvGrpSpPr>
          <p:cNvPr id="74" name="群組 73">
            <a:extLst>
              <a:ext uri="{FF2B5EF4-FFF2-40B4-BE49-F238E27FC236}">
                <a16:creationId xmlns:a16="http://schemas.microsoft.com/office/drawing/2014/main" id="{F8CBCE02-FE8B-4925-A197-14A8986E6865}"/>
              </a:ext>
            </a:extLst>
          </p:cNvPr>
          <p:cNvGrpSpPr/>
          <p:nvPr/>
        </p:nvGrpSpPr>
        <p:grpSpPr>
          <a:xfrm>
            <a:off x="531267" y="4517764"/>
            <a:ext cx="2885241" cy="392652"/>
            <a:chOff x="1021555" y="5003683"/>
            <a:chExt cx="3546962" cy="705765"/>
          </a:xfrm>
        </p:grpSpPr>
        <p:cxnSp>
          <p:nvCxnSpPr>
            <p:cNvPr id="70" name="直線單箭頭接點 69">
              <a:extLst>
                <a:ext uri="{FF2B5EF4-FFF2-40B4-BE49-F238E27FC236}">
                  <a16:creationId xmlns:a16="http://schemas.microsoft.com/office/drawing/2014/main" id="{D5413D54-1FD2-4B8F-BBE5-6BFCCAD582DE}"/>
                </a:ext>
              </a:extLst>
            </p:cNvPr>
            <p:cNvCxnSpPr>
              <a:cxnSpLocks/>
            </p:cNvCxnSpPr>
            <p:nvPr/>
          </p:nvCxnSpPr>
          <p:spPr>
            <a:xfrm>
              <a:off x="1024722" y="5003683"/>
              <a:ext cx="0" cy="705765"/>
            </a:xfrm>
            <a:prstGeom prst="straightConnector1">
              <a:avLst/>
            </a:prstGeom>
            <a:ln w="19050">
              <a:solidFill>
                <a:srgbClr val="9B8DBD"/>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接點 70">
              <a:extLst>
                <a:ext uri="{FF2B5EF4-FFF2-40B4-BE49-F238E27FC236}">
                  <a16:creationId xmlns:a16="http://schemas.microsoft.com/office/drawing/2014/main" id="{9150ED3B-A5C3-4E2C-9EEF-9E782E3540A7}"/>
                </a:ext>
              </a:extLst>
            </p:cNvPr>
            <p:cNvCxnSpPr/>
            <p:nvPr/>
          </p:nvCxnSpPr>
          <p:spPr>
            <a:xfrm>
              <a:off x="1021555" y="5003683"/>
              <a:ext cx="3546962" cy="0"/>
            </a:xfrm>
            <a:prstGeom prst="line">
              <a:avLst/>
            </a:prstGeom>
            <a:ln w="19050">
              <a:solidFill>
                <a:srgbClr val="9B8DBD"/>
              </a:solidFill>
            </a:ln>
          </p:spPr>
          <p:style>
            <a:lnRef idx="1">
              <a:schemeClr val="accent1"/>
            </a:lnRef>
            <a:fillRef idx="0">
              <a:schemeClr val="accent1"/>
            </a:fillRef>
            <a:effectRef idx="0">
              <a:schemeClr val="accent1"/>
            </a:effectRef>
            <a:fontRef idx="minor">
              <a:schemeClr val="tx1"/>
            </a:fontRef>
          </p:style>
        </p:cxnSp>
      </p:grpSp>
      <p:pic>
        <p:nvPicPr>
          <p:cNvPr id="76" name="圖形 75" descr="上升趨勢">
            <a:extLst>
              <a:ext uri="{FF2B5EF4-FFF2-40B4-BE49-F238E27FC236}">
                <a16:creationId xmlns:a16="http://schemas.microsoft.com/office/drawing/2014/main" id="{54200164-2D43-4C89-BD4C-251BF02CAAF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278861" y="4129994"/>
            <a:ext cx="784829" cy="784829"/>
          </a:xfrm>
          <a:prstGeom prst="rect">
            <a:avLst/>
          </a:prstGeom>
        </p:spPr>
      </p:pic>
      <p:grpSp>
        <p:nvGrpSpPr>
          <p:cNvPr id="79" name="群組 78">
            <a:extLst>
              <a:ext uri="{FF2B5EF4-FFF2-40B4-BE49-F238E27FC236}">
                <a16:creationId xmlns:a16="http://schemas.microsoft.com/office/drawing/2014/main" id="{B246723C-D4BF-4217-9DC5-41D22500A45F}"/>
              </a:ext>
            </a:extLst>
          </p:cNvPr>
          <p:cNvGrpSpPr/>
          <p:nvPr/>
        </p:nvGrpSpPr>
        <p:grpSpPr>
          <a:xfrm>
            <a:off x="195988" y="4827616"/>
            <a:ext cx="822411" cy="780658"/>
            <a:chOff x="120679" y="4880933"/>
            <a:chExt cx="822411" cy="780658"/>
          </a:xfrm>
        </p:grpSpPr>
        <p:pic>
          <p:nvPicPr>
            <p:cNvPr id="50" name="圖形 49" descr="硬幣">
              <a:extLst>
                <a:ext uri="{FF2B5EF4-FFF2-40B4-BE49-F238E27FC236}">
                  <a16:creationId xmlns:a16="http://schemas.microsoft.com/office/drawing/2014/main" id="{42E182E2-50EC-45F2-8F1C-3196C8494C4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20679" y="4880933"/>
              <a:ext cx="780658" cy="780658"/>
            </a:xfrm>
            <a:prstGeom prst="rect">
              <a:avLst/>
            </a:prstGeom>
          </p:spPr>
        </p:pic>
        <p:pic>
          <p:nvPicPr>
            <p:cNvPr id="78" name="圖形 77" descr="美元">
              <a:extLst>
                <a:ext uri="{FF2B5EF4-FFF2-40B4-BE49-F238E27FC236}">
                  <a16:creationId xmlns:a16="http://schemas.microsoft.com/office/drawing/2014/main" id="{F85C37E7-38FA-49A1-BDAE-8ECB5A3FD89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438372" y="4928789"/>
              <a:ext cx="504718" cy="392354"/>
            </a:xfrm>
            <a:prstGeom prst="rect">
              <a:avLst/>
            </a:prstGeom>
          </p:spPr>
        </p:pic>
      </p:grpSp>
      <p:grpSp>
        <p:nvGrpSpPr>
          <p:cNvPr id="106" name="群組 105">
            <a:extLst>
              <a:ext uri="{FF2B5EF4-FFF2-40B4-BE49-F238E27FC236}">
                <a16:creationId xmlns:a16="http://schemas.microsoft.com/office/drawing/2014/main" id="{C1C9FCD3-D299-4589-BF24-72FC3D88BDDF}"/>
              </a:ext>
            </a:extLst>
          </p:cNvPr>
          <p:cNvGrpSpPr/>
          <p:nvPr/>
        </p:nvGrpSpPr>
        <p:grpSpPr>
          <a:xfrm>
            <a:off x="5790383" y="1598429"/>
            <a:ext cx="2750082" cy="1618952"/>
            <a:chOff x="5695406" y="1346097"/>
            <a:chExt cx="2528647" cy="1423229"/>
          </a:xfrm>
        </p:grpSpPr>
        <p:cxnSp>
          <p:nvCxnSpPr>
            <p:cNvPr id="95" name="直線接點 94">
              <a:extLst>
                <a:ext uri="{FF2B5EF4-FFF2-40B4-BE49-F238E27FC236}">
                  <a16:creationId xmlns:a16="http://schemas.microsoft.com/office/drawing/2014/main" id="{90CF2125-DFAE-4D43-B1BF-BD841FE85C6B}"/>
                </a:ext>
              </a:extLst>
            </p:cNvPr>
            <p:cNvCxnSpPr/>
            <p:nvPr/>
          </p:nvCxnSpPr>
          <p:spPr>
            <a:xfrm>
              <a:off x="5695406" y="2769326"/>
              <a:ext cx="252548" cy="0"/>
            </a:xfrm>
            <a:prstGeom prst="line">
              <a:avLst/>
            </a:prstGeom>
            <a:ln w="19050">
              <a:solidFill>
                <a:srgbClr val="FAC76A"/>
              </a:solidFill>
            </a:ln>
          </p:spPr>
          <p:style>
            <a:lnRef idx="1">
              <a:schemeClr val="accent1"/>
            </a:lnRef>
            <a:fillRef idx="0">
              <a:schemeClr val="accent1"/>
            </a:fillRef>
            <a:effectRef idx="0">
              <a:schemeClr val="accent1"/>
            </a:effectRef>
            <a:fontRef idx="minor">
              <a:schemeClr val="tx1"/>
            </a:fontRef>
          </p:style>
        </p:cxnSp>
        <p:cxnSp>
          <p:nvCxnSpPr>
            <p:cNvPr id="97" name="直線接點 96">
              <a:extLst>
                <a:ext uri="{FF2B5EF4-FFF2-40B4-BE49-F238E27FC236}">
                  <a16:creationId xmlns:a16="http://schemas.microsoft.com/office/drawing/2014/main" id="{212E2284-9497-4489-BA75-7B1D42D6C87B}"/>
                </a:ext>
              </a:extLst>
            </p:cNvPr>
            <p:cNvCxnSpPr>
              <a:cxnSpLocks/>
            </p:cNvCxnSpPr>
            <p:nvPr/>
          </p:nvCxnSpPr>
          <p:spPr>
            <a:xfrm flipH="1">
              <a:off x="5947954" y="1353446"/>
              <a:ext cx="6038" cy="1415880"/>
            </a:xfrm>
            <a:prstGeom prst="line">
              <a:avLst/>
            </a:prstGeom>
            <a:ln w="19050">
              <a:solidFill>
                <a:srgbClr val="FAC76A"/>
              </a:solidFill>
            </a:ln>
          </p:spPr>
          <p:style>
            <a:lnRef idx="1">
              <a:schemeClr val="accent1"/>
            </a:lnRef>
            <a:fillRef idx="0">
              <a:schemeClr val="accent1"/>
            </a:fillRef>
            <a:effectRef idx="0">
              <a:schemeClr val="accent1"/>
            </a:effectRef>
            <a:fontRef idx="minor">
              <a:schemeClr val="tx1"/>
            </a:fontRef>
          </p:style>
        </p:cxnSp>
        <p:cxnSp>
          <p:nvCxnSpPr>
            <p:cNvPr id="100" name="直線接點 99">
              <a:extLst>
                <a:ext uri="{FF2B5EF4-FFF2-40B4-BE49-F238E27FC236}">
                  <a16:creationId xmlns:a16="http://schemas.microsoft.com/office/drawing/2014/main" id="{5EF40571-E69A-47C5-987E-9498EDE6CFBD}"/>
                </a:ext>
              </a:extLst>
            </p:cNvPr>
            <p:cNvCxnSpPr>
              <a:cxnSpLocks/>
              <a:endCxn id="46" idx="0"/>
            </p:cNvCxnSpPr>
            <p:nvPr/>
          </p:nvCxnSpPr>
          <p:spPr>
            <a:xfrm>
              <a:off x="5953992" y="1346097"/>
              <a:ext cx="2270061" cy="0"/>
            </a:xfrm>
            <a:prstGeom prst="line">
              <a:avLst/>
            </a:prstGeom>
            <a:ln w="19050">
              <a:solidFill>
                <a:srgbClr val="FAC76A"/>
              </a:solidFill>
            </a:ln>
          </p:spPr>
          <p:style>
            <a:lnRef idx="1">
              <a:schemeClr val="accent1"/>
            </a:lnRef>
            <a:fillRef idx="0">
              <a:schemeClr val="accent1"/>
            </a:fillRef>
            <a:effectRef idx="0">
              <a:schemeClr val="accent1"/>
            </a:effectRef>
            <a:fontRef idx="minor">
              <a:schemeClr val="tx1"/>
            </a:fontRef>
          </p:style>
        </p:cxnSp>
        <p:cxnSp>
          <p:nvCxnSpPr>
            <p:cNvPr id="102" name="直線單箭頭接點 101">
              <a:extLst>
                <a:ext uri="{FF2B5EF4-FFF2-40B4-BE49-F238E27FC236}">
                  <a16:creationId xmlns:a16="http://schemas.microsoft.com/office/drawing/2014/main" id="{9A3FBAC7-F647-43B2-B78A-354CB715B4CD}"/>
                </a:ext>
              </a:extLst>
            </p:cNvPr>
            <p:cNvCxnSpPr>
              <a:cxnSpLocks/>
            </p:cNvCxnSpPr>
            <p:nvPr/>
          </p:nvCxnSpPr>
          <p:spPr>
            <a:xfrm>
              <a:off x="8209245" y="1353446"/>
              <a:ext cx="3380" cy="235408"/>
            </a:xfrm>
            <a:prstGeom prst="straightConnector1">
              <a:avLst/>
            </a:prstGeom>
            <a:ln w="19050">
              <a:solidFill>
                <a:srgbClr val="FAC76A"/>
              </a:solidFill>
              <a:tailEnd type="triangle"/>
            </a:ln>
          </p:spPr>
          <p:style>
            <a:lnRef idx="1">
              <a:schemeClr val="accent1"/>
            </a:lnRef>
            <a:fillRef idx="0">
              <a:schemeClr val="accent1"/>
            </a:fillRef>
            <a:effectRef idx="0">
              <a:schemeClr val="accent1"/>
            </a:effectRef>
            <a:fontRef idx="minor">
              <a:schemeClr val="tx1"/>
            </a:fontRef>
          </p:style>
        </p:cxnSp>
      </p:grpSp>
      <p:sp>
        <p:nvSpPr>
          <p:cNvPr id="41" name="TextBox 79"/>
          <p:cNvSpPr txBox="1"/>
          <p:nvPr/>
        </p:nvSpPr>
        <p:spPr>
          <a:xfrm>
            <a:off x="288001" y="1122222"/>
            <a:ext cx="2350703" cy="473992"/>
          </a:xfrm>
          <a:prstGeom prst="rect">
            <a:avLst/>
          </a:prstGeom>
        </p:spPr>
        <p:txBody>
          <a:bodyPr wrap="square" lIns="164607" tIns="82304" rIns="164607" bIns="82304"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1" i="0" u="none" strike="noStrike" kern="1200" cap="none" spc="0" normalizeH="0" baseline="0" noProof="0" dirty="0">
                <a:ln>
                  <a:noFill/>
                </a:ln>
                <a:solidFill>
                  <a:srgbClr val="69993D"/>
                </a:solidFill>
                <a:effectLst/>
                <a:uLnTx/>
                <a:uFillTx/>
                <a:latin typeface="微軟正黑體" panose="020B0604030504040204" pitchFamily="34" charset="-120"/>
                <a:ea typeface="微軟正黑體" panose="020B0604030504040204" pitchFamily="34" charset="-120"/>
                <a:cs typeface="+mn-cs"/>
              </a:rPr>
              <a:t>6.38</a:t>
            </a:r>
            <a:r>
              <a:rPr kumimoji="0" lang="zh-TW" altLang="en-US" sz="2000" b="1" i="0" u="none" strike="noStrike" kern="1200" cap="none" spc="0" normalizeH="0" baseline="0" noProof="0" dirty="0">
                <a:ln>
                  <a:noFill/>
                </a:ln>
                <a:solidFill>
                  <a:srgbClr val="69993D"/>
                </a:solidFill>
                <a:effectLst/>
                <a:uLnTx/>
                <a:uFillTx/>
                <a:latin typeface="微軟正黑體" panose="020B0604030504040204" pitchFamily="34" charset="-120"/>
                <a:ea typeface="微軟正黑體" panose="020B0604030504040204" pitchFamily="34" charset="-120"/>
                <a:cs typeface="+mn-cs"/>
              </a:rPr>
              <a:t>億元</a:t>
            </a:r>
            <a:r>
              <a:rPr kumimoji="0" lang="en-US" altLang="zh-TW" sz="2000" b="1" i="0" u="none" strike="noStrike" kern="1200" cap="none" spc="0" normalizeH="0" baseline="0" noProof="0" dirty="0">
                <a:ln>
                  <a:noFill/>
                </a:ln>
                <a:solidFill>
                  <a:srgbClr val="69993D"/>
                </a:solidFill>
                <a:effectLst/>
                <a:uLnTx/>
                <a:uFillTx/>
                <a:latin typeface="微軟正黑體" panose="020B0604030504040204" pitchFamily="34" charset="-120"/>
                <a:ea typeface="微軟正黑體" panose="020B0604030504040204" pitchFamily="34" charset="-120"/>
                <a:cs typeface="+mn-cs"/>
              </a:rPr>
              <a:t>(</a:t>
            </a:r>
            <a:r>
              <a:rPr kumimoji="0" lang="zh-TW" altLang="en-US" sz="2000" b="1" i="0" u="none" strike="noStrike" kern="1200" cap="none" spc="0" normalizeH="0" baseline="0" noProof="0" dirty="0">
                <a:ln>
                  <a:noFill/>
                </a:ln>
                <a:solidFill>
                  <a:srgbClr val="69993D"/>
                </a:solidFill>
                <a:effectLst/>
                <a:uLnTx/>
                <a:uFillTx/>
                <a:latin typeface="微軟正黑體" panose="020B0604030504040204" pitchFamily="34" charset="-120"/>
                <a:ea typeface="微軟正黑體" panose="020B0604030504040204" pitchFamily="34" charset="-120"/>
                <a:cs typeface="+mn-cs"/>
              </a:rPr>
              <a:t>共</a:t>
            </a:r>
            <a:r>
              <a:rPr kumimoji="0" lang="en-US" altLang="zh-TW" sz="2000" b="1" i="0" u="none" strike="noStrike" kern="1200" cap="none" spc="0" normalizeH="0" baseline="0" noProof="0" dirty="0">
                <a:ln>
                  <a:noFill/>
                </a:ln>
                <a:solidFill>
                  <a:srgbClr val="69993D"/>
                </a:solidFill>
                <a:effectLst/>
                <a:uLnTx/>
                <a:uFillTx/>
                <a:latin typeface="微軟正黑體" panose="020B0604030504040204" pitchFamily="34" charset="-120"/>
                <a:ea typeface="微軟正黑體" panose="020B0604030504040204" pitchFamily="34" charset="-120"/>
                <a:cs typeface="+mn-cs"/>
              </a:rPr>
              <a:t>5</a:t>
            </a:r>
            <a:r>
              <a:rPr kumimoji="0" lang="zh-TW" altLang="en-US" sz="2000" b="1" i="0" u="none" strike="noStrike" kern="1200" cap="none" spc="0" normalizeH="0" baseline="0" noProof="0" dirty="0">
                <a:ln>
                  <a:noFill/>
                </a:ln>
                <a:solidFill>
                  <a:srgbClr val="69993D"/>
                </a:solidFill>
                <a:effectLst/>
                <a:uLnTx/>
                <a:uFillTx/>
                <a:latin typeface="微軟正黑體" panose="020B0604030504040204" pitchFamily="34" charset="-120"/>
                <a:ea typeface="微軟正黑體" panose="020B0604030504040204" pitchFamily="34" charset="-120"/>
                <a:cs typeface="+mn-cs"/>
              </a:rPr>
              <a:t>項</a:t>
            </a:r>
            <a:r>
              <a:rPr kumimoji="0" lang="en-US" altLang="zh-TW" sz="2000" b="1" i="0" u="none" strike="noStrike" kern="1200" cap="none" spc="0" normalizeH="0" baseline="0" noProof="0" dirty="0">
                <a:ln>
                  <a:noFill/>
                </a:ln>
                <a:solidFill>
                  <a:srgbClr val="69993D"/>
                </a:solidFill>
                <a:effectLst/>
                <a:uLnTx/>
                <a:uFillTx/>
                <a:latin typeface="微軟正黑體" panose="020B0604030504040204" pitchFamily="34" charset="-120"/>
                <a:ea typeface="微軟正黑體" panose="020B0604030504040204" pitchFamily="34" charset="-120"/>
                <a:cs typeface="+mn-cs"/>
              </a:rPr>
              <a:t>)</a:t>
            </a:r>
          </a:p>
        </p:txBody>
      </p:sp>
      <p:sp>
        <p:nvSpPr>
          <p:cNvPr id="43" name="TextBox 79"/>
          <p:cNvSpPr txBox="1"/>
          <p:nvPr/>
        </p:nvSpPr>
        <p:spPr>
          <a:xfrm>
            <a:off x="394852" y="4064550"/>
            <a:ext cx="2154581" cy="473992"/>
          </a:xfrm>
          <a:prstGeom prst="rect">
            <a:avLst/>
          </a:prstGeom>
        </p:spPr>
        <p:txBody>
          <a:bodyPr wrap="square" lIns="164607" tIns="82304" rIns="164607" bIns="82304"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1" i="0" u="none" strike="noStrike" kern="1200" cap="none" spc="0" normalizeH="0" baseline="0" noProof="0" dirty="0">
                <a:ln>
                  <a:noFill/>
                </a:ln>
                <a:solidFill>
                  <a:srgbClr val="5C4C84"/>
                </a:solidFill>
                <a:effectLst/>
                <a:uLnTx/>
                <a:uFillTx/>
                <a:latin typeface="微軟正黑體" panose="020B0604030504040204" pitchFamily="34" charset="-120"/>
                <a:ea typeface="微軟正黑體" panose="020B0604030504040204" pitchFamily="34" charset="-120"/>
                <a:cs typeface="+mn-cs"/>
              </a:rPr>
              <a:t>2.29</a:t>
            </a:r>
            <a:r>
              <a:rPr kumimoji="0" lang="zh-TW" altLang="en-US" sz="2000" b="1" i="0" u="none" strike="noStrike" kern="1200" cap="none" spc="0" normalizeH="0" baseline="0" noProof="0" dirty="0">
                <a:ln>
                  <a:noFill/>
                </a:ln>
                <a:solidFill>
                  <a:srgbClr val="5C4C84"/>
                </a:solidFill>
                <a:effectLst/>
                <a:uLnTx/>
                <a:uFillTx/>
                <a:latin typeface="微軟正黑體" panose="020B0604030504040204" pitchFamily="34" charset="-120"/>
                <a:ea typeface="微軟正黑體" panose="020B0604030504040204" pitchFamily="34" charset="-120"/>
                <a:cs typeface="+mn-cs"/>
              </a:rPr>
              <a:t>億元</a:t>
            </a:r>
            <a:r>
              <a:rPr kumimoji="0" lang="en-US" altLang="zh-TW" sz="2000" b="1" i="0" u="none" strike="noStrike" kern="1200" cap="none" spc="0" normalizeH="0" baseline="0" noProof="0" dirty="0">
                <a:ln>
                  <a:noFill/>
                </a:ln>
                <a:solidFill>
                  <a:srgbClr val="5C4C84"/>
                </a:solidFill>
                <a:effectLst/>
                <a:uLnTx/>
                <a:uFillTx/>
                <a:latin typeface="微軟正黑體" panose="020B0604030504040204" pitchFamily="34" charset="-120"/>
                <a:ea typeface="微軟正黑體" panose="020B0604030504040204" pitchFamily="34" charset="-120"/>
                <a:cs typeface="+mn-cs"/>
              </a:rPr>
              <a:t>(</a:t>
            </a:r>
            <a:r>
              <a:rPr kumimoji="0" lang="zh-TW" altLang="en-US" sz="2000" b="1" i="0" u="none" strike="noStrike" kern="1200" cap="none" spc="0" normalizeH="0" baseline="0" noProof="0" dirty="0">
                <a:ln>
                  <a:noFill/>
                </a:ln>
                <a:solidFill>
                  <a:srgbClr val="5C4C84"/>
                </a:solidFill>
                <a:effectLst/>
                <a:uLnTx/>
                <a:uFillTx/>
                <a:latin typeface="微軟正黑體" panose="020B0604030504040204" pitchFamily="34" charset="-120"/>
                <a:ea typeface="微軟正黑體" panose="020B0604030504040204" pitchFamily="34" charset="-120"/>
                <a:cs typeface="+mn-cs"/>
              </a:rPr>
              <a:t>共</a:t>
            </a:r>
            <a:r>
              <a:rPr kumimoji="0" lang="en-US" altLang="zh-TW" sz="2000" b="1" i="0" u="none" strike="noStrike" kern="1200" cap="none" spc="0" normalizeH="0" baseline="0" noProof="0" dirty="0">
                <a:ln>
                  <a:noFill/>
                </a:ln>
                <a:solidFill>
                  <a:srgbClr val="5C4C84"/>
                </a:solidFill>
                <a:effectLst/>
                <a:uLnTx/>
                <a:uFillTx/>
                <a:latin typeface="微軟正黑體" panose="020B0604030504040204" pitchFamily="34" charset="-120"/>
                <a:ea typeface="微軟正黑體" panose="020B0604030504040204" pitchFamily="34" charset="-120"/>
                <a:cs typeface="+mn-cs"/>
              </a:rPr>
              <a:t>5</a:t>
            </a:r>
            <a:r>
              <a:rPr kumimoji="0" lang="zh-TW" altLang="en-US" sz="2000" b="1" i="0" u="none" strike="noStrike" kern="1200" cap="none" spc="0" normalizeH="0" baseline="0" noProof="0" dirty="0">
                <a:ln>
                  <a:noFill/>
                </a:ln>
                <a:solidFill>
                  <a:srgbClr val="5C4C84"/>
                </a:solidFill>
                <a:effectLst/>
                <a:uLnTx/>
                <a:uFillTx/>
                <a:latin typeface="微軟正黑體" panose="020B0604030504040204" pitchFamily="34" charset="-120"/>
                <a:ea typeface="微軟正黑體" panose="020B0604030504040204" pitchFamily="34" charset="-120"/>
                <a:cs typeface="+mn-cs"/>
              </a:rPr>
              <a:t>項</a:t>
            </a:r>
            <a:r>
              <a:rPr kumimoji="0" lang="en-US" altLang="zh-TW" sz="2000" b="1" i="0" u="none" strike="noStrike" kern="1200" cap="none" spc="0" normalizeH="0" baseline="0" noProof="0" dirty="0">
                <a:ln>
                  <a:noFill/>
                </a:ln>
                <a:solidFill>
                  <a:srgbClr val="5C4C84"/>
                </a:solidFill>
                <a:effectLst/>
                <a:uLnTx/>
                <a:uFillTx/>
                <a:latin typeface="微軟正黑體" panose="020B0604030504040204" pitchFamily="34" charset="-120"/>
                <a:ea typeface="微軟正黑體" panose="020B0604030504040204" pitchFamily="34" charset="-120"/>
                <a:cs typeface="+mn-cs"/>
              </a:rPr>
              <a:t>)</a:t>
            </a:r>
          </a:p>
        </p:txBody>
      </p:sp>
      <p:sp>
        <p:nvSpPr>
          <p:cNvPr id="44" name="TextBox 79"/>
          <p:cNvSpPr txBox="1"/>
          <p:nvPr/>
        </p:nvSpPr>
        <p:spPr>
          <a:xfrm>
            <a:off x="6982947" y="1198970"/>
            <a:ext cx="2306645" cy="473992"/>
          </a:xfrm>
          <a:prstGeom prst="rect">
            <a:avLst/>
          </a:prstGeom>
        </p:spPr>
        <p:txBody>
          <a:bodyPr wrap="square" lIns="164607" tIns="82304" rIns="164607" bIns="82304"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1" i="0" u="none" strike="noStrike" kern="1200" cap="none" spc="0" normalizeH="0" baseline="0" noProof="0" dirty="0">
                <a:ln>
                  <a:noFill/>
                </a:ln>
                <a:solidFill>
                  <a:srgbClr val="F8B742"/>
                </a:solidFill>
                <a:effectLst/>
                <a:uLnTx/>
                <a:uFillTx/>
                <a:latin typeface="微軟正黑體" panose="020B0604030504040204" pitchFamily="34" charset="-120"/>
                <a:ea typeface="微軟正黑體" panose="020B0604030504040204" pitchFamily="34" charset="-120"/>
                <a:cs typeface="+mn-cs"/>
              </a:rPr>
              <a:t>4.79</a:t>
            </a:r>
            <a:r>
              <a:rPr kumimoji="0" lang="zh-TW" altLang="en-US" sz="2000" b="1" i="0" u="none" strike="noStrike" kern="1200" cap="none" spc="0" normalizeH="0" baseline="0" noProof="0" dirty="0">
                <a:ln>
                  <a:noFill/>
                </a:ln>
                <a:solidFill>
                  <a:srgbClr val="F8B742"/>
                </a:solidFill>
                <a:effectLst/>
                <a:uLnTx/>
                <a:uFillTx/>
                <a:latin typeface="微軟正黑體" panose="020B0604030504040204" pitchFamily="34" charset="-120"/>
                <a:ea typeface="微軟正黑體" panose="020B0604030504040204" pitchFamily="34" charset="-120"/>
                <a:cs typeface="+mn-cs"/>
              </a:rPr>
              <a:t>億元</a:t>
            </a:r>
            <a:r>
              <a:rPr kumimoji="0" lang="en-US" altLang="zh-TW" sz="2000" b="1" i="0" u="none" strike="noStrike" kern="1200" cap="none" spc="0" normalizeH="0" baseline="0" noProof="0" dirty="0">
                <a:ln>
                  <a:noFill/>
                </a:ln>
                <a:solidFill>
                  <a:srgbClr val="F8B742"/>
                </a:solidFill>
                <a:effectLst/>
                <a:uLnTx/>
                <a:uFillTx/>
                <a:latin typeface="微軟正黑體" panose="020B0604030504040204" pitchFamily="34" charset="-120"/>
                <a:ea typeface="微軟正黑體" panose="020B0604030504040204" pitchFamily="34" charset="-120"/>
                <a:cs typeface="+mn-cs"/>
              </a:rPr>
              <a:t>(</a:t>
            </a:r>
            <a:r>
              <a:rPr kumimoji="0" lang="zh-TW" altLang="en-US" sz="2000" b="1" i="0" u="none" strike="noStrike" kern="1200" cap="none" spc="0" normalizeH="0" baseline="0" noProof="0" dirty="0">
                <a:ln>
                  <a:noFill/>
                </a:ln>
                <a:solidFill>
                  <a:srgbClr val="F8B742"/>
                </a:solidFill>
                <a:effectLst/>
                <a:uLnTx/>
                <a:uFillTx/>
                <a:latin typeface="微軟正黑體" panose="020B0604030504040204" pitchFamily="34" charset="-120"/>
                <a:ea typeface="微軟正黑體" panose="020B0604030504040204" pitchFamily="34" charset="-120"/>
                <a:cs typeface="+mn-cs"/>
              </a:rPr>
              <a:t>共</a:t>
            </a:r>
            <a:r>
              <a:rPr kumimoji="0" lang="en-US" altLang="zh-TW" sz="2000" b="1" i="0" u="none" strike="noStrike" kern="1200" cap="none" spc="0" normalizeH="0" baseline="0" noProof="0" dirty="0">
                <a:ln>
                  <a:noFill/>
                </a:ln>
                <a:solidFill>
                  <a:srgbClr val="F8B742"/>
                </a:solidFill>
                <a:effectLst/>
                <a:uLnTx/>
                <a:uFillTx/>
                <a:latin typeface="微軟正黑體" panose="020B0604030504040204" pitchFamily="34" charset="-120"/>
                <a:ea typeface="微軟正黑體" panose="020B0604030504040204" pitchFamily="34" charset="-120"/>
                <a:cs typeface="+mn-cs"/>
              </a:rPr>
              <a:t>4</a:t>
            </a:r>
            <a:r>
              <a:rPr kumimoji="0" lang="zh-TW" altLang="en-US" sz="2000" b="1" i="0" u="none" strike="noStrike" kern="1200" cap="none" spc="0" normalizeH="0" baseline="0" noProof="0" dirty="0">
                <a:ln>
                  <a:noFill/>
                </a:ln>
                <a:solidFill>
                  <a:srgbClr val="F8B742"/>
                </a:solidFill>
                <a:effectLst/>
                <a:uLnTx/>
                <a:uFillTx/>
                <a:latin typeface="微軟正黑體" panose="020B0604030504040204" pitchFamily="34" charset="-120"/>
                <a:ea typeface="微軟正黑體" panose="020B0604030504040204" pitchFamily="34" charset="-120"/>
                <a:cs typeface="+mn-cs"/>
              </a:rPr>
              <a:t>項</a:t>
            </a:r>
            <a:r>
              <a:rPr kumimoji="0" lang="en-US" altLang="zh-TW" sz="2000" b="1" i="0" u="none" strike="noStrike" kern="1200" cap="none" spc="0" normalizeH="0" baseline="0" noProof="0" dirty="0">
                <a:ln>
                  <a:noFill/>
                </a:ln>
                <a:solidFill>
                  <a:srgbClr val="F8B742"/>
                </a:solidFill>
                <a:effectLst/>
                <a:uLnTx/>
                <a:uFillTx/>
                <a:latin typeface="微軟正黑體" panose="020B0604030504040204" pitchFamily="34" charset="-120"/>
                <a:ea typeface="微軟正黑體" panose="020B0604030504040204" pitchFamily="34" charset="-120"/>
                <a:cs typeface="+mn-cs"/>
              </a:rPr>
              <a:t>)</a:t>
            </a:r>
          </a:p>
        </p:txBody>
      </p:sp>
      <p:sp>
        <p:nvSpPr>
          <p:cNvPr id="45" name="TextBox 79"/>
          <p:cNvSpPr txBox="1"/>
          <p:nvPr/>
        </p:nvSpPr>
        <p:spPr>
          <a:xfrm>
            <a:off x="7006282" y="3227125"/>
            <a:ext cx="2205263" cy="473992"/>
          </a:xfrm>
          <a:prstGeom prst="rect">
            <a:avLst/>
          </a:prstGeom>
        </p:spPr>
        <p:txBody>
          <a:bodyPr wrap="square" lIns="164607" tIns="82304" rIns="164607" bIns="82304"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1" i="0" u="none" strike="noStrike" kern="1200" cap="none" spc="0" normalizeH="0" baseline="0" noProof="0" dirty="0">
                <a:ln>
                  <a:noFill/>
                </a:ln>
                <a:solidFill>
                  <a:srgbClr val="E97159"/>
                </a:solidFill>
                <a:effectLst/>
                <a:uLnTx/>
                <a:uFillTx/>
                <a:latin typeface="微軟正黑體" panose="020B0604030504040204" pitchFamily="34" charset="-120"/>
                <a:ea typeface="微軟正黑體" panose="020B0604030504040204" pitchFamily="34" charset="-120"/>
                <a:cs typeface="+mn-cs"/>
              </a:rPr>
              <a:t>6.44</a:t>
            </a:r>
            <a:r>
              <a:rPr kumimoji="0" lang="zh-TW" altLang="en-US" sz="2000" b="1" i="0" u="none" strike="noStrike" kern="1200" cap="none" spc="0" normalizeH="0" baseline="0" noProof="0" dirty="0">
                <a:ln>
                  <a:noFill/>
                </a:ln>
                <a:solidFill>
                  <a:srgbClr val="E97159"/>
                </a:solidFill>
                <a:effectLst/>
                <a:uLnTx/>
                <a:uFillTx/>
                <a:latin typeface="微軟正黑體" panose="020B0604030504040204" pitchFamily="34" charset="-120"/>
                <a:ea typeface="微軟正黑體" panose="020B0604030504040204" pitchFamily="34" charset="-120"/>
                <a:cs typeface="+mn-cs"/>
              </a:rPr>
              <a:t>億元</a:t>
            </a:r>
            <a:r>
              <a:rPr kumimoji="0" lang="en-US" altLang="zh-TW" sz="2000" b="1" i="0" u="none" strike="noStrike" kern="1200" cap="none" spc="0" normalizeH="0" baseline="0" noProof="0" dirty="0">
                <a:ln>
                  <a:noFill/>
                </a:ln>
                <a:solidFill>
                  <a:srgbClr val="E97159"/>
                </a:solidFill>
                <a:effectLst/>
                <a:uLnTx/>
                <a:uFillTx/>
                <a:latin typeface="微軟正黑體" panose="020B0604030504040204" pitchFamily="34" charset="-120"/>
                <a:ea typeface="微軟正黑體" panose="020B0604030504040204" pitchFamily="34" charset="-120"/>
                <a:cs typeface="+mn-cs"/>
              </a:rPr>
              <a:t>(</a:t>
            </a:r>
            <a:r>
              <a:rPr kumimoji="0" lang="zh-TW" altLang="en-US" sz="2000" b="1" i="0" u="none" strike="noStrike" kern="1200" cap="none" spc="0" normalizeH="0" baseline="0" noProof="0" dirty="0">
                <a:ln>
                  <a:noFill/>
                </a:ln>
                <a:solidFill>
                  <a:srgbClr val="E97159"/>
                </a:solidFill>
                <a:effectLst/>
                <a:uLnTx/>
                <a:uFillTx/>
                <a:latin typeface="微軟正黑體" panose="020B0604030504040204" pitchFamily="34" charset="-120"/>
                <a:ea typeface="微軟正黑體" panose="020B0604030504040204" pitchFamily="34" charset="-120"/>
                <a:cs typeface="+mn-cs"/>
              </a:rPr>
              <a:t>共</a:t>
            </a:r>
            <a:r>
              <a:rPr kumimoji="0" lang="en-US" altLang="zh-TW" sz="2000" b="1" i="0" u="none" strike="noStrike" kern="1200" cap="none" spc="0" normalizeH="0" baseline="0" noProof="0" dirty="0">
                <a:ln>
                  <a:noFill/>
                </a:ln>
                <a:solidFill>
                  <a:srgbClr val="E97159"/>
                </a:solidFill>
                <a:effectLst/>
                <a:uLnTx/>
                <a:uFillTx/>
                <a:latin typeface="微軟正黑體" panose="020B0604030504040204" pitchFamily="34" charset="-120"/>
                <a:ea typeface="微軟正黑體" panose="020B0604030504040204" pitchFamily="34" charset="-120"/>
                <a:cs typeface="+mn-cs"/>
              </a:rPr>
              <a:t>7</a:t>
            </a:r>
            <a:r>
              <a:rPr kumimoji="0" lang="zh-TW" altLang="en-US" sz="2000" b="1" i="0" u="none" strike="noStrike" kern="1200" cap="none" spc="0" normalizeH="0" baseline="0" noProof="0" dirty="0">
                <a:ln>
                  <a:noFill/>
                </a:ln>
                <a:solidFill>
                  <a:srgbClr val="E97159"/>
                </a:solidFill>
                <a:effectLst/>
                <a:uLnTx/>
                <a:uFillTx/>
                <a:latin typeface="微軟正黑體" panose="020B0604030504040204" pitchFamily="34" charset="-120"/>
                <a:ea typeface="微軟正黑體" panose="020B0604030504040204" pitchFamily="34" charset="-120"/>
                <a:cs typeface="+mn-cs"/>
              </a:rPr>
              <a:t>項</a:t>
            </a:r>
            <a:r>
              <a:rPr lang="en-US" altLang="zh-TW" sz="2000" b="1" dirty="0">
                <a:solidFill>
                  <a:srgbClr val="E97159"/>
                </a:solidFill>
                <a:latin typeface="微軟正黑體" panose="020B0604030504040204" pitchFamily="34" charset="-120"/>
                <a:ea typeface="微軟正黑體" panose="020B0604030504040204" pitchFamily="34" charset="-120"/>
              </a:rPr>
              <a:t>)</a:t>
            </a:r>
            <a:endParaRPr kumimoji="0" lang="en-US" altLang="zh-TW" sz="2000" b="1" i="0" u="none" strike="noStrike" kern="1200" cap="none" spc="0" normalizeH="0" baseline="0" noProof="0" dirty="0">
              <a:ln>
                <a:noFill/>
              </a:ln>
              <a:solidFill>
                <a:srgbClr val="E97159"/>
              </a:solidFill>
              <a:effectLst/>
              <a:uLnTx/>
              <a:uFillTx/>
              <a:latin typeface="微軟正黑體" panose="020B0604030504040204" pitchFamily="34" charset="-120"/>
              <a:ea typeface="微軟正黑體" panose="020B0604030504040204" pitchFamily="34" charset="-120"/>
              <a:cs typeface="+mn-cs"/>
            </a:endParaRPr>
          </a:p>
        </p:txBody>
      </p:sp>
      <p:sp>
        <p:nvSpPr>
          <p:cNvPr id="47" name="TextBox 79"/>
          <p:cNvSpPr txBox="1"/>
          <p:nvPr/>
        </p:nvSpPr>
        <p:spPr>
          <a:xfrm>
            <a:off x="473674" y="1483523"/>
            <a:ext cx="2995249" cy="2736150"/>
          </a:xfrm>
          <a:prstGeom prst="rect">
            <a:avLst/>
          </a:prstGeom>
          <a:scene3d>
            <a:camera prst="orthographicFront"/>
            <a:lightRig rig="threePt" dir="t"/>
          </a:scene3d>
          <a:sp3d>
            <a:bevelT/>
          </a:sp3d>
        </p:spPr>
        <p:txBody>
          <a:bodyPr wrap="square" lIns="164607" tIns="82304" rIns="164607" bIns="82304" rtlCol="0">
            <a:spAutoFit/>
            <a:sp3d/>
          </a:bodyPr>
          <a:lstStyle/>
          <a:p>
            <a:pPr marL="182563" marR="0" lvl="0" indent="-182563" algn="just" defTabSz="9144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Calibri Light"/>
              </a:rPr>
              <a:t>主要</a:t>
            </a:r>
            <a:r>
              <a:rPr kumimoji="0" lang="zh-TW" altLang="en-US" b="1" i="0" u="sng" strike="noStrike" kern="1200" cap="none" spc="0" normalizeH="0" baseline="0" noProof="0" dirty="0">
                <a:ln>
                  <a:noFill/>
                </a:ln>
                <a:solidFill>
                  <a:srgbClr val="69993D"/>
                </a:solidFill>
                <a:effectLst/>
                <a:uLnTx/>
                <a:uFillTx/>
                <a:latin typeface="微軟正黑體" panose="020B0604030504040204" pitchFamily="34" charset="-120"/>
                <a:ea typeface="微軟正黑體" panose="020B0604030504040204" pitchFamily="34" charset="-120"/>
                <a:cs typeface="Calibri Light"/>
              </a:rPr>
              <a:t>防治</a:t>
            </a:r>
            <a:r>
              <a:rPr kumimoji="0" lang="zh-TW" altLang="en-US"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Calibri Light"/>
              </a:rPr>
              <a:t>項目：</a:t>
            </a:r>
            <a:endParaRPr kumimoji="0" lang="en-US" altLang="zh-TW"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Calibri Light"/>
            </a:endParaRPr>
          </a:p>
          <a:p>
            <a:pPr marL="285750" marR="0" lvl="0" indent="-285750" algn="just" defTabSz="914400" rtl="0" eaLnBrk="1" fontAlgn="auto" latinLnBrk="0" hangingPunct="1">
              <a:lnSpc>
                <a:spcPct val="100000"/>
              </a:lnSpc>
              <a:spcBef>
                <a:spcPts val="200"/>
              </a:spcBef>
              <a:spcAft>
                <a:spcPts val="200"/>
              </a:spcAft>
              <a:buClrTx/>
              <a:buSzTx/>
              <a:buFontTx/>
              <a:buBlip>
                <a:blip r:embed="rId12">
                  <a:extLst>
                    <a:ext uri="{96DAC541-7B7A-43D3-8B79-37D633B846F1}">
                      <asvg:svgBlip xmlns:asvg="http://schemas.microsoft.com/office/drawing/2016/SVG/main" xmlns="" r:embed="rId13"/>
                    </a:ext>
                  </a:extLst>
                </a:blip>
              </a:buBlip>
              <a:tabLst/>
              <a:defRPr/>
            </a:pPr>
            <a:r>
              <a:rPr kumimoji="0" lang="zh-TW" altLang="zh-TW"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疫苗接種業務費</a:t>
            </a:r>
            <a:endParaRPr kumimoji="0" lang="en-US" altLang="zh-TW"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Calibri Light"/>
            </a:endParaRPr>
          </a:p>
          <a:p>
            <a:pPr marL="285750" marR="0" lvl="0" indent="-285750" algn="just" defTabSz="914400" rtl="0" eaLnBrk="1" fontAlgn="auto" latinLnBrk="0" hangingPunct="1">
              <a:lnSpc>
                <a:spcPct val="100000"/>
              </a:lnSpc>
              <a:spcBef>
                <a:spcPts val="0"/>
              </a:spcBef>
              <a:spcAft>
                <a:spcPts val="200"/>
              </a:spcAft>
              <a:buClrTx/>
              <a:buSzTx/>
              <a:buFontTx/>
              <a:buBlip>
                <a:blip r:embed="rId12">
                  <a:extLst>
                    <a:ext uri="{96DAC541-7B7A-43D3-8B79-37D633B846F1}">
                      <asvg:svgBlip xmlns:asvg="http://schemas.microsoft.com/office/drawing/2016/SVG/main" xmlns="" r:embed="rId13"/>
                    </a:ext>
                  </a:extLst>
                </a:blip>
              </a:buBlip>
              <a:tabLst/>
              <a:defRPr/>
            </a:pPr>
            <a:r>
              <a:rPr kumimoji="0" lang="zh-TW" altLang="zh-TW"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辦理社區篩檢及預防注射、機動篩檢、精準疫調、企業快篩等相關經費</a:t>
            </a:r>
            <a:endParaRPr kumimoji="0" lang="en-US" altLang="zh-TW"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Calibri Light"/>
            </a:endParaRPr>
          </a:p>
          <a:p>
            <a:pPr marL="285750" marR="0" lvl="0" indent="-285750" algn="just" defTabSz="914400" rtl="0" eaLnBrk="1" fontAlgn="auto" latinLnBrk="0" hangingPunct="1">
              <a:lnSpc>
                <a:spcPct val="100000"/>
              </a:lnSpc>
              <a:spcBef>
                <a:spcPts val="0"/>
              </a:spcBef>
              <a:spcAft>
                <a:spcPts val="200"/>
              </a:spcAft>
              <a:buClrTx/>
              <a:buSzTx/>
              <a:buFontTx/>
              <a:buBlip>
                <a:blip r:embed="rId12">
                  <a:extLst>
                    <a:ext uri="{96DAC541-7B7A-43D3-8B79-37D633B846F1}">
                      <asvg:svgBlip xmlns:asvg="http://schemas.microsoft.com/office/drawing/2016/SVG/main" xmlns="" r:embed="rId13"/>
                    </a:ext>
                  </a:extLst>
                </a:blip>
              </a:buBlip>
              <a:tabLst/>
              <a:defRPr/>
            </a:pPr>
            <a:r>
              <a:rPr kumimoji="0" lang="zh-TW" altLang="zh-TW"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辦理集中檢疫場所、防疫旅館、中繼照護站等相關費用</a:t>
            </a:r>
            <a:endParaRPr kumimoji="0" lang="en-US"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Calibri Light"/>
            </a:endParaRPr>
          </a:p>
        </p:txBody>
      </p:sp>
      <p:sp>
        <p:nvSpPr>
          <p:cNvPr id="48" name="TextBox 79"/>
          <p:cNvSpPr txBox="1"/>
          <p:nvPr/>
        </p:nvSpPr>
        <p:spPr>
          <a:xfrm>
            <a:off x="6006345" y="1699902"/>
            <a:ext cx="2306653" cy="1602506"/>
          </a:xfrm>
          <a:prstGeom prst="rect">
            <a:avLst/>
          </a:prstGeom>
        </p:spPr>
        <p:txBody>
          <a:bodyPr wrap="square" lIns="164607" tIns="82304" rIns="164607" bIns="82304" rtlCol="0">
            <a:spAutoFit/>
          </a:bodyPr>
          <a:lstStyle/>
          <a:p>
            <a:pPr marL="182563" marR="0" lvl="0" indent="-182563" algn="just" defTabSz="9144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Calibri Light"/>
              </a:rPr>
              <a:t>主要</a:t>
            </a:r>
            <a:r>
              <a:rPr lang="zh-TW" altLang="en-US" b="1" u="sng" dirty="0">
                <a:solidFill>
                  <a:srgbClr val="F8BC4F"/>
                </a:solidFill>
                <a:latin typeface="微軟正黑體" panose="020B0604030504040204" pitchFamily="34" charset="-120"/>
                <a:ea typeface="微軟正黑體" panose="020B0604030504040204" pitchFamily="34" charset="-120"/>
                <a:cs typeface="Calibri Light"/>
              </a:rPr>
              <a:t>產業</a:t>
            </a:r>
            <a:r>
              <a:rPr kumimoji="0" lang="zh-TW" altLang="en-US" b="1" i="0" u="sng" strike="noStrike" kern="1200" cap="none" spc="0" normalizeH="0" baseline="0" noProof="0" dirty="0">
                <a:ln>
                  <a:noFill/>
                </a:ln>
                <a:solidFill>
                  <a:srgbClr val="F8BC4F"/>
                </a:solidFill>
                <a:effectLst/>
                <a:uLnTx/>
                <a:uFillTx/>
                <a:latin typeface="微軟正黑體" panose="020B0604030504040204" pitchFamily="34" charset="-120"/>
                <a:ea typeface="微軟正黑體" panose="020B0604030504040204" pitchFamily="34" charset="-120"/>
                <a:cs typeface="Calibri Light"/>
              </a:rPr>
              <a:t>數位轉型</a:t>
            </a:r>
            <a:endParaRPr kumimoji="0" lang="en-US" altLang="zh-TW" b="1" i="0" u="sng" strike="noStrike" kern="1200" cap="none" spc="0" normalizeH="0" baseline="0" noProof="0" dirty="0">
              <a:ln>
                <a:noFill/>
              </a:ln>
              <a:solidFill>
                <a:srgbClr val="F8BC4F"/>
              </a:solidFill>
              <a:effectLst/>
              <a:uLnTx/>
              <a:uFillTx/>
              <a:latin typeface="微軟正黑體" panose="020B0604030504040204" pitchFamily="34" charset="-120"/>
              <a:ea typeface="微軟正黑體" panose="020B0604030504040204" pitchFamily="34" charset="-120"/>
              <a:cs typeface="Calibri Light"/>
            </a:endParaRPr>
          </a:p>
          <a:p>
            <a:pPr marL="182563" marR="0" lvl="0" indent="-182563" algn="just" defTabSz="9144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Calibri Light"/>
              </a:rPr>
              <a:t>項目：</a:t>
            </a:r>
            <a:endParaRPr kumimoji="0" lang="en-US" altLang="zh-TW"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Calibri Light"/>
            </a:endParaRPr>
          </a:p>
          <a:p>
            <a:pPr marL="285750" marR="0" lvl="0" indent="-285750" algn="just" defTabSz="914400" rtl="0" eaLnBrk="1" fontAlgn="auto" latinLnBrk="0" hangingPunct="1">
              <a:lnSpc>
                <a:spcPct val="100000"/>
              </a:lnSpc>
              <a:spcBef>
                <a:spcPts val="200"/>
              </a:spcBef>
              <a:spcAft>
                <a:spcPts val="200"/>
              </a:spcAft>
              <a:buClrTx/>
              <a:buSzTx/>
              <a:buFontTx/>
              <a:buBlip>
                <a:blip r:embed="rId14">
                  <a:extLst>
                    <a:ext uri="{96DAC541-7B7A-43D3-8B79-37D633B846F1}">
                      <asvg:svgBlip xmlns:asvg="http://schemas.microsoft.com/office/drawing/2016/SVG/main" xmlns="" r:embed="rId15"/>
                    </a:ext>
                  </a:extLst>
                </a:blip>
              </a:buBlip>
              <a:tabLst/>
              <a:defRPr/>
            </a:pPr>
            <a:r>
              <a:rPr kumimoji="0" lang="zh-TW" altLang="en-US"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敬老儲值金計畫</a:t>
            </a:r>
            <a:endParaRPr kumimoji="0" lang="en-US" altLang="zh-TW"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a:p>
            <a:pPr marL="285750" marR="0" lvl="0" indent="-285750" algn="just" defTabSz="914400" rtl="0" eaLnBrk="1" fontAlgn="auto" latinLnBrk="0" hangingPunct="1">
              <a:lnSpc>
                <a:spcPct val="100000"/>
              </a:lnSpc>
              <a:spcBef>
                <a:spcPts val="0"/>
              </a:spcBef>
              <a:spcAft>
                <a:spcPts val="200"/>
              </a:spcAft>
              <a:buClrTx/>
              <a:buSzTx/>
              <a:buFontTx/>
              <a:buBlip>
                <a:blip r:embed="rId14">
                  <a:extLst>
                    <a:ext uri="{96DAC541-7B7A-43D3-8B79-37D633B846F1}">
                      <asvg:svgBlip xmlns:asvg="http://schemas.microsoft.com/office/drawing/2016/SVG/main" xmlns="" r:embed="rId15"/>
                    </a:ext>
                  </a:extLst>
                </a:blip>
              </a:buBlip>
              <a:tabLst/>
              <a:defRPr/>
            </a:pPr>
            <a:r>
              <a:rPr kumimoji="0" lang="zh-TW" altLang="en-US"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臺北市商業數位轉型應用計畫</a:t>
            </a:r>
          </a:p>
        </p:txBody>
      </p:sp>
      <p:sp>
        <p:nvSpPr>
          <p:cNvPr id="49" name="TextBox 79"/>
          <p:cNvSpPr txBox="1"/>
          <p:nvPr/>
        </p:nvSpPr>
        <p:spPr>
          <a:xfrm>
            <a:off x="5754870" y="3701117"/>
            <a:ext cx="2702129" cy="2787446"/>
          </a:xfrm>
          <a:prstGeom prst="rect">
            <a:avLst/>
          </a:prstGeom>
        </p:spPr>
        <p:txBody>
          <a:bodyPr wrap="square" lIns="164607" tIns="82304" rIns="164607" bIns="82304" rtlCol="0">
            <a:spAutoFit/>
          </a:bodyPr>
          <a:lstStyle/>
          <a:p>
            <a:pPr marL="182563" marR="0" lvl="0" indent="-182563" algn="just" defTabSz="9144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Calibri Light"/>
              </a:rPr>
              <a:t>主要</a:t>
            </a:r>
            <a:r>
              <a:rPr kumimoji="0" lang="zh-TW" altLang="en-US" b="1" i="0" u="sng" strike="noStrike" kern="1200" cap="none" spc="0" normalizeH="0" baseline="0" noProof="0" dirty="0">
                <a:ln>
                  <a:noFill/>
                </a:ln>
                <a:solidFill>
                  <a:srgbClr val="E97159"/>
                </a:solidFill>
                <a:effectLst/>
                <a:uLnTx/>
                <a:uFillTx/>
                <a:latin typeface="微軟正黑體" panose="020B0604030504040204" pitchFamily="34" charset="-120"/>
                <a:ea typeface="微軟正黑體" panose="020B0604030504040204" pitchFamily="34" charset="-120"/>
                <a:cs typeface="Calibri Light"/>
              </a:rPr>
              <a:t>振興</a:t>
            </a:r>
            <a:r>
              <a:rPr kumimoji="0" lang="zh-TW" altLang="en-US"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Calibri Light"/>
              </a:rPr>
              <a:t>項目：</a:t>
            </a:r>
            <a:endParaRPr kumimoji="0" lang="en-US" altLang="zh-TW"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Calibri Light"/>
            </a:endParaRPr>
          </a:p>
          <a:p>
            <a:pPr marL="285750" marR="0" lvl="0" indent="-285750" algn="just" defTabSz="914400" rtl="0" eaLnBrk="1" fontAlgn="auto" latinLnBrk="0" hangingPunct="1">
              <a:lnSpc>
                <a:spcPct val="100000"/>
              </a:lnSpc>
              <a:spcBef>
                <a:spcPts val="200"/>
              </a:spcBef>
              <a:spcAft>
                <a:spcPts val="200"/>
              </a:spcAft>
              <a:buClrTx/>
              <a:buSzTx/>
              <a:buFontTx/>
              <a:buBlip>
                <a:blip r:embed="rId16">
                  <a:extLst>
                    <a:ext uri="{96DAC541-7B7A-43D3-8B79-37D633B846F1}">
                      <asvg:svgBlip xmlns:asvg="http://schemas.microsoft.com/office/drawing/2016/SVG/main" xmlns="" r:embed="rId17"/>
                    </a:ext>
                  </a:extLst>
                </a:blip>
              </a:buBlip>
              <a:tabLst/>
              <a:defRPr/>
            </a:pPr>
            <a:r>
              <a:rPr kumimoji="0" lang="zh-TW" altLang="en-US"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辦理市集消費回饋及振興措施</a:t>
            </a:r>
            <a:endParaRPr kumimoji="0" lang="en-US" altLang="zh-TW"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a:p>
            <a:pPr marL="285750" marR="0" lvl="0" indent="-285750" algn="just" defTabSz="914400" rtl="0" eaLnBrk="1" fontAlgn="auto" latinLnBrk="0" hangingPunct="1">
              <a:lnSpc>
                <a:spcPct val="100000"/>
              </a:lnSpc>
              <a:spcBef>
                <a:spcPts val="200"/>
              </a:spcBef>
              <a:spcAft>
                <a:spcPts val="200"/>
              </a:spcAft>
              <a:buClrTx/>
              <a:buSzTx/>
              <a:buFontTx/>
              <a:buBlip>
                <a:blip r:embed="rId16">
                  <a:extLst>
                    <a:ext uri="{96DAC541-7B7A-43D3-8B79-37D633B846F1}">
                      <asvg:svgBlip xmlns:asvg="http://schemas.microsoft.com/office/drawing/2016/SVG/main" xmlns="" r:embed="rId17"/>
                    </a:ext>
                  </a:extLst>
                </a:blip>
              </a:buBlip>
              <a:tabLst/>
              <a:defRPr/>
            </a:pPr>
            <a:r>
              <a:rPr kumimoji="0" lang="zh-TW" altLang="en-US"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提振臺北市商圈商機計畫</a:t>
            </a:r>
            <a:endParaRPr kumimoji="0" lang="en-US" altLang="zh-TW"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a:p>
            <a:pPr marL="285750" marR="0" lvl="0" indent="-285750" algn="just" defTabSz="914400" rtl="0" eaLnBrk="1" fontAlgn="auto" latinLnBrk="0" hangingPunct="1">
              <a:lnSpc>
                <a:spcPct val="100000"/>
              </a:lnSpc>
              <a:spcBef>
                <a:spcPts val="0"/>
              </a:spcBef>
              <a:spcAft>
                <a:spcPts val="200"/>
              </a:spcAft>
              <a:buClrTx/>
              <a:buSzTx/>
              <a:buFontTx/>
              <a:buBlip>
                <a:blip r:embed="rId16">
                  <a:extLst>
                    <a:ext uri="{96DAC541-7B7A-43D3-8B79-37D633B846F1}">
                      <asvg:svgBlip xmlns:asvg="http://schemas.microsoft.com/office/drawing/2016/SVG/main" xmlns="" r:embed="rId17"/>
                    </a:ext>
                  </a:extLst>
                </a:blip>
              </a:buBlip>
              <a:tabLst/>
              <a:defRPr/>
            </a:pPr>
            <a:r>
              <a:rPr kumimoji="0" lang="zh-TW" altLang="en-US"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臺北市餐飲業零售業振興措施</a:t>
            </a:r>
            <a:endParaRPr kumimoji="0" lang="en-US" altLang="zh-TW"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a:p>
            <a:pPr marL="285750" marR="0" lvl="0" indent="-285750" algn="just" defTabSz="914400" rtl="0" eaLnBrk="1" fontAlgn="auto" latinLnBrk="0" hangingPunct="1">
              <a:lnSpc>
                <a:spcPct val="100000"/>
              </a:lnSpc>
              <a:spcBef>
                <a:spcPts val="0"/>
              </a:spcBef>
              <a:spcAft>
                <a:spcPts val="200"/>
              </a:spcAft>
              <a:buClrTx/>
              <a:buSzTx/>
              <a:buFontTx/>
              <a:buBlip>
                <a:blip r:embed="rId16">
                  <a:extLst>
                    <a:ext uri="{96DAC541-7B7A-43D3-8B79-37D633B846F1}">
                      <asvg:svgBlip xmlns:asvg="http://schemas.microsoft.com/office/drawing/2016/SVG/main" xmlns="" r:embed="rId17"/>
                    </a:ext>
                  </a:extLst>
                </a:blip>
              </a:buBlip>
              <a:tabLst/>
              <a:defRPr/>
            </a:pPr>
            <a:r>
              <a:rPr kumimoji="0" lang="zh-TW" altLang="en-US"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臺北市國旅自由行住宿補助</a:t>
            </a:r>
          </a:p>
        </p:txBody>
      </p:sp>
      <p:sp>
        <p:nvSpPr>
          <p:cNvPr id="51" name="TextBox 79"/>
          <p:cNvSpPr txBox="1"/>
          <p:nvPr/>
        </p:nvSpPr>
        <p:spPr>
          <a:xfrm>
            <a:off x="902671" y="4603084"/>
            <a:ext cx="2706711" cy="1602506"/>
          </a:xfrm>
          <a:prstGeom prst="rect">
            <a:avLst/>
          </a:prstGeom>
        </p:spPr>
        <p:txBody>
          <a:bodyPr wrap="square" lIns="164607" tIns="82304" rIns="164607" bIns="82304" rtlCol="0">
            <a:spAutoFit/>
          </a:bodyPr>
          <a:lstStyle/>
          <a:p>
            <a:pPr marL="182563" marR="0" lvl="0" indent="-182563" algn="just" defTabSz="9144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Calibri Light"/>
              </a:rPr>
              <a:t>主要</a:t>
            </a:r>
            <a:r>
              <a:rPr kumimoji="0" lang="zh-TW" altLang="en-US" b="1" i="0" u="sng" strike="noStrike" kern="1200" cap="none" spc="0" normalizeH="0" baseline="0" noProof="0" dirty="0">
                <a:ln>
                  <a:noFill/>
                </a:ln>
                <a:solidFill>
                  <a:srgbClr val="5C4C84"/>
                </a:solidFill>
                <a:effectLst/>
                <a:uLnTx/>
                <a:uFillTx/>
                <a:latin typeface="微軟正黑體" panose="020B0604030504040204" pitchFamily="34" charset="-120"/>
                <a:ea typeface="微軟正黑體" panose="020B0604030504040204" pitchFamily="34" charset="-120"/>
                <a:cs typeface="Calibri Light"/>
              </a:rPr>
              <a:t>紓困</a:t>
            </a:r>
            <a:r>
              <a:rPr kumimoji="0" lang="zh-TW" altLang="en-US"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Calibri Light"/>
              </a:rPr>
              <a:t>項目：</a:t>
            </a:r>
            <a:endParaRPr kumimoji="0" lang="en-US" altLang="zh-TW"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Calibri Light"/>
            </a:endParaRPr>
          </a:p>
          <a:p>
            <a:pPr marL="285750" marR="0" lvl="0" indent="-285750" algn="just" defTabSz="914400" rtl="0" eaLnBrk="1" fontAlgn="auto" latinLnBrk="0" hangingPunct="1">
              <a:lnSpc>
                <a:spcPct val="100000"/>
              </a:lnSpc>
              <a:spcBef>
                <a:spcPts val="200"/>
              </a:spcBef>
              <a:spcAft>
                <a:spcPts val="200"/>
              </a:spcAft>
              <a:buClrTx/>
              <a:buSzTx/>
              <a:buFontTx/>
              <a:buBlip>
                <a:blip r:embed="rId18">
                  <a:extLst>
                    <a:ext uri="{96DAC541-7B7A-43D3-8B79-37D633B846F1}">
                      <asvg:svgBlip xmlns:asvg="http://schemas.microsoft.com/office/drawing/2016/SVG/main" xmlns="" r:embed="rId19"/>
                    </a:ext>
                  </a:extLst>
                </a:blip>
              </a:buBlip>
              <a:tabLst/>
              <a:defRPr/>
            </a:pPr>
            <a:r>
              <a:rPr kumimoji="0" lang="zh-TW" altLang="en-US"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補助市場發展基金配合市府因應新冠肺炎相關作為</a:t>
            </a:r>
            <a:r>
              <a:rPr kumimoji="0" lang="en-US" altLang="zh-TW"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a:t>
            </a:r>
            <a:r>
              <a:rPr kumimoji="0" lang="zh-TW" altLang="en-US"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減租部分</a:t>
            </a:r>
            <a:r>
              <a:rPr kumimoji="0" lang="en-US" altLang="zh-TW"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a:t>
            </a:r>
          </a:p>
          <a:p>
            <a:pPr marL="285750" marR="0" lvl="0" indent="-285750" algn="just" defTabSz="914400" rtl="0" eaLnBrk="1" fontAlgn="auto" latinLnBrk="0" hangingPunct="1">
              <a:lnSpc>
                <a:spcPct val="100000"/>
              </a:lnSpc>
              <a:spcBef>
                <a:spcPts val="0"/>
              </a:spcBef>
              <a:spcAft>
                <a:spcPts val="200"/>
              </a:spcAft>
              <a:buClrTx/>
              <a:buSzTx/>
              <a:buFontTx/>
              <a:buBlip>
                <a:blip r:embed="rId18">
                  <a:extLst>
                    <a:ext uri="{96DAC541-7B7A-43D3-8B79-37D633B846F1}">
                      <asvg:svgBlip xmlns:asvg="http://schemas.microsoft.com/office/drawing/2016/SVG/main" xmlns="" r:embed="rId19"/>
                    </a:ext>
                  </a:extLst>
                </a:blip>
              </a:buBlip>
              <a:tabLst/>
              <a:defRPr/>
            </a:pPr>
            <a:r>
              <a:rPr kumimoji="0" lang="zh-TW" altLang="en-US"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急難救助</a:t>
            </a:r>
          </a:p>
        </p:txBody>
      </p:sp>
      <p:sp>
        <p:nvSpPr>
          <p:cNvPr id="55" name="椭圆 26">
            <a:extLst>
              <a:ext uri="{FF2B5EF4-FFF2-40B4-BE49-F238E27FC236}">
                <a16:creationId xmlns:a16="http://schemas.microsoft.com/office/drawing/2014/main" id="{ADDECF15-145B-46F2-89EF-B30C9C41B9DE}"/>
              </a:ext>
            </a:extLst>
          </p:cNvPr>
          <p:cNvSpPr/>
          <p:nvPr/>
        </p:nvSpPr>
        <p:spPr>
          <a:xfrm>
            <a:off x="8538519" y="6312108"/>
            <a:ext cx="457370" cy="461614"/>
          </a:xfrm>
          <a:prstGeom prst="ellipse">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1" i="0" u="none" strike="noStrike" kern="1200" cap="none" spc="0" normalizeH="0" baseline="0" noProof="0" dirty="0">
              <a:ln>
                <a:noFill/>
              </a:ln>
              <a:solidFill>
                <a:prstClr val="black">
                  <a:lumMod val="50000"/>
                  <a:lumOff val="50000"/>
                </a:prstClr>
              </a:solidFill>
              <a:effectLst/>
              <a:uLnTx/>
              <a:uFillTx/>
              <a:latin typeface="Eras Demi ITC" panose="020B0805030504020804" pitchFamily="34" charset="0"/>
              <a:ea typeface="宋体" panose="02010600030101010101" pitchFamily="2" charset="-122"/>
              <a:cs typeface="+mn-cs"/>
            </a:endParaRPr>
          </a:p>
        </p:txBody>
      </p:sp>
      <p:sp>
        <p:nvSpPr>
          <p:cNvPr id="56" name="投影片編號版面配置區 11">
            <a:extLst>
              <a:ext uri="{FF2B5EF4-FFF2-40B4-BE49-F238E27FC236}">
                <a16:creationId xmlns:a16="http://schemas.microsoft.com/office/drawing/2014/main" id="{16256941-E5FF-4A43-BB32-03BFE5E6EAE3}"/>
              </a:ext>
            </a:extLst>
          </p:cNvPr>
          <p:cNvSpPr txBox="1">
            <a:spLocks/>
          </p:cNvSpPr>
          <p:nvPr/>
        </p:nvSpPr>
        <p:spPr>
          <a:xfrm>
            <a:off x="7922305" y="6370811"/>
            <a:ext cx="984019" cy="365125"/>
          </a:xfrm>
          <a:prstGeom prst="rect">
            <a:avLst/>
          </a:prstGeom>
        </p:spPr>
        <p:txBody>
          <a:bodyPr vert="horz" lIns="91440" tIns="45720" rIns="91440" bIns="45720" rtlCol="0" anchor="ctr"/>
          <a:lstStyle>
            <a:defPPr>
              <a:defRPr lang="zh-TW"/>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2E208A2-4240-46E5-838C-D82E242C14B5}" type="slidenum">
              <a:rPr kumimoji="0" lang="zh-TW" altLang="en-US" sz="1200" b="1" i="0" u="none" strike="noStrike" kern="1200" cap="none" spc="0" normalizeH="0" baseline="0" noProof="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TW" altLang="en-US" sz="1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8" name="文字方塊 7">
            <a:extLst>
              <a:ext uri="{FF2B5EF4-FFF2-40B4-BE49-F238E27FC236}">
                <a16:creationId xmlns:a16="http://schemas.microsoft.com/office/drawing/2014/main" id="{5E580314-6FBC-4839-AA4E-608FED33C0F0}"/>
              </a:ext>
            </a:extLst>
          </p:cNvPr>
          <p:cNvSpPr txBox="1"/>
          <p:nvPr/>
        </p:nvSpPr>
        <p:spPr>
          <a:xfrm>
            <a:off x="3115062" y="5887272"/>
            <a:ext cx="280557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1" i="0" u="sng"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19.90</a:t>
            </a:r>
            <a:r>
              <a:rPr kumimoji="0" lang="zh-TW" altLang="en-US" sz="2400" b="1" i="0" u="sng"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億元</a:t>
            </a:r>
            <a:r>
              <a:rPr kumimoji="0" lang="en-US" altLang="zh-TW" sz="2400" b="1" i="0" u="sng"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a:t>
            </a:r>
            <a:r>
              <a:rPr lang="zh-TW" altLang="en-US" sz="2400" b="1" u="sng" dirty="0">
                <a:solidFill>
                  <a:srgbClr val="C00000"/>
                </a:solidFill>
                <a:latin typeface="微軟正黑體" panose="020B0604030504040204" pitchFamily="34" charset="-120"/>
                <a:ea typeface="微軟正黑體" panose="020B0604030504040204" pitchFamily="34" charset="-120"/>
              </a:rPr>
              <a:t>共</a:t>
            </a:r>
            <a:r>
              <a:rPr lang="en-US" altLang="zh-TW" sz="2400" b="1" u="sng" dirty="0">
                <a:solidFill>
                  <a:srgbClr val="C00000"/>
                </a:solidFill>
                <a:latin typeface="微軟正黑體" panose="020B0604030504040204" pitchFamily="34" charset="-120"/>
                <a:ea typeface="微軟正黑體" panose="020B0604030504040204" pitchFamily="34" charset="-120"/>
              </a:rPr>
              <a:t>21</a:t>
            </a:r>
            <a:r>
              <a:rPr lang="zh-TW" altLang="en-US" sz="2400" b="1" u="sng" dirty="0">
                <a:solidFill>
                  <a:srgbClr val="C00000"/>
                </a:solidFill>
                <a:latin typeface="微軟正黑體" panose="020B0604030504040204" pitchFamily="34" charset="-120"/>
                <a:ea typeface="微軟正黑體" panose="020B0604030504040204" pitchFamily="34" charset="-120"/>
              </a:rPr>
              <a:t>項</a:t>
            </a:r>
            <a:r>
              <a:rPr lang="en-US" altLang="zh-TW" sz="2400" b="1" u="sng" dirty="0">
                <a:solidFill>
                  <a:srgbClr val="C00000"/>
                </a:solidFill>
                <a:latin typeface="微軟正黑體" panose="020B0604030504040204" pitchFamily="34" charset="-120"/>
                <a:ea typeface="微軟正黑體" panose="020B0604030504040204" pitchFamily="34" charset="-120"/>
              </a:rPr>
              <a:t>)</a:t>
            </a:r>
            <a:endParaRPr kumimoji="0" lang="zh-TW" altLang="en-US" sz="2400" b="1" i="0" u="sng"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endParaRPr>
          </a:p>
        </p:txBody>
      </p:sp>
      <p:grpSp>
        <p:nvGrpSpPr>
          <p:cNvPr id="52" name="群組 51">
            <a:extLst>
              <a:ext uri="{FF2B5EF4-FFF2-40B4-BE49-F238E27FC236}">
                <a16:creationId xmlns:a16="http://schemas.microsoft.com/office/drawing/2014/main" id="{4788AEE6-C3DC-41DC-8452-ACC883E74C39}"/>
              </a:ext>
            </a:extLst>
          </p:cNvPr>
          <p:cNvGrpSpPr/>
          <p:nvPr/>
        </p:nvGrpSpPr>
        <p:grpSpPr>
          <a:xfrm>
            <a:off x="-6068" y="-6900"/>
            <a:ext cx="9144000" cy="643572"/>
            <a:chOff x="-272561" y="116633"/>
            <a:chExt cx="12986238" cy="1114290"/>
          </a:xfrm>
          <a:solidFill>
            <a:srgbClr val="0070C0"/>
          </a:solidFill>
        </p:grpSpPr>
        <p:sp>
          <p:nvSpPr>
            <p:cNvPr id="54" name="矩形 53">
              <a:extLst>
                <a:ext uri="{FF2B5EF4-FFF2-40B4-BE49-F238E27FC236}">
                  <a16:creationId xmlns:a16="http://schemas.microsoft.com/office/drawing/2014/main" id="{0425BC5A-901A-4CD2-983D-37235824A7F2}"/>
                </a:ext>
              </a:extLst>
            </p:cNvPr>
            <p:cNvSpPr/>
            <p:nvPr/>
          </p:nvSpPr>
          <p:spPr>
            <a:xfrm>
              <a:off x="-272561" y="116633"/>
              <a:ext cx="12986238" cy="111429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dirty="0">
                <a:solidFill>
                  <a:schemeClr val="tx1"/>
                </a:solidFill>
              </a:endParaRPr>
            </a:p>
          </p:txBody>
        </p:sp>
        <p:sp>
          <p:nvSpPr>
            <p:cNvPr id="57" name="文字方塊 56">
              <a:extLst>
                <a:ext uri="{FF2B5EF4-FFF2-40B4-BE49-F238E27FC236}">
                  <a16:creationId xmlns:a16="http://schemas.microsoft.com/office/drawing/2014/main" id="{DD7084A7-8EC2-40A7-845E-074972491E46}"/>
                </a:ext>
              </a:extLst>
            </p:cNvPr>
            <p:cNvSpPr txBox="1"/>
            <p:nvPr/>
          </p:nvSpPr>
          <p:spPr>
            <a:xfrm>
              <a:off x="-148561" y="260434"/>
              <a:ext cx="12660510" cy="825978"/>
            </a:xfrm>
            <a:prstGeom prst="rect">
              <a:avLst/>
            </a:prstGeom>
            <a:grpFill/>
          </p:spPr>
          <p:txBody>
            <a:bodyPr wrap="square" rtlCol="0">
              <a:spAutoFit/>
            </a:bodyPr>
            <a:lstStyle/>
            <a:p>
              <a:pPr marL="803672" indent="-803672"/>
              <a:r>
                <a:rPr kumimoji="1" lang="zh-TW" altLang="en-US" sz="2500" b="1" dirty="0">
                  <a:solidFill>
                    <a:schemeClr val="bg1"/>
                  </a:solidFill>
                  <a:latin typeface="微軟正黑體" panose="020B0604030504040204" pitchFamily="34" charset="-120"/>
                  <a:ea typeface="微軟正黑體" panose="020B0604030504040204" pitchFamily="34" charset="-120"/>
                </a:rPr>
                <a:t>貳、辦理第二次追加（減）預算案之內容</a:t>
              </a:r>
              <a:r>
                <a:rPr kumimoji="1" lang="en-US" altLang="zh-TW" sz="2500" b="1" dirty="0">
                  <a:solidFill>
                    <a:schemeClr val="bg1"/>
                  </a:solidFill>
                  <a:latin typeface="微軟正黑體" panose="020B0604030504040204" pitchFamily="34" charset="-120"/>
                  <a:ea typeface="微軟正黑體" panose="020B0604030504040204" pitchFamily="34" charset="-120"/>
                </a:rPr>
                <a:t>(3/4)</a:t>
              </a:r>
              <a:endParaRPr kumimoji="1" lang="zh-TW" altLang="en-US" sz="2500" b="1" dirty="0">
                <a:solidFill>
                  <a:schemeClr val="bg1"/>
                </a:solidFill>
                <a:latin typeface="微軟正黑體" panose="020B0604030504040204" pitchFamily="34" charset="-120"/>
                <a:ea typeface="微軟正黑體" panose="020B0604030504040204" pitchFamily="34" charset="-120"/>
              </a:endParaRPr>
            </a:p>
          </p:txBody>
        </p:sp>
      </p:grpSp>
      <p:cxnSp>
        <p:nvCxnSpPr>
          <p:cNvPr id="3" name="直線接點 2">
            <a:extLst>
              <a:ext uri="{FF2B5EF4-FFF2-40B4-BE49-F238E27FC236}">
                <a16:creationId xmlns:a16="http://schemas.microsoft.com/office/drawing/2014/main" id="{9C74DE7D-D2C2-45CE-9CF6-C95A70400D17}"/>
              </a:ext>
            </a:extLst>
          </p:cNvPr>
          <p:cNvCxnSpPr>
            <a:cxnSpLocks/>
          </p:cNvCxnSpPr>
          <p:nvPr/>
        </p:nvCxnSpPr>
        <p:spPr>
          <a:xfrm flipV="1">
            <a:off x="3409026" y="4241241"/>
            <a:ext cx="0" cy="281167"/>
          </a:xfrm>
          <a:prstGeom prst="line">
            <a:avLst/>
          </a:prstGeom>
          <a:ln w="28575">
            <a:solidFill>
              <a:srgbClr val="9B8DBD"/>
            </a:solidFill>
          </a:ln>
        </p:spPr>
        <p:style>
          <a:lnRef idx="1">
            <a:schemeClr val="accent1"/>
          </a:lnRef>
          <a:fillRef idx="0">
            <a:schemeClr val="accent1"/>
          </a:fillRef>
          <a:effectRef idx="0">
            <a:schemeClr val="accent1"/>
          </a:effectRef>
          <a:fontRef idx="minor">
            <a:schemeClr val="tx1"/>
          </a:fontRef>
        </p:style>
      </p:cxnSp>
      <p:sp>
        <p:nvSpPr>
          <p:cNvPr id="58" name="矩形 1">
            <a:extLst>
              <a:ext uri="{FF2B5EF4-FFF2-40B4-BE49-F238E27FC236}">
                <a16:creationId xmlns:a16="http://schemas.microsoft.com/office/drawing/2014/main" id="{52E9448E-4231-4C16-BCC2-A686F352B16A}"/>
              </a:ext>
            </a:extLst>
          </p:cNvPr>
          <p:cNvSpPr>
            <a:spLocks noChangeArrowheads="1"/>
          </p:cNvSpPr>
          <p:nvPr/>
        </p:nvSpPr>
        <p:spPr bwMode="auto">
          <a:xfrm>
            <a:off x="146976" y="636262"/>
            <a:ext cx="5925339" cy="442674"/>
          </a:xfrm>
          <a:prstGeom prst="round2Diag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42925" indent="-542925"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marL="0" indent="0" eaLnBrk="1" hangingPunct="1">
              <a:lnSpc>
                <a:spcPts val="2400"/>
              </a:lnSpc>
              <a:spcBef>
                <a:spcPts val="0"/>
              </a:spcBef>
              <a:spcAft>
                <a:spcPts val="600"/>
              </a:spcAft>
              <a:buClrTx/>
              <a:buSzTx/>
              <a:buNone/>
              <a:defRPr/>
            </a:pPr>
            <a:r>
              <a:rPr lang="zh-TW" altLang="en-US" sz="2200" b="1" dirty="0">
                <a:solidFill>
                  <a:srgbClr val="C00000"/>
                </a:solidFill>
                <a:latin typeface="微軟正黑體" panose="020B0604030504040204" pitchFamily="34" charset="-120"/>
                <a:ea typeface="微軟正黑體" panose="020B0604030504040204" pitchFamily="34" charset="-120"/>
              </a:rPr>
              <a:t>三、因應新冠肺炎疫情辦理防治等所需經費</a:t>
            </a:r>
          </a:p>
        </p:txBody>
      </p:sp>
    </p:spTree>
    <p:extLst>
      <p:ext uri="{BB962C8B-B14F-4D97-AF65-F5344CB8AC3E}">
        <p14:creationId xmlns:p14="http://schemas.microsoft.com/office/powerpoint/2010/main" val="266172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69E05B5B-B2F8-46EB-AB5F-BCE6563015BF}"/>
              </a:ext>
            </a:extLst>
          </p:cNvPr>
          <p:cNvGrpSpPr/>
          <p:nvPr/>
        </p:nvGrpSpPr>
        <p:grpSpPr>
          <a:xfrm>
            <a:off x="-6068" y="-6900"/>
            <a:ext cx="9144000" cy="643572"/>
            <a:chOff x="-272561" y="116633"/>
            <a:chExt cx="12986238" cy="1114290"/>
          </a:xfrm>
          <a:solidFill>
            <a:srgbClr val="0070C0"/>
          </a:solidFill>
        </p:grpSpPr>
        <p:sp>
          <p:nvSpPr>
            <p:cNvPr id="4" name="矩形 3">
              <a:extLst>
                <a:ext uri="{FF2B5EF4-FFF2-40B4-BE49-F238E27FC236}">
                  <a16:creationId xmlns:a16="http://schemas.microsoft.com/office/drawing/2014/main" id="{E4328F2B-50D9-45B0-AAB4-CF7DC01C341A}"/>
                </a:ext>
              </a:extLst>
            </p:cNvPr>
            <p:cNvSpPr/>
            <p:nvPr/>
          </p:nvSpPr>
          <p:spPr>
            <a:xfrm>
              <a:off x="-272561" y="116633"/>
              <a:ext cx="12986238" cy="111429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dirty="0">
                <a:solidFill>
                  <a:schemeClr val="tx1"/>
                </a:solidFill>
              </a:endParaRPr>
            </a:p>
          </p:txBody>
        </p:sp>
        <p:sp>
          <p:nvSpPr>
            <p:cNvPr id="5" name="文字方塊 4">
              <a:extLst>
                <a:ext uri="{FF2B5EF4-FFF2-40B4-BE49-F238E27FC236}">
                  <a16:creationId xmlns:a16="http://schemas.microsoft.com/office/drawing/2014/main" id="{AD1BCBE6-9EAF-46B3-885D-E51FD4E786D9}"/>
                </a:ext>
              </a:extLst>
            </p:cNvPr>
            <p:cNvSpPr txBox="1"/>
            <p:nvPr/>
          </p:nvSpPr>
          <p:spPr>
            <a:xfrm>
              <a:off x="-148561" y="260434"/>
              <a:ext cx="12660510" cy="825978"/>
            </a:xfrm>
            <a:prstGeom prst="rect">
              <a:avLst/>
            </a:prstGeom>
            <a:grpFill/>
          </p:spPr>
          <p:txBody>
            <a:bodyPr wrap="square" rtlCol="0">
              <a:spAutoFit/>
            </a:bodyPr>
            <a:lstStyle/>
            <a:p>
              <a:pPr marL="803672" indent="-803672"/>
              <a:r>
                <a:rPr kumimoji="1" lang="zh-TW" altLang="en-US" sz="2500" b="1" dirty="0">
                  <a:solidFill>
                    <a:schemeClr val="bg1"/>
                  </a:solidFill>
                  <a:latin typeface="微軟正黑體" panose="020B0604030504040204" pitchFamily="34" charset="-120"/>
                  <a:ea typeface="微軟正黑體" panose="020B0604030504040204" pitchFamily="34" charset="-120"/>
                </a:rPr>
                <a:t>貳、辦理第二次追加（減）預算案之內容</a:t>
              </a:r>
              <a:r>
                <a:rPr kumimoji="1" lang="en-US" altLang="zh-TW" sz="2500" b="1" dirty="0">
                  <a:solidFill>
                    <a:schemeClr val="bg1"/>
                  </a:solidFill>
                  <a:latin typeface="微軟正黑體" panose="020B0604030504040204" pitchFamily="34" charset="-120"/>
                  <a:ea typeface="微軟正黑體" panose="020B0604030504040204" pitchFamily="34" charset="-120"/>
                </a:rPr>
                <a:t>(4/4)</a:t>
              </a:r>
              <a:endParaRPr kumimoji="1" lang="zh-TW" altLang="en-US" sz="2500" b="1" dirty="0">
                <a:solidFill>
                  <a:schemeClr val="bg1"/>
                </a:solidFill>
                <a:latin typeface="微軟正黑體" panose="020B0604030504040204" pitchFamily="34" charset="-120"/>
                <a:ea typeface="微軟正黑體" panose="020B0604030504040204" pitchFamily="34" charset="-120"/>
              </a:endParaRPr>
            </a:p>
          </p:txBody>
        </p:sp>
      </p:grpSp>
      <p:sp>
        <p:nvSpPr>
          <p:cNvPr id="6" name="椭圆 26">
            <a:extLst>
              <a:ext uri="{FF2B5EF4-FFF2-40B4-BE49-F238E27FC236}">
                <a16:creationId xmlns:a16="http://schemas.microsoft.com/office/drawing/2014/main" id="{4B6D5285-72D5-439F-B02A-04AEB9C4CED8}"/>
              </a:ext>
            </a:extLst>
          </p:cNvPr>
          <p:cNvSpPr/>
          <p:nvPr/>
        </p:nvSpPr>
        <p:spPr>
          <a:xfrm>
            <a:off x="8538517" y="6315228"/>
            <a:ext cx="457370" cy="461614"/>
          </a:xfrm>
          <a:prstGeom prst="ellipse">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tx1"/>
              </a:solidFill>
              <a:latin typeface="微軟正黑體" panose="020B0604030504040204" pitchFamily="34" charset="-120"/>
              <a:ea typeface="微軟正黑體" panose="020B0604030504040204" pitchFamily="34" charset="-120"/>
            </a:endParaRPr>
          </a:p>
        </p:txBody>
      </p:sp>
      <p:sp>
        <p:nvSpPr>
          <p:cNvPr id="7" name="投影片編號版面配置區 1">
            <a:extLst>
              <a:ext uri="{FF2B5EF4-FFF2-40B4-BE49-F238E27FC236}">
                <a16:creationId xmlns:a16="http://schemas.microsoft.com/office/drawing/2014/main" id="{C19C5BC2-99B6-43BD-B88A-144763FC27AC}"/>
              </a:ext>
            </a:extLst>
          </p:cNvPr>
          <p:cNvSpPr>
            <a:spLocks noGrp="1"/>
          </p:cNvSpPr>
          <p:nvPr>
            <p:ph type="sldNum" sz="quarter" idx="12"/>
          </p:nvPr>
        </p:nvSpPr>
        <p:spPr>
          <a:xfrm>
            <a:off x="7898395" y="6411609"/>
            <a:ext cx="984019" cy="273844"/>
          </a:xfrm>
        </p:spPr>
        <p:txBody>
          <a:bodyPr/>
          <a:lstStyle/>
          <a:p>
            <a:fld id="{72E208A2-4240-46E5-838C-D82E242C14B5}" type="slidenum">
              <a:rPr lang="zh-TW" altLang="en-US" sz="1200" b="1">
                <a:solidFill>
                  <a:schemeClr val="tx1"/>
                </a:solidFill>
                <a:latin typeface="微軟正黑體" panose="020B0604030504040204" pitchFamily="34" charset="-120"/>
                <a:ea typeface="微軟正黑體" panose="020B0604030504040204" pitchFamily="34" charset="-120"/>
              </a:rPr>
              <a:pPr/>
              <a:t>5</a:t>
            </a:fld>
            <a:endParaRPr lang="zh-TW" altLang="en-US" sz="1200" b="1" dirty="0">
              <a:solidFill>
                <a:schemeClr val="tx1"/>
              </a:solidFill>
              <a:latin typeface="微軟正黑體" panose="020B0604030504040204" pitchFamily="34" charset="-120"/>
              <a:ea typeface="微軟正黑體" panose="020B0604030504040204" pitchFamily="34" charset="-120"/>
            </a:endParaRPr>
          </a:p>
        </p:txBody>
      </p:sp>
      <p:sp>
        <p:nvSpPr>
          <p:cNvPr id="151" name="矩形 1">
            <a:extLst>
              <a:ext uri="{FF2B5EF4-FFF2-40B4-BE49-F238E27FC236}">
                <a16:creationId xmlns:a16="http://schemas.microsoft.com/office/drawing/2014/main" id="{1F15DF09-45DF-4E09-907C-0D6FB4D4D7CA}"/>
              </a:ext>
            </a:extLst>
          </p:cNvPr>
          <p:cNvSpPr>
            <a:spLocks noChangeArrowheads="1"/>
          </p:cNvSpPr>
          <p:nvPr/>
        </p:nvSpPr>
        <p:spPr bwMode="auto">
          <a:xfrm>
            <a:off x="146977" y="678579"/>
            <a:ext cx="8990956" cy="868323"/>
          </a:xfrm>
          <a:prstGeom prst="round2Diag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42925" indent="-542925"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marL="0" indent="0" eaLnBrk="1" hangingPunct="1">
              <a:lnSpc>
                <a:spcPts val="2400"/>
              </a:lnSpc>
              <a:spcBef>
                <a:spcPts val="0"/>
              </a:spcBef>
              <a:spcAft>
                <a:spcPts val="600"/>
              </a:spcAft>
              <a:buClrTx/>
              <a:buSzTx/>
              <a:buNone/>
              <a:defRPr/>
            </a:pPr>
            <a:r>
              <a:rPr lang="zh-TW" altLang="en-US" sz="2200" b="1" dirty="0">
                <a:solidFill>
                  <a:srgbClr val="C00000"/>
                </a:solidFill>
                <a:latin typeface="微軟正黑體" panose="020B0604030504040204" pitchFamily="34" charset="-120"/>
                <a:ea typeface="微軟正黑體" panose="020B0604030504040204" pitchFamily="34" charset="-120"/>
              </a:rPr>
              <a:t>四、因應未來</a:t>
            </a:r>
            <a:r>
              <a:rPr lang="en-US" altLang="zh-TW" sz="2200" b="1" dirty="0">
                <a:solidFill>
                  <a:srgbClr val="C00000"/>
                </a:solidFill>
                <a:latin typeface="微軟正黑體" panose="020B0604030504040204" pitchFamily="34" charset="-120"/>
                <a:ea typeface="微軟正黑體" panose="020B0604030504040204" pitchFamily="34" charset="-120"/>
              </a:rPr>
              <a:t>3</a:t>
            </a:r>
            <a:r>
              <a:rPr lang="zh-TW" altLang="en-US" sz="2200" b="1" dirty="0">
                <a:solidFill>
                  <a:srgbClr val="C00000"/>
                </a:solidFill>
                <a:latin typeface="微軟正黑體" panose="020B0604030504040204" pitchFamily="34" charset="-120"/>
                <a:ea typeface="微軟正黑體" panose="020B0604030504040204" pitchFamily="34" charset="-120"/>
              </a:rPr>
              <a:t>個多月可能發生之疫情防治與災害搶救等，追加</a:t>
            </a:r>
            <a:endParaRPr lang="en-US" altLang="zh-TW" sz="2200" b="1" dirty="0">
              <a:solidFill>
                <a:srgbClr val="C00000"/>
              </a:solidFill>
              <a:latin typeface="微軟正黑體" panose="020B0604030504040204" pitchFamily="34" charset="-120"/>
              <a:ea typeface="微軟正黑體" panose="020B0604030504040204" pitchFamily="34" charset="-120"/>
            </a:endParaRPr>
          </a:p>
          <a:p>
            <a:pPr marL="0" indent="0" eaLnBrk="1" hangingPunct="1">
              <a:lnSpc>
                <a:spcPts val="2400"/>
              </a:lnSpc>
              <a:spcBef>
                <a:spcPts val="0"/>
              </a:spcBef>
              <a:spcAft>
                <a:spcPts val="600"/>
              </a:spcAft>
              <a:buClrTx/>
              <a:buSzTx/>
              <a:buNone/>
              <a:defRPr/>
            </a:pPr>
            <a:r>
              <a:rPr lang="zh-TW" altLang="en-US" sz="2200" b="1" dirty="0">
                <a:solidFill>
                  <a:srgbClr val="C00000"/>
                </a:solidFill>
                <a:latin typeface="微軟正黑體" panose="020B0604030504040204" pitchFamily="34" charset="-120"/>
                <a:ea typeface="微軟正黑體" panose="020B0604030504040204" pitchFamily="34" charset="-120"/>
              </a:rPr>
              <a:t>        「災害準備金」</a:t>
            </a:r>
            <a:endParaRPr lang="en-US" altLang="zh-TW" sz="2200" b="1" dirty="0">
              <a:solidFill>
                <a:srgbClr val="C00000"/>
              </a:solidFill>
              <a:latin typeface="微軟正黑體" panose="020B0604030504040204" pitchFamily="34" charset="-120"/>
              <a:ea typeface="微軟正黑體" panose="020B0604030504040204" pitchFamily="34" charset="-120"/>
            </a:endParaRPr>
          </a:p>
        </p:txBody>
      </p:sp>
      <p:graphicFrame>
        <p:nvGraphicFramePr>
          <p:cNvPr id="2" name="表格 1">
            <a:extLst>
              <a:ext uri="{FF2B5EF4-FFF2-40B4-BE49-F238E27FC236}">
                <a16:creationId xmlns:a16="http://schemas.microsoft.com/office/drawing/2014/main" id="{2C14AB05-F7FB-4DE2-8F1F-A8843687E0CC}"/>
              </a:ext>
            </a:extLst>
          </p:cNvPr>
          <p:cNvGraphicFramePr>
            <a:graphicFrameLocks noGrp="1"/>
          </p:cNvGraphicFramePr>
          <p:nvPr>
            <p:extLst>
              <p:ext uri="{D42A27DB-BD31-4B8C-83A1-F6EECF244321}">
                <p14:modId xmlns:p14="http://schemas.microsoft.com/office/powerpoint/2010/main" val="4204838946"/>
              </p:ext>
            </p:extLst>
          </p:nvPr>
        </p:nvGraphicFramePr>
        <p:xfrm>
          <a:off x="535887" y="1601638"/>
          <a:ext cx="8155814" cy="2436402"/>
        </p:xfrm>
        <a:graphic>
          <a:graphicData uri="http://schemas.openxmlformats.org/drawingml/2006/table">
            <a:tbl>
              <a:tblPr/>
              <a:tblGrid>
                <a:gridCol w="1421336">
                  <a:extLst>
                    <a:ext uri="{9D8B030D-6E8A-4147-A177-3AD203B41FA5}">
                      <a16:colId xmlns:a16="http://schemas.microsoft.com/office/drawing/2014/main" val="3604389486"/>
                    </a:ext>
                  </a:extLst>
                </a:gridCol>
                <a:gridCol w="1470317">
                  <a:extLst>
                    <a:ext uri="{9D8B030D-6E8A-4147-A177-3AD203B41FA5}">
                      <a16:colId xmlns:a16="http://schemas.microsoft.com/office/drawing/2014/main" val="4123023479"/>
                    </a:ext>
                  </a:extLst>
                </a:gridCol>
                <a:gridCol w="1369860">
                  <a:extLst>
                    <a:ext uri="{9D8B030D-6E8A-4147-A177-3AD203B41FA5}">
                      <a16:colId xmlns:a16="http://schemas.microsoft.com/office/drawing/2014/main" val="421009361"/>
                    </a:ext>
                  </a:extLst>
                </a:gridCol>
                <a:gridCol w="1743513">
                  <a:extLst>
                    <a:ext uri="{9D8B030D-6E8A-4147-A177-3AD203B41FA5}">
                      <a16:colId xmlns:a16="http://schemas.microsoft.com/office/drawing/2014/main" val="1259797044"/>
                    </a:ext>
                  </a:extLst>
                </a:gridCol>
                <a:gridCol w="2150788">
                  <a:extLst>
                    <a:ext uri="{9D8B030D-6E8A-4147-A177-3AD203B41FA5}">
                      <a16:colId xmlns:a16="http://schemas.microsoft.com/office/drawing/2014/main" val="800327915"/>
                    </a:ext>
                  </a:extLst>
                </a:gridCol>
              </a:tblGrid>
              <a:tr h="1186116">
                <a:tc>
                  <a:txBody>
                    <a:bodyPr/>
                    <a:lstStyle/>
                    <a:p>
                      <a:pPr algn="ctr" fontAlgn="ctr"/>
                      <a:r>
                        <a:rPr lang="zh-TW" altLang="en-US" sz="2000" b="1" i="0" u="none" strike="noStrike" dirty="0">
                          <a:solidFill>
                            <a:srgbClr val="000000"/>
                          </a:solidFill>
                          <a:effectLst/>
                          <a:latin typeface="微軟正黑體" panose="020B0604030504040204" pitchFamily="34" charset="-120"/>
                          <a:ea typeface="微軟正黑體" panose="020B0604030504040204" pitchFamily="34" charset="-120"/>
                        </a:rPr>
                        <a:t>科目</a:t>
                      </a:r>
                    </a:p>
                  </a:txBody>
                  <a:tcPr marL="6569" marR="6569" marT="65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1" i="0" u="none" strike="noStrike" dirty="0">
                          <a:solidFill>
                            <a:srgbClr val="000000"/>
                          </a:solidFill>
                          <a:effectLst/>
                          <a:latin typeface="微軟正黑體" panose="020B0604030504040204" pitchFamily="34" charset="-120"/>
                          <a:ea typeface="微軟正黑體" panose="020B0604030504040204" pitchFamily="34" charset="-120"/>
                        </a:rPr>
                        <a:t>110</a:t>
                      </a:r>
                      <a:r>
                        <a:rPr lang="zh-TW" altLang="en-US" sz="2000" b="1" i="0" u="none" strike="noStrike" dirty="0">
                          <a:solidFill>
                            <a:srgbClr val="000000"/>
                          </a:solidFill>
                          <a:effectLst/>
                          <a:latin typeface="微軟正黑體" panose="020B0604030504040204" pitchFamily="34" charset="-120"/>
                          <a:ea typeface="微軟正黑體" panose="020B0604030504040204" pitchFamily="34" charset="-120"/>
                        </a:rPr>
                        <a:t>年度</a:t>
                      </a:r>
                      <a:endParaRPr lang="en-US" altLang="zh-TW" sz="2000" b="1" i="0" u="none" strike="noStrike" dirty="0">
                        <a:solidFill>
                          <a:srgbClr val="000000"/>
                        </a:solidFill>
                        <a:effectLst/>
                        <a:latin typeface="微軟正黑體" panose="020B0604030504040204" pitchFamily="34" charset="-120"/>
                        <a:ea typeface="微軟正黑體" panose="020B0604030504040204" pitchFamily="34" charset="-120"/>
                      </a:endParaRPr>
                    </a:p>
                    <a:p>
                      <a:pPr algn="ctr" fontAlgn="ctr"/>
                      <a:r>
                        <a:rPr lang="zh-TW" altLang="en-US" sz="2000" b="1" i="0" u="none" strike="noStrike" dirty="0">
                          <a:solidFill>
                            <a:srgbClr val="000000"/>
                          </a:solidFill>
                          <a:effectLst/>
                          <a:latin typeface="微軟正黑體" panose="020B0604030504040204" pitchFamily="34" charset="-120"/>
                          <a:ea typeface="微軟正黑體" panose="020B0604030504040204" pitchFamily="34" charset="-120"/>
                        </a:rPr>
                        <a:t>預算數</a:t>
                      </a:r>
                    </a:p>
                  </a:txBody>
                  <a:tcPr marL="6569" marR="6569" marT="65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1" i="0" u="none" strike="noStrike" dirty="0">
                          <a:solidFill>
                            <a:srgbClr val="000000"/>
                          </a:solidFill>
                          <a:effectLst/>
                          <a:latin typeface="微軟正黑體" panose="020B0604030504040204" pitchFamily="34" charset="-120"/>
                          <a:ea typeface="微軟正黑體" panose="020B0604030504040204" pitchFamily="34" charset="-120"/>
                        </a:rPr>
                        <a:t>110</a:t>
                      </a:r>
                      <a:r>
                        <a:rPr lang="zh-TW" altLang="en-US" sz="2000" b="1" i="0" u="none" strike="noStrike" dirty="0">
                          <a:solidFill>
                            <a:srgbClr val="000000"/>
                          </a:solidFill>
                          <a:effectLst/>
                          <a:latin typeface="微軟正黑體" panose="020B0604030504040204" pitchFamily="34" charset="-120"/>
                          <a:ea typeface="微軟正黑體" panose="020B0604030504040204" pitchFamily="34" charset="-120"/>
                        </a:rPr>
                        <a:t>年度</a:t>
                      </a:r>
                      <a:endParaRPr lang="en-US" altLang="zh-TW" sz="2000" b="1" i="0" u="none" strike="noStrike" dirty="0">
                        <a:solidFill>
                          <a:srgbClr val="000000"/>
                        </a:solidFill>
                        <a:effectLst/>
                        <a:latin typeface="微軟正黑體" panose="020B0604030504040204" pitchFamily="34" charset="-120"/>
                        <a:ea typeface="微軟正黑體" panose="020B0604030504040204" pitchFamily="34" charset="-120"/>
                      </a:endParaRPr>
                    </a:p>
                    <a:p>
                      <a:pPr algn="ctr" fontAlgn="ctr"/>
                      <a:r>
                        <a:rPr lang="zh-TW" altLang="en-US" sz="2000" b="1" i="0" u="none" strike="noStrike" dirty="0">
                          <a:solidFill>
                            <a:srgbClr val="000000"/>
                          </a:solidFill>
                          <a:effectLst/>
                          <a:latin typeface="微軟正黑體" panose="020B0604030504040204" pitchFamily="34" charset="-120"/>
                          <a:ea typeface="微軟正黑體" panose="020B0604030504040204" pitchFamily="34" charset="-120"/>
                        </a:rPr>
                        <a:t>核准動支數</a:t>
                      </a:r>
                    </a:p>
                  </a:txBody>
                  <a:tcPr marL="6569" marR="6569" marT="65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000" b="1" i="0" u="none" strike="noStrike" dirty="0">
                          <a:solidFill>
                            <a:srgbClr val="000000"/>
                          </a:solidFill>
                          <a:effectLst/>
                          <a:latin typeface="微軟正黑體" panose="020B0604030504040204" pitchFamily="34" charset="-120"/>
                          <a:ea typeface="微軟正黑體" panose="020B0604030504040204" pitchFamily="34" charset="-120"/>
                        </a:rPr>
                        <a:t>截至</a:t>
                      </a:r>
                      <a:endParaRPr lang="en-US" altLang="zh-TW" sz="2000" b="1" i="0" u="none" strike="noStrike" dirty="0">
                        <a:solidFill>
                          <a:srgbClr val="000000"/>
                        </a:solidFill>
                        <a:effectLst/>
                        <a:latin typeface="微軟正黑體" panose="020B0604030504040204" pitchFamily="34" charset="-120"/>
                        <a:ea typeface="微軟正黑體" panose="020B0604030504040204" pitchFamily="34" charset="-120"/>
                      </a:endParaRPr>
                    </a:p>
                    <a:p>
                      <a:pPr algn="ctr" fontAlgn="ctr"/>
                      <a:r>
                        <a:rPr lang="en-US" altLang="zh-TW" sz="2000" b="1" i="0" u="none" strike="noStrike" dirty="0">
                          <a:solidFill>
                            <a:srgbClr val="000000"/>
                          </a:solidFill>
                          <a:effectLst/>
                          <a:latin typeface="微軟正黑體" panose="020B0604030504040204" pitchFamily="34" charset="-120"/>
                          <a:ea typeface="微軟正黑體" panose="020B0604030504040204" pitchFamily="34" charset="-120"/>
                        </a:rPr>
                        <a:t>110</a:t>
                      </a:r>
                      <a:r>
                        <a:rPr lang="zh-TW" altLang="en-US" sz="2000" b="1" i="0" u="none" strike="noStrike" dirty="0">
                          <a:solidFill>
                            <a:srgbClr val="000000"/>
                          </a:solidFill>
                          <a:effectLst/>
                          <a:latin typeface="微軟正黑體" panose="020B0604030504040204" pitchFamily="34" charset="-120"/>
                          <a:ea typeface="微軟正黑體" panose="020B0604030504040204" pitchFamily="34" charset="-120"/>
                        </a:rPr>
                        <a:t>年</a:t>
                      </a:r>
                      <a:r>
                        <a:rPr lang="en-US" altLang="zh-TW" sz="2000" b="1" i="0" u="none" strike="noStrike" dirty="0">
                          <a:solidFill>
                            <a:srgbClr val="000000"/>
                          </a:solidFill>
                          <a:effectLst/>
                          <a:latin typeface="微軟正黑體" panose="020B0604030504040204" pitchFamily="34" charset="-120"/>
                          <a:ea typeface="微軟正黑體" panose="020B0604030504040204" pitchFamily="34" charset="-120"/>
                        </a:rPr>
                        <a:t>9</a:t>
                      </a:r>
                      <a:r>
                        <a:rPr lang="zh-TW" altLang="en-US" sz="2000" b="1" i="0" u="none" strike="noStrike" dirty="0">
                          <a:solidFill>
                            <a:srgbClr val="000000"/>
                          </a:solidFill>
                          <a:effectLst/>
                          <a:latin typeface="微軟正黑體" panose="020B0604030504040204" pitchFamily="34" charset="-120"/>
                          <a:ea typeface="微軟正黑體" panose="020B0604030504040204" pitchFamily="34" charset="-120"/>
                        </a:rPr>
                        <a:t>月</a:t>
                      </a:r>
                      <a:r>
                        <a:rPr lang="en-US" altLang="zh-TW" sz="2000" b="1" i="0" u="none" strike="noStrike" dirty="0">
                          <a:solidFill>
                            <a:srgbClr val="000000"/>
                          </a:solidFill>
                          <a:effectLst/>
                          <a:latin typeface="微軟正黑體" panose="020B0604030504040204" pitchFamily="34" charset="-120"/>
                          <a:ea typeface="微軟正黑體" panose="020B0604030504040204" pitchFamily="34" charset="-120"/>
                        </a:rPr>
                        <a:t>17</a:t>
                      </a:r>
                      <a:r>
                        <a:rPr lang="zh-TW" altLang="en-US" sz="2000" b="1" i="0" u="none" strike="noStrike" dirty="0">
                          <a:solidFill>
                            <a:srgbClr val="000000"/>
                          </a:solidFill>
                          <a:effectLst/>
                          <a:latin typeface="微軟正黑體" panose="020B0604030504040204" pitchFamily="34" charset="-120"/>
                          <a:ea typeface="微軟正黑體" panose="020B0604030504040204" pitchFamily="34" charset="-120"/>
                        </a:rPr>
                        <a:t>日</a:t>
                      </a:r>
                      <a:endParaRPr lang="en-US" altLang="zh-TW" sz="2000" b="1" i="0" u="none" strike="noStrike" dirty="0">
                        <a:solidFill>
                          <a:srgbClr val="000000"/>
                        </a:solidFill>
                        <a:effectLst/>
                        <a:latin typeface="微軟正黑體" panose="020B0604030504040204" pitchFamily="34" charset="-120"/>
                        <a:ea typeface="微軟正黑體" panose="020B0604030504040204" pitchFamily="34" charset="-120"/>
                      </a:endParaRPr>
                    </a:p>
                    <a:p>
                      <a:pPr algn="ctr" fontAlgn="ctr"/>
                      <a:r>
                        <a:rPr lang="zh-TW" altLang="en-US" sz="2000" b="1" i="0" u="none" strike="noStrike" dirty="0">
                          <a:solidFill>
                            <a:srgbClr val="000000"/>
                          </a:solidFill>
                          <a:effectLst/>
                          <a:latin typeface="微軟正黑體" panose="020B0604030504040204" pitchFamily="34" charset="-120"/>
                          <a:ea typeface="微軟正黑體" panose="020B0604030504040204" pitchFamily="34" charset="-120"/>
                        </a:rPr>
                        <a:t>賸餘數</a:t>
                      </a:r>
                    </a:p>
                  </a:txBody>
                  <a:tcPr marL="6569" marR="6569" marT="65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zh-TW" altLang="en-US" sz="2000" b="1" i="0" u="none" strike="noStrike" dirty="0">
                          <a:solidFill>
                            <a:srgbClr val="000000"/>
                          </a:solidFill>
                          <a:effectLst/>
                          <a:latin typeface="微軟正黑體" panose="020B0604030504040204" pitchFamily="34" charset="-120"/>
                          <a:ea typeface="微軟正黑體" panose="020B0604030504040204" pitchFamily="34" charset="-120"/>
                        </a:rPr>
                        <a:t>說明</a:t>
                      </a:r>
                    </a:p>
                  </a:txBody>
                  <a:tcPr marL="6569" marR="6569" marT="65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2733002"/>
                  </a:ext>
                </a:extLst>
              </a:tr>
              <a:tr h="1250286">
                <a:tc>
                  <a:txBody>
                    <a:bodyPr/>
                    <a:lstStyle/>
                    <a:p>
                      <a:pPr algn="ctr" fontAlgn="ctr"/>
                      <a:r>
                        <a:rPr lang="zh-TW" altLang="en-US" sz="2000" b="1" i="0" u="none" strike="noStrike" dirty="0">
                          <a:solidFill>
                            <a:srgbClr val="000000"/>
                          </a:solidFill>
                          <a:effectLst/>
                          <a:latin typeface="微軟正黑體" panose="020B0604030504040204" pitchFamily="34" charset="-120"/>
                          <a:ea typeface="微軟正黑體" panose="020B0604030504040204" pitchFamily="34" charset="-120"/>
                        </a:rPr>
                        <a:t>災害準備金</a:t>
                      </a:r>
                    </a:p>
                  </a:txBody>
                  <a:tcPr marL="6569" marR="6569" marT="65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700"/>
                        </a:lnSpc>
                      </a:pPr>
                      <a:r>
                        <a:rPr lang="en-US" altLang="zh-TW" sz="2000" b="1" i="0" u="none" strike="noStrike" dirty="0">
                          <a:solidFill>
                            <a:srgbClr val="000000"/>
                          </a:solidFill>
                          <a:effectLst/>
                          <a:latin typeface="微軟正黑體" panose="020B0604030504040204" pitchFamily="34" charset="-120"/>
                          <a:ea typeface="微軟正黑體" panose="020B0604030504040204" pitchFamily="34" charset="-120"/>
                        </a:rPr>
                        <a:t>17.50</a:t>
                      </a:r>
                    </a:p>
                  </a:txBody>
                  <a:tcPr marL="6569" marR="6569" marT="65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1" i="0" u="none" strike="noStrike">
                          <a:solidFill>
                            <a:srgbClr val="000000"/>
                          </a:solidFill>
                          <a:effectLst/>
                          <a:latin typeface="微軟正黑體" panose="020B0604030504040204" pitchFamily="34" charset="-120"/>
                          <a:ea typeface="微軟正黑體" panose="020B0604030504040204" pitchFamily="34" charset="-120"/>
                        </a:rPr>
                        <a:t>15.01</a:t>
                      </a:r>
                      <a:endParaRPr lang="en-US" altLang="zh-TW" sz="20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569" marR="6569" marT="65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1" i="0" u="none" strike="noStrike" dirty="0">
                          <a:solidFill>
                            <a:srgbClr val="000000"/>
                          </a:solidFill>
                          <a:effectLst/>
                          <a:latin typeface="微軟正黑體" panose="020B0604030504040204" pitchFamily="34" charset="-120"/>
                          <a:ea typeface="微軟正黑體" panose="020B0604030504040204" pitchFamily="34" charset="-120"/>
                        </a:rPr>
                        <a:t>2.49 </a:t>
                      </a:r>
                      <a:r>
                        <a:rPr lang="zh-TW" altLang="zh-TW" sz="1800" dirty="0">
                          <a:latin typeface="微軟正黑體" panose="020B0604030504040204" pitchFamily="34" charset="-120"/>
                          <a:ea typeface="微軟正黑體" panose="020B0604030504040204" pitchFamily="34" charset="-120"/>
                        </a:rPr>
                        <a:t>①</a:t>
                      </a:r>
                      <a:endParaRPr lang="en-US" altLang="zh-TW" sz="20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569" marR="6569" marT="65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just" fontAlgn="ctr"/>
                      <a:r>
                        <a:rPr lang="zh-TW" altLang="en-US" sz="2000" b="1" i="0" u="none" strike="noStrike" dirty="0">
                          <a:solidFill>
                            <a:srgbClr val="000000"/>
                          </a:solidFill>
                          <a:effectLst/>
                          <a:latin typeface="微軟正黑體" panose="020B0604030504040204" pitchFamily="34" charset="-120"/>
                          <a:ea typeface="微軟正黑體" panose="020B0604030504040204" pitchFamily="34" charset="-120"/>
                        </a:rPr>
                        <a:t>奉准動支數中用於新冠肺炎部分計</a:t>
                      </a:r>
                      <a:r>
                        <a:rPr lang="en-US" altLang="zh-TW" sz="2000" b="1" i="0" u="none" strike="noStrike" dirty="0">
                          <a:solidFill>
                            <a:srgbClr val="C00000"/>
                          </a:solidFill>
                          <a:effectLst/>
                          <a:latin typeface="微軟正黑體" panose="020B0604030504040204" pitchFamily="34" charset="-120"/>
                          <a:ea typeface="微軟正黑體" panose="020B0604030504040204" pitchFamily="34" charset="-120"/>
                        </a:rPr>
                        <a:t>8.67</a:t>
                      </a:r>
                      <a:r>
                        <a:rPr lang="zh-TW" altLang="en-US" sz="2000" b="1" i="0" u="none" strike="noStrike" dirty="0">
                          <a:solidFill>
                            <a:srgbClr val="C00000"/>
                          </a:solidFill>
                          <a:effectLst/>
                          <a:latin typeface="微軟正黑體" panose="020B0604030504040204" pitchFamily="34" charset="-120"/>
                          <a:ea typeface="微軟正黑體" panose="020B0604030504040204" pitchFamily="34" charset="-120"/>
                        </a:rPr>
                        <a:t>億元</a:t>
                      </a:r>
                      <a:r>
                        <a:rPr lang="zh-TW" altLang="en-US" sz="2000" b="1"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6569" marR="6569" marT="65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3084132"/>
                  </a:ext>
                </a:extLst>
              </a:tr>
            </a:tbl>
          </a:graphicData>
        </a:graphic>
      </p:graphicFrame>
      <p:sp>
        <p:nvSpPr>
          <p:cNvPr id="14" name="文字方塊 13">
            <a:extLst>
              <a:ext uri="{FF2B5EF4-FFF2-40B4-BE49-F238E27FC236}">
                <a16:creationId xmlns:a16="http://schemas.microsoft.com/office/drawing/2014/main" id="{523C1B50-B695-4A6A-8F2D-D8D4B552A9D1}"/>
              </a:ext>
            </a:extLst>
          </p:cNvPr>
          <p:cNvSpPr txBox="1"/>
          <p:nvPr/>
        </p:nvSpPr>
        <p:spPr>
          <a:xfrm>
            <a:off x="6942712" y="1330523"/>
            <a:ext cx="1715411" cy="288874"/>
          </a:xfrm>
          <a:prstGeom prst="rect">
            <a:avLst/>
          </a:prstGeom>
          <a:noFill/>
        </p:spPr>
        <p:txBody>
          <a:bodyPr wrap="square" lIns="0" rIns="0" bIns="27000" rtlCol="0">
            <a:spAutoFit/>
          </a:bodyPr>
          <a:lstStyle/>
          <a:p>
            <a:pPr algn="r" defTabSz="685783"/>
            <a:r>
              <a:rPr lang="zh-TW" altLang="en-US" sz="1400" dirty="0">
                <a:solidFill>
                  <a:prstClr val="black"/>
                </a:solidFill>
                <a:latin typeface="微軟正黑體" panose="020B0604030504040204" pitchFamily="34" charset="-120"/>
                <a:ea typeface="微軟正黑體" panose="020B0604030504040204" pitchFamily="34" charset="-120"/>
              </a:rPr>
              <a:t>單位：新臺幣億元</a:t>
            </a:r>
          </a:p>
        </p:txBody>
      </p:sp>
      <p:sp>
        <p:nvSpPr>
          <p:cNvPr id="8" name="文字方塊 7">
            <a:extLst>
              <a:ext uri="{FF2B5EF4-FFF2-40B4-BE49-F238E27FC236}">
                <a16:creationId xmlns:a16="http://schemas.microsoft.com/office/drawing/2014/main" id="{6A945421-DFA3-4152-9DC7-0728BC72529C}"/>
              </a:ext>
            </a:extLst>
          </p:cNvPr>
          <p:cNvSpPr txBox="1"/>
          <p:nvPr/>
        </p:nvSpPr>
        <p:spPr>
          <a:xfrm>
            <a:off x="2135666" y="3561733"/>
            <a:ext cx="1278384" cy="369332"/>
          </a:xfrm>
          <a:prstGeom prst="rect">
            <a:avLst/>
          </a:prstGeom>
          <a:noFill/>
        </p:spPr>
        <p:txBody>
          <a:bodyPr wrap="square" rtlCol="0">
            <a:spAutoFit/>
          </a:bodyPr>
          <a:lstStyle/>
          <a:p>
            <a:r>
              <a:rPr lang="en-US" altLang="zh-TW" b="1" dirty="0">
                <a:latin typeface="微軟正黑體" panose="020B0604030504040204" pitchFamily="34" charset="-120"/>
                <a:ea typeface="微軟正黑體" panose="020B0604030504040204" pitchFamily="34" charset="-120"/>
              </a:rPr>
              <a:t>+3.50 </a:t>
            </a:r>
            <a:r>
              <a:rPr lang="en-US" altLang="zh-TW" dirty="0">
                <a:latin typeface="微軟正黑體" panose="020B0604030504040204" pitchFamily="34" charset="-120"/>
                <a:ea typeface="微軟正黑體" panose="020B0604030504040204" pitchFamily="34" charset="-120"/>
              </a:rPr>
              <a:t>②</a:t>
            </a:r>
            <a:endParaRPr lang="zh-TW" altLang="en-US" dirty="0">
              <a:latin typeface="微軟正黑體" panose="020B0604030504040204" pitchFamily="34" charset="-120"/>
              <a:ea typeface="微軟正黑體" panose="020B0604030504040204" pitchFamily="34" charset="-120"/>
            </a:endParaRPr>
          </a:p>
        </p:txBody>
      </p:sp>
      <p:sp>
        <p:nvSpPr>
          <p:cNvPr id="9" name="橢圓 8">
            <a:extLst>
              <a:ext uri="{FF2B5EF4-FFF2-40B4-BE49-F238E27FC236}">
                <a16:creationId xmlns:a16="http://schemas.microsoft.com/office/drawing/2014/main" id="{2189A70F-BB4E-47CD-9F58-FA024A74D1F3}"/>
              </a:ext>
            </a:extLst>
          </p:cNvPr>
          <p:cNvSpPr/>
          <p:nvPr/>
        </p:nvSpPr>
        <p:spPr>
          <a:xfrm>
            <a:off x="2041865" y="3470627"/>
            <a:ext cx="1296140" cy="51267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文字方塊 16">
            <a:extLst>
              <a:ext uri="{FF2B5EF4-FFF2-40B4-BE49-F238E27FC236}">
                <a16:creationId xmlns:a16="http://schemas.microsoft.com/office/drawing/2014/main" id="{B0553780-7409-4AEB-9EE3-0CC9D482A11E}"/>
              </a:ext>
            </a:extLst>
          </p:cNvPr>
          <p:cNvSpPr txBox="1"/>
          <p:nvPr/>
        </p:nvSpPr>
        <p:spPr>
          <a:xfrm>
            <a:off x="388821" y="4038040"/>
            <a:ext cx="8302880" cy="1800493"/>
          </a:xfrm>
          <a:prstGeom prst="rect">
            <a:avLst/>
          </a:prstGeom>
          <a:noFill/>
        </p:spPr>
        <p:txBody>
          <a:bodyPr wrap="square" rtlCol="0">
            <a:spAutoFit/>
          </a:bodyPr>
          <a:lstStyle/>
          <a:p>
            <a:pPr algn="dist">
              <a:spcBef>
                <a:spcPts val="1200"/>
              </a:spcBef>
            </a:pPr>
            <a:r>
              <a:rPr lang="zh-TW" altLang="zh-TW" sz="1600" dirty="0">
                <a:latin typeface="微軟正黑體" panose="020B0604030504040204" pitchFamily="34" charset="-120"/>
                <a:ea typeface="微軟正黑體" panose="020B0604030504040204" pitchFamily="34" charset="-120"/>
              </a:rPr>
              <a:t>【</a:t>
            </a:r>
            <a:r>
              <a:rPr lang="zh-HK" altLang="zh-TW" sz="1600" dirty="0">
                <a:latin typeface="微軟正黑體" panose="020B0604030504040204" pitchFamily="34" charset="-120"/>
                <a:ea typeface="微軟正黑體" panose="020B0604030504040204" pitchFamily="34" charset="-120"/>
              </a:rPr>
              <a:t>附註</a:t>
            </a:r>
            <a:r>
              <a:rPr lang="zh-TW" altLang="zh-TW" sz="1600" dirty="0">
                <a:latin typeface="微軟正黑體" panose="020B0604030504040204" pitchFamily="34" charset="-120"/>
                <a:ea typeface="微軟正黑體" panose="020B0604030504040204" pitchFamily="34" charset="-120"/>
              </a:rPr>
              <a:t>】</a:t>
            </a:r>
            <a:r>
              <a:rPr lang="zh-HK" altLang="zh-TW" sz="1600" dirty="0">
                <a:latin typeface="微軟正黑體" panose="020B0604030504040204" pitchFamily="34" charset="-120"/>
                <a:ea typeface="微軟正黑體" panose="020B0604030504040204" pitchFamily="34" charset="-120"/>
              </a:rPr>
              <a:t>：</a:t>
            </a:r>
            <a:r>
              <a:rPr lang="zh-TW" altLang="zh-TW" sz="1600" dirty="0">
                <a:latin typeface="微軟正黑體" panose="020B0604030504040204" pitchFamily="34" charset="-120"/>
                <a:ea typeface="微軟正黑體" panose="020B0604030504040204" pitchFamily="34" charset="-120"/>
              </a:rPr>
              <a:t>①</a:t>
            </a:r>
            <a:r>
              <a:rPr lang="en-US" altLang="zh-TW" sz="1600" dirty="0">
                <a:latin typeface="微軟正黑體" panose="020B0604030504040204" pitchFamily="34" charset="-120"/>
                <a:ea typeface="微軟正黑體" panose="020B0604030504040204" pitchFamily="34" charset="-120"/>
              </a:rPr>
              <a:t>110</a:t>
            </a:r>
            <a:r>
              <a:rPr lang="zh-TW" altLang="en-US" sz="1600" dirty="0">
                <a:latin typeface="微軟正黑體" panose="020B0604030504040204" pitchFamily="34" charset="-120"/>
                <a:ea typeface="微軟正黑體" panose="020B0604030504040204" pitchFamily="34" charset="-120"/>
              </a:rPr>
              <a:t>年度災害準備金</a:t>
            </a:r>
            <a:r>
              <a:rPr lang="en-US" altLang="zh-TW" sz="1600" dirty="0">
                <a:latin typeface="微軟正黑體" panose="020B0604030504040204" pitchFamily="34" charset="-120"/>
                <a:ea typeface="微軟正黑體" panose="020B0604030504040204" pitchFamily="34" charset="-120"/>
              </a:rPr>
              <a:t>17.50</a:t>
            </a:r>
            <a:r>
              <a:rPr lang="zh-TW" altLang="en-US" sz="1600" dirty="0">
                <a:latin typeface="微軟正黑體" panose="020B0604030504040204" pitchFamily="34" charset="-120"/>
                <a:ea typeface="微軟正黑體" panose="020B0604030504040204" pitchFamily="34" charset="-120"/>
              </a:rPr>
              <a:t>億元，截至</a:t>
            </a:r>
            <a:r>
              <a:rPr lang="en-US" altLang="zh-TW" sz="1600" dirty="0">
                <a:latin typeface="微軟正黑體" panose="020B0604030504040204" pitchFamily="34" charset="-120"/>
                <a:ea typeface="微軟正黑體" panose="020B0604030504040204" pitchFamily="34" charset="-120"/>
              </a:rPr>
              <a:t>110</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9</a:t>
            </a:r>
            <a:r>
              <a:rPr lang="zh-TW" altLang="en-US" sz="1600" dirty="0">
                <a:latin typeface="微軟正黑體" panose="020B0604030504040204" pitchFamily="34" charset="-120"/>
                <a:ea typeface="微軟正黑體" panose="020B0604030504040204" pitchFamily="34" charset="-120"/>
              </a:rPr>
              <a:t>月</a:t>
            </a:r>
            <a:r>
              <a:rPr lang="en-US" altLang="zh-TW" sz="1600" dirty="0">
                <a:latin typeface="微軟正黑體" panose="020B0604030504040204" pitchFamily="34" charset="-120"/>
                <a:ea typeface="微軟正黑體" panose="020B0604030504040204" pitchFamily="34" charset="-120"/>
              </a:rPr>
              <a:t>17</a:t>
            </a:r>
            <a:r>
              <a:rPr lang="zh-TW" altLang="en-US" sz="1600" dirty="0">
                <a:latin typeface="微軟正黑體" panose="020B0604030504040204" pitchFamily="34" charset="-120"/>
                <a:ea typeface="微軟正黑體" panose="020B0604030504040204" pitchFamily="34" charset="-120"/>
              </a:rPr>
              <a:t>日止簽奉市長核准動支</a:t>
            </a:r>
            <a:endParaRPr lang="en-US" altLang="zh-TW" sz="1600" dirty="0">
              <a:latin typeface="微軟正黑體" panose="020B0604030504040204" pitchFamily="34" charset="-120"/>
              <a:ea typeface="微軟正黑體" panose="020B0604030504040204" pitchFamily="34" charset="-120"/>
            </a:endParaRPr>
          </a:p>
          <a:p>
            <a:pPr algn="dist">
              <a:spcBef>
                <a:spcPts val="200"/>
              </a:spcBef>
              <a:spcAft>
                <a:spcPts val="200"/>
              </a:spcAft>
            </a:pPr>
            <a:r>
              <a:rPr lang="en-US" altLang="zh-TW" sz="1600" dirty="0">
                <a:latin typeface="微軟正黑體" panose="020B0604030504040204" pitchFamily="34" charset="-120"/>
                <a:ea typeface="微軟正黑體" panose="020B0604030504040204" pitchFamily="34" charset="-120"/>
              </a:rPr>
              <a:t>                          15.01</a:t>
            </a:r>
            <a:r>
              <a:rPr lang="zh-TW" altLang="en-US" sz="1600" dirty="0">
                <a:latin typeface="微軟正黑體" panose="020B0604030504040204" pitchFamily="34" charset="-120"/>
                <a:ea typeface="微軟正黑體" panose="020B0604030504040204" pitchFamily="34" charset="-120"/>
              </a:rPr>
              <a:t>億元，餘</a:t>
            </a:r>
            <a:r>
              <a:rPr lang="en-US" altLang="zh-TW" sz="1600" dirty="0">
                <a:latin typeface="微軟正黑體" panose="020B0604030504040204" pitchFamily="34" charset="-120"/>
                <a:ea typeface="微軟正黑體" panose="020B0604030504040204" pitchFamily="34" charset="-120"/>
              </a:rPr>
              <a:t>2.49</a:t>
            </a:r>
            <a:r>
              <a:rPr lang="zh-TW" altLang="en-US" sz="1600" dirty="0">
                <a:latin typeface="微軟正黑體" panose="020B0604030504040204" pitchFamily="34" charset="-120"/>
                <a:ea typeface="微軟正黑體" panose="020B0604030504040204" pitchFamily="34" charset="-120"/>
              </a:rPr>
              <a:t>億元，如扣除簽核中之案件</a:t>
            </a:r>
            <a:r>
              <a:rPr lang="en-US" altLang="zh-TW" sz="1600" dirty="0">
                <a:latin typeface="微軟正黑體" panose="020B0604030504040204" pitchFamily="34" charset="-120"/>
                <a:ea typeface="微軟正黑體" panose="020B0604030504040204" pitchFamily="34" charset="-120"/>
              </a:rPr>
              <a:t>0.42</a:t>
            </a:r>
            <a:r>
              <a:rPr lang="zh-TW" altLang="en-US" sz="1600" dirty="0">
                <a:latin typeface="微軟正黑體" panose="020B0604030504040204" pitchFamily="34" charset="-120"/>
                <a:ea typeface="微軟正黑體" panose="020B0604030504040204" pitchFamily="34" charset="-120"/>
              </a:rPr>
              <a:t>億元（衛生局聘用臨時</a:t>
            </a:r>
            <a:endParaRPr lang="en-US" altLang="zh-TW" sz="1600" dirty="0">
              <a:latin typeface="微軟正黑體" panose="020B0604030504040204" pitchFamily="34" charset="-120"/>
              <a:ea typeface="微軟正黑體" panose="020B0604030504040204" pitchFamily="34" charset="-120"/>
            </a:endParaRPr>
          </a:p>
          <a:p>
            <a:pPr algn="dist">
              <a:spcBef>
                <a:spcPts val="200"/>
              </a:spcBef>
              <a:spcAft>
                <a:spcPts val="200"/>
              </a:spcAft>
            </a:pPr>
            <a:r>
              <a:rPr lang="en-US" altLang="zh-TW" sz="1600" dirty="0">
                <a:latin typeface="微軟正黑體" panose="020B0604030504040204" pitchFamily="34" charset="-120"/>
                <a:ea typeface="微軟正黑體" panose="020B0604030504040204" pitchFamily="34" charset="-120"/>
              </a:rPr>
              <a:t>                          </a:t>
            </a:r>
            <a:r>
              <a:rPr lang="zh-TW" altLang="en-US" sz="1600" dirty="0">
                <a:latin typeface="微軟正黑體" panose="020B0604030504040204" pitchFamily="34" charset="-120"/>
                <a:ea typeface="微軟正黑體" panose="020B0604030504040204" pitchFamily="34" charset="-120"/>
              </a:rPr>
              <a:t>人員辦理檢疫所及防疫旅館等醫事及行政等業務所需經費</a:t>
            </a:r>
            <a:r>
              <a:rPr lang="en-US" altLang="zh-TW" sz="1600" dirty="0">
                <a:latin typeface="微軟正黑體" panose="020B0604030504040204" pitchFamily="34" charset="-120"/>
                <a:ea typeface="微軟正黑體" panose="020B0604030504040204" pitchFamily="34" charset="-120"/>
              </a:rPr>
              <a:t>0.30</a:t>
            </a:r>
            <a:r>
              <a:rPr lang="zh-TW" altLang="en-US" sz="1600" dirty="0">
                <a:latin typeface="微軟正黑體" panose="020B0604030504040204" pitchFamily="34" charset="-120"/>
                <a:ea typeface="微軟正黑體" panose="020B0604030504040204" pitchFamily="34" charset="-120"/>
              </a:rPr>
              <a:t>億元與第四次</a:t>
            </a:r>
            <a:endParaRPr lang="en-US" altLang="zh-TW" sz="1600" dirty="0">
              <a:latin typeface="微軟正黑體" panose="020B0604030504040204" pitchFamily="34" charset="-120"/>
              <a:ea typeface="微軟正黑體" panose="020B0604030504040204" pitchFamily="34" charset="-120"/>
            </a:endParaRPr>
          </a:p>
          <a:p>
            <a:pPr algn="just">
              <a:spcBef>
                <a:spcPts val="200"/>
              </a:spcBef>
              <a:spcAft>
                <a:spcPts val="200"/>
              </a:spcAft>
            </a:pPr>
            <a:r>
              <a:rPr lang="en-US" altLang="zh-TW" sz="1600" dirty="0">
                <a:latin typeface="微軟正黑體" panose="020B0604030504040204" pitchFamily="34" charset="-120"/>
                <a:ea typeface="微軟正黑體" panose="020B0604030504040204" pitchFamily="34" charset="-120"/>
              </a:rPr>
              <a:t>                          </a:t>
            </a:r>
            <a:r>
              <a:rPr lang="zh-TW" altLang="en-US" sz="1600" dirty="0">
                <a:latin typeface="微軟正黑體" panose="020B0604030504040204" pitchFamily="34" charset="-120"/>
                <a:ea typeface="微軟正黑體" panose="020B0604030504040204" pitchFamily="34" charset="-120"/>
              </a:rPr>
              <a:t>申請警消醫護加油棧經費</a:t>
            </a:r>
            <a:r>
              <a:rPr lang="en-US" altLang="zh-TW" sz="1600" dirty="0">
                <a:latin typeface="微軟正黑體" panose="020B0604030504040204" pitchFamily="34" charset="-120"/>
                <a:ea typeface="微軟正黑體" panose="020B0604030504040204" pitchFamily="34" charset="-120"/>
              </a:rPr>
              <a:t>0.12</a:t>
            </a:r>
            <a:r>
              <a:rPr lang="zh-TW" altLang="en-US" sz="1600" dirty="0">
                <a:latin typeface="微軟正黑體" panose="020B0604030504040204" pitchFamily="34" charset="-120"/>
                <a:ea typeface="微軟正黑體" panose="020B0604030504040204" pitchFamily="34" charset="-120"/>
              </a:rPr>
              <a:t>億元）後，</a:t>
            </a:r>
            <a:r>
              <a:rPr lang="zh-TW" altLang="en-US" sz="1600" dirty="0">
                <a:solidFill>
                  <a:srgbClr val="C00000"/>
                </a:solidFill>
                <a:latin typeface="微軟正黑體" panose="020B0604030504040204" pitchFamily="34" charset="-120"/>
                <a:ea typeface="微軟正黑體" panose="020B0604030504040204" pitchFamily="34" charset="-120"/>
              </a:rPr>
              <a:t>僅賸餘</a:t>
            </a:r>
            <a:r>
              <a:rPr lang="en-US" altLang="zh-TW" sz="1600" dirty="0">
                <a:solidFill>
                  <a:srgbClr val="C00000"/>
                </a:solidFill>
                <a:latin typeface="微軟正黑體" panose="020B0604030504040204" pitchFamily="34" charset="-120"/>
                <a:ea typeface="微軟正黑體" panose="020B0604030504040204" pitchFamily="34" charset="-120"/>
              </a:rPr>
              <a:t>2.07</a:t>
            </a:r>
            <a:r>
              <a:rPr lang="zh-TW" altLang="en-US" sz="1600" dirty="0">
                <a:solidFill>
                  <a:srgbClr val="C00000"/>
                </a:solidFill>
                <a:latin typeface="微軟正黑體" panose="020B0604030504040204" pitchFamily="34" charset="-120"/>
                <a:ea typeface="微軟正黑體" panose="020B0604030504040204" pitchFamily="34" charset="-120"/>
              </a:rPr>
              <a:t>億元</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algn="dist">
              <a:spcBef>
                <a:spcPts val="300"/>
              </a:spcBef>
            </a:pPr>
            <a:r>
              <a:rPr lang="en-US" altLang="zh-TW" sz="1600" dirty="0">
                <a:latin typeface="微軟正黑體" panose="020B0604030504040204" pitchFamily="34" charset="-120"/>
                <a:ea typeface="微軟正黑體" panose="020B0604030504040204" pitchFamily="34" charset="-120"/>
              </a:rPr>
              <a:t>                     ②</a:t>
            </a:r>
            <a:r>
              <a:rPr lang="zh-TW" altLang="en-US" sz="1600" dirty="0">
                <a:latin typeface="微軟正黑體" panose="020B0604030504040204" pitchFamily="34" charset="-120"/>
                <a:ea typeface="微軟正黑體" panose="020B0604030504040204" pitchFamily="34" charset="-120"/>
              </a:rPr>
              <a:t>本項追加災害準備金</a:t>
            </a:r>
            <a:r>
              <a:rPr lang="en-US" altLang="zh-TW" sz="1600" dirty="0">
                <a:latin typeface="微軟正黑體" panose="020B0604030504040204" pitchFamily="34" charset="-120"/>
                <a:ea typeface="微軟正黑體" panose="020B0604030504040204" pitchFamily="34" charset="-120"/>
              </a:rPr>
              <a:t>3.50</a:t>
            </a:r>
            <a:r>
              <a:rPr lang="zh-TW" altLang="en-US" sz="1600" dirty="0">
                <a:latin typeface="微軟正黑體" panose="020B0604030504040204" pitchFamily="34" charset="-120"/>
                <a:ea typeface="微軟正黑體" panose="020B0604030504040204" pitchFamily="34" charset="-120"/>
              </a:rPr>
              <a:t>億元，係屬預估金額，未來於年度終了後，若有未</a:t>
            </a:r>
            <a:endParaRPr lang="en-US" altLang="zh-TW" sz="1600" dirty="0">
              <a:latin typeface="微軟正黑體" panose="020B0604030504040204" pitchFamily="34" charset="-120"/>
              <a:ea typeface="微軟正黑體" panose="020B0604030504040204" pitchFamily="34" charset="-120"/>
            </a:endParaRPr>
          </a:p>
          <a:p>
            <a:pPr algn="just">
              <a:spcBef>
                <a:spcPts val="300"/>
              </a:spcBef>
            </a:pPr>
            <a:r>
              <a:rPr lang="en-US" altLang="zh-TW" sz="1600" dirty="0">
                <a:latin typeface="微軟正黑體" panose="020B0604030504040204" pitchFamily="34" charset="-120"/>
                <a:ea typeface="微軟正黑體" panose="020B0604030504040204" pitchFamily="34" charset="-120"/>
              </a:rPr>
              <a:t>                         </a:t>
            </a:r>
            <a:r>
              <a:rPr lang="zh-TW" altLang="en-US" sz="1600" dirty="0">
                <a:latin typeface="微軟正黑體" panose="020B0604030504040204" pitchFamily="34" charset="-120"/>
                <a:ea typeface="微軟正黑體" panose="020B0604030504040204" pitchFamily="34" charset="-120"/>
              </a:rPr>
              <a:t>執行數，將以預算賸餘處理</a:t>
            </a:r>
            <a:r>
              <a:rPr lang="zh-HK" altLang="zh-TW" sz="1600" dirty="0">
                <a:latin typeface="微軟正黑體" panose="020B0604030504040204" pitchFamily="34" charset="-120"/>
                <a:ea typeface="微軟正黑體" panose="020B0604030504040204" pitchFamily="34" charset="-120"/>
              </a:rPr>
              <a:t>。</a:t>
            </a:r>
            <a:endParaRPr lang="zh-TW" altLang="en-US"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05840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2293812" y="2599461"/>
            <a:ext cx="4536504" cy="1361911"/>
          </a:xfrm>
          <a:prstGeom prst="rect">
            <a:avLst/>
          </a:prstGeom>
          <a:noFill/>
          <a:ln>
            <a:noFill/>
          </a:ln>
        </p:spPr>
        <p:txBody>
          <a:bodyPr wrap="square" rtlCol="0">
            <a:spAutoFit/>
          </a:bodyPr>
          <a:lstStyle/>
          <a:p>
            <a:pPr algn="ctr" fontAlgn="base" latinLnBrk="1">
              <a:spcBef>
                <a:spcPct val="0"/>
              </a:spcBef>
              <a:spcAft>
                <a:spcPct val="0"/>
              </a:spcAft>
            </a:pPr>
            <a:r>
              <a:rPr lang="zh-TW" altLang="en-US" sz="4125" b="1" dirty="0">
                <a:solidFill>
                  <a:srgbClr val="5A4242"/>
                </a:solidFill>
                <a:latin typeface="微軟正黑體" panose="020B0604030504040204" pitchFamily="34" charset="-120"/>
                <a:ea typeface="微軟正黑體" panose="020B0604030504040204" pitchFamily="34" charset="-120"/>
              </a:rPr>
              <a:t>簡報結束</a:t>
            </a:r>
            <a:endParaRPr lang="en-US" altLang="zh-TW" sz="4125" b="1" dirty="0">
              <a:solidFill>
                <a:srgbClr val="5A4242"/>
              </a:solidFill>
              <a:latin typeface="微軟正黑體" panose="020B0604030504040204" pitchFamily="34" charset="-120"/>
              <a:ea typeface="微軟正黑體" panose="020B0604030504040204" pitchFamily="34" charset="-120"/>
            </a:endParaRPr>
          </a:p>
          <a:p>
            <a:pPr algn="ctr" fontAlgn="base" latinLnBrk="1">
              <a:spcBef>
                <a:spcPct val="0"/>
              </a:spcBef>
              <a:spcAft>
                <a:spcPct val="0"/>
              </a:spcAft>
            </a:pPr>
            <a:r>
              <a:rPr lang="zh-TW" altLang="en-US" sz="4125" b="1" dirty="0">
                <a:solidFill>
                  <a:srgbClr val="5A4242"/>
                </a:solidFill>
                <a:latin typeface="微軟正黑體" panose="020B0604030504040204" pitchFamily="34" charset="-120"/>
                <a:ea typeface="微軟正黑體" panose="020B0604030504040204" pitchFamily="34" charset="-120"/>
              </a:rPr>
              <a:t>謝謝聆聽</a:t>
            </a:r>
          </a:p>
        </p:txBody>
      </p:sp>
    </p:spTree>
    <p:extLst>
      <p:ext uri="{BB962C8B-B14F-4D97-AF65-F5344CB8AC3E}">
        <p14:creationId xmlns:p14="http://schemas.microsoft.com/office/powerpoint/2010/main" val="485440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2293812" y="2599461"/>
            <a:ext cx="4536504" cy="769441"/>
          </a:xfrm>
          <a:prstGeom prst="rect">
            <a:avLst/>
          </a:prstGeom>
          <a:noFill/>
          <a:ln>
            <a:noFill/>
          </a:ln>
        </p:spPr>
        <p:txBody>
          <a:bodyPr wrap="square" rtlCol="0">
            <a:spAutoFit/>
          </a:bodyPr>
          <a:lstStyle/>
          <a:p>
            <a:pPr algn="ctr" fontAlgn="base" latinLnBrk="1">
              <a:spcBef>
                <a:spcPct val="0"/>
              </a:spcBef>
              <a:spcAft>
                <a:spcPct val="0"/>
              </a:spcAft>
            </a:pPr>
            <a:r>
              <a:rPr lang="zh-TW" altLang="en-US" sz="4400" b="1" dirty="0">
                <a:solidFill>
                  <a:srgbClr val="5A4242"/>
                </a:solidFill>
                <a:latin typeface="微軟正黑體" panose="020B0604030504040204" pitchFamily="34" charset="-120"/>
                <a:ea typeface="微軟正黑體" panose="020B0604030504040204" pitchFamily="34" charset="-120"/>
              </a:rPr>
              <a:t>附         錄</a:t>
            </a:r>
          </a:p>
        </p:txBody>
      </p:sp>
    </p:spTree>
    <p:extLst>
      <p:ext uri="{BB962C8B-B14F-4D97-AF65-F5344CB8AC3E}">
        <p14:creationId xmlns:p14="http://schemas.microsoft.com/office/powerpoint/2010/main" val="1054950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26">
            <a:extLst>
              <a:ext uri="{FF2B5EF4-FFF2-40B4-BE49-F238E27FC236}">
                <a16:creationId xmlns:a16="http://schemas.microsoft.com/office/drawing/2014/main" id="{13D6C8E8-DB84-4D1C-812E-FC386CD4137A}"/>
              </a:ext>
            </a:extLst>
          </p:cNvPr>
          <p:cNvSpPr/>
          <p:nvPr/>
        </p:nvSpPr>
        <p:spPr>
          <a:xfrm>
            <a:off x="8538519" y="6312108"/>
            <a:ext cx="457370" cy="461614"/>
          </a:xfrm>
          <a:prstGeom prst="ellipse">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dirty="0">
              <a:solidFill>
                <a:schemeClr val="tx1">
                  <a:lumMod val="50000"/>
                  <a:lumOff val="50000"/>
                </a:schemeClr>
              </a:solidFill>
              <a:latin typeface="Eras Demi ITC" panose="020B0805030504020804" pitchFamily="34" charset="0"/>
            </a:endParaRPr>
          </a:p>
        </p:txBody>
      </p:sp>
      <p:sp>
        <p:nvSpPr>
          <p:cNvPr id="7" name="投影片編號版面配置區 11">
            <a:extLst>
              <a:ext uri="{FF2B5EF4-FFF2-40B4-BE49-F238E27FC236}">
                <a16:creationId xmlns:a16="http://schemas.microsoft.com/office/drawing/2014/main" id="{6901BDA6-E30C-4231-A37F-D47683E36010}"/>
              </a:ext>
            </a:extLst>
          </p:cNvPr>
          <p:cNvSpPr txBox="1">
            <a:spLocks/>
          </p:cNvSpPr>
          <p:nvPr/>
        </p:nvSpPr>
        <p:spPr>
          <a:xfrm>
            <a:off x="7922305" y="6370811"/>
            <a:ext cx="984019" cy="365125"/>
          </a:xfrm>
          <a:prstGeom prst="rect">
            <a:avLst/>
          </a:prstGeom>
        </p:spPr>
        <p:txBody>
          <a:bodyPr vert="horz" lIns="91440" tIns="45720" rIns="91440" bIns="45720" rtlCol="0" anchor="ctr"/>
          <a:lstStyle>
            <a:defPPr>
              <a:defRPr lang="zh-TW"/>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200" b="1" dirty="0">
                <a:solidFill>
                  <a:schemeClr val="tx1"/>
                </a:solidFill>
                <a:latin typeface="微軟正黑體" panose="020B0604030504040204" pitchFamily="34" charset="-120"/>
                <a:ea typeface="微軟正黑體" panose="020B0604030504040204" pitchFamily="34" charset="-120"/>
              </a:rPr>
              <a:t>6</a:t>
            </a:r>
            <a:endParaRPr lang="zh-TW" altLang="en-US" sz="1200" b="1" dirty="0">
              <a:solidFill>
                <a:schemeClr val="tx1"/>
              </a:solidFill>
              <a:latin typeface="微軟正黑體" panose="020B0604030504040204" pitchFamily="34" charset="-120"/>
              <a:ea typeface="微軟正黑體" panose="020B0604030504040204" pitchFamily="34" charset="-120"/>
            </a:endParaRPr>
          </a:p>
        </p:txBody>
      </p:sp>
      <p:graphicFrame>
        <p:nvGraphicFramePr>
          <p:cNvPr id="5" name="表格 4">
            <a:extLst>
              <a:ext uri="{FF2B5EF4-FFF2-40B4-BE49-F238E27FC236}">
                <a16:creationId xmlns:a16="http://schemas.microsoft.com/office/drawing/2014/main" id="{154617AC-EA6A-48F9-8C18-DC30179A5977}"/>
              </a:ext>
            </a:extLst>
          </p:cNvPr>
          <p:cNvGraphicFramePr>
            <a:graphicFrameLocks noGrp="1"/>
          </p:cNvGraphicFramePr>
          <p:nvPr>
            <p:extLst>
              <p:ext uri="{D42A27DB-BD31-4B8C-83A1-F6EECF244321}">
                <p14:modId xmlns:p14="http://schemas.microsoft.com/office/powerpoint/2010/main" val="42029249"/>
              </p:ext>
            </p:extLst>
          </p:nvPr>
        </p:nvGraphicFramePr>
        <p:xfrm>
          <a:off x="741368" y="1696627"/>
          <a:ext cx="7909715" cy="4410717"/>
        </p:xfrm>
        <a:graphic>
          <a:graphicData uri="http://schemas.openxmlformats.org/drawingml/2006/table">
            <a:tbl>
              <a:tblPr firstRow="1" firstCol="1" bandRow="1">
                <a:tableStyleId>{5C22544A-7EE6-4342-B048-85BDC9FD1C3A}</a:tableStyleId>
              </a:tblPr>
              <a:tblGrid>
                <a:gridCol w="1893931">
                  <a:extLst>
                    <a:ext uri="{9D8B030D-6E8A-4147-A177-3AD203B41FA5}">
                      <a16:colId xmlns:a16="http://schemas.microsoft.com/office/drawing/2014/main" val="3745888207"/>
                    </a:ext>
                  </a:extLst>
                </a:gridCol>
                <a:gridCol w="4567438">
                  <a:extLst>
                    <a:ext uri="{9D8B030D-6E8A-4147-A177-3AD203B41FA5}">
                      <a16:colId xmlns:a16="http://schemas.microsoft.com/office/drawing/2014/main" val="3662990558"/>
                    </a:ext>
                  </a:extLst>
                </a:gridCol>
                <a:gridCol w="1448346">
                  <a:extLst>
                    <a:ext uri="{9D8B030D-6E8A-4147-A177-3AD203B41FA5}">
                      <a16:colId xmlns:a16="http://schemas.microsoft.com/office/drawing/2014/main" val="3979152866"/>
                    </a:ext>
                  </a:extLst>
                </a:gridCol>
              </a:tblGrid>
              <a:tr h="730667">
                <a:tc>
                  <a:txBody>
                    <a:bodyPr/>
                    <a:lstStyle/>
                    <a:p>
                      <a:pPr algn="ctr">
                        <a:lnSpc>
                          <a:spcPts val="1200"/>
                        </a:lnSpc>
                        <a:spcAft>
                          <a:spcPts val="0"/>
                        </a:spcAft>
                      </a:pPr>
                      <a:endParaRPr lang="en-US" altLang="zh-TW" sz="2000" b="1" kern="0" dirty="0">
                        <a:solidFill>
                          <a:schemeClr val="tx1"/>
                        </a:solidFill>
                        <a:effectLst/>
                        <a:latin typeface="微軟正黑體" panose="020B0604030504040204" pitchFamily="34" charset="-120"/>
                        <a:ea typeface="微軟正黑體" panose="020B0604030504040204" pitchFamily="34" charset="-120"/>
                      </a:endParaRPr>
                    </a:p>
                    <a:p>
                      <a:pPr algn="ctr">
                        <a:lnSpc>
                          <a:spcPts val="1200"/>
                        </a:lnSpc>
                        <a:spcAft>
                          <a:spcPts val="0"/>
                        </a:spcAft>
                      </a:pPr>
                      <a:r>
                        <a:rPr lang="zh-TW" altLang="en-US" sz="2000" b="1" kern="100" dirty="0">
                          <a:solidFill>
                            <a:schemeClr val="tx1"/>
                          </a:solidFill>
                          <a:effectLst/>
                          <a:latin typeface="微軟正黑體" panose="020B0604030504040204" pitchFamily="34" charset="-120"/>
                          <a:ea typeface="微軟正黑體" panose="020B0604030504040204" pitchFamily="34" charset="-120"/>
                        </a:rPr>
                        <a:t>機關名稱</a:t>
                      </a:r>
                      <a:endParaRPr lang="zh-TW" sz="20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solidFill>
                      <a:srgbClr val="B3D595"/>
                    </a:solidFill>
                  </a:tcPr>
                </a:tc>
                <a:tc>
                  <a:txBody>
                    <a:bodyPr/>
                    <a:lstStyle/>
                    <a:p>
                      <a:pPr algn="ctr"/>
                      <a:r>
                        <a:rPr lang="zh-TW" altLang="en-US" sz="2000" b="1" dirty="0">
                          <a:solidFill>
                            <a:schemeClr val="tx1"/>
                          </a:solidFill>
                          <a:effectLst/>
                          <a:latin typeface="微軟正黑體" panose="020B0604030504040204" pitchFamily="34" charset="-120"/>
                          <a:ea typeface="微軟正黑體" panose="020B0604030504040204" pitchFamily="34" charset="-120"/>
                        </a:rPr>
                        <a:t>計    畫    項    目</a:t>
                      </a:r>
                      <a:endParaRPr lang="zh-TW" sz="2000" b="1"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B w="12700" cap="flat" cmpd="sng" algn="ctr">
                      <a:noFill/>
                      <a:prstDash val="solid"/>
                      <a:round/>
                      <a:headEnd type="none" w="med" len="med"/>
                      <a:tailEnd type="none" w="med" len="med"/>
                    </a:lnB>
                    <a:solidFill>
                      <a:srgbClr val="B3D595"/>
                    </a:solidFill>
                  </a:tcPr>
                </a:tc>
                <a:tc>
                  <a:txBody>
                    <a:bodyPr/>
                    <a:lstStyle/>
                    <a:p>
                      <a:pPr algn="ctr">
                        <a:spcAft>
                          <a:spcPts val="0"/>
                        </a:spcAft>
                      </a:pPr>
                      <a:r>
                        <a:rPr lang="zh-TW" altLang="en-US" sz="2000" b="1" kern="100" dirty="0">
                          <a:solidFill>
                            <a:schemeClr val="tx1"/>
                          </a:solidFill>
                          <a:effectLst/>
                          <a:latin typeface="微軟正黑體" panose="020B0604030504040204" pitchFamily="34" charset="-120"/>
                          <a:ea typeface="微軟正黑體" panose="020B0604030504040204" pitchFamily="34" charset="-120"/>
                        </a:rPr>
                        <a:t>金額</a:t>
                      </a:r>
                      <a:r>
                        <a:rPr lang="en-US" sz="2000" b="1" kern="100" dirty="0">
                          <a:solidFill>
                            <a:schemeClr val="tx1"/>
                          </a:solidFill>
                          <a:effectLst/>
                          <a:latin typeface="微軟正黑體" panose="020B0604030504040204" pitchFamily="34" charset="-120"/>
                          <a:ea typeface="微軟正黑體" panose="020B0604030504040204" pitchFamily="34" charset="-120"/>
                        </a:rPr>
                        <a:t> </a:t>
                      </a:r>
                      <a:endParaRPr lang="zh-TW" sz="20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B w="12700" cap="flat" cmpd="sng" algn="ctr">
                      <a:noFill/>
                      <a:prstDash val="solid"/>
                      <a:round/>
                      <a:headEnd type="none" w="med" len="med"/>
                      <a:tailEnd type="none" w="med" len="med"/>
                    </a:lnB>
                    <a:solidFill>
                      <a:srgbClr val="B3D595"/>
                    </a:solidFill>
                  </a:tcPr>
                </a:tc>
                <a:extLst>
                  <a:ext uri="{0D108BD9-81ED-4DB2-BD59-A6C34878D82A}">
                    <a16:rowId xmlns:a16="http://schemas.microsoft.com/office/drawing/2014/main" val="3579398281"/>
                  </a:ext>
                </a:extLst>
              </a:tr>
              <a:tr h="736010">
                <a:tc>
                  <a:txBody>
                    <a:bodyPr/>
                    <a:lstStyle/>
                    <a:p>
                      <a:pPr indent="187325" algn="l">
                        <a:lnSpc>
                          <a:spcPts val="1200"/>
                        </a:lnSpc>
                        <a:spcAft>
                          <a:spcPts val="0"/>
                        </a:spcAft>
                      </a:pPr>
                      <a:r>
                        <a:rPr lang="zh-TW" altLang="en-US" sz="2000" b="1" kern="0" dirty="0">
                          <a:solidFill>
                            <a:schemeClr val="tx1"/>
                          </a:solidFill>
                          <a:effectLst/>
                          <a:latin typeface="微軟正黑體" panose="020B0604030504040204" pitchFamily="34" charset="-120"/>
                          <a:ea typeface="微軟正黑體" panose="020B0604030504040204" pitchFamily="34" charset="-120"/>
                          <a:cs typeface="+mn-cs"/>
                        </a:rPr>
                        <a:t>　</a:t>
                      </a:r>
                      <a:r>
                        <a:rPr lang="zh-TW" sz="2000" b="1" kern="0" dirty="0">
                          <a:solidFill>
                            <a:schemeClr val="tx1"/>
                          </a:solidFill>
                          <a:effectLst/>
                          <a:latin typeface="微軟正黑體" panose="020B0604030504040204" pitchFamily="34" charset="-120"/>
                          <a:ea typeface="微軟正黑體" panose="020B0604030504040204" pitchFamily="34" charset="-120"/>
                        </a:rPr>
                        <a:t>衛生局</a:t>
                      </a:r>
                      <a:endParaRPr lang="zh-TW" sz="2000" b="1"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R w="12700" cap="flat" cmpd="sng" algn="ctr">
                      <a:noFill/>
                      <a:prstDash val="solid"/>
                      <a:round/>
                      <a:headEnd type="none" w="med" len="med"/>
                      <a:tailEnd type="none" w="med" len="med"/>
                    </a:lnR>
                    <a:solidFill>
                      <a:srgbClr val="B3D595"/>
                    </a:solidFill>
                  </a:tcPr>
                </a:tc>
                <a:tc>
                  <a:txBody>
                    <a:bodyPr/>
                    <a:lstStyle/>
                    <a:p>
                      <a:pPr algn="just">
                        <a:spcAft>
                          <a:spcPts val="0"/>
                        </a:spcAft>
                      </a:pPr>
                      <a:r>
                        <a:rPr lang="zh-TW" sz="2000" b="1" kern="100" dirty="0">
                          <a:effectLst/>
                          <a:latin typeface="微軟正黑體" panose="020B0604030504040204" pitchFamily="34" charset="-120"/>
                          <a:ea typeface="微軟正黑體" panose="020B0604030504040204" pitchFamily="34" charset="-120"/>
                        </a:rPr>
                        <a:t>防疫工作人員加班費</a:t>
                      </a: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kern="100" dirty="0">
                          <a:effectLst/>
                          <a:latin typeface="微軟正黑體" panose="020B0604030504040204" pitchFamily="34" charset="-120"/>
                          <a:ea typeface="微軟正黑體" panose="020B0604030504040204" pitchFamily="34" charset="-120"/>
                        </a:rPr>
                        <a:t> 0.08 </a:t>
                      </a:r>
                      <a:endParaRPr lang="zh-TW" sz="2000" b="1"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998839"/>
                  </a:ext>
                </a:extLst>
              </a:tr>
              <a:tr h="736010">
                <a:tc>
                  <a:txBody>
                    <a:bodyPr/>
                    <a:lstStyle/>
                    <a:p>
                      <a:pPr marL="153670">
                        <a:lnSpc>
                          <a:spcPts val="1200"/>
                        </a:lnSpc>
                        <a:spcAft>
                          <a:spcPts val="0"/>
                        </a:spcAft>
                      </a:pPr>
                      <a:r>
                        <a:rPr lang="en-US" sz="2000" b="1" kern="0" dirty="0">
                          <a:effectLst/>
                          <a:latin typeface="微軟正黑體" panose="020B0604030504040204" pitchFamily="34" charset="-120"/>
                          <a:ea typeface="微軟正黑體" panose="020B0604030504040204" pitchFamily="34" charset="-120"/>
                        </a:rPr>
                        <a:t> </a:t>
                      </a:r>
                      <a:endParaRPr lang="zh-TW" sz="2000" b="1" kern="100" dirty="0">
                        <a:effectLst/>
                        <a:latin typeface="微軟正黑體" panose="020B0604030504040204" pitchFamily="34" charset="-120"/>
                        <a:ea typeface="微軟正黑體" panose="020B0604030504040204" pitchFamily="34" charset="-120"/>
                      </a:endParaRPr>
                    </a:p>
                  </a:txBody>
                  <a:tcPr marL="17780" marR="17780" marT="0" marB="0" anchor="ctr">
                    <a:lnR w="12700" cap="flat" cmpd="sng" algn="ctr">
                      <a:noFill/>
                      <a:prstDash val="solid"/>
                      <a:round/>
                      <a:headEnd type="none" w="med" len="med"/>
                      <a:tailEnd type="none" w="med" len="med"/>
                    </a:lnR>
                    <a:solidFill>
                      <a:srgbClr val="B3D595"/>
                    </a:solidFill>
                  </a:tcPr>
                </a:tc>
                <a:tc>
                  <a:txBody>
                    <a:bodyPr/>
                    <a:lstStyle/>
                    <a:p>
                      <a:pPr algn="just">
                        <a:spcAft>
                          <a:spcPts val="0"/>
                        </a:spcAft>
                      </a:pPr>
                      <a:r>
                        <a:rPr lang="zh-TW" sz="2000" b="1" kern="100" dirty="0">
                          <a:effectLst/>
                          <a:latin typeface="微軟正黑體" panose="020B0604030504040204" pitchFamily="34" charset="-120"/>
                          <a:ea typeface="微軟正黑體" panose="020B0604030504040204" pitchFamily="34" charset="-120"/>
                        </a:rPr>
                        <a:t>疫苗接種業務費</a:t>
                      </a: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kern="100" dirty="0">
                          <a:effectLst/>
                          <a:latin typeface="微軟正黑體" panose="020B0604030504040204" pitchFamily="34" charset="-120"/>
                          <a:ea typeface="微軟正黑體" panose="020B0604030504040204" pitchFamily="34" charset="-120"/>
                        </a:rPr>
                        <a:t> 1.40 </a:t>
                      </a:r>
                      <a:endParaRPr lang="zh-TW" sz="2000" b="1"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9369747"/>
                  </a:ext>
                </a:extLst>
              </a:tr>
              <a:tr h="736010">
                <a:tc>
                  <a:txBody>
                    <a:bodyPr/>
                    <a:lstStyle/>
                    <a:p>
                      <a:pPr marL="153670">
                        <a:lnSpc>
                          <a:spcPts val="1200"/>
                        </a:lnSpc>
                        <a:spcAft>
                          <a:spcPts val="0"/>
                        </a:spcAft>
                      </a:pPr>
                      <a:r>
                        <a:rPr lang="en-US" sz="2000" b="1" kern="0" dirty="0">
                          <a:effectLst/>
                          <a:latin typeface="微軟正黑體" panose="020B0604030504040204" pitchFamily="34" charset="-120"/>
                          <a:ea typeface="微軟正黑體" panose="020B0604030504040204" pitchFamily="34" charset="-120"/>
                        </a:rPr>
                        <a:t> </a:t>
                      </a:r>
                      <a:endParaRPr lang="zh-TW" sz="2000" b="1" kern="100" dirty="0">
                        <a:effectLst/>
                        <a:latin typeface="微軟正黑體" panose="020B0604030504040204" pitchFamily="34" charset="-120"/>
                        <a:ea typeface="微軟正黑體" panose="020B0604030504040204" pitchFamily="34" charset="-120"/>
                      </a:endParaRPr>
                    </a:p>
                  </a:txBody>
                  <a:tcPr marL="17780" marR="17780" marT="0" marB="0" anchor="ctr">
                    <a:lnR w="12700" cap="flat" cmpd="sng" algn="ctr">
                      <a:noFill/>
                      <a:prstDash val="solid"/>
                      <a:round/>
                      <a:headEnd type="none" w="med" len="med"/>
                      <a:tailEnd type="none" w="med" len="med"/>
                    </a:lnR>
                    <a:solidFill>
                      <a:srgbClr val="B3D595"/>
                    </a:solidFill>
                  </a:tcPr>
                </a:tc>
                <a:tc>
                  <a:txBody>
                    <a:bodyPr/>
                    <a:lstStyle/>
                    <a:p>
                      <a:pPr algn="just">
                        <a:spcAft>
                          <a:spcPts val="0"/>
                        </a:spcAft>
                      </a:pPr>
                      <a:r>
                        <a:rPr lang="zh-TW" sz="2000" b="1" kern="100" dirty="0">
                          <a:effectLst/>
                          <a:latin typeface="微軟正黑體" panose="020B0604030504040204" pitchFamily="34" charset="-120"/>
                          <a:ea typeface="微軟正黑體" panose="020B0604030504040204" pitchFamily="34" charset="-120"/>
                        </a:rPr>
                        <a:t>辦理社區篩檢及預防注射、機動篩檢、精準疫調、企業快篩等相關經費</a:t>
                      </a: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kern="100" dirty="0">
                          <a:effectLst/>
                          <a:latin typeface="微軟正黑體" panose="020B0604030504040204" pitchFamily="34" charset="-120"/>
                          <a:ea typeface="微軟正黑體" panose="020B0604030504040204" pitchFamily="34" charset="-120"/>
                        </a:rPr>
                        <a:t> 1.23 </a:t>
                      </a:r>
                      <a:endParaRPr lang="zh-TW" sz="2000" b="1"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9261240"/>
                  </a:ext>
                </a:extLst>
              </a:tr>
              <a:tr h="736010">
                <a:tc>
                  <a:txBody>
                    <a:bodyPr/>
                    <a:lstStyle/>
                    <a:p>
                      <a:pPr>
                        <a:lnSpc>
                          <a:spcPts val="1200"/>
                        </a:lnSpc>
                        <a:spcAft>
                          <a:spcPts val="0"/>
                        </a:spcAft>
                      </a:pPr>
                      <a:r>
                        <a:rPr lang="en-US" sz="2000" b="1" kern="0" dirty="0">
                          <a:effectLst/>
                          <a:latin typeface="微軟正黑體" panose="020B0604030504040204" pitchFamily="34" charset="-120"/>
                          <a:ea typeface="微軟正黑體" panose="020B0604030504040204" pitchFamily="34" charset="-120"/>
                        </a:rPr>
                        <a:t> </a:t>
                      </a:r>
                      <a:endParaRPr lang="zh-TW" sz="2000" b="1" kern="100" dirty="0">
                        <a:effectLst/>
                        <a:latin typeface="微軟正黑體" panose="020B0604030504040204" pitchFamily="34" charset="-120"/>
                        <a:ea typeface="微軟正黑體" panose="020B0604030504040204" pitchFamily="34" charset="-120"/>
                      </a:endParaRPr>
                    </a:p>
                  </a:txBody>
                  <a:tcPr marL="17780" marR="17780" marT="0" marB="0" anchor="ctr">
                    <a:lnR w="12700" cap="flat" cmpd="sng" algn="ctr">
                      <a:noFill/>
                      <a:prstDash val="solid"/>
                      <a:round/>
                      <a:headEnd type="none" w="med" len="med"/>
                      <a:tailEnd type="none" w="med" len="med"/>
                    </a:lnR>
                    <a:solidFill>
                      <a:srgbClr val="B3D595"/>
                    </a:solidFill>
                  </a:tcPr>
                </a:tc>
                <a:tc>
                  <a:txBody>
                    <a:bodyPr/>
                    <a:lstStyle/>
                    <a:p>
                      <a:pPr algn="just">
                        <a:spcAft>
                          <a:spcPts val="0"/>
                        </a:spcAft>
                      </a:pPr>
                      <a:r>
                        <a:rPr lang="zh-TW" sz="2000" b="1" kern="100" dirty="0">
                          <a:effectLst/>
                          <a:latin typeface="微軟正黑體" panose="020B0604030504040204" pitchFamily="34" charset="-120"/>
                          <a:ea typeface="微軟正黑體" panose="020B0604030504040204" pitchFamily="34" charset="-120"/>
                        </a:rPr>
                        <a:t>辦理聯合醫院同仁因公接觸</a:t>
                      </a:r>
                      <a:r>
                        <a:rPr lang="en-US" sz="2000" b="1" kern="100" dirty="0">
                          <a:effectLst/>
                          <a:latin typeface="微軟正黑體" panose="020B0604030504040204" pitchFamily="34" charset="-120"/>
                          <a:ea typeface="微軟正黑體" panose="020B0604030504040204" pitchFamily="34" charset="-120"/>
                        </a:rPr>
                        <a:t>COVID-19</a:t>
                      </a:r>
                      <a:r>
                        <a:rPr lang="zh-TW" sz="2000" b="1" kern="100" dirty="0">
                          <a:effectLst/>
                          <a:latin typeface="微軟正黑體" panose="020B0604030504040204" pitchFamily="34" charset="-120"/>
                          <a:ea typeface="微軟正黑體" panose="020B0604030504040204" pitchFamily="34" charset="-120"/>
                        </a:rPr>
                        <a:t>確診者之隔離住宿費用</a:t>
                      </a: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kern="100" dirty="0">
                          <a:effectLst/>
                          <a:latin typeface="微軟正黑體" panose="020B0604030504040204" pitchFamily="34" charset="-120"/>
                          <a:ea typeface="微軟正黑體" panose="020B0604030504040204" pitchFamily="34" charset="-120"/>
                        </a:rPr>
                        <a:t> 0.04 </a:t>
                      </a:r>
                      <a:endParaRPr lang="zh-TW" sz="2000" b="1"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6214276"/>
                  </a:ext>
                </a:extLst>
              </a:tr>
              <a:tr h="736010">
                <a:tc>
                  <a:txBody>
                    <a:bodyPr/>
                    <a:lstStyle/>
                    <a:p>
                      <a:pPr marL="153670">
                        <a:lnSpc>
                          <a:spcPts val="1200"/>
                        </a:lnSpc>
                        <a:spcAft>
                          <a:spcPts val="0"/>
                        </a:spcAft>
                      </a:pPr>
                      <a:r>
                        <a:rPr lang="en-US" sz="1800" b="1" kern="0" dirty="0">
                          <a:effectLst/>
                          <a:latin typeface="微軟正黑體" panose="020B0604030504040204" pitchFamily="34" charset="-120"/>
                          <a:ea typeface="微軟正黑體" panose="020B0604030504040204" pitchFamily="34" charset="-120"/>
                        </a:rPr>
                        <a:t> </a:t>
                      </a:r>
                      <a:endParaRPr lang="zh-TW" sz="1800" b="1" kern="100" dirty="0">
                        <a:effectLst/>
                        <a:latin typeface="微軟正黑體" panose="020B0604030504040204" pitchFamily="34" charset="-120"/>
                        <a:ea typeface="微軟正黑體" panose="020B0604030504040204" pitchFamily="34" charset="-120"/>
                      </a:endParaRPr>
                    </a:p>
                  </a:txBody>
                  <a:tcPr marL="17780" marR="17780" marT="0" marB="0" anchor="ctr">
                    <a:lnR w="12700" cap="flat" cmpd="sng" algn="ctr">
                      <a:noFill/>
                      <a:prstDash val="solid"/>
                      <a:round/>
                      <a:headEnd type="none" w="med" len="med"/>
                      <a:tailEnd type="none" w="med" len="med"/>
                    </a:lnR>
                    <a:solidFill>
                      <a:srgbClr val="B3D595"/>
                    </a:solidFill>
                  </a:tcPr>
                </a:tc>
                <a:tc>
                  <a:txBody>
                    <a:bodyPr/>
                    <a:lstStyle/>
                    <a:p>
                      <a:pPr algn="just">
                        <a:spcAft>
                          <a:spcPts val="0"/>
                        </a:spcAft>
                      </a:pPr>
                      <a:r>
                        <a:rPr lang="zh-TW" sz="2000" b="1" kern="100" dirty="0">
                          <a:effectLst/>
                          <a:latin typeface="微軟正黑體" panose="020B0604030504040204" pitchFamily="34" charset="-120"/>
                          <a:ea typeface="微軟正黑體" panose="020B0604030504040204" pitchFamily="34" charset="-120"/>
                        </a:rPr>
                        <a:t>辦理集中檢疫場所、防疫旅館、中繼照護站等相關費用</a:t>
                      </a: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2000" b="1" kern="100" dirty="0">
                          <a:effectLst/>
                          <a:latin typeface="微軟正黑體" panose="020B0604030504040204" pitchFamily="34" charset="-120"/>
                          <a:ea typeface="微軟正黑體" panose="020B0604030504040204" pitchFamily="34" charset="-120"/>
                        </a:rPr>
                        <a:t> 3.63 </a:t>
                      </a:r>
                      <a:endParaRPr lang="zh-TW" sz="2000" b="1"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10453004"/>
                  </a:ext>
                </a:extLst>
              </a:tr>
            </a:tbl>
          </a:graphicData>
        </a:graphic>
      </p:graphicFrame>
      <p:sp>
        <p:nvSpPr>
          <p:cNvPr id="22" name="文字方塊 21">
            <a:extLst>
              <a:ext uri="{FF2B5EF4-FFF2-40B4-BE49-F238E27FC236}">
                <a16:creationId xmlns:a16="http://schemas.microsoft.com/office/drawing/2014/main" id="{2A9CEB26-AB0E-4D8F-9C5A-CD9B94E0871B}"/>
              </a:ext>
            </a:extLst>
          </p:cNvPr>
          <p:cNvSpPr txBox="1"/>
          <p:nvPr/>
        </p:nvSpPr>
        <p:spPr>
          <a:xfrm>
            <a:off x="6935672" y="1438213"/>
            <a:ext cx="1715411" cy="288874"/>
          </a:xfrm>
          <a:prstGeom prst="rect">
            <a:avLst/>
          </a:prstGeom>
          <a:noFill/>
        </p:spPr>
        <p:txBody>
          <a:bodyPr wrap="square" lIns="0" rIns="0" bIns="27000" rtlCol="0">
            <a:spAutoFit/>
          </a:bodyPr>
          <a:lstStyle/>
          <a:p>
            <a:pPr algn="r" defTabSz="685783"/>
            <a:r>
              <a:rPr lang="zh-TW" altLang="en-US" sz="1400" dirty="0">
                <a:solidFill>
                  <a:prstClr val="black"/>
                </a:solidFill>
                <a:latin typeface="微軟正黑體" panose="020B0604030504040204" pitchFamily="34" charset="-120"/>
                <a:ea typeface="微軟正黑體" panose="020B0604030504040204" pitchFamily="34" charset="-120"/>
              </a:rPr>
              <a:t>單位：新臺幣億元</a:t>
            </a:r>
          </a:p>
        </p:txBody>
      </p:sp>
      <p:grpSp>
        <p:nvGrpSpPr>
          <p:cNvPr id="3" name="群組 2">
            <a:extLst>
              <a:ext uri="{FF2B5EF4-FFF2-40B4-BE49-F238E27FC236}">
                <a16:creationId xmlns:a16="http://schemas.microsoft.com/office/drawing/2014/main" id="{49998D1E-1651-4B42-81B9-612D16E650D0}"/>
              </a:ext>
            </a:extLst>
          </p:cNvPr>
          <p:cNvGrpSpPr/>
          <p:nvPr/>
        </p:nvGrpSpPr>
        <p:grpSpPr>
          <a:xfrm>
            <a:off x="-48440" y="668817"/>
            <a:ext cx="9044329" cy="687976"/>
            <a:chOff x="-8878" y="801231"/>
            <a:chExt cx="9044329" cy="687976"/>
          </a:xfrm>
        </p:grpSpPr>
        <p:grpSp>
          <p:nvGrpSpPr>
            <p:cNvPr id="4" name="群組 3"/>
            <p:cNvGrpSpPr/>
            <p:nvPr/>
          </p:nvGrpSpPr>
          <p:grpSpPr>
            <a:xfrm>
              <a:off x="-8878" y="801231"/>
              <a:ext cx="9044329" cy="687976"/>
              <a:chOff x="13031" y="572741"/>
              <a:chExt cx="9044329" cy="687976"/>
            </a:xfrm>
          </p:grpSpPr>
          <p:cxnSp>
            <p:nvCxnSpPr>
              <p:cNvPr id="11" name="直線接點 10">
                <a:extLst>
                  <a:ext uri="{FF2B5EF4-FFF2-40B4-BE49-F238E27FC236}">
                    <a16:creationId xmlns:a16="http://schemas.microsoft.com/office/drawing/2014/main" id="{D07A6C21-F92D-48FA-98CA-389B163F9D08}"/>
                  </a:ext>
                </a:extLst>
              </p:cNvPr>
              <p:cNvCxnSpPr>
                <a:cxnSpLocks/>
              </p:cNvCxnSpPr>
              <p:nvPr/>
            </p:nvCxnSpPr>
            <p:spPr>
              <a:xfrm>
                <a:off x="74503" y="1218382"/>
                <a:ext cx="8982857" cy="0"/>
              </a:xfrm>
              <a:prstGeom prst="line">
                <a:avLst/>
              </a:prstGeom>
              <a:ln w="38100">
                <a:solidFill>
                  <a:srgbClr val="66943C"/>
                </a:solidFill>
              </a:ln>
            </p:spPr>
            <p:style>
              <a:lnRef idx="1">
                <a:schemeClr val="accent6"/>
              </a:lnRef>
              <a:fillRef idx="0">
                <a:schemeClr val="accent6"/>
              </a:fillRef>
              <a:effectRef idx="0">
                <a:schemeClr val="accent6"/>
              </a:effectRef>
              <a:fontRef idx="minor">
                <a:schemeClr val="tx1"/>
              </a:fontRef>
            </p:style>
          </p:cxnSp>
          <p:pic>
            <p:nvPicPr>
              <p:cNvPr id="18" name="圖形 17" descr="針">
                <a:extLst>
                  <a:ext uri="{FF2B5EF4-FFF2-40B4-BE49-F238E27FC236}">
                    <a16:creationId xmlns:a16="http://schemas.microsoft.com/office/drawing/2014/main" id="{F6054823-F6FE-4E06-92DD-64E840EF746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757386" y="572741"/>
                <a:ext cx="687976" cy="687976"/>
              </a:xfrm>
              <a:prstGeom prst="rect">
                <a:avLst/>
              </a:prstGeom>
              <a:effectLst>
                <a:reflection blurRad="6350" stA="50000" endA="300" endPos="90000" dir="5400000" sy="-100000" algn="bl" rotWithShape="0"/>
              </a:effectLst>
            </p:spPr>
          </p:pic>
          <p:sp>
            <p:nvSpPr>
              <p:cNvPr id="19" name="文字方塊 18">
                <a:extLst>
                  <a:ext uri="{FF2B5EF4-FFF2-40B4-BE49-F238E27FC236}">
                    <a16:creationId xmlns:a16="http://schemas.microsoft.com/office/drawing/2014/main" id="{76276298-5796-4D3F-B7FF-BC39B24AA765}"/>
                  </a:ext>
                </a:extLst>
              </p:cNvPr>
              <p:cNvSpPr txBox="1"/>
              <p:nvPr/>
            </p:nvSpPr>
            <p:spPr>
              <a:xfrm>
                <a:off x="13031" y="706067"/>
                <a:ext cx="3189006" cy="446276"/>
              </a:xfrm>
              <a:prstGeom prst="rect">
                <a:avLst/>
              </a:prstGeom>
              <a:noFill/>
            </p:spPr>
            <p:txBody>
              <a:bodyPr vert="horz" wrap="square" rtlCol="0">
                <a:spAutoFit/>
              </a:bodyPr>
              <a:lstStyle/>
              <a:p>
                <a:r>
                  <a:rPr lang="zh-TW" altLang="en-US" sz="2300" b="1" dirty="0">
                    <a:latin typeface="微軟正黑體" panose="020B0604030504040204" pitchFamily="34" charset="-120"/>
                    <a:ea typeface="微軟正黑體" panose="020B0604030504040204" pitchFamily="34" charset="-120"/>
                  </a:rPr>
                  <a:t>（一）防治</a:t>
                </a:r>
                <a:r>
                  <a:rPr lang="en-US" altLang="zh-TW" sz="2300" b="1" dirty="0">
                    <a:latin typeface="微軟正黑體" panose="020B0604030504040204" pitchFamily="34" charset="-120"/>
                    <a:ea typeface="微軟正黑體" panose="020B0604030504040204" pitchFamily="34" charset="-120"/>
                  </a:rPr>
                  <a:t>6.38</a:t>
                </a:r>
                <a:r>
                  <a:rPr lang="zh-TW" altLang="en-US" sz="2300" b="1" dirty="0">
                    <a:latin typeface="微軟正黑體" panose="020B0604030504040204" pitchFamily="34" charset="-120"/>
                    <a:ea typeface="微軟正黑體" panose="020B0604030504040204" pitchFamily="34" charset="-120"/>
                  </a:rPr>
                  <a:t>億元</a:t>
                </a:r>
              </a:p>
            </p:txBody>
          </p:sp>
        </p:grpSp>
        <p:sp>
          <p:nvSpPr>
            <p:cNvPr id="2" name="矩形 1">
              <a:extLst>
                <a:ext uri="{FF2B5EF4-FFF2-40B4-BE49-F238E27FC236}">
                  <a16:creationId xmlns:a16="http://schemas.microsoft.com/office/drawing/2014/main" id="{2222CD28-BC2F-47A8-A00B-7F98B03D66FB}"/>
                </a:ext>
              </a:extLst>
            </p:cNvPr>
            <p:cNvSpPr/>
            <p:nvPr/>
          </p:nvSpPr>
          <p:spPr>
            <a:xfrm>
              <a:off x="853412" y="930682"/>
              <a:ext cx="1890943" cy="45402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2" name="群組 11">
            <a:extLst>
              <a:ext uri="{FF2B5EF4-FFF2-40B4-BE49-F238E27FC236}">
                <a16:creationId xmlns:a16="http://schemas.microsoft.com/office/drawing/2014/main" id="{1D083385-AC55-4373-B372-8B055F5425A0}"/>
              </a:ext>
            </a:extLst>
          </p:cNvPr>
          <p:cNvGrpSpPr/>
          <p:nvPr/>
        </p:nvGrpSpPr>
        <p:grpSpPr>
          <a:xfrm>
            <a:off x="-6068" y="-6900"/>
            <a:ext cx="9144000" cy="600403"/>
            <a:chOff x="-272561" y="116633"/>
            <a:chExt cx="12986238" cy="1114290"/>
          </a:xfrm>
          <a:solidFill>
            <a:srgbClr val="0070C0"/>
          </a:solidFill>
        </p:grpSpPr>
        <p:sp>
          <p:nvSpPr>
            <p:cNvPr id="13" name="矩形 12">
              <a:extLst>
                <a:ext uri="{FF2B5EF4-FFF2-40B4-BE49-F238E27FC236}">
                  <a16:creationId xmlns:a16="http://schemas.microsoft.com/office/drawing/2014/main" id="{AFF49A2F-0362-4B09-B1B2-AD60E90CA18A}"/>
                </a:ext>
              </a:extLst>
            </p:cNvPr>
            <p:cNvSpPr/>
            <p:nvPr/>
          </p:nvSpPr>
          <p:spPr>
            <a:xfrm>
              <a:off x="-272561" y="116633"/>
              <a:ext cx="12986238" cy="111429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dirty="0">
                <a:solidFill>
                  <a:schemeClr val="tx1"/>
                </a:solidFill>
              </a:endParaRPr>
            </a:p>
          </p:txBody>
        </p:sp>
        <p:sp>
          <p:nvSpPr>
            <p:cNvPr id="14" name="文字方塊 13">
              <a:extLst>
                <a:ext uri="{FF2B5EF4-FFF2-40B4-BE49-F238E27FC236}">
                  <a16:creationId xmlns:a16="http://schemas.microsoft.com/office/drawing/2014/main" id="{20A5CEE9-F324-439B-8F8D-2319A398CE49}"/>
                </a:ext>
              </a:extLst>
            </p:cNvPr>
            <p:cNvSpPr txBox="1"/>
            <p:nvPr/>
          </p:nvSpPr>
          <p:spPr>
            <a:xfrm>
              <a:off x="-148561" y="260434"/>
              <a:ext cx="12660510" cy="885366"/>
            </a:xfrm>
            <a:prstGeom prst="rect">
              <a:avLst/>
            </a:prstGeom>
            <a:grpFill/>
          </p:spPr>
          <p:txBody>
            <a:bodyPr wrap="square" rtlCol="0">
              <a:spAutoFit/>
            </a:bodyPr>
            <a:lstStyle/>
            <a:p>
              <a:pPr marL="803672" indent="-803672"/>
              <a:r>
                <a:rPr kumimoji="1" lang="zh-TW" altLang="en-US" sz="2500" b="1" dirty="0">
                  <a:solidFill>
                    <a:schemeClr val="bg1"/>
                  </a:solidFill>
                  <a:latin typeface="微軟正黑體" panose="020B0604030504040204" pitchFamily="34" charset="-120"/>
                  <a:ea typeface="微軟正黑體" panose="020B0604030504040204" pitchFamily="34" charset="-120"/>
                </a:rPr>
                <a:t>一、因應新冠肺炎疫情辦理防治等所需經費之明細</a:t>
              </a:r>
              <a:r>
                <a:rPr kumimoji="1" lang="en-US" altLang="zh-TW" sz="2500" b="1" dirty="0">
                  <a:solidFill>
                    <a:schemeClr val="bg1"/>
                  </a:solidFill>
                  <a:latin typeface="微軟正黑體" panose="020B0604030504040204" pitchFamily="34" charset="-120"/>
                  <a:ea typeface="微軟正黑體" panose="020B0604030504040204" pitchFamily="34" charset="-120"/>
                </a:rPr>
                <a:t>(1/4)</a:t>
              </a:r>
              <a:endParaRPr kumimoji="1" lang="zh-TW" altLang="en-US" sz="2500" b="1" dirty="0">
                <a:solidFill>
                  <a:schemeClr val="bg1"/>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93529464"/>
      </p:ext>
    </p:extLst>
  </p:cSld>
  <p:clrMapOvr>
    <a:masterClrMapping/>
  </p:clrMapOvr>
</p:sld>
</file>

<file path=ppt/theme/theme1.xml><?xml version="1.0" encoding="utf-8"?>
<a:theme xmlns:a="http://schemas.openxmlformats.org/drawingml/2006/main" name="PPT佈景主題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回顧">
  <a:themeElements>
    <a:clrScheme name="灰階">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回顧">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7254</TotalTime>
  <Words>1541</Words>
  <Application>Microsoft Office PowerPoint</Application>
  <PresentationFormat>如螢幕大小 (4:3)</PresentationFormat>
  <Paragraphs>280</Paragraphs>
  <Slides>13</Slides>
  <Notes>3</Notes>
  <HiddenSlides>0</HiddenSlides>
  <MMClips>0</MMClips>
  <ScaleCrop>false</ScaleCrop>
  <HeadingPairs>
    <vt:vector size="6" baseType="variant">
      <vt:variant>
        <vt:lpstr>使用字型</vt:lpstr>
      </vt:variant>
      <vt:variant>
        <vt:i4>10</vt:i4>
      </vt:variant>
      <vt:variant>
        <vt:lpstr>佈景主題</vt:lpstr>
      </vt:variant>
      <vt:variant>
        <vt:i4>2</vt:i4>
      </vt:variant>
      <vt:variant>
        <vt:lpstr>投影片標題</vt:lpstr>
      </vt:variant>
      <vt:variant>
        <vt:i4>13</vt:i4>
      </vt:variant>
    </vt:vector>
  </HeadingPairs>
  <TitlesOfParts>
    <vt:vector size="25" baseType="lpstr">
      <vt:lpstr>Lato Black</vt:lpstr>
      <vt:lpstr>宋体</vt:lpstr>
      <vt:lpstr>微軟正黑體</vt:lpstr>
      <vt:lpstr>新細明體</vt:lpstr>
      <vt:lpstr>Arial</vt:lpstr>
      <vt:lpstr>Calibri</vt:lpstr>
      <vt:lpstr>Calibri Light</vt:lpstr>
      <vt:lpstr>Eras Demi ITC</vt:lpstr>
      <vt:lpstr>Times New Roman</vt:lpstr>
      <vt:lpstr>Wingdings 2</vt:lpstr>
      <vt:lpstr>PPT佈景主題2</vt:lpstr>
      <vt:lpstr>回顧</vt:lpstr>
      <vt:lpstr>110年度臺北市總預算 第二次追加（減）預算案 編製結果報告</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110年度臺北市總預算第二次追加(減)預算案編製結果報告</dc:title>
  <dc:creator>anaa-49530</dc:creator>
  <cp:lastModifiedBy>蔡明珠</cp:lastModifiedBy>
  <cp:revision>448</cp:revision>
  <cp:lastPrinted>2021-09-17T04:15:19Z</cp:lastPrinted>
  <dcterms:created xsi:type="dcterms:W3CDTF">2020-01-20T08:37:32Z</dcterms:created>
  <dcterms:modified xsi:type="dcterms:W3CDTF">2021-09-17T10:15:37Z</dcterms:modified>
</cp:coreProperties>
</file>