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35"/>
  </p:notesMasterIdLst>
  <p:handoutMasterIdLst>
    <p:handoutMasterId r:id="rId36"/>
  </p:handoutMasterIdLst>
  <p:sldIdLst>
    <p:sldId id="272" r:id="rId2"/>
    <p:sldId id="284" r:id="rId3"/>
    <p:sldId id="273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87" r:id="rId12"/>
    <p:sldId id="286" r:id="rId13"/>
    <p:sldId id="280" r:id="rId14"/>
    <p:sldId id="274" r:id="rId15"/>
    <p:sldId id="263" r:id="rId16"/>
    <p:sldId id="264" r:id="rId17"/>
    <p:sldId id="277" r:id="rId18"/>
    <p:sldId id="265" r:id="rId19"/>
    <p:sldId id="266" r:id="rId20"/>
    <p:sldId id="267" r:id="rId21"/>
    <p:sldId id="275" r:id="rId22"/>
    <p:sldId id="269" r:id="rId23"/>
    <p:sldId id="270" r:id="rId24"/>
    <p:sldId id="288" r:id="rId25"/>
    <p:sldId id="271" r:id="rId26"/>
    <p:sldId id="276" r:id="rId27"/>
    <p:sldId id="278" r:id="rId28"/>
    <p:sldId id="279" r:id="rId29"/>
    <p:sldId id="289" r:id="rId30"/>
    <p:sldId id="290" r:id="rId31"/>
    <p:sldId id="282" r:id="rId32"/>
    <p:sldId id="283" r:id="rId33"/>
    <p:sldId id="285" r:id="rId3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>
        <p:scale>
          <a:sx n="80" d="100"/>
          <a:sy n="80" d="100"/>
        </p:scale>
        <p:origin x="-85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A4CC0-2769-49C8-A431-C414977D5EE8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4199B-4478-4B73-AE3E-653C6C4E7C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774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DC12-6A9B-44F0-8C98-2654F5CCA385}" type="datetimeFigureOut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1AE44-D251-4701-BD71-5444B57BC41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642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2A4BC-33C4-4CA1-A5BC-6C13E398CB33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A2FC9-CADA-4D52-B553-E082ACCC5268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FCEBC-9132-4E49-9FC3-F0977B7E1AA1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2E6B2-18BC-41DB-8C0C-449F91381DAA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DF069-3079-4B88-9D1B-236E2C675645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9E749-96A9-4DC9-B80A-C4D5CECEF2B8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8CB7-62DF-4454-B796-9016F0A7AE49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1170-BC9D-4535-BE9D-84C6F33B641C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85504-4E39-44B3-9FE4-4DA5CE121004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9DB94-F106-42A7-910E-1E5CA2873B2A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DC4D8-F940-4242-A6A2-C793FBA3268F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BBDF069-3079-4B88-9D1B-236E2C675645}" type="datetime1">
              <a:rPr lang="zh-TW" altLang="en-US" smtClean="0"/>
              <a:t>2014/11/19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09B5362-C403-454A-9F47-1F0B3A4FD46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ncree.org.tw/school/information/evaluation-and-retrofit-application.php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&#35036;&#24375;&#35373;&#35336;&#24115;&#34399;&#38283;&#36890;.x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1031119-&#25216;&#24107;&#35611;&#32722;&#35657;&#26360;.pdf" TargetMode="External"/><Relationship Id="rId2" Type="http://schemas.openxmlformats.org/officeDocument/2006/relationships/hyperlink" Target="http://school.ncree.org.tw/school/home/news.ph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thomas@mail.taipei.gov.tw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&#38928;&#31639;&#32317;&#34920;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ncree.org.tw/school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ncree.org.tw/school/information/school-contract.php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1031119-&#24288;&#21830;&#35611;&#32722;&#35657;&#26360;.pdf" TargetMode="External"/><Relationship Id="rId2" Type="http://schemas.openxmlformats.org/officeDocument/2006/relationships/hyperlink" Target="http://school.ncree.org.tw/school/home/new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20121015-&#25104;&#26524;&#39511;&#25910;&#27298;&#26680;&#34920;.doc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school.ncree.org.tw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ncree.org.tw/school/information/school-contract.php" TargetMode="External"/><Relationship Id="rId2" Type="http://schemas.openxmlformats.org/officeDocument/2006/relationships/hyperlink" Target="http://www.pcc.gov.tw/pccap2/TMPLfronted/ChtIndex.do?site=00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.ncree.org.tw/school/home/news.php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575848" cy="1143000"/>
          </a:xfrm>
        </p:spPr>
        <p:txBody>
          <a:bodyPr>
            <a:noAutofit/>
          </a:bodyPr>
          <a:lstStyle/>
          <a:p>
            <a:r>
              <a:rPr lang="en-US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年度補強工程作業說明會</a:t>
            </a:r>
            <a:endParaRPr lang="zh-TW" altLang="en-US" b="1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85918" y="4857760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日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35156" t="36082" r="20334" b="12757"/>
          <a:stretch>
            <a:fillRect/>
          </a:stretch>
        </p:blipFill>
        <p:spPr bwMode="auto">
          <a:xfrm>
            <a:off x="571472" y="428604"/>
            <a:ext cx="778674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圓角矩形 2"/>
          <p:cNvSpPr/>
          <p:nvPr/>
        </p:nvSpPr>
        <p:spPr>
          <a:xfrm>
            <a:off x="1115616" y="4838382"/>
            <a:ext cx="6921697" cy="85725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六角星形 4">
            <a:hlinkClick r:id="rId3"/>
          </p:cNvPr>
          <p:cNvSpPr/>
          <p:nvPr/>
        </p:nvSpPr>
        <p:spPr>
          <a:xfrm>
            <a:off x="5715008" y="3429000"/>
            <a:ext cx="428628" cy="35719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87624" y="5036178"/>
            <a:ext cx="7109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國中小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or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高中職：校方→</a:t>
            </a:r>
            <a:r>
              <a:rPr lang="zh-TW" altLang="en-US" sz="2400" b="1" u="sng" dirty="0" smtClean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縣市</a:t>
            </a:r>
            <a:r>
              <a:rPr lang="zh-TW" altLang="en-US" sz="2400" b="1" u="sng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承辦人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→專案辦公室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259632" y="3140968"/>
            <a:ext cx="7109639" cy="6056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  <a:hlinkClick r:id="rId3"/>
              </a:rPr>
              <a:t>http://school.ncree.org.tw/school/information/evaluation-and-retrofit-application.php</a:t>
            </a:r>
            <a:endParaRPr lang="en-US" altLang="zh-TW" sz="2000" b="1" dirty="0">
              <a:solidFill>
                <a:schemeClr val="tx1"/>
              </a:solidFill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300196" y="2696288"/>
            <a:ext cx="1751762" cy="43204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hlinkClick r:id="rId4" action="ppaction://hlinkfile"/>
              </a:rPr>
              <a:t>帳號申請表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b="1" dirty="0" smtClean="0"/>
              <a:t>3.</a:t>
            </a:r>
            <a:r>
              <a:rPr lang="zh-TW" altLang="en-US" b="1" dirty="0" smtClean="0"/>
              <a:t>作業講習</a:t>
            </a:r>
            <a:endParaRPr lang="en-US" altLang="zh-TW" b="1" dirty="0" smtClean="0"/>
          </a:p>
          <a:p>
            <a:pPr marL="0" indent="0">
              <a:buNone/>
            </a:pPr>
            <a:r>
              <a:rPr lang="en-US" altLang="zh-TW" sz="2000" dirty="0" smtClean="0"/>
              <a:t>(1)</a:t>
            </a:r>
            <a:r>
              <a:rPr lang="zh-TW" altLang="en-US" sz="2000" dirty="0" smtClean="0"/>
              <a:t>甲</a:t>
            </a:r>
            <a:r>
              <a:rPr lang="zh-TW" altLang="en-US" sz="2000" dirty="0"/>
              <a:t>方、乙方與補強設計簽證者均應參加由</a:t>
            </a:r>
            <a:r>
              <a:rPr lang="zh-TW" altLang="en-US" sz="2000" b="1" dirty="0">
                <a:solidFill>
                  <a:srgbClr val="FF0000"/>
                </a:solidFill>
              </a:rPr>
              <a:t>教育部</a:t>
            </a:r>
            <a:r>
              <a:rPr lang="zh-TW" altLang="en-US" sz="2000" dirty="0"/>
              <a:t>、直轄市、縣</a:t>
            </a:r>
            <a:r>
              <a:rPr lang="en-US" altLang="zh-TW" sz="2000" dirty="0"/>
              <a:t>(</a:t>
            </a:r>
            <a:r>
              <a:rPr lang="zh-TW" altLang="en-US" sz="2000" dirty="0"/>
              <a:t>市</a:t>
            </a:r>
            <a:r>
              <a:rPr lang="en-US" altLang="zh-TW" sz="2000" dirty="0"/>
              <a:t>)</a:t>
            </a:r>
            <a:r>
              <a:rPr lang="zh-TW" altLang="en-US" sz="2000" dirty="0"/>
              <a:t>政府或其</a:t>
            </a:r>
            <a:r>
              <a:rPr lang="zh-TW" altLang="en-US" sz="2000" b="1" dirty="0">
                <a:solidFill>
                  <a:srgbClr val="FF0000"/>
                </a:solidFill>
              </a:rPr>
              <a:t>委託機關團體</a:t>
            </a:r>
            <a:r>
              <a:rPr lang="zh-TW" altLang="en-US" sz="2000" dirty="0"/>
              <a:t>舉辦</a:t>
            </a:r>
            <a:r>
              <a:rPr lang="zh-TW" altLang="en-US" sz="2000" dirty="0" smtClean="0"/>
              <a:t>之「</a:t>
            </a:r>
            <a:r>
              <a:rPr lang="zh-TW" altLang="en-US" sz="2000" dirty="0" smtClean="0">
                <a:hlinkClick r:id="rId2"/>
              </a:rPr>
              <a:t>校舍</a:t>
            </a:r>
            <a:r>
              <a:rPr lang="zh-TW" altLang="en-US" sz="2000" dirty="0">
                <a:hlinkClick r:id="rId2"/>
              </a:rPr>
              <a:t>結構耐震能力補強設計作業</a:t>
            </a:r>
            <a:r>
              <a:rPr lang="zh-TW" altLang="en-US" sz="2000" dirty="0" smtClean="0">
                <a:hlinkClick r:id="rId2"/>
              </a:rPr>
              <a:t>講習會</a:t>
            </a:r>
            <a:r>
              <a:rPr lang="zh-TW" altLang="en-US" sz="2000" dirty="0" smtClean="0"/>
              <a:t>」。</a:t>
            </a:r>
            <a:r>
              <a:rPr lang="en-US" altLang="zh-TW" sz="1800" dirty="0" smtClean="0"/>
              <a:t>(11/27</a:t>
            </a:r>
            <a:r>
              <a:rPr lang="zh-TW" altLang="en-US" sz="1800" dirty="0" smtClean="0"/>
              <a:t>講習會</a:t>
            </a:r>
            <a:r>
              <a:rPr lang="en-US" altLang="zh-TW" sz="1800" dirty="0" smtClean="0"/>
              <a:t>)</a:t>
            </a:r>
            <a:endParaRPr lang="zh-TW" altLang="en-US" sz="1800" dirty="0"/>
          </a:p>
          <a:p>
            <a:pPr marL="0" indent="0">
              <a:buNone/>
            </a:pPr>
            <a:r>
              <a:rPr lang="en-US" altLang="zh-TW" sz="2000" dirty="0" smtClean="0"/>
              <a:t>(2) </a:t>
            </a:r>
            <a:r>
              <a:rPr lang="zh-TW" altLang="en-US" sz="2000" dirty="0"/>
              <a:t>乙方執行本案業務之</a:t>
            </a:r>
            <a:r>
              <a:rPr lang="zh-TW" altLang="en-US" sz="2000" b="1" dirty="0">
                <a:solidFill>
                  <a:srgbClr val="FF0000"/>
                </a:solidFill>
              </a:rPr>
              <a:t>主要人員</a:t>
            </a:r>
            <a:r>
              <a:rPr lang="en-US" altLang="zh-TW" sz="2000" dirty="0"/>
              <a:t>(</a:t>
            </a:r>
            <a:r>
              <a:rPr lang="zh-TW" altLang="en-US" sz="2000" dirty="0"/>
              <a:t>土木工程技師或結構工程技師或</a:t>
            </a:r>
            <a:r>
              <a:rPr lang="zh-TW" altLang="en-US" sz="2000" dirty="0" smtClean="0"/>
              <a:t>建築師</a:t>
            </a:r>
            <a:r>
              <a:rPr lang="en-US" altLang="zh-TW" sz="2000" dirty="0"/>
              <a:t>)</a:t>
            </a:r>
            <a:r>
              <a:rPr lang="zh-TW" altLang="en-US" sz="2000" dirty="0"/>
              <a:t>，若未持有有效之</a:t>
            </a:r>
            <a:r>
              <a:rPr lang="zh-TW" altLang="en-US" sz="2000" dirty="0">
                <a:hlinkClick r:id="rId3" action="ppaction://hlinkfile"/>
              </a:rPr>
              <a:t>研習證書</a:t>
            </a:r>
            <a:r>
              <a:rPr lang="zh-TW" altLang="en-US" sz="2000" dirty="0"/>
              <a:t>，應於</a:t>
            </a:r>
            <a:r>
              <a:rPr lang="zh-TW" altLang="en-US" sz="2000" dirty="0">
                <a:solidFill>
                  <a:srgbClr val="FF0000"/>
                </a:solidFill>
              </a:rPr>
              <a:t>得標簽約後</a:t>
            </a:r>
            <a:r>
              <a:rPr lang="zh-TW" altLang="en-US" sz="2000" dirty="0"/>
              <a:t>依甲方通知，</a:t>
            </a:r>
            <a:r>
              <a:rPr lang="zh-TW" altLang="en-US" sz="2000" dirty="0" smtClean="0"/>
              <a:t>親自</a:t>
            </a:r>
            <a:r>
              <a:rPr lang="zh-TW" altLang="en-US" sz="2000" dirty="0"/>
              <a:t>到指定地點參加研習，並取得研習證書後，方可執行本案業務。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補強設計作業流程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55576" y="1484784"/>
            <a:ext cx="3672408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</a:rPr>
              <a:t>二、決標次日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應辦理事項</a:t>
            </a:r>
            <a:endParaRPr lang="zh-TW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爆炸 1 5"/>
          <p:cNvSpPr/>
          <p:nvPr/>
        </p:nvSpPr>
        <p:spPr>
          <a:xfrm>
            <a:off x="323528" y="2700658"/>
            <a:ext cx="545600" cy="5843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新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9803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3200" dirty="0" smtClean="0"/>
              <a:t>帳號開通</a:t>
            </a:r>
            <a:r>
              <a:rPr lang="en-US" altLang="zh-TW" sz="3200" dirty="0" smtClean="0"/>
              <a:t>:</a:t>
            </a:r>
          </a:p>
          <a:p>
            <a:r>
              <a:rPr lang="zh-TW" altLang="en-US" sz="3200" dirty="0" smtClean="0"/>
              <a:t>臺北市政府教育局工程科： 唐</a:t>
            </a:r>
            <a:r>
              <a:rPr lang="en-US" altLang="zh-TW" sz="3200" dirty="0" smtClean="0"/>
              <a:t>OO</a:t>
            </a:r>
          </a:p>
          <a:p>
            <a:pPr marL="0" indent="0">
              <a:buNone/>
            </a:pPr>
            <a:r>
              <a:rPr lang="en-US" altLang="zh-TW" sz="3200" dirty="0" smtClean="0"/>
              <a:t>E-mail: </a:t>
            </a:r>
            <a:r>
              <a:rPr lang="en-US" altLang="zh-TW" sz="3200" dirty="0" smtClean="0">
                <a:hlinkClick r:id="rId2"/>
              </a:rPr>
              <a:t>tam@mail.taipei.gov.tw</a:t>
            </a:r>
            <a:endParaRPr lang="en-US" altLang="zh-TW" sz="3200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臺北市政府補強工程專案承辦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31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一、來函主旨：請敘明核定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校舍名稱及請撥經費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事由。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二、來函說明：請敘明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本案於</a:t>
            </a:r>
            <a:r>
              <a:rPr 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○○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日完成決標，總經費</a:t>
            </a:r>
            <a:r>
              <a:rPr 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○○○○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三、附件請依序檢附下列資料各乙份：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一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各項費用明細表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僅列施工費、工程管理費、空污費、委託技術服務費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經費分攤表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若多項工程合併發包，需檢附</a:t>
            </a:r>
            <a:r>
              <a:rPr lang="zh-TW" altLang="en-US" u="sng" dirty="0" smtClean="0">
                <a:latin typeface="標楷體" pitchFamily="65" charset="-120"/>
                <a:ea typeface="標楷體" pitchFamily="65" charset="-120"/>
              </a:rPr>
              <a:t>經費分攤表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分攤比例請取整數值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二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「憑證」～留校既可，無須再檢附。</a:t>
            </a:r>
            <a:endParaRPr lang="en-US" altLang="zh-TW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三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若為</a:t>
            </a:r>
            <a:r>
              <a:rPr lang="zh-TW" altLang="en-US" b="1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詳評時簽訂後續擴充者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，請附詳評的開決標紀錄、招標公告頁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面、決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標頁面影本及學校依後續擴充辦設計監造的內簽。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四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工程契約書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設計監造契約書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各乙份</a:t>
            </a:r>
            <a:r>
              <a:rPr lang="en-US" dirty="0" smtClean="0">
                <a:latin typeface="標楷體" pitchFamily="65" charset="-120"/>
                <a:ea typeface="標楷體" pitchFamily="65" charset="-120"/>
              </a:rPr>
              <a:t> </a:t>
            </a:r>
            <a:br>
              <a:rPr lang="en-US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如何請款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796908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校舍結構耐震能力補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強設計期初審查作業流程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1071538" y="1428736"/>
          <a:ext cx="6715172" cy="4947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9" r:id="rId3" imgW="7643455" imgH="5627203" progId="">
                  <p:embed/>
                </p:oleObj>
              </mc:Choice>
              <mc:Fallback>
                <p:oleObj r:id="rId3" imgW="7643455" imgH="5627203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1428736"/>
                        <a:ext cx="6715172" cy="49474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35888" t="30273" r="20166" b="21875"/>
          <a:stretch>
            <a:fillRect/>
          </a:stretch>
        </p:blipFill>
        <p:spPr bwMode="auto">
          <a:xfrm>
            <a:off x="642910" y="714356"/>
            <a:ext cx="8072494" cy="57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35156" t="38376" r="20166" b="10156"/>
          <a:stretch>
            <a:fillRect/>
          </a:stretch>
        </p:blipFill>
        <p:spPr bwMode="auto">
          <a:xfrm>
            <a:off x="1071538" y="642918"/>
            <a:ext cx="6715172" cy="580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686320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乙方應提出修復與結構補強構想，與校方使用人員進行訪談，以了解其使用需求並作成紀錄，將使用者意見列入建議補強方案中考量，於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期初審查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時提出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需求訪談紀錄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，供審查委員參考。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需求訪談的形式，原則以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公開說明會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之方式辦理，除甲方及乙方均應出席外，並應邀請學校行政人員、教師、學生及家長代表參加，以期加強溝通，並獲取改善意見。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乙方應配合甲方辦理公開說明會，並參考會議意見，做成需求訪談記錄。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17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868346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需求訪談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35156" t="31864" r="19433" b="25781"/>
          <a:stretch>
            <a:fillRect/>
          </a:stretch>
        </p:blipFill>
        <p:spPr bwMode="auto">
          <a:xfrm>
            <a:off x="785786" y="642918"/>
            <a:ext cx="704638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圓角矩形 6"/>
          <p:cNvSpPr/>
          <p:nvPr/>
        </p:nvSpPr>
        <p:spPr>
          <a:xfrm>
            <a:off x="987111" y="2857496"/>
            <a:ext cx="6845060" cy="92869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14414" y="3000372"/>
            <a:ext cx="7007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校方聯繫→安排</a:t>
            </a:r>
            <a:r>
              <a:rPr lang="zh-TW" altLang="en-US" sz="2800" b="1" dirty="0">
                <a:latin typeface="標楷體" pitchFamily="65" charset="-120"/>
                <a:ea typeface="標楷體" pitchFamily="65" charset="-120"/>
              </a:rPr>
              <a:t>審查之承攬學校</a:t>
            </a:r>
            <a:r>
              <a:rPr lang="en-US" sz="2800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b="1" dirty="0" smtClean="0">
                <a:latin typeface="標楷體" pitchFamily="65" charset="-120"/>
                <a:ea typeface="標楷體" pitchFamily="65" charset="-120"/>
              </a:rPr>
              <a:t>太平國小</a:t>
            </a:r>
            <a:r>
              <a:rPr lang="en-US" sz="2800" b="1" dirty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5888" t="30273" r="20166" b="17969"/>
          <a:stretch>
            <a:fillRect/>
          </a:stretch>
        </p:blipFill>
        <p:spPr bwMode="auto">
          <a:xfrm>
            <a:off x="1142976" y="571480"/>
            <a:ext cx="685804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14480" y="1600200"/>
            <a:ext cx="6357982" cy="4686320"/>
          </a:xfrm>
        </p:spPr>
        <p:txBody>
          <a:bodyPr/>
          <a:lstStyle/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補強設計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作業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流程</a:t>
            </a: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補強工程監造作業</a:t>
            </a: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管控期程</a:t>
            </a:r>
            <a:endParaRPr lang="en-US" altLang="zh-TW" sz="4800" b="1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5400" b="1" dirty="0" smtClean="0">
                <a:latin typeface="標楷體" pitchFamily="65" charset="-120"/>
                <a:ea typeface="標楷體" pitchFamily="65" charset="-120"/>
              </a:rPr>
              <a:t>簡報內容</a:t>
            </a:r>
            <a:endParaRPr lang="zh-TW" alt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35156" t="28320" r="19478" b="47852"/>
          <a:stretch>
            <a:fillRect/>
          </a:stretch>
        </p:blipFill>
        <p:spPr bwMode="auto">
          <a:xfrm>
            <a:off x="1071538" y="928670"/>
            <a:ext cx="707236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928694"/>
          </a:xfrm>
        </p:spPr>
        <p:txBody>
          <a:bodyPr>
            <a:normAutofit/>
          </a:bodyPr>
          <a:lstStyle/>
          <a:p>
            <a:r>
              <a:rPr lang="zh-TW" altLang="en-US" sz="3100" dirty="0" smtClean="0">
                <a:latin typeface="標楷體" pitchFamily="65" charset="-120"/>
                <a:ea typeface="標楷體" pitchFamily="65" charset="-120"/>
              </a:rPr>
              <a:t>校舍結構耐震能力補強設計期末審查作業流程</a:t>
            </a:r>
            <a:endParaRPr lang="zh-TW" alt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1357290" y="1428736"/>
          <a:ext cx="6572296" cy="47910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83" r:id="rId3" imgW="8147518" imgH="5933242" progId="">
                  <p:embed/>
                </p:oleObj>
              </mc:Choice>
              <mc:Fallback>
                <p:oleObj r:id="rId3" imgW="8147518" imgH="5933242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1428736"/>
                        <a:ext cx="6572296" cy="47910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5786446" y="5357826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*承辦學校</a:t>
            </a:r>
            <a:r>
              <a:rPr lang="en-US" altLang="zh-TW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1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太平國小</a:t>
            </a:r>
            <a:endParaRPr lang="zh-TW" altLang="en-US" sz="16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6621" t="28320" r="20166" b="14062"/>
          <a:stretch>
            <a:fillRect/>
          </a:stretch>
        </p:blipFill>
        <p:spPr bwMode="auto">
          <a:xfrm>
            <a:off x="1142976" y="642918"/>
            <a:ext cx="6786610" cy="557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7832" t="20508" r="11377" b="23828"/>
          <a:stretch>
            <a:fillRect/>
          </a:stretch>
        </p:blipFill>
        <p:spPr bwMode="auto">
          <a:xfrm>
            <a:off x="428596" y="500042"/>
            <a:ext cx="800982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TW" dirty="0" smtClean="0"/>
              <a:t>1. </a:t>
            </a:r>
            <a:r>
              <a:rPr lang="zh-TW" altLang="en-US" dirty="0" smtClean="0"/>
              <a:t>通過</a:t>
            </a:r>
            <a:r>
              <a:rPr lang="zh-TW" altLang="en-US" dirty="0"/>
              <a:t>補強設計審查者，甲方應提送</a:t>
            </a:r>
            <a:r>
              <a:rPr lang="zh-TW" altLang="en-US" dirty="0">
                <a:solidFill>
                  <a:srgbClr val="FF0000"/>
                </a:solidFill>
              </a:rPr>
              <a:t>各階段之審查表</a:t>
            </a:r>
            <a:r>
              <a:rPr lang="en-US" altLang="zh-TW" dirty="0"/>
              <a:t>(</a:t>
            </a:r>
            <a:r>
              <a:rPr lang="zh-TW" altLang="en-US" dirty="0"/>
              <a:t>若有書面審查</a:t>
            </a:r>
            <a:r>
              <a:rPr lang="zh-TW" altLang="en-US" dirty="0" smtClean="0"/>
              <a:t>，應</a:t>
            </a:r>
            <a:r>
              <a:rPr lang="zh-TW" altLang="en-US" dirty="0"/>
              <a:t>一併提送</a:t>
            </a:r>
            <a:r>
              <a:rPr lang="en-US" altLang="zh-TW" dirty="0"/>
              <a:t>)</a:t>
            </a:r>
            <a:r>
              <a:rPr lang="zh-TW" altLang="en-US" dirty="0"/>
              <a:t>與</a:t>
            </a:r>
            <a:r>
              <a:rPr lang="zh-TW" altLang="en-US" b="1" dirty="0">
                <a:solidFill>
                  <a:srgbClr val="FF0000"/>
                </a:solidFill>
                <a:hlinkClick r:id="rId2" action="ppaction://hlinkfile"/>
              </a:rPr>
              <a:t>校舍耐震補強工程預算總表</a:t>
            </a:r>
            <a:r>
              <a:rPr lang="zh-TW" altLang="en-US" dirty="0"/>
              <a:t>至教育部委託之專業</a:t>
            </a:r>
            <a:r>
              <a:rPr lang="zh-TW" altLang="en-US" dirty="0" smtClean="0"/>
              <a:t>單位</a:t>
            </a:r>
            <a:r>
              <a:rPr lang="en-US" altLang="zh-TW" dirty="0"/>
              <a:t>(</a:t>
            </a:r>
            <a:r>
              <a:rPr lang="zh-TW" altLang="en-US" dirty="0"/>
              <a:t>如國家地震工程研究中心</a:t>
            </a:r>
            <a:r>
              <a:rPr lang="en-US" altLang="zh-TW" dirty="0"/>
              <a:t>)</a:t>
            </a:r>
            <a:r>
              <a:rPr lang="zh-TW" altLang="en-US" dirty="0"/>
              <a:t>進行第二階段之行政審查，</a:t>
            </a:r>
            <a:r>
              <a:rPr lang="zh-TW" altLang="en-US" dirty="0">
                <a:solidFill>
                  <a:srgbClr val="FF0000"/>
                </a:solidFill>
              </a:rPr>
              <a:t>審查結果</a:t>
            </a:r>
            <a:r>
              <a:rPr lang="zh-TW" altLang="en-US" dirty="0" smtClean="0"/>
              <a:t>以教育部</a:t>
            </a:r>
            <a:r>
              <a:rPr lang="zh-TW" altLang="en-US" dirty="0"/>
              <a:t>委託之專業單位行文為準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2. </a:t>
            </a:r>
            <a:r>
              <a:rPr lang="zh-TW" altLang="en-US" dirty="0"/>
              <a:t>各階段審查</a:t>
            </a:r>
            <a:r>
              <a:rPr lang="zh-TW" altLang="en-US" dirty="0" smtClean="0"/>
              <a:t>表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含預算總表</a:t>
            </a:r>
            <a:r>
              <a:rPr lang="en-US" altLang="zh-TW" dirty="0" smtClean="0"/>
              <a:t>)</a:t>
            </a:r>
            <a:r>
              <a:rPr lang="zh-TW" altLang="en-US" dirty="0" smtClean="0"/>
              <a:t>應</a:t>
            </a:r>
            <a:r>
              <a:rPr lang="zh-TW" altLang="en-US" dirty="0"/>
              <a:t>使用教育部核定最新版本，其可於「校舍耐震</a:t>
            </a:r>
            <a:r>
              <a:rPr lang="zh-TW" altLang="en-US" dirty="0" smtClean="0"/>
              <a:t>資訊網</a:t>
            </a:r>
            <a:r>
              <a:rPr lang="zh-TW" altLang="en-US" dirty="0"/>
              <a:t>」</a:t>
            </a:r>
            <a:r>
              <a:rPr lang="en-US" altLang="zh-TW" dirty="0"/>
              <a:t>(http://school.ncree.org.tw)</a:t>
            </a:r>
            <a:r>
              <a:rPr lang="zh-TW" altLang="en-US" dirty="0"/>
              <a:t>下載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乙</a:t>
            </a:r>
            <a:r>
              <a:rPr lang="zh-TW" altLang="en-US" dirty="0"/>
              <a:t>方需編列校舍耐震補強</a:t>
            </a:r>
            <a:r>
              <a:rPr lang="zh-TW" altLang="en-US" b="1" dirty="0">
                <a:solidFill>
                  <a:schemeClr val="accent2"/>
                </a:solidFill>
              </a:rPr>
              <a:t>工程預算總表</a:t>
            </a:r>
            <a:r>
              <a:rPr lang="zh-TW" altLang="en-US" dirty="0"/>
              <a:t>，並經審查通過後始得</a:t>
            </a:r>
            <a:r>
              <a:rPr lang="zh-TW" altLang="en-US" dirty="0" smtClean="0"/>
              <a:t>做為</a:t>
            </a:r>
            <a:r>
              <a:rPr lang="zh-TW" altLang="en-US" dirty="0"/>
              <a:t>甲方編列預算之依據，預算總表需甲方、乙方及審查委員會召集人</a:t>
            </a:r>
            <a:r>
              <a:rPr lang="zh-TW" altLang="en-US" dirty="0">
                <a:solidFill>
                  <a:srgbClr val="FF0000"/>
                </a:solidFill>
              </a:rPr>
              <a:t>三方簽名並標註日期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補強設計作業流程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646208" y="1556792"/>
            <a:ext cx="259228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2"/>
                </a:solidFill>
              </a:rPr>
              <a:t>五、期末審查</a:t>
            </a:r>
            <a:endParaRPr lang="zh-TW" altLang="en-US" sz="2800" b="1" dirty="0">
              <a:solidFill>
                <a:schemeClr val="tx2"/>
              </a:solidFill>
            </a:endParaRPr>
          </a:p>
        </p:txBody>
      </p:sp>
      <p:sp>
        <p:nvSpPr>
          <p:cNvPr id="6" name="爆炸 1 5"/>
          <p:cNvSpPr/>
          <p:nvPr/>
        </p:nvSpPr>
        <p:spPr>
          <a:xfrm>
            <a:off x="395536" y="2564904"/>
            <a:ext cx="432048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新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615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4081" t="31250" r="22363" b="22179"/>
          <a:stretch>
            <a:fillRect/>
          </a:stretch>
        </p:blipFill>
        <p:spPr bwMode="auto">
          <a:xfrm>
            <a:off x="1071538" y="642918"/>
            <a:ext cx="70009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2348880"/>
            <a:ext cx="7408333" cy="3450696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完成補強設計作業後，除合約規定之驗收項目外，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驗收項目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應包含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補強設計成果上傳、竣工報告上傳及補強設計成果交接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1.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設計結果上傳。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乙方完成補強設計並通過審查後，應將彙整補強前耐震能力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詳細評估之成果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與耐震補強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設計結果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上傳至國震中心建置之校舍耐震資訊網</a:t>
            </a:r>
            <a:r>
              <a:rPr lang="en-US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3000" dirty="0" smtClean="0">
                <a:latin typeface="標楷體" pitchFamily="65" charset="-120"/>
                <a:ea typeface="標楷體" pitchFamily="65" charset="-120"/>
                <a:hlinkClick r:id="rId2"/>
              </a:rPr>
              <a:t>http://school.ncree.org.tw/school/</a:t>
            </a:r>
            <a:r>
              <a:rPr lang="en-US" sz="30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2.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確認補強設計結果並完成上傳。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甲方應於驗收前，向國震中心確認，乙方是否已完成補強設計結果及</a:t>
            </a:r>
            <a:r>
              <a:rPr lang="zh-TW" altLang="en-US" sz="3000" u="sng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竣</a:t>
            </a:r>
            <a:r>
              <a:rPr lang="zh-TW" altLang="en-US" sz="3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工報告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之上傳。</a:t>
            </a:r>
          </a:p>
          <a:p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68346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補強設計驗收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4572032"/>
          </a:xfrm>
        </p:spPr>
        <p:txBody>
          <a:bodyPr>
            <a:normAutofit fontScale="40000" lnSpcReduction="20000"/>
          </a:bodyPr>
          <a:lstStyle/>
          <a:p>
            <a:pPr marL="301943" lvl="1" indent="0">
              <a:buNone/>
            </a:pPr>
            <a:r>
              <a:rPr lang="en-US" altLang="zh-TW" sz="7000" b="1" dirty="0" smtClean="0">
                <a:latin typeface="標楷體" pitchFamily="65" charset="-120"/>
                <a:ea typeface="標楷體" pitchFamily="65" charset="-120"/>
              </a:rPr>
              <a:t>3.</a:t>
            </a:r>
            <a:r>
              <a:rPr lang="zh-TW" altLang="en-US" sz="7000" b="1" dirty="0" smtClean="0">
                <a:latin typeface="標楷體" pitchFamily="65" charset="-120"/>
                <a:ea typeface="標楷體" pitchFamily="65" charset="-120"/>
              </a:rPr>
              <a:t>補強設計成果交接</a:t>
            </a:r>
            <a:endParaRPr lang="en-US" altLang="zh-TW" sz="7000" b="1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en-US" altLang="zh-TW" sz="5900" dirty="0" smtClean="0"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5900" dirty="0" smtClean="0">
                <a:latin typeface="標楷體" pitchFamily="65" charset="-120"/>
                <a:ea typeface="標楷體" pitchFamily="65" charset="-120"/>
              </a:rPr>
              <a:t>乙方完成補強設計及通過審查後，修正後之成果報告書除應由承攬者及簽證者本人簽署外，並應加蓋其執業圖記。另須提供資料光碟包含原始編輯檔案及轉換後之</a:t>
            </a:r>
            <a:r>
              <a:rPr lang="en-US" sz="5900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sz="5900" dirty="0" smtClean="0">
                <a:latin typeface="標楷體" pitchFamily="65" charset="-120"/>
                <a:ea typeface="標楷體" pitchFamily="65" charset="-120"/>
              </a:rPr>
              <a:t>檔光碟送交甲方及國震中心，並經確認完成上傳後，始可完成驗收。</a:t>
            </a:r>
            <a:endParaRPr lang="en-US" altLang="zh-TW" sz="5900" dirty="0" smtClean="0">
              <a:latin typeface="標楷體" pitchFamily="65" charset="-120"/>
              <a:ea typeface="標楷體" pitchFamily="65" charset="-120"/>
            </a:endParaRPr>
          </a:p>
          <a:p>
            <a:pPr lvl="1">
              <a:buNone/>
            </a:pPr>
            <a:r>
              <a:rPr lang="en-US" altLang="zh-TW" sz="5900" dirty="0" smtClean="0"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5900" dirty="0" smtClean="0">
                <a:latin typeface="標楷體" pitchFamily="65" charset="-120"/>
                <a:ea typeface="標楷體" pitchFamily="65" charset="-120"/>
              </a:rPr>
              <a:t>原始編輯檔案包含相關圖說電子檔、分析模型檔、分析之輸出及輸入檔、補強方案分析模型檔、補強方案設計圖說、成果報告書電子檔及與補強設計相關之檔案彙整（</a:t>
            </a:r>
            <a:r>
              <a:rPr lang="en-US" sz="5900" dirty="0" smtClean="0">
                <a:latin typeface="標楷體" pitchFamily="65" charset="-120"/>
                <a:ea typeface="標楷體" pitchFamily="65" charset="-120"/>
              </a:rPr>
              <a:t>*.doc, *.xls, *.xml, *.dwg, *.jpg, *.tif, *.qcb, *.e2k, *.txt</a:t>
            </a:r>
            <a:r>
              <a:rPr lang="zh-TW" altLang="en-US" sz="5900" dirty="0" smtClean="0">
                <a:latin typeface="標楷體" pitchFamily="65" charset="-120"/>
                <a:ea typeface="標楷體" pitchFamily="65" charset="-120"/>
              </a:rPr>
              <a:t>等）應一併燒錄至光碟片中。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補強設計驗收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依教育部「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  <a:hlinkClick r:id="rId2"/>
              </a:rPr>
              <a:t>高中職及國中小校舍耐震補強工程監造作業規範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」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(102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日核定版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兩造工程契約書相關規定辦理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最新府頒工程契約書</a:t>
            </a:r>
            <a:r>
              <a:rPr lang="en-US" altLang="zh-TW" b="1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28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校舍耐震補強工程監造作業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872067" y="2564904"/>
            <a:ext cx="7408333" cy="35612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主辦機關應</a:t>
            </a:r>
            <a:r>
              <a:rPr lang="zh-TW" altLang="en-US" dirty="0"/>
              <a:t>辦理以下監造督導工作</a:t>
            </a:r>
            <a:r>
              <a:rPr lang="en-US" altLang="zh-TW" dirty="0"/>
              <a:t>:</a:t>
            </a:r>
          </a:p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sz="2000" dirty="0"/>
              <a:t>根據施工查驗停留</a:t>
            </a:r>
            <a:r>
              <a:rPr lang="zh-TW" altLang="en-US" sz="2000" dirty="0" smtClean="0"/>
              <a:t>點之</a:t>
            </a:r>
            <a:r>
              <a:rPr lang="zh-TW" altLang="en-US" sz="2000" dirty="0"/>
              <a:t>施工項目，執行監造</a:t>
            </a:r>
            <a:r>
              <a:rPr lang="zh-TW" altLang="en-US" sz="2000" dirty="0">
                <a:solidFill>
                  <a:srgbClr val="FF0000"/>
                </a:solidFill>
              </a:rPr>
              <a:t>督導紀錄</a:t>
            </a:r>
            <a:r>
              <a:rPr lang="zh-TW" altLang="en-US" sz="2000" dirty="0"/>
              <a:t>，並</a:t>
            </a:r>
            <a:r>
              <a:rPr lang="zh-TW" altLang="en-US" sz="2000" dirty="0" smtClean="0"/>
              <a:t>上傳</a:t>
            </a:r>
            <a:r>
              <a:rPr lang="zh-TW" altLang="en-US" sz="2000" dirty="0"/>
              <a:t>校舍耐震資訊網。</a:t>
            </a:r>
          </a:p>
          <a:p>
            <a:pPr marL="0" indent="0">
              <a:buNone/>
            </a:pPr>
            <a:r>
              <a:rPr lang="en-US" altLang="zh-TW" sz="2000" dirty="0"/>
              <a:t>2. </a:t>
            </a:r>
            <a:r>
              <a:rPr lang="zh-TW" altLang="en-US" sz="2000" dirty="0"/>
              <a:t>須將所有補強施作過程</a:t>
            </a:r>
            <a:r>
              <a:rPr lang="en-US" altLang="zh-TW" sz="2000" dirty="0"/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前、中、後</a:t>
            </a:r>
            <a:r>
              <a:rPr lang="en-US" altLang="zh-TW" sz="2000" dirty="0"/>
              <a:t>)</a:t>
            </a:r>
            <a:r>
              <a:rPr lang="zh-TW" altLang="en-US" sz="2000" dirty="0"/>
              <a:t>之相關照片原始檔等資料燒</a:t>
            </a:r>
            <a:r>
              <a:rPr lang="zh-TW" altLang="en-US" sz="2000" dirty="0" smtClean="0"/>
              <a:t>錄至</a:t>
            </a:r>
            <a:r>
              <a:rPr lang="zh-TW" altLang="en-US" sz="2000" dirty="0"/>
              <a:t>光碟寄送國震中心存查。</a:t>
            </a:r>
          </a:p>
          <a:p>
            <a:pPr marL="0" indent="0">
              <a:buNone/>
            </a:pPr>
            <a:r>
              <a:rPr lang="en-US" altLang="zh-TW" sz="2000" dirty="0"/>
              <a:t>3. </a:t>
            </a:r>
            <a:r>
              <a:rPr lang="zh-TW" altLang="en-US" sz="2000" dirty="0"/>
              <a:t>得視需要聘請專家學者（可參考教育部加速高中職及國中小老舊</a:t>
            </a:r>
            <a:r>
              <a:rPr lang="zh-TW" altLang="en-US" sz="2000" dirty="0" smtClean="0"/>
              <a:t>校舍</a:t>
            </a:r>
            <a:r>
              <a:rPr lang="zh-TW" altLang="en-US" sz="2000" dirty="0"/>
              <a:t>補強整建審查人力庫專家學者名單），協助督導補強工程。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校舍耐震補強工程監造作業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39552" y="1700808"/>
            <a:ext cx="3456384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一、</a:t>
            </a:r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監造作業實施規定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:</a:t>
            </a:r>
            <a:endParaRPr lang="zh-TW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爆炸 1 5"/>
          <p:cNvSpPr/>
          <p:nvPr/>
        </p:nvSpPr>
        <p:spPr>
          <a:xfrm>
            <a:off x="475731" y="2420888"/>
            <a:ext cx="432048" cy="86409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2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02596" cy="623562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校舍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結構耐震能力補強設計作業流程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2214546" y="1071546"/>
          <a:ext cx="4572000" cy="549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" r:id="rId3" imgW="4576072" imgH="5492186" progId="">
                  <p:embed/>
                </p:oleObj>
              </mc:Choice>
              <mc:Fallback>
                <p:oleObj r:id="rId3" imgW="4576072" imgH="5492186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1071546"/>
                        <a:ext cx="4572000" cy="549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二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承包</a:t>
            </a:r>
            <a:r>
              <a:rPr lang="zh-TW" altLang="en-US" sz="2000" dirty="0"/>
              <a:t>廠商於補強工程決標後，應派遣</a:t>
            </a:r>
            <a:r>
              <a:rPr lang="zh-TW" altLang="en-US" sz="2000" b="1" dirty="0">
                <a:solidFill>
                  <a:srgbClr val="FF0000"/>
                </a:solidFill>
              </a:rPr>
              <a:t>品管人員</a:t>
            </a:r>
            <a:r>
              <a:rPr lang="zh-TW" altLang="en-US" sz="2000" dirty="0"/>
              <a:t>參加甲方或甲方委託</a:t>
            </a:r>
            <a:r>
              <a:rPr lang="zh-TW" altLang="en-US" sz="2000" dirty="0" smtClean="0"/>
              <a:t>單位</a:t>
            </a:r>
            <a:r>
              <a:rPr lang="zh-TW" altLang="en-US" sz="2000" dirty="0"/>
              <a:t>舉辦之「</a:t>
            </a:r>
            <a:r>
              <a:rPr lang="zh-TW" altLang="en-US" sz="2000" dirty="0">
                <a:hlinkClick r:id="rId2"/>
              </a:rPr>
              <a:t>校舍耐震補強工程施工廠商作業講習會</a:t>
            </a:r>
            <a:r>
              <a:rPr lang="zh-TW" altLang="en-US" sz="2000" dirty="0"/>
              <a:t>」研習並取得證書</a:t>
            </a:r>
            <a:r>
              <a:rPr lang="zh-TW" altLang="en-US" sz="2000" dirty="0" smtClean="0"/>
              <a:t>。但</a:t>
            </a:r>
            <a:r>
              <a:rPr lang="zh-TW" altLang="en-US" sz="2000" dirty="0"/>
              <a:t>已取得前述</a:t>
            </a:r>
            <a:r>
              <a:rPr lang="zh-TW" altLang="en-US" sz="2000" dirty="0">
                <a:solidFill>
                  <a:srgbClr val="FF0000"/>
                </a:solidFill>
                <a:hlinkClick r:id="rId3" action="ppaction://hlinkfile"/>
              </a:rPr>
              <a:t>研習證書</a:t>
            </a:r>
            <a:r>
              <a:rPr lang="zh-TW" altLang="en-US" sz="2000" dirty="0"/>
              <a:t>且在有效期限內者，得免再參加研習</a:t>
            </a:r>
            <a:r>
              <a:rPr lang="zh-TW" altLang="en-US" sz="2000" dirty="0" smtClean="0"/>
              <a:t>。</a:t>
            </a:r>
            <a:r>
              <a:rPr lang="en-US" altLang="zh-TW" sz="1800" dirty="0" smtClean="0"/>
              <a:t>(12/5</a:t>
            </a:r>
            <a:r>
              <a:rPr lang="zh-TW" altLang="en-US" sz="1800" dirty="0" smtClean="0"/>
              <a:t>說明會</a:t>
            </a:r>
            <a:r>
              <a:rPr lang="en-US" altLang="zh-TW" sz="1800" dirty="0" smtClean="0"/>
              <a:t>)</a:t>
            </a:r>
          </a:p>
          <a:p>
            <a:pPr marL="0" indent="0">
              <a:buNone/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三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主辦</a:t>
            </a:r>
            <a:r>
              <a:rPr lang="zh-TW" altLang="en-US" sz="2000" dirty="0"/>
              <a:t>機關應會同監造單位完成「</a:t>
            </a:r>
            <a:r>
              <a:rPr lang="zh-TW" altLang="en-US" sz="2000" dirty="0">
                <a:hlinkClick r:id="rId4" action="ppaction://hlinkfile"/>
              </a:rPr>
              <a:t>校舍耐震補強工程成果彙整表</a:t>
            </a:r>
            <a:r>
              <a:rPr lang="zh-TW" altLang="en-US" sz="2000" dirty="0"/>
              <a:t>」，</a:t>
            </a:r>
            <a:r>
              <a:rPr lang="zh-TW" altLang="en-US" sz="2000" dirty="0" smtClean="0"/>
              <a:t>作為上級機關補強工程經費核結之參考資料。</a:t>
            </a:r>
          </a:p>
          <a:p>
            <a:pPr marL="0" indent="0">
              <a:buNone/>
            </a:pPr>
            <a:r>
              <a:rPr lang="en-US" altLang="zh-TW" sz="2000" dirty="0" smtClean="0"/>
              <a:t>(</a:t>
            </a:r>
            <a:r>
              <a:rPr lang="zh-TW" altLang="en-US" sz="2000" dirty="0" smtClean="0"/>
              <a:t>四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監</a:t>
            </a:r>
            <a:r>
              <a:rPr lang="zh-TW" altLang="en-US" sz="2000" dirty="0"/>
              <a:t>造單位於補強工程施工期間，應派遣合格</a:t>
            </a:r>
            <a:r>
              <a:rPr lang="zh-TW" altLang="en-US" sz="2000" b="1" dirty="0">
                <a:solidFill>
                  <a:srgbClr val="FF0000"/>
                </a:solidFill>
              </a:rPr>
              <a:t>工程人員</a:t>
            </a:r>
            <a:r>
              <a:rPr lang="en-US" altLang="zh-TW" sz="2000" dirty="0"/>
              <a:t>(</a:t>
            </a:r>
            <a:r>
              <a:rPr lang="zh-TW" altLang="en-US" sz="2000" dirty="0"/>
              <a:t>具三年以上</a:t>
            </a:r>
            <a:r>
              <a:rPr lang="zh-TW" altLang="en-US" sz="2000" dirty="0" smtClean="0"/>
              <a:t>工程經驗</a:t>
            </a:r>
            <a:r>
              <a:rPr lang="zh-TW" altLang="en-US" sz="2000" dirty="0"/>
              <a:t>或具技師資格者</a:t>
            </a:r>
            <a:r>
              <a:rPr lang="en-US" altLang="zh-TW" sz="2000" dirty="0"/>
              <a:t>)</a:t>
            </a:r>
            <a:r>
              <a:rPr lang="zh-TW" altLang="en-US" sz="2000" dirty="0"/>
              <a:t>赴現場執行監造工作，並填具施工查驗停留點</a:t>
            </a:r>
            <a:r>
              <a:rPr lang="zh-TW" altLang="en-US" sz="2000" dirty="0" smtClean="0"/>
              <a:t>及其他</a:t>
            </a:r>
            <a:r>
              <a:rPr lang="zh-TW" altLang="en-US" sz="2000" dirty="0"/>
              <a:t>到校監造日之</a:t>
            </a:r>
            <a:r>
              <a:rPr lang="zh-TW" altLang="en-US" sz="2000" dirty="0">
                <a:solidFill>
                  <a:srgbClr val="FF0000"/>
                </a:solidFill>
              </a:rPr>
              <a:t>書面出勤紀錄</a:t>
            </a:r>
            <a:r>
              <a:rPr lang="zh-TW" altLang="en-US" sz="2000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校舍耐震補強工程監造作業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539552" y="1484784"/>
            <a:ext cx="3528392" cy="5760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chemeClr val="tx1"/>
                </a:solidFill>
                <a:latin typeface="+mn-ea"/>
              </a:rPr>
              <a:t>一</a:t>
            </a:r>
            <a:r>
              <a:rPr lang="zh-TW" altLang="en-US" sz="2400" dirty="0">
                <a:solidFill>
                  <a:schemeClr val="tx1"/>
                </a:solidFill>
                <a:latin typeface="+mn-ea"/>
              </a:rPr>
              <a:t>、監造作業實施規定</a:t>
            </a:r>
            <a:r>
              <a:rPr lang="en-US" altLang="zh-TW" sz="2400" dirty="0" smtClean="0">
                <a:solidFill>
                  <a:schemeClr val="tx1"/>
                </a:solidFill>
                <a:latin typeface="+mn-ea"/>
              </a:rPr>
              <a:t>:</a:t>
            </a:r>
            <a:endParaRPr lang="zh-TW" altLang="en-US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爆炸 1 5"/>
          <p:cNvSpPr/>
          <p:nvPr/>
        </p:nvSpPr>
        <p:spPr>
          <a:xfrm>
            <a:off x="467544" y="2276872"/>
            <a:ext cx="504056" cy="72008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836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204864"/>
            <a:ext cx="7408333" cy="3450696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承包廠商完成補強工程後，應依合約規定期限內編提竣工報告，送監造單位審查。</a:t>
            </a:r>
          </a:p>
          <a:p>
            <a:pPr lvl="1"/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監造單位應確實審查竣工報告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，並經主辦機關覆核通過後，應將竣工報告相關資料上傳至國震中心建置之校舍耐震資訊網，需</a:t>
            </a:r>
            <a:r>
              <a:rPr lang="zh-TW" altLang="en-US" sz="26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由學校向本局申請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監造單位帳號</a:t>
            </a:r>
            <a:r>
              <a:rPr lang="en-US" sz="26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sz="2600" dirty="0" smtClean="0">
                <a:latin typeface="標楷體" pitchFamily="65" charset="-120"/>
                <a:ea typeface="標楷體" pitchFamily="65" charset="-120"/>
                <a:hlinkClick r:id="rId2"/>
              </a:rPr>
              <a:t>http://school.ncree.org.tw/</a:t>
            </a:r>
            <a:r>
              <a:rPr lang="en-US" sz="2600" dirty="0" smtClean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lvl="1"/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主辦機關應確認竣工資料完成上傳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主辦機關應於驗收前，向國震中心確認，監造單位是否已完成竣工資料之上傳。</a:t>
            </a:r>
          </a:p>
          <a:p>
            <a:pPr lvl="1"/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監造成果之提送</a:t>
            </a:r>
            <a:r>
              <a:rPr lang="en-US" altLang="zh-TW" sz="26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監造單位完成監造及審查竣工報告後，應於竣工報告書加蓋監造單位及監造人戳章，另須提供資料光碟包含原始設計圖說及竣工圖說之</a:t>
            </a:r>
            <a:r>
              <a:rPr lang="en-US" sz="2600" dirty="0" smtClean="0">
                <a:latin typeface="標楷體" pitchFamily="65" charset="-120"/>
                <a:ea typeface="標楷體" pitchFamily="65" charset="-120"/>
              </a:rPr>
              <a:t>PDF</a:t>
            </a:r>
            <a:r>
              <a:rPr lang="zh-TW" altLang="en-US" sz="2600" dirty="0" smtClean="0">
                <a:latin typeface="標楷體" pitchFamily="65" charset="-120"/>
                <a:ea typeface="標楷體" pitchFamily="65" charset="-120"/>
              </a:rPr>
              <a:t>檔，以及施工查驗之照片原始檔，送交主辦機關及國震中心，並經主辦機關確認完成上傳後，始可完成驗收。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校舍耐震補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強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工程監造作業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91222" y="1459521"/>
            <a:ext cx="6336704" cy="6186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</a:rPr>
              <a:t>二、驗收作業</a:t>
            </a:r>
            <a:r>
              <a:rPr lang="en-US" altLang="zh-TW" dirty="0" smtClean="0">
                <a:solidFill>
                  <a:schemeClr val="tx1"/>
                </a:solidFill>
              </a:rPr>
              <a:t>:(</a:t>
            </a:r>
            <a:r>
              <a:rPr lang="zh-TW" altLang="en-US" dirty="0" smtClean="0">
                <a:solidFill>
                  <a:schemeClr val="tx1"/>
                </a:solidFill>
              </a:rPr>
              <a:t>應包含竣工資料上傳及監造成果之提送</a:t>
            </a:r>
            <a:r>
              <a:rPr lang="en-US" altLang="zh-TW" dirty="0" smtClean="0">
                <a:solidFill>
                  <a:schemeClr val="tx1"/>
                </a:solidFill>
              </a:rPr>
              <a:t>)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7" y="1988840"/>
            <a:ext cx="7876397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管控期程如下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日前完成設計監造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發包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建議提前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月底前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日前完成補強設計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期初審查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建議提前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底前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日前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完成補強設計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期末審查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建議提前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底前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5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日前完成工程發包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建議提前</a:t>
            </a:r>
            <a:r>
              <a:rPr lang="en-US" altLang="zh-TW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底前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7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日開工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日前完工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日前結案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管控期程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143240" y="2714620"/>
            <a:ext cx="3422144" cy="9810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簡報結束</a:t>
            </a:r>
            <a:endParaRPr lang="zh-TW" altLang="en-US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683568" y="2132856"/>
            <a:ext cx="8064895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一、補強設計發包前</a:t>
            </a:r>
            <a:r>
              <a:rPr lang="zh-TW" altLang="en-US" b="1" dirty="0" smtClean="0">
                <a:latin typeface="標楷體" pitchFamily="65" charset="-120"/>
                <a:ea typeface="標楷體" pitchFamily="65" charset="-120"/>
              </a:rPr>
              <a:t>注意事項</a:t>
            </a:r>
            <a:endParaRPr lang="en-US" altLang="zh-TW" b="1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確認補強設計標的物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確認教育部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局）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核定名單與發包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標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的物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是否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相同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依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工程會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最新版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2"/>
              </a:rPr>
              <a:t>公共工程技術服務契約範本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辦理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103.01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版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依教育部「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  <a:hlinkClick r:id="rId3"/>
              </a:rPr>
              <a:t>高中職及國中小校舍結構耐震能力補強設計作業規範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」辦理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(102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日核定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dirty="0"/>
              <a:t>「校舍耐震資訊網」</a:t>
            </a:r>
            <a:r>
              <a:rPr lang="en-US" altLang="zh-TW" dirty="0"/>
              <a:t>(</a:t>
            </a:r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school.ncree.org.tw/school/home/news.php</a:t>
            </a:r>
            <a:r>
              <a:rPr lang="en-US" altLang="zh-TW" dirty="0" smtClean="0"/>
              <a:t>)</a:t>
            </a:r>
            <a:endParaRPr lang="zh-TW" altLang="en-US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強設計作業流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程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3833" t="29638" r="19433" b="17969"/>
          <a:stretch>
            <a:fillRect/>
          </a:stretch>
        </p:blipFill>
        <p:spPr bwMode="auto">
          <a:xfrm>
            <a:off x="714348" y="428605"/>
            <a:ext cx="7643866" cy="57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0508" t="45387" r="17969" b="20898"/>
          <a:stretch>
            <a:fillRect/>
          </a:stretch>
        </p:blipFill>
        <p:spPr bwMode="auto">
          <a:xfrm>
            <a:off x="285720" y="1357298"/>
            <a:ext cx="857256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文字方塊 4"/>
          <p:cNvSpPr txBox="1"/>
          <p:nvPr/>
        </p:nvSpPr>
        <p:spPr>
          <a:xfrm>
            <a:off x="1285852" y="47667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itchFamily="65" charset="-120"/>
                <a:ea typeface="標楷體" pitchFamily="65" charset="-120"/>
              </a:rPr>
              <a:t>教育部管控網頁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1240" t="27344" r="18701" b="17968"/>
          <a:stretch>
            <a:fillRect/>
          </a:stretch>
        </p:blipFill>
        <p:spPr bwMode="auto">
          <a:xfrm>
            <a:off x="214282" y="500042"/>
            <a:ext cx="8572528" cy="585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3437" t="33203" r="19433" b="16015"/>
          <a:stretch>
            <a:fillRect/>
          </a:stretch>
        </p:blipFill>
        <p:spPr bwMode="auto">
          <a:xfrm>
            <a:off x="285720" y="500042"/>
            <a:ext cx="8429652" cy="5619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240" t="27344" r="18701" b="16992"/>
          <a:stretch>
            <a:fillRect/>
          </a:stretch>
        </p:blipFill>
        <p:spPr bwMode="auto">
          <a:xfrm>
            <a:off x="500034" y="357166"/>
            <a:ext cx="8215370" cy="5710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B5362-C403-454A-9F47-1F0B3A4FD463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1569</TotalTime>
  <Words>1878</Words>
  <Application>Microsoft Office PowerPoint</Application>
  <PresentationFormat>如螢幕大小 (4:3)</PresentationFormat>
  <Paragraphs>127</Paragraphs>
  <Slides>33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33</vt:i4>
      </vt:variant>
    </vt:vector>
  </HeadingPairs>
  <TitlesOfParts>
    <vt:vector size="34" baseType="lpstr">
      <vt:lpstr>波形</vt:lpstr>
      <vt:lpstr>104年度補強工程作業說明會</vt:lpstr>
      <vt:lpstr>簡報內容</vt:lpstr>
      <vt:lpstr>校舍結構耐震能力補強設計作業流程</vt:lpstr>
      <vt:lpstr>補強設計作業流程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補強設計作業流程</vt:lpstr>
      <vt:lpstr>臺北市政府補強工程專案承辦人</vt:lpstr>
      <vt:lpstr>如何請款</vt:lpstr>
      <vt:lpstr>校舍結構耐震能力補強設計期初審查作業流程</vt:lpstr>
      <vt:lpstr>PowerPoint 簡報</vt:lpstr>
      <vt:lpstr>PowerPoint 簡報</vt:lpstr>
      <vt:lpstr>需求訪談</vt:lpstr>
      <vt:lpstr>PowerPoint 簡報</vt:lpstr>
      <vt:lpstr>PowerPoint 簡報</vt:lpstr>
      <vt:lpstr>PowerPoint 簡報</vt:lpstr>
      <vt:lpstr>校舍結構耐震能力補強設計期末審查作業流程</vt:lpstr>
      <vt:lpstr>PowerPoint 簡報</vt:lpstr>
      <vt:lpstr>PowerPoint 簡報</vt:lpstr>
      <vt:lpstr>補強設計作業流程</vt:lpstr>
      <vt:lpstr>PowerPoint 簡報</vt:lpstr>
      <vt:lpstr>補強設計驗收</vt:lpstr>
      <vt:lpstr>補強設計驗收</vt:lpstr>
      <vt:lpstr>校舍耐震補強工程監造作業</vt:lpstr>
      <vt:lpstr>校舍耐震補強工程監造作業</vt:lpstr>
      <vt:lpstr>校舍耐震補強工程監造作業</vt:lpstr>
      <vt:lpstr>校舍耐震補強工程監造作業</vt:lpstr>
      <vt:lpstr>管控期程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補強設計作業流程</dc:title>
  <dc:creator>user</dc:creator>
  <cp:lastModifiedBy>高鈺雯</cp:lastModifiedBy>
  <cp:revision>149</cp:revision>
  <cp:lastPrinted>2014-11-17T06:27:36Z</cp:lastPrinted>
  <dcterms:created xsi:type="dcterms:W3CDTF">2012-02-23T09:40:24Z</dcterms:created>
  <dcterms:modified xsi:type="dcterms:W3CDTF">2014-11-19T02:26:20Z</dcterms:modified>
</cp:coreProperties>
</file>