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5"/>
  </p:notesMasterIdLst>
  <p:handoutMasterIdLst>
    <p:handoutMasterId r:id="rId16"/>
  </p:handoutMasterIdLst>
  <p:sldIdLst>
    <p:sldId id="552" r:id="rId2"/>
    <p:sldId id="553" r:id="rId3"/>
    <p:sldId id="546" r:id="rId4"/>
    <p:sldId id="555" r:id="rId5"/>
    <p:sldId id="556" r:id="rId6"/>
    <p:sldId id="557" r:id="rId7"/>
    <p:sldId id="554" r:id="rId8"/>
    <p:sldId id="558" r:id="rId9"/>
    <p:sldId id="559" r:id="rId10"/>
    <p:sldId id="561" r:id="rId11"/>
    <p:sldId id="562" r:id="rId12"/>
    <p:sldId id="563" r:id="rId13"/>
    <p:sldId id="564" r:id="rId14"/>
  </p:sldIdLst>
  <p:sldSz cx="9144000" cy="6858000" type="screen4x3"/>
  <p:notesSz cx="6784975" cy="9906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SE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5050"/>
    <a:srgbClr val="9966FF"/>
    <a:srgbClr val="CC66FF"/>
    <a:srgbClr val="FEBEFC"/>
    <a:srgbClr val="F89CED"/>
    <a:srgbClr val="CC99FF"/>
    <a:srgbClr val="9999FF"/>
    <a:srgbClr val="FF00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1" autoAdjust="0"/>
    <p:restoredTop sz="95631" autoAdjust="0"/>
  </p:normalViewPr>
  <p:slideViewPr>
    <p:cSldViewPr snapToGrid="0">
      <p:cViewPr>
        <p:scale>
          <a:sx n="80" d="100"/>
          <a:sy n="80" d="100"/>
        </p:scale>
        <p:origin x="-148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717" y="-72"/>
      </p:cViewPr>
      <p:guideLst>
        <p:guide orient="horz" pos="3127"/>
        <p:guide orient="horz" pos="3120"/>
        <p:guide pos="2141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0895" cy="495855"/>
          </a:xfrm>
          <a:prstGeom prst="rect">
            <a:avLst/>
          </a:prstGeom>
        </p:spPr>
        <p:txBody>
          <a:bodyPr vert="horz" lIns="91237" tIns="45621" rIns="91237" bIns="4562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2498" y="2"/>
            <a:ext cx="2940895" cy="495855"/>
          </a:xfrm>
          <a:prstGeom prst="rect">
            <a:avLst/>
          </a:prstGeom>
        </p:spPr>
        <p:txBody>
          <a:bodyPr vert="horz" lIns="91237" tIns="45621" rIns="91237" bIns="45621" rtlCol="0"/>
          <a:lstStyle>
            <a:lvl1pPr algn="r">
              <a:defRPr sz="1200"/>
            </a:lvl1pPr>
          </a:lstStyle>
          <a:p>
            <a:fld id="{30C6F93E-2D4A-4556-B0A1-6A13F71F1581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10145"/>
            <a:ext cx="2940895" cy="495855"/>
          </a:xfrm>
          <a:prstGeom prst="rect">
            <a:avLst/>
          </a:prstGeom>
        </p:spPr>
        <p:txBody>
          <a:bodyPr vert="horz" lIns="91237" tIns="45621" rIns="91237" bIns="4562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2498" y="9410145"/>
            <a:ext cx="2940895" cy="495855"/>
          </a:xfrm>
          <a:prstGeom prst="rect">
            <a:avLst/>
          </a:prstGeom>
        </p:spPr>
        <p:txBody>
          <a:bodyPr vert="horz" lIns="91237" tIns="45621" rIns="91237" bIns="45621" rtlCol="0" anchor="b"/>
          <a:lstStyle>
            <a:lvl1pPr algn="r">
              <a:defRPr sz="1200"/>
            </a:lvl1pPr>
          </a:lstStyle>
          <a:p>
            <a:fld id="{74B4EA1B-6878-498E-B0A9-7B10253E42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43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0156" cy="497021"/>
          </a:xfrm>
          <a:prstGeom prst="rect">
            <a:avLst/>
          </a:prstGeom>
        </p:spPr>
        <p:txBody>
          <a:bodyPr vert="horz" lIns="91237" tIns="45621" rIns="91237" bIns="4562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3252" y="2"/>
            <a:ext cx="2940156" cy="497021"/>
          </a:xfrm>
          <a:prstGeom prst="rect">
            <a:avLst/>
          </a:prstGeom>
        </p:spPr>
        <p:txBody>
          <a:bodyPr vert="horz" lIns="91237" tIns="45621" rIns="91237" bIns="45621" rtlCol="0"/>
          <a:lstStyle>
            <a:lvl1pPr algn="r">
              <a:defRPr sz="1200"/>
            </a:lvl1pPr>
          </a:lstStyle>
          <a:p>
            <a:fld id="{80E75AD0-C90E-4713-87E3-773C552BD4C0}" type="datetimeFigureOut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7" tIns="45621" rIns="91237" bIns="4562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237" tIns="45621" rIns="91237" bIns="45621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08984"/>
            <a:ext cx="2940156" cy="497020"/>
          </a:xfrm>
          <a:prstGeom prst="rect">
            <a:avLst/>
          </a:prstGeom>
        </p:spPr>
        <p:txBody>
          <a:bodyPr vert="horz" lIns="91237" tIns="45621" rIns="91237" bIns="4562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3252" y="9408984"/>
            <a:ext cx="2940156" cy="497020"/>
          </a:xfrm>
          <a:prstGeom prst="rect">
            <a:avLst/>
          </a:prstGeom>
        </p:spPr>
        <p:txBody>
          <a:bodyPr vert="horz" lIns="91237" tIns="45621" rIns="91237" bIns="45621" rtlCol="0" anchor="b"/>
          <a:lstStyle>
            <a:lvl1pPr algn="r">
              <a:defRPr sz="1200"/>
            </a:lvl1pPr>
          </a:lstStyle>
          <a:p>
            <a:fld id="{4DA91077-F308-42CA-8DE2-56A6D92603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015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91077-F308-42CA-8DE2-56A6D926038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82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B7695-4394-442E-A871-9796C36A2817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13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AB3A-91E0-4844-B9B4-34DD2FA7D8A6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01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AC4D-25DA-4719-ABB3-70C23D9CCCBC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085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EB23-C964-43C1-BCF5-AF8F29E02056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96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C64B-AB5B-4EF1-AA61-1DE24160C25D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41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480A-610F-41E7-BF0E-2FEA9ABA7091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16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6AC5-8D8C-43E9-89C2-67B4BB333E57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3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AED-48F6-498A-B645-7814510E5E88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973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0837-38CD-430B-809D-E3D679E265CA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 dirty="0"/>
          </a:p>
        </p:txBody>
      </p:sp>
      <p:grpSp>
        <p:nvGrpSpPr>
          <p:cNvPr id="5" name="群組 4"/>
          <p:cNvGrpSpPr/>
          <p:nvPr userDrawn="1"/>
        </p:nvGrpSpPr>
        <p:grpSpPr>
          <a:xfrm>
            <a:off x="1979" y="5345469"/>
            <a:ext cx="9143503" cy="1712036"/>
            <a:chOff x="1963" y="5535618"/>
            <a:chExt cx="10383841" cy="1944278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963" y="6939805"/>
              <a:ext cx="10383841" cy="315148"/>
            </a:xfrm>
            <a:prstGeom prst="rect">
              <a:avLst/>
            </a:prstGeom>
          </p:spPr>
        </p:pic>
        <p:pic>
          <p:nvPicPr>
            <p:cNvPr id="7" name="圖片 6" descr="未命名 - 8.png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8627154" y="5571654"/>
              <a:ext cx="1757621" cy="1872208"/>
            </a:xfrm>
            <a:prstGeom prst="rect">
              <a:avLst/>
            </a:prstGeom>
          </p:spPr>
        </p:pic>
        <p:pic>
          <p:nvPicPr>
            <p:cNvPr id="8" name="圖片 7" descr="未命名 - 8.png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27105" y="5535618"/>
              <a:ext cx="3813560" cy="1908243"/>
            </a:xfrm>
            <a:prstGeom prst="rect">
              <a:avLst/>
            </a:prstGeom>
          </p:spPr>
        </p:pic>
        <p:pic>
          <p:nvPicPr>
            <p:cNvPr id="9" name="圖片 8" descr="未命名 - 8.png"/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963" y="5571653"/>
              <a:ext cx="4280293" cy="1908243"/>
            </a:xfrm>
            <a:prstGeom prst="rect">
              <a:avLst/>
            </a:prstGeom>
          </p:spPr>
        </p:pic>
        <p:pic>
          <p:nvPicPr>
            <p:cNvPr id="10" name="圖片 9" descr="未命名 - 8.png"/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3842851" y="5571653"/>
              <a:ext cx="878810" cy="1908243"/>
            </a:xfrm>
            <a:prstGeom prst="rect">
              <a:avLst/>
            </a:prstGeom>
          </p:spPr>
        </p:pic>
        <p:sp>
          <p:nvSpPr>
            <p:cNvPr id="11" name="等腰三角形 10"/>
            <p:cNvSpPr/>
            <p:nvPr/>
          </p:nvSpPr>
          <p:spPr>
            <a:xfrm rot="10800000">
              <a:off x="4540881" y="6719375"/>
              <a:ext cx="1344850" cy="5124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761"/>
            </a:p>
          </p:txBody>
        </p:sp>
      </p:grpSp>
    </p:spTree>
    <p:extLst>
      <p:ext uri="{BB962C8B-B14F-4D97-AF65-F5344CB8AC3E}">
        <p14:creationId xmlns:p14="http://schemas.microsoft.com/office/powerpoint/2010/main" val="112181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695B-B1BA-418F-B9D7-3852DF4B19A2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00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94377-774C-421E-BD22-C77BE741A43D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93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C984B-64EF-40D8-9A93-9B6FC22A735C}" type="datetime1">
              <a:rPr lang="zh-TW" altLang="en-US" smtClean="0"/>
              <a:t>2020/12/23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B801-54D5-4930-BB94-BE9CE19FDE3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5856606" y="27355"/>
            <a:ext cx="3287394" cy="1674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58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495300" y="660400"/>
            <a:ext cx="8382000" cy="54229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年度補助優異客家藝文</a:t>
            </a:r>
            <a:r>
              <a:rPr lang="zh-TW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團體</a:t>
            </a:r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</a:t>
            </a:r>
            <a:r>
              <a:rPr lang="zh-TW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客家文化</a:t>
            </a:r>
            <a:r>
              <a:rPr lang="zh-TW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（申請計畫名稱）</a:t>
            </a:r>
            <a:r>
              <a:rPr lang="en-US" altLang="zh-TW" sz="6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6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團隊名稱）</a:t>
            </a:r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﹝</a:t>
            </a:r>
            <a:r>
              <a:rPr lang="zh-TW" altLang="en-US" sz="2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此為</a:t>
            </a:r>
            <a:r>
              <a:rPr lang="zh-TW" altLang="en-US" sz="27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r>
              <a:rPr lang="zh-TW" altLang="en-US" sz="27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範本，</a:t>
            </a:r>
            <a:r>
              <a:rPr lang="zh-TW" altLang="en-US" sz="2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請填上各頁以紅字標示之相關頁面</a:t>
            </a:r>
            <a:r>
              <a:rPr lang="zh-TW" altLang="en-US" sz="2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內容。簡報內容應包含但不</a:t>
            </a:r>
            <a:r>
              <a:rPr lang="zh-TW" altLang="en-US" sz="2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限於所列項目</a:t>
            </a:r>
            <a:r>
              <a:rPr lang="en-US" altLang="zh-TW" sz="2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﹞</a:t>
            </a:r>
            <a:endParaRPr lang="zh-TW" altLang="en-US" sz="27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4" name="Text Box 43"/>
          <p:cNvSpPr txBox="1"/>
          <p:nvPr/>
        </p:nvSpPr>
        <p:spPr>
          <a:xfrm>
            <a:off x="7783513" y="539750"/>
            <a:ext cx="942975" cy="342900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91440" tIns="45720" rIns="91440" bIns="45720" anchor="t" anchorCtr="0" compatLnSpc="0"/>
          <a:lstStyle/>
          <a:p>
            <a:pPr>
              <a:spcAft>
                <a:spcPts val="0"/>
              </a:spcAft>
            </a:pPr>
            <a:r>
              <a:rPr lang="zh-TW" sz="1200" b="1" kern="15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sz="1200" b="1" kern="15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sz="1200" b="1" kern="15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sz="1200" b="1" kern="15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sz="1200" kern="15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202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10</a:t>
            </a:fld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359818" y="459234"/>
            <a:ext cx="7818982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1"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</a:t>
            </a: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實施方法 </a:t>
            </a:r>
            <a:r>
              <a:rPr kumimoji="1"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含活動宣傳、吸引年輕觀眾與推動客家文化方式</a:t>
            </a:r>
            <a:r>
              <a:rPr kumimoji="1"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矩形 3"/>
          <p:cNvSpPr/>
          <p:nvPr/>
        </p:nvSpPr>
        <p:spPr>
          <a:xfrm>
            <a:off x="914400" y="1784340"/>
            <a:ext cx="784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活動宣傳</a:t>
            </a:r>
            <a:endParaRPr lang="en-US" altLang="zh-TW" sz="3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381000" y="188521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650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889000" y="488940"/>
            <a:ext cx="787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吸引年輕觀眾與推動客家文化方式</a:t>
            </a:r>
            <a:endParaRPr lang="en-US" altLang="zh-TW" sz="3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381000" y="58981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82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359818" y="459234"/>
            <a:ext cx="7818982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1"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四、</a:t>
            </a: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整體經費運用</a:t>
            </a:r>
          </a:p>
        </p:txBody>
      </p:sp>
      <p:sp>
        <p:nvSpPr>
          <p:cNvPr id="4" name="矩形 3"/>
          <p:cNvSpPr/>
          <p:nvPr/>
        </p:nvSpPr>
        <p:spPr>
          <a:xfrm>
            <a:off x="870204" y="1193205"/>
            <a:ext cx="784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經費編列</a:t>
            </a:r>
            <a:endParaRPr lang="en-US" altLang="zh-TW" sz="3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336804" y="1294076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988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677085" y="2483048"/>
            <a:ext cx="3456384" cy="1825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lnSpc>
                <a:spcPct val="150000"/>
              </a:lnSpc>
            </a:pPr>
            <a:r>
              <a:rPr lang="zh-TW" altLang="en-US" sz="4000" b="1" kern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簡報完畢</a:t>
            </a:r>
            <a:endParaRPr lang="en-US" altLang="zh-TW" sz="4000" b="1" kern="1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algn="ctr" hangingPunct="1">
              <a:lnSpc>
                <a:spcPct val="150000"/>
              </a:lnSpc>
            </a:pPr>
            <a:r>
              <a:rPr lang="zh-TW" altLang="en-US" sz="4000" b="1" kern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承蒙你 恁仔細</a:t>
            </a:r>
            <a:endParaRPr lang="zh-TW" altLang="en-US" sz="4000" kern="1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8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5950" y="377827"/>
            <a:ext cx="7886700" cy="1044574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82600" y="1317625"/>
            <a:ext cx="8115300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723900">
              <a:lnSpc>
                <a:spcPct val="150000"/>
              </a:lnSpc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計畫主題、特色及與客家文化之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連結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3900" indent="0">
              <a:lnSpc>
                <a:spcPct val="150000"/>
              </a:lnSpc>
              <a:buNone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含使用客語比例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723900" indent="-723900">
              <a:lnSpc>
                <a:spcPct val="150000"/>
              </a:lnSpc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含活動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節目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流程、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域、跨界或跨族群及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青年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和社區參與規劃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3900" indent="-723900">
              <a:lnSpc>
                <a:spcPct val="150000"/>
              </a:lnSpc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三、實施方法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含活動宣傳、吸引年輕觀眾與推動客家文化方式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四、整體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經費運用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791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59818" y="306834"/>
            <a:ext cx="7742782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一、計畫主題、特色及與客家文化之</a:t>
            </a:r>
            <a:r>
              <a:rPr kumimoji="1"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連結</a:t>
            </a:r>
            <a:r>
              <a:rPr kumimoji="1" lang="en-US" altLang="zh-TW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含使用客語比例</a:t>
            </a:r>
            <a:r>
              <a:rPr kumimoji="1" lang="en-US" altLang="zh-TW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kumimoji="1" lang="zh-TW" altLang="en-US" sz="3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9800" y="1504940"/>
            <a:ext cx="782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計畫主題</a:t>
            </a:r>
            <a:r>
              <a:rPr lang="en-US" altLang="zh-TW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故事性</a:t>
            </a:r>
            <a:r>
              <a:rPr lang="en-US" altLang="zh-TW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向右箭號 4"/>
          <p:cNvSpPr/>
          <p:nvPr/>
        </p:nvSpPr>
        <p:spPr>
          <a:xfrm>
            <a:off x="381000" y="160581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81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876300" y="757535"/>
            <a:ext cx="7251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計畫特色</a:t>
            </a:r>
            <a:r>
              <a:rPr lang="en-US" altLang="zh-TW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客家元素、使用客語比例</a:t>
            </a:r>
            <a:r>
              <a:rPr lang="en-US" altLang="zh-TW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387096" y="858406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721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5</a:t>
            </a:fld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5500" y="753070"/>
            <a:ext cx="7302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計畫目的</a:t>
            </a:r>
          </a:p>
        </p:txBody>
      </p:sp>
      <p:sp>
        <p:nvSpPr>
          <p:cNvPr id="5" name="向右箭號 4"/>
          <p:cNvSpPr/>
          <p:nvPr/>
        </p:nvSpPr>
        <p:spPr>
          <a:xfrm>
            <a:off x="304800" y="85394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37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14400" y="757534"/>
            <a:ext cx="7251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計畫日期與地點</a:t>
            </a:r>
          </a:p>
        </p:txBody>
      </p:sp>
      <p:sp>
        <p:nvSpPr>
          <p:cNvPr id="5" name="向右箭號 4"/>
          <p:cNvSpPr/>
          <p:nvPr/>
        </p:nvSpPr>
        <p:spPr>
          <a:xfrm>
            <a:off x="381000" y="858405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914400" y="3678534"/>
            <a:ext cx="7251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邀請專業合作對象與方式</a:t>
            </a:r>
            <a:endParaRPr lang="zh-TW" altLang="en-US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381000" y="3779405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364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359818" y="459234"/>
            <a:ext cx="7463382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二、計畫內容 </a:t>
            </a:r>
            <a:r>
              <a:rPr kumimoji="1"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含活動</a:t>
            </a:r>
            <a:r>
              <a:rPr kumimoji="1"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kumimoji="1" lang="zh-TW" altLang="en-US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節目流程、跨域、跨界或跨族群及青年和社區參與規劃</a:t>
            </a:r>
            <a:r>
              <a:rPr kumimoji="1"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矩形 3"/>
          <p:cNvSpPr/>
          <p:nvPr/>
        </p:nvSpPr>
        <p:spPr>
          <a:xfrm>
            <a:off x="889000" y="1784340"/>
            <a:ext cx="787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r>
              <a:rPr lang="en-US" altLang="zh-TW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節目流程</a:t>
            </a:r>
            <a:endParaRPr lang="en-US" altLang="zh-TW" sz="3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381000" y="188521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57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749300" y="627420"/>
            <a:ext cx="789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域、跨界或跨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族群</a:t>
            </a:r>
            <a:endParaRPr lang="en-US" altLang="zh-TW" sz="3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260096" y="72829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624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801-54D5-4930-BB94-BE9CE19FDE3C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774700" y="652820"/>
            <a:ext cx="787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青年和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社區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</a:t>
            </a:r>
            <a:endParaRPr lang="zh-TW" altLang="en-US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285496" y="753691"/>
            <a:ext cx="489204" cy="3830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84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9946</TotalTime>
  <Words>221</Words>
  <Application>Microsoft Office PowerPoint</Application>
  <PresentationFormat>如螢幕大小 (4:3)</PresentationFormat>
  <Paragraphs>39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110年度補助優異客家藝文團體 推廣客家文化計畫 （申請計畫名稱） （申請團隊名稱） ﹝此為簡報範本，請填上各頁以紅字標示之相關頁面內容。簡報內容應包含但不限於所列項目﹞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周麗貞</dc:creator>
  <cp:lastModifiedBy>李靜美</cp:lastModifiedBy>
  <cp:revision>750</cp:revision>
  <cp:lastPrinted>2019-04-08T06:47:08Z</cp:lastPrinted>
  <dcterms:created xsi:type="dcterms:W3CDTF">2017-06-14T01:31:13Z</dcterms:created>
  <dcterms:modified xsi:type="dcterms:W3CDTF">2020-12-23T01:30:13Z</dcterms:modified>
</cp:coreProperties>
</file>