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5"/>
  </p:notesMasterIdLst>
  <p:sldIdLst>
    <p:sldId id="256" r:id="rId2"/>
    <p:sldId id="257" r:id="rId3"/>
    <p:sldId id="272" r:id="rId4"/>
    <p:sldId id="273" r:id="rId5"/>
    <p:sldId id="259" r:id="rId6"/>
    <p:sldId id="260" r:id="rId7"/>
    <p:sldId id="274" r:id="rId8"/>
    <p:sldId id="275" r:id="rId9"/>
    <p:sldId id="276" r:id="rId10"/>
    <p:sldId id="261" r:id="rId11"/>
    <p:sldId id="262" r:id="rId12"/>
    <p:sldId id="263" r:id="rId13"/>
    <p:sldId id="277" r:id="rId14"/>
    <p:sldId id="280" r:id="rId15"/>
    <p:sldId id="285" r:id="rId16"/>
    <p:sldId id="281" r:id="rId17"/>
    <p:sldId id="282" r:id="rId18"/>
    <p:sldId id="264" r:id="rId19"/>
    <p:sldId id="283" r:id="rId20"/>
    <p:sldId id="284" r:id="rId21"/>
    <p:sldId id="278" r:id="rId22"/>
    <p:sldId id="279" r:id="rId23"/>
    <p:sldId id="266" r:id="rId24"/>
    <p:sldId id="265" r:id="rId25"/>
    <p:sldId id="288" r:id="rId26"/>
    <p:sldId id="287" r:id="rId27"/>
    <p:sldId id="291" r:id="rId28"/>
    <p:sldId id="286" r:id="rId29"/>
    <p:sldId id="289" r:id="rId30"/>
    <p:sldId id="290" r:id="rId31"/>
    <p:sldId id="292" r:id="rId32"/>
    <p:sldId id="293" r:id="rId33"/>
    <p:sldId id="294" r:id="rId34"/>
    <p:sldId id="268" r:id="rId35"/>
    <p:sldId id="296" r:id="rId36"/>
    <p:sldId id="295" r:id="rId37"/>
    <p:sldId id="297" r:id="rId38"/>
    <p:sldId id="298" r:id="rId39"/>
    <p:sldId id="300" r:id="rId40"/>
    <p:sldId id="269" r:id="rId41"/>
    <p:sldId id="301" r:id="rId42"/>
    <p:sldId id="302" r:id="rId43"/>
    <p:sldId id="299" r:id="rId4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1066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618AB-1A9E-41CD-B6A2-FDBE31F9F9C5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3E201-58D0-4787-8761-BF3564CA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3815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 smtClean="0">
                <a:effectLst/>
              </a:rPr>
              <a:t>行政院人事行政局</a:t>
            </a:r>
            <a:r>
              <a:rPr lang="en-US" altLang="zh-TW" sz="1200" dirty="0" smtClean="0">
                <a:effectLst/>
              </a:rPr>
              <a:t>97.01.11.</a:t>
            </a:r>
            <a:r>
              <a:rPr lang="zh-TW" altLang="en-US" sz="1200" dirty="0" smtClean="0">
                <a:effectLst/>
              </a:rPr>
              <a:t>局考字第</a:t>
            </a:r>
            <a:r>
              <a:rPr lang="en-US" altLang="zh-TW" sz="1200" dirty="0" smtClean="0">
                <a:effectLst/>
              </a:rPr>
              <a:t>0970000590</a:t>
            </a:r>
            <a:r>
              <a:rPr lang="zh-TW" altLang="en-US" sz="1200" dirty="0" smtClean="0">
                <a:effectLst/>
              </a:rPr>
              <a:t>號函</a:t>
            </a:r>
            <a:endParaRPr lang="en-US" altLang="zh-TW" sz="1200" dirty="0" smtClean="0">
              <a:effectLst/>
            </a:endParaRPr>
          </a:p>
          <a:p>
            <a:r>
              <a:rPr lang="zh-TW" altLang="en-US" sz="1200" dirty="0" smtClean="0">
                <a:effectLst/>
              </a:rPr>
              <a:t>基於「總量管制、遇缺不補」係目前所有公務機關工友（含技工 、駕駛人等）進用及調動之原則，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2000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164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1641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164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164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164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zh-TW" altLang="zh-TW" dirty="0" smtClean="0"/>
              <a:t>舉例：</a:t>
            </a:r>
          </a:p>
          <a:p>
            <a:pPr lvl="2"/>
            <a:r>
              <a:rPr lang="zh-TW" altLang="zh-TW" dirty="0" smtClean="0"/>
              <a:t>本（</a:t>
            </a:r>
            <a:r>
              <a:rPr lang="en-US" altLang="zh-TW" dirty="0" smtClean="0"/>
              <a:t>104</a:t>
            </a:r>
            <a:r>
              <a:rPr lang="zh-TW" altLang="zh-TW" dirty="0" smtClean="0"/>
              <a:t>）學年度畢業典禮，室內體育場冷氣臨時故障，能即時協助處理，並進行後續之維修。</a:t>
            </a:r>
          </a:p>
          <a:p>
            <a:pPr lvl="2"/>
            <a:r>
              <a:rPr lang="zh-TW" altLang="zh-TW" dirty="0" smtClean="0"/>
              <a:t>室內體育場舞臺燈之專業維修。</a:t>
            </a:r>
          </a:p>
          <a:p>
            <a:pPr lvl="2"/>
            <a:r>
              <a:rPr lang="zh-TW" altLang="zh-TW" dirty="0" smtClean="0"/>
              <a:t>校區大鐵捲門故障之即時維修。</a:t>
            </a:r>
          </a:p>
          <a:p>
            <a:pPr lvl="2"/>
            <a:r>
              <a:rPr lang="zh-TW" altLang="zh-TW" dirty="0" smtClean="0"/>
              <a:t>教室借當考場，冷氣、電燈等相關設備準備事宜。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825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zh-TW" altLang="zh-TW" dirty="0" smtClean="0"/>
              <a:t>舉例：</a:t>
            </a:r>
          </a:p>
          <a:p>
            <a:pPr lvl="2"/>
            <a:r>
              <a:rPr lang="zh-TW" altLang="zh-TW" dirty="0" smtClean="0"/>
              <a:t>本（</a:t>
            </a:r>
            <a:r>
              <a:rPr lang="en-US" altLang="zh-TW" dirty="0" smtClean="0"/>
              <a:t>104</a:t>
            </a:r>
            <a:r>
              <a:rPr lang="zh-TW" altLang="zh-TW" dirty="0" smtClean="0"/>
              <a:t>）學年度畢業典禮，室內體育場冷氣臨時故障，能即時協助處理，並進行後續之維修。</a:t>
            </a:r>
          </a:p>
          <a:p>
            <a:pPr lvl="2"/>
            <a:r>
              <a:rPr lang="zh-TW" altLang="zh-TW" dirty="0" smtClean="0"/>
              <a:t>室內體育場舞臺燈之專業維修。</a:t>
            </a:r>
          </a:p>
          <a:p>
            <a:pPr lvl="2"/>
            <a:r>
              <a:rPr lang="zh-TW" altLang="zh-TW" dirty="0" smtClean="0"/>
              <a:t>校區大鐵捲門故障之即時維修。</a:t>
            </a:r>
          </a:p>
          <a:p>
            <a:pPr lvl="2"/>
            <a:r>
              <a:rPr lang="zh-TW" altLang="zh-TW" dirty="0" smtClean="0"/>
              <a:t>教室借當考場，冷氣、電燈等相關設備準備事宜。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825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zh-TW" altLang="zh-TW" dirty="0" smtClean="0"/>
              <a:t>舉例：</a:t>
            </a:r>
          </a:p>
          <a:p>
            <a:pPr lvl="2"/>
            <a:r>
              <a:rPr lang="zh-TW" altLang="zh-TW" dirty="0" smtClean="0"/>
              <a:t>本（</a:t>
            </a:r>
            <a:r>
              <a:rPr lang="en-US" altLang="zh-TW" dirty="0" smtClean="0"/>
              <a:t>104</a:t>
            </a:r>
            <a:r>
              <a:rPr lang="zh-TW" altLang="zh-TW" dirty="0" smtClean="0"/>
              <a:t>）學年度畢業典禮，室內體育場冷氣臨時故障，能即時協助處理，並進行後續之維修。</a:t>
            </a:r>
          </a:p>
          <a:p>
            <a:pPr lvl="2"/>
            <a:r>
              <a:rPr lang="zh-TW" altLang="zh-TW" dirty="0" smtClean="0"/>
              <a:t>室內體育場舞臺燈之專業維修。</a:t>
            </a:r>
          </a:p>
          <a:p>
            <a:pPr lvl="2"/>
            <a:r>
              <a:rPr lang="zh-TW" altLang="zh-TW" dirty="0" smtClean="0"/>
              <a:t>校區大鐵捲門故障之即時維修。</a:t>
            </a:r>
          </a:p>
          <a:p>
            <a:pPr lvl="2"/>
            <a:r>
              <a:rPr lang="zh-TW" altLang="zh-TW" dirty="0" smtClean="0"/>
              <a:t>教室借當考場，冷氣、電燈等相關設備準備事宜。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8257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zh-TW" altLang="zh-TW" dirty="0" smtClean="0"/>
              <a:t>舉例：</a:t>
            </a:r>
          </a:p>
          <a:p>
            <a:pPr lvl="2"/>
            <a:r>
              <a:rPr lang="zh-TW" altLang="zh-TW" dirty="0" smtClean="0"/>
              <a:t>本（</a:t>
            </a:r>
            <a:r>
              <a:rPr lang="en-US" altLang="zh-TW" dirty="0" smtClean="0"/>
              <a:t>104</a:t>
            </a:r>
            <a:r>
              <a:rPr lang="zh-TW" altLang="zh-TW" dirty="0" smtClean="0"/>
              <a:t>）學年度畢業典禮，室內體育場冷氣臨時故障，能即時協助處理，並進行後續之維修。</a:t>
            </a:r>
          </a:p>
          <a:p>
            <a:pPr lvl="2"/>
            <a:r>
              <a:rPr lang="zh-TW" altLang="zh-TW" dirty="0" smtClean="0"/>
              <a:t>室內體育場舞臺燈之專業維修。</a:t>
            </a:r>
          </a:p>
          <a:p>
            <a:pPr lvl="2"/>
            <a:r>
              <a:rPr lang="zh-TW" altLang="zh-TW" dirty="0" smtClean="0"/>
              <a:t>校區大鐵捲門故障之即時維修。</a:t>
            </a:r>
          </a:p>
          <a:p>
            <a:pPr lvl="2"/>
            <a:r>
              <a:rPr lang="zh-TW" altLang="zh-TW" dirty="0" smtClean="0"/>
              <a:t>教室借當考場，冷氣、電燈等相關設備準備事宜。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8257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zh-TW" altLang="zh-TW" dirty="0" smtClean="0"/>
              <a:t>舉例：</a:t>
            </a:r>
          </a:p>
          <a:p>
            <a:pPr lvl="2"/>
            <a:r>
              <a:rPr lang="zh-TW" altLang="zh-TW" dirty="0" smtClean="0"/>
              <a:t>本（</a:t>
            </a:r>
            <a:r>
              <a:rPr lang="en-US" altLang="zh-TW" dirty="0" smtClean="0"/>
              <a:t>104</a:t>
            </a:r>
            <a:r>
              <a:rPr lang="zh-TW" altLang="zh-TW" dirty="0" smtClean="0"/>
              <a:t>）學年度畢業典禮，室內體育場冷氣臨時故障，能即時協助處理，並進行後續之維修。</a:t>
            </a:r>
          </a:p>
          <a:p>
            <a:pPr lvl="2"/>
            <a:r>
              <a:rPr lang="zh-TW" altLang="zh-TW" dirty="0" smtClean="0"/>
              <a:t>室內體育場舞臺燈之專業維修。</a:t>
            </a:r>
          </a:p>
          <a:p>
            <a:pPr lvl="2"/>
            <a:r>
              <a:rPr lang="zh-TW" altLang="zh-TW" dirty="0" smtClean="0"/>
              <a:t>校區大鐵捲門故障之即時維修。</a:t>
            </a:r>
          </a:p>
          <a:p>
            <a:pPr lvl="2"/>
            <a:r>
              <a:rPr lang="zh-TW" altLang="zh-TW" dirty="0" smtClean="0"/>
              <a:t>教室借當考場，冷氣、電燈等相關設備準備事宜。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825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 smtClean="0">
                <a:effectLst/>
              </a:rPr>
              <a:t>行政院人事行政局</a:t>
            </a:r>
            <a:r>
              <a:rPr lang="en-US" altLang="zh-TW" sz="1200" dirty="0" smtClean="0">
                <a:effectLst/>
              </a:rPr>
              <a:t>97.01.11.</a:t>
            </a:r>
            <a:r>
              <a:rPr lang="zh-TW" altLang="en-US" sz="1200" dirty="0" smtClean="0">
                <a:effectLst/>
              </a:rPr>
              <a:t>局考字第</a:t>
            </a:r>
            <a:r>
              <a:rPr lang="en-US" altLang="zh-TW" sz="1200" dirty="0" smtClean="0">
                <a:effectLst/>
              </a:rPr>
              <a:t>0970000590</a:t>
            </a:r>
            <a:r>
              <a:rPr lang="zh-TW" altLang="en-US" sz="1200" dirty="0" smtClean="0">
                <a:effectLst/>
              </a:rPr>
              <a:t>號函</a:t>
            </a:r>
            <a:endParaRPr lang="en-US" altLang="zh-TW" sz="1200" dirty="0" smtClean="0">
              <a:effectLst/>
            </a:endParaRPr>
          </a:p>
          <a:p>
            <a:r>
              <a:rPr lang="zh-TW" altLang="en-US" sz="1200" dirty="0" smtClean="0">
                <a:effectLst/>
              </a:rPr>
              <a:t>基於「總量管制、遇缺不補」係目前所有公務機關工友（含技工 、駕駛人等）進用及調動之原則，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20002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zh-TW" altLang="zh-TW" dirty="0" smtClean="0"/>
              <a:t>舉例：</a:t>
            </a:r>
          </a:p>
          <a:p>
            <a:pPr lvl="2"/>
            <a:r>
              <a:rPr lang="zh-TW" altLang="zh-TW" dirty="0" smtClean="0"/>
              <a:t>本（</a:t>
            </a:r>
            <a:r>
              <a:rPr lang="en-US" altLang="zh-TW" dirty="0" smtClean="0"/>
              <a:t>104</a:t>
            </a:r>
            <a:r>
              <a:rPr lang="zh-TW" altLang="zh-TW" dirty="0" smtClean="0"/>
              <a:t>）學年度畢業典禮，室內體育場冷氣臨時故障，能即時協助處理，並進行後續之維修。</a:t>
            </a:r>
          </a:p>
          <a:p>
            <a:pPr lvl="2"/>
            <a:r>
              <a:rPr lang="zh-TW" altLang="zh-TW" dirty="0" smtClean="0"/>
              <a:t>室內體育場舞臺燈之專業維修。</a:t>
            </a:r>
          </a:p>
          <a:p>
            <a:pPr lvl="2"/>
            <a:r>
              <a:rPr lang="zh-TW" altLang="zh-TW" dirty="0" smtClean="0"/>
              <a:t>校區大鐵捲門故障之即時維修。</a:t>
            </a:r>
          </a:p>
          <a:p>
            <a:pPr lvl="2"/>
            <a:r>
              <a:rPr lang="zh-TW" altLang="zh-TW" dirty="0" smtClean="0"/>
              <a:t>教室借當考場，冷氣、電燈等相關設備準備事宜。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8257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zh-TW" altLang="zh-TW" dirty="0" smtClean="0"/>
              <a:t>舉例：</a:t>
            </a:r>
          </a:p>
          <a:p>
            <a:pPr lvl="2"/>
            <a:r>
              <a:rPr lang="zh-TW" altLang="zh-TW" dirty="0" smtClean="0"/>
              <a:t>本（</a:t>
            </a:r>
            <a:r>
              <a:rPr lang="en-US" altLang="zh-TW" dirty="0" smtClean="0"/>
              <a:t>104</a:t>
            </a:r>
            <a:r>
              <a:rPr lang="zh-TW" altLang="zh-TW" dirty="0" smtClean="0"/>
              <a:t>）學年度畢業典禮，室內體育場冷氣臨時故障，能即時協助處理，並進行後續之維修。</a:t>
            </a:r>
          </a:p>
          <a:p>
            <a:pPr lvl="2"/>
            <a:r>
              <a:rPr lang="zh-TW" altLang="zh-TW" dirty="0" smtClean="0"/>
              <a:t>室內體育場舞臺燈之專業維修。</a:t>
            </a:r>
          </a:p>
          <a:p>
            <a:pPr lvl="2"/>
            <a:r>
              <a:rPr lang="zh-TW" altLang="zh-TW" dirty="0" smtClean="0"/>
              <a:t>校區大鐵捲門故障之即時維修。</a:t>
            </a:r>
          </a:p>
          <a:p>
            <a:pPr lvl="2"/>
            <a:r>
              <a:rPr lang="zh-TW" altLang="zh-TW" dirty="0" smtClean="0"/>
              <a:t>教室借當考場，冷氣、電燈等相關設備準備事宜。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8257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zh-TW" altLang="zh-TW" dirty="0" smtClean="0"/>
              <a:t>舉例：</a:t>
            </a:r>
          </a:p>
          <a:p>
            <a:pPr lvl="2"/>
            <a:r>
              <a:rPr lang="zh-TW" altLang="zh-TW" dirty="0" smtClean="0"/>
              <a:t>本（</a:t>
            </a:r>
            <a:r>
              <a:rPr lang="en-US" altLang="zh-TW" dirty="0" smtClean="0"/>
              <a:t>104</a:t>
            </a:r>
            <a:r>
              <a:rPr lang="zh-TW" altLang="zh-TW" dirty="0" smtClean="0"/>
              <a:t>）學年度畢業典禮，室內體育場冷氣臨時故障，能即時協助處理，並進行後續之維修。</a:t>
            </a:r>
          </a:p>
          <a:p>
            <a:pPr lvl="2"/>
            <a:r>
              <a:rPr lang="zh-TW" altLang="zh-TW" dirty="0" smtClean="0"/>
              <a:t>室內體育場舞臺燈之專業維修。</a:t>
            </a:r>
          </a:p>
          <a:p>
            <a:pPr lvl="2"/>
            <a:r>
              <a:rPr lang="zh-TW" altLang="zh-TW" dirty="0" smtClean="0"/>
              <a:t>校區大鐵捲門故障之即時維修。</a:t>
            </a:r>
          </a:p>
          <a:p>
            <a:pPr lvl="2"/>
            <a:r>
              <a:rPr lang="zh-TW" altLang="zh-TW" dirty="0" smtClean="0"/>
              <a:t>教室借當考場，冷氣、電燈等相關設備準備事宜。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82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提供具備甲種電匠資格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人至校駐點服務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以月薪計算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主要負責校內水電及電器設備之維護與修繕、協助學校處理校舍修繕、大型水電報修問題確認等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工具自備及不含材料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主要提供每日上午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小時駐衛保全服務，下午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小時雜務性工作，如校樹修剪、木工修繕、環境清潔等工作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以時薪計算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工具自備及不含材料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16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164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164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164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164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164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E201-58D0-4787-8761-BF3564CA14B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164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DCE2-1193-4A62-8FEB-8E871F2B77A2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95731-321F-4616-A522-D8ADCAFE17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DCE2-1193-4A62-8FEB-8E871F2B77A2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95731-321F-4616-A522-D8ADCAFE17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DCE2-1193-4A62-8FEB-8E871F2B77A2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95731-321F-4616-A522-D8ADCAFE17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DCE2-1193-4A62-8FEB-8E871F2B77A2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95731-321F-4616-A522-D8ADCAFE17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DCE2-1193-4A62-8FEB-8E871F2B77A2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95731-321F-4616-A522-D8ADCAFE17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DCE2-1193-4A62-8FEB-8E871F2B77A2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95731-321F-4616-A522-D8ADCAFE17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DCE2-1193-4A62-8FEB-8E871F2B77A2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95731-321F-4616-A522-D8ADCAFE17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DCE2-1193-4A62-8FEB-8E871F2B77A2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95731-321F-4616-A522-D8ADCAFE17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DCE2-1193-4A62-8FEB-8E871F2B77A2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95731-321F-4616-A522-D8ADCAFE17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DCE2-1193-4A62-8FEB-8E871F2B77A2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95731-321F-4616-A522-D8ADCAFE17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0DCE2-1193-4A62-8FEB-8E871F2B77A2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F95731-321F-4616-A522-D8ADCAFE17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60DCE2-1193-4A62-8FEB-8E871F2B77A2}" type="datetimeFigureOut">
              <a:rPr lang="zh-TW" altLang="en-US" smtClean="0"/>
              <a:t>2017/3/2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F95731-321F-4616-A522-D8ADCAFE17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SKMBT_36317030209250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SKMBT_36317030209260.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A10414&#32317;&#21209;&#24037;&#20316;&#21214;&#21209;&#22806;&#21253;/&#19978;&#32178;&#25991;&#20214;/3&#32317;&#21209;&#24037;&#20316;&#26381;&#21209;&#38656;&#27714;&#20839;&#23481;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A10602&#32317;&#21209;&#24037;&#20316;&#21214;&#21209;&#22806;&#21253;/&#19978;&#32178;&#25991;&#20214;/3&#32317;&#21209;&#24037;&#20316;&#26381;&#21209;&#38656;&#27714;&#20839;&#23481;.doc" TargetMode="External"/><Relationship Id="rId4" Type="http://schemas.openxmlformats.org/officeDocument/2006/relationships/hyperlink" Target="A10502&#32317;&#21209;&#24037;&#20316;&#21214;&#21209;&#22806;&#21253;/&#19978;&#32178;&#25991;&#20214;/3&#32317;&#21209;&#24037;&#20316;&#26381;&#21209;&#38656;&#27714;&#20839;&#23481;.doc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SKMBT_36317030209270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臺北市立成淵</a:t>
            </a:r>
            <a:r>
              <a:rPr lang="zh-TW" altLang="zh-TW" dirty="0" smtClean="0"/>
              <a:t>高級中學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試辦</a:t>
            </a:r>
            <a:r>
              <a:rPr lang="zh-TW" altLang="zh-TW" dirty="0"/>
              <a:t>總務工作外</a:t>
            </a:r>
            <a:r>
              <a:rPr lang="zh-TW" altLang="zh-TW" dirty="0" smtClean="0"/>
              <a:t>包成果</a:t>
            </a:r>
            <a:r>
              <a:rPr lang="zh-TW" altLang="en-US" dirty="0" smtClean="0"/>
              <a:t>分享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4484712"/>
            <a:ext cx="7406640" cy="1752600"/>
          </a:xfrm>
        </p:spPr>
        <p:txBody>
          <a:bodyPr>
            <a:normAutofit lnSpcReduction="10000"/>
          </a:bodyPr>
          <a:lstStyle/>
          <a:p>
            <a:pPr algn="r"/>
            <a:endParaRPr lang="en-US" altLang="zh-TW" dirty="0" smtClean="0"/>
          </a:p>
          <a:p>
            <a:pPr algn="r"/>
            <a:endParaRPr lang="en-US" altLang="zh-TW" dirty="0"/>
          </a:p>
          <a:p>
            <a:pPr algn="r"/>
            <a:r>
              <a:rPr lang="zh-TW" altLang="en-US" dirty="0" smtClean="0"/>
              <a:t>試辦期間</a:t>
            </a:r>
            <a:r>
              <a:rPr lang="en-US" altLang="zh-TW" dirty="0" smtClean="0"/>
              <a:t>104.07~105.12</a:t>
            </a:r>
          </a:p>
          <a:p>
            <a:pPr algn="r"/>
            <a:r>
              <a:rPr lang="zh-TW" altLang="en-US" dirty="0" smtClean="0"/>
              <a:t>成淵高中總務主任歐建榮報告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820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學校概況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sz="5200" dirty="0" smtClean="0"/>
              <a:t>經費支應</a:t>
            </a:r>
            <a:endParaRPr lang="en-US" altLang="zh-TW" sz="5200" dirty="0" smtClean="0"/>
          </a:p>
          <a:p>
            <a:pPr marL="603504" lvl="2" indent="0">
              <a:buNone/>
            </a:pPr>
            <a:r>
              <a:rPr lang="en-US" altLang="zh-TW" sz="4600" dirty="0"/>
              <a:t>104</a:t>
            </a:r>
            <a:r>
              <a:rPr lang="zh-TW" altLang="zh-TW" sz="4600" dirty="0" smtClean="0"/>
              <a:t>年度</a:t>
            </a:r>
            <a:r>
              <a:rPr lang="en-US" altLang="zh-TW" sz="4600" dirty="0" smtClean="0"/>
              <a:t>7</a:t>
            </a:r>
            <a:r>
              <a:rPr lang="zh-TW" altLang="en-US" sz="4600" dirty="0" smtClean="0"/>
              <a:t>月</a:t>
            </a:r>
            <a:r>
              <a:rPr lang="en-US" altLang="zh-TW" sz="4600" dirty="0" smtClean="0"/>
              <a:t>~12</a:t>
            </a:r>
            <a:r>
              <a:rPr lang="zh-TW" altLang="en-US" sz="4600" dirty="0" smtClean="0"/>
              <a:t>月：由教育局支應</a:t>
            </a:r>
            <a:endParaRPr lang="en-US" altLang="zh-TW" sz="4600" dirty="0" smtClean="0"/>
          </a:p>
          <a:p>
            <a:pPr marL="603504" lvl="2" indent="0">
              <a:buNone/>
            </a:pPr>
            <a:r>
              <a:rPr lang="en-US" altLang="zh-TW" sz="4600" dirty="0" smtClean="0"/>
              <a:t>105</a:t>
            </a:r>
            <a:r>
              <a:rPr lang="zh-TW" altLang="zh-TW" sz="4600" dirty="0" smtClean="0"/>
              <a:t>年度</a:t>
            </a:r>
            <a:r>
              <a:rPr lang="zh-TW" altLang="en-US" sz="4600" dirty="0" smtClean="0"/>
              <a:t>：</a:t>
            </a:r>
            <a:r>
              <a:rPr lang="zh-TW" altLang="en-US" sz="4600" dirty="0"/>
              <a:t>由</a:t>
            </a:r>
            <a:r>
              <a:rPr lang="zh-TW" altLang="en-US" sz="4600" dirty="0">
                <a:solidFill>
                  <a:srgbClr val="9966FF"/>
                </a:solidFill>
              </a:rPr>
              <a:t>教育局</a:t>
            </a:r>
            <a:r>
              <a:rPr lang="zh-TW" altLang="en-US" sz="4600" dirty="0" smtClean="0">
                <a:solidFill>
                  <a:srgbClr val="9966FF"/>
                </a:solidFill>
              </a:rPr>
              <a:t>支應</a:t>
            </a:r>
            <a:r>
              <a:rPr lang="en-US" altLang="zh-TW" sz="4600" dirty="0" smtClean="0">
                <a:solidFill>
                  <a:srgbClr val="9966FF"/>
                </a:solidFill>
              </a:rPr>
              <a:t>50%</a:t>
            </a:r>
            <a:r>
              <a:rPr lang="zh-TW" altLang="en-US" sz="4600" dirty="0" smtClean="0">
                <a:solidFill>
                  <a:srgbClr val="9966FF"/>
                </a:solidFill>
              </a:rPr>
              <a:t>，學校自籌</a:t>
            </a:r>
            <a:r>
              <a:rPr lang="en-US" altLang="zh-TW" sz="4600" dirty="0" smtClean="0">
                <a:solidFill>
                  <a:srgbClr val="9966FF"/>
                </a:solidFill>
              </a:rPr>
              <a:t>50%</a:t>
            </a:r>
            <a:r>
              <a:rPr lang="zh-TW" altLang="en-US" sz="4600" dirty="0" smtClean="0"/>
              <a:t>。</a:t>
            </a:r>
            <a:endParaRPr lang="en-US" altLang="zh-TW" sz="4600" dirty="0" smtClean="0"/>
          </a:p>
          <a:p>
            <a:pPr marL="603504" lvl="2" indent="0">
              <a:buNone/>
            </a:pPr>
            <a:r>
              <a:rPr lang="en-US" altLang="zh-TW" sz="4600" dirty="0" smtClean="0"/>
              <a:t>106</a:t>
            </a:r>
            <a:r>
              <a:rPr lang="zh-TW" altLang="en-US" sz="4600" dirty="0" smtClean="0"/>
              <a:t>年度：由學校自籌</a:t>
            </a:r>
            <a:endParaRPr lang="en-US" altLang="zh-TW" sz="4600" dirty="0" smtClean="0"/>
          </a:p>
          <a:p>
            <a:pPr marL="603504" lvl="2" indent="0">
              <a:buNone/>
            </a:pPr>
            <a:r>
              <a:rPr lang="zh-TW" altLang="en-US" sz="4600" dirty="0" smtClean="0"/>
              <a:t>學校相關經費，需用來支應</a:t>
            </a:r>
            <a:r>
              <a:rPr lang="zh-TW" altLang="en-US" sz="4600" dirty="0" smtClean="0">
                <a:solidFill>
                  <a:srgbClr val="9966FF"/>
                </a:solidFill>
              </a:rPr>
              <a:t>校內修繕、保全</a:t>
            </a:r>
            <a:r>
              <a:rPr lang="zh-TW" altLang="en-US" sz="4600" dirty="0" smtClean="0"/>
              <a:t>等費用，由校內自籌，壓縮其他經費之支應</a:t>
            </a:r>
            <a:r>
              <a:rPr lang="zh-TW" altLang="zh-TW" sz="4600" dirty="0" smtClean="0"/>
              <a:t>。</a:t>
            </a:r>
            <a:endParaRPr lang="en-US" altLang="zh-TW" sz="46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15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試辦執行</a:t>
            </a:r>
            <a:r>
              <a:rPr lang="zh-TW" altLang="en-US" dirty="0" smtClean="0"/>
              <a:t>項目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104</a:t>
            </a:r>
            <a:r>
              <a:rPr lang="zh-TW" altLang="en-US" sz="3600" dirty="0" smtClean="0"/>
              <a:t>年度</a:t>
            </a:r>
            <a:r>
              <a:rPr lang="en-US" altLang="zh-TW" sz="3600" dirty="0" smtClean="0"/>
              <a:t>7</a:t>
            </a:r>
            <a:r>
              <a:rPr lang="zh-TW" altLang="en-US" sz="3600" dirty="0" smtClean="0"/>
              <a:t>月</a:t>
            </a:r>
            <a:r>
              <a:rPr lang="en-US" altLang="zh-TW" sz="3600" dirty="0" smtClean="0"/>
              <a:t>~12</a:t>
            </a:r>
            <a:r>
              <a:rPr lang="zh-TW" altLang="en-US" sz="3600" dirty="0" smtClean="0"/>
              <a:t>月</a:t>
            </a:r>
            <a:endParaRPr lang="en-US" altLang="zh-TW" sz="3600" dirty="0" smtClean="0"/>
          </a:p>
          <a:p>
            <a:pPr lvl="1"/>
            <a:r>
              <a:rPr lang="zh-TW" altLang="zh-TW" sz="3600" dirty="0">
                <a:solidFill>
                  <a:srgbClr val="9966FF"/>
                </a:solidFill>
              </a:rPr>
              <a:t>水電</a:t>
            </a:r>
            <a:r>
              <a:rPr lang="zh-TW" altLang="zh-TW" sz="3600" dirty="0" smtClean="0">
                <a:solidFill>
                  <a:srgbClr val="9966FF"/>
                </a:solidFill>
              </a:rPr>
              <a:t>專業人員</a:t>
            </a:r>
            <a:endParaRPr lang="en-US" altLang="zh-TW" sz="3600" dirty="0" smtClean="0">
              <a:solidFill>
                <a:srgbClr val="9966FF"/>
              </a:solidFill>
            </a:endParaRPr>
          </a:p>
          <a:p>
            <a:pPr lvl="1"/>
            <a:r>
              <a:rPr lang="zh-TW" altLang="zh-TW" sz="3600" dirty="0">
                <a:solidFill>
                  <a:srgbClr val="9966FF"/>
                </a:solidFill>
              </a:rPr>
              <a:t>駐衛保全及工友人員</a:t>
            </a:r>
            <a:endParaRPr lang="en-US" altLang="zh-TW" sz="3600" dirty="0">
              <a:solidFill>
                <a:srgbClr val="9966FF"/>
              </a:solidFill>
            </a:endParaRPr>
          </a:p>
          <a:p>
            <a:r>
              <a:rPr lang="en-US" altLang="zh-TW" sz="3600" dirty="0" smtClean="0"/>
              <a:t>105</a:t>
            </a:r>
            <a:r>
              <a:rPr lang="zh-TW" altLang="en-US" sz="3600" dirty="0" smtClean="0"/>
              <a:t>年度</a:t>
            </a:r>
            <a:endParaRPr lang="en-US" altLang="zh-TW" sz="3600" dirty="0" smtClean="0"/>
          </a:p>
          <a:p>
            <a:pPr lvl="1"/>
            <a:r>
              <a:rPr lang="zh-TW" altLang="zh-TW" sz="3600" dirty="0" smtClean="0">
                <a:solidFill>
                  <a:srgbClr val="9966FF"/>
                </a:solidFill>
              </a:rPr>
              <a:t>水電專業人員</a:t>
            </a:r>
            <a:endParaRPr lang="en-US" altLang="zh-TW" sz="3600" dirty="0" smtClean="0">
              <a:solidFill>
                <a:srgbClr val="9966FF"/>
              </a:solidFill>
            </a:endParaRPr>
          </a:p>
          <a:p>
            <a:r>
              <a:rPr lang="en-US" altLang="zh-TW" sz="3600" dirty="0" smtClean="0"/>
              <a:t>106</a:t>
            </a:r>
            <a:r>
              <a:rPr lang="zh-TW" altLang="en-US" sz="3600" dirty="0" smtClean="0"/>
              <a:t>年度</a:t>
            </a:r>
            <a:endParaRPr lang="en-US" altLang="zh-TW" sz="3600" dirty="0"/>
          </a:p>
          <a:p>
            <a:pPr lvl="1"/>
            <a:r>
              <a:rPr lang="zh-TW" altLang="zh-TW" sz="3600" dirty="0">
                <a:solidFill>
                  <a:srgbClr val="9966FF"/>
                </a:solidFill>
              </a:rPr>
              <a:t>水電專業人員</a:t>
            </a:r>
            <a:endParaRPr lang="zh-TW" altLang="en-US" sz="3600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878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試辦執行</a:t>
            </a:r>
            <a:r>
              <a:rPr lang="zh-TW" altLang="en-US" dirty="0" smtClean="0"/>
              <a:t>項目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駐衛保全及工友人員</a:t>
            </a:r>
            <a:endParaRPr lang="en-US" altLang="zh-TW" sz="4000" dirty="0" smtClean="0"/>
          </a:p>
          <a:p>
            <a:pPr lvl="1"/>
            <a:r>
              <a:rPr lang="zh-TW" altLang="zh-TW" sz="3600" dirty="0" smtClean="0">
                <a:solidFill>
                  <a:srgbClr val="9966FF"/>
                </a:solidFill>
              </a:rPr>
              <a:t>上午</a:t>
            </a:r>
            <a:r>
              <a:rPr lang="en-US" altLang="zh-TW" sz="3600" dirty="0">
                <a:solidFill>
                  <a:srgbClr val="9966FF"/>
                </a:solidFill>
              </a:rPr>
              <a:t>4</a:t>
            </a:r>
            <a:r>
              <a:rPr lang="zh-TW" altLang="zh-TW" sz="3600" dirty="0">
                <a:solidFill>
                  <a:srgbClr val="9966FF"/>
                </a:solidFill>
              </a:rPr>
              <a:t>小時駐衛保全</a:t>
            </a:r>
            <a:r>
              <a:rPr lang="zh-TW" altLang="zh-TW" sz="3600" dirty="0" smtClean="0">
                <a:solidFill>
                  <a:srgbClr val="9966FF"/>
                </a:solidFill>
              </a:rPr>
              <a:t>服務</a:t>
            </a:r>
            <a:endParaRPr lang="en-US" altLang="zh-TW" sz="3600" dirty="0" smtClean="0">
              <a:solidFill>
                <a:srgbClr val="9966FF"/>
              </a:solidFill>
            </a:endParaRPr>
          </a:p>
          <a:p>
            <a:pPr lvl="1"/>
            <a:r>
              <a:rPr lang="zh-TW" altLang="zh-TW" sz="3600" dirty="0" smtClean="0">
                <a:solidFill>
                  <a:srgbClr val="9966FF"/>
                </a:solidFill>
              </a:rPr>
              <a:t>下午</a:t>
            </a:r>
            <a:r>
              <a:rPr lang="en-US" altLang="zh-TW" sz="3600" dirty="0">
                <a:solidFill>
                  <a:srgbClr val="9966FF"/>
                </a:solidFill>
              </a:rPr>
              <a:t>4</a:t>
            </a:r>
            <a:r>
              <a:rPr lang="zh-TW" altLang="zh-TW" sz="3600" dirty="0">
                <a:solidFill>
                  <a:srgbClr val="9966FF"/>
                </a:solidFill>
              </a:rPr>
              <a:t>小時雜務性</a:t>
            </a:r>
            <a:r>
              <a:rPr lang="zh-TW" altLang="zh-TW" sz="3600" dirty="0" smtClean="0">
                <a:solidFill>
                  <a:srgbClr val="9966FF"/>
                </a:solidFill>
              </a:rPr>
              <a:t>工作</a:t>
            </a:r>
            <a:endParaRPr lang="en-US" altLang="zh-TW" sz="3600" dirty="0" smtClean="0">
              <a:solidFill>
                <a:srgbClr val="9966FF"/>
              </a:solidFill>
            </a:endParaRPr>
          </a:p>
          <a:p>
            <a:pPr lvl="1"/>
            <a:r>
              <a:rPr lang="zh-TW" altLang="zh-TW" sz="3600" dirty="0" smtClean="0"/>
              <a:t>以</a:t>
            </a:r>
            <a:r>
              <a:rPr lang="zh-TW" altLang="zh-TW" sz="3600" dirty="0">
                <a:solidFill>
                  <a:srgbClr val="9966FF"/>
                </a:solidFill>
              </a:rPr>
              <a:t>時薪</a:t>
            </a:r>
            <a:r>
              <a:rPr lang="zh-TW" altLang="zh-TW" sz="3600" dirty="0"/>
              <a:t>計算</a:t>
            </a:r>
          </a:p>
          <a:p>
            <a:pPr lvl="1"/>
            <a:r>
              <a:rPr lang="zh-TW" altLang="zh-TW" sz="3600" dirty="0" smtClean="0"/>
              <a:t>工具</a:t>
            </a:r>
            <a:r>
              <a:rPr lang="zh-TW" altLang="zh-TW" sz="3600" dirty="0"/>
              <a:t>自備及不含材料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7912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試辦執行</a:t>
            </a:r>
            <a:r>
              <a:rPr lang="zh-TW" altLang="en-US" dirty="0" smtClean="0"/>
              <a:t>項目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4000" dirty="0" smtClean="0"/>
              <a:t>水電專業人員</a:t>
            </a:r>
            <a:endParaRPr lang="en-US" altLang="zh-TW" sz="4000" dirty="0" smtClean="0"/>
          </a:p>
          <a:p>
            <a:pPr lvl="1"/>
            <a:r>
              <a:rPr lang="zh-TW" altLang="zh-TW" sz="3600" dirty="0" smtClean="0"/>
              <a:t>具</a:t>
            </a:r>
            <a:r>
              <a:rPr lang="zh-TW" altLang="en-US" sz="3600" dirty="0" smtClean="0"/>
              <a:t>丙</a:t>
            </a:r>
            <a:r>
              <a:rPr lang="zh-TW" altLang="en-US" sz="3600" dirty="0">
                <a:solidFill>
                  <a:srgbClr val="9966FF"/>
                </a:solidFill>
              </a:rPr>
              <a:t>級</a:t>
            </a:r>
            <a:r>
              <a:rPr lang="zh-TW" altLang="en-US" sz="3600" dirty="0" smtClean="0">
                <a:solidFill>
                  <a:srgbClr val="9966FF"/>
                </a:solidFill>
              </a:rPr>
              <a:t>以上</a:t>
            </a:r>
            <a:r>
              <a:rPr lang="zh-TW" altLang="zh-TW" sz="3600" dirty="0" smtClean="0">
                <a:solidFill>
                  <a:srgbClr val="9966FF"/>
                </a:solidFill>
              </a:rPr>
              <a:t>電</a:t>
            </a:r>
            <a:r>
              <a:rPr lang="zh-TW" altLang="zh-TW" sz="3600" dirty="0">
                <a:solidFill>
                  <a:srgbClr val="9966FF"/>
                </a:solidFill>
              </a:rPr>
              <a:t>匠</a:t>
            </a:r>
            <a:r>
              <a:rPr lang="zh-TW" altLang="zh-TW" sz="3600" dirty="0" smtClean="0">
                <a:solidFill>
                  <a:srgbClr val="9966FF"/>
                </a:solidFill>
              </a:rPr>
              <a:t>資格</a:t>
            </a:r>
            <a:r>
              <a:rPr lang="zh-TW" altLang="zh-TW" sz="3600" dirty="0" smtClean="0"/>
              <a:t>至</a:t>
            </a:r>
            <a:r>
              <a:rPr lang="zh-TW" altLang="zh-TW" sz="3600" dirty="0"/>
              <a:t>校駐點服務</a:t>
            </a:r>
          </a:p>
          <a:p>
            <a:pPr lvl="1"/>
            <a:r>
              <a:rPr lang="zh-TW" altLang="zh-TW" sz="3600" dirty="0" smtClean="0"/>
              <a:t>以</a:t>
            </a:r>
            <a:r>
              <a:rPr lang="zh-TW" altLang="zh-TW" sz="3600" dirty="0">
                <a:solidFill>
                  <a:srgbClr val="9966FF"/>
                </a:solidFill>
              </a:rPr>
              <a:t>月薪</a:t>
            </a:r>
            <a:r>
              <a:rPr lang="zh-TW" altLang="zh-TW" sz="3600" dirty="0"/>
              <a:t>計算</a:t>
            </a:r>
          </a:p>
          <a:p>
            <a:pPr lvl="1"/>
            <a:r>
              <a:rPr lang="zh-TW" altLang="zh-TW" sz="3600" dirty="0" smtClean="0"/>
              <a:t>校</a:t>
            </a:r>
            <a:r>
              <a:rPr lang="zh-TW" altLang="zh-TW" sz="3600" dirty="0"/>
              <a:t>內水電及電器設備之維護與修繕、協助學校處理校舍</a:t>
            </a:r>
            <a:r>
              <a:rPr lang="zh-TW" altLang="zh-TW" sz="3600" dirty="0" smtClean="0"/>
              <a:t>修繕</a:t>
            </a:r>
            <a:r>
              <a:rPr lang="zh-TW" altLang="en-US" sz="3600" dirty="0" smtClean="0"/>
              <a:t>、簡易木工</a:t>
            </a:r>
            <a:r>
              <a:rPr lang="zh-TW" altLang="zh-TW" sz="3600" dirty="0" smtClean="0"/>
              <a:t>、</a:t>
            </a:r>
            <a:r>
              <a:rPr lang="zh-TW" altLang="zh-TW" sz="3600" dirty="0"/>
              <a:t>大型水電報修問題確認等</a:t>
            </a:r>
          </a:p>
          <a:p>
            <a:pPr lvl="1"/>
            <a:r>
              <a:rPr lang="zh-TW" altLang="zh-TW" sz="3600" dirty="0" smtClean="0"/>
              <a:t>工具</a:t>
            </a:r>
            <a:r>
              <a:rPr lang="zh-TW" altLang="zh-TW" sz="3600" dirty="0"/>
              <a:t>自備及不含材料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0506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招標方式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水電專業人員之契約</a:t>
            </a:r>
            <a:endParaRPr lang="en-US" altLang="zh-TW" sz="4000" dirty="0" smtClean="0"/>
          </a:p>
          <a:p>
            <a:pPr lvl="1"/>
            <a:endParaRPr lang="en-US" altLang="zh-TW" sz="3600" dirty="0" smtClean="0"/>
          </a:p>
          <a:p>
            <a:pPr lvl="1"/>
            <a:r>
              <a:rPr lang="zh-TW" altLang="en-US" sz="3600" dirty="0" smtClean="0"/>
              <a:t>薪資：以按月計酬</a:t>
            </a:r>
            <a:endParaRPr lang="en-US" altLang="zh-TW" sz="3600" dirty="0" smtClean="0"/>
          </a:p>
          <a:p>
            <a:pPr lvl="1"/>
            <a:endParaRPr lang="en-US" altLang="zh-TW" sz="3600" dirty="0" smtClean="0"/>
          </a:p>
          <a:p>
            <a:pPr lvl="1"/>
            <a:r>
              <a:rPr lang="zh-TW" altLang="en-US" sz="3600" dirty="0" smtClean="0"/>
              <a:t>加班</a:t>
            </a:r>
            <a:r>
              <a:rPr lang="zh-TW" altLang="en-US" sz="3600" dirty="0"/>
              <a:t>時薪：</a:t>
            </a:r>
            <a:r>
              <a:rPr lang="zh-TW" altLang="zh-TW" sz="3600" dirty="0"/>
              <a:t>每人每小時費用 新台幣</a:t>
            </a:r>
            <a:r>
              <a:rPr lang="en-US" altLang="zh-TW" sz="3600" dirty="0"/>
              <a:t>165</a:t>
            </a:r>
            <a:r>
              <a:rPr lang="zh-TW" altLang="zh-TW" sz="3600" dirty="0"/>
              <a:t>元整 。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193541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招標方式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水電專業人員之契約</a:t>
            </a:r>
            <a:endParaRPr lang="en-US" altLang="zh-TW" sz="4000" dirty="0" smtClean="0"/>
          </a:p>
          <a:p>
            <a:pPr lvl="1"/>
            <a:endParaRPr lang="en-US" altLang="zh-TW" sz="3600" dirty="0" smtClean="0"/>
          </a:p>
          <a:p>
            <a:pPr lvl="1"/>
            <a:r>
              <a:rPr lang="zh-TW" altLang="en-US" sz="3600" dirty="0" smtClean="0"/>
              <a:t>請款所附文件：</a:t>
            </a:r>
            <a:r>
              <a:rPr lang="zh-TW" altLang="zh-TW" sz="3600" dirty="0" smtClean="0"/>
              <a:t>當月</a:t>
            </a:r>
            <a:r>
              <a:rPr lang="zh-TW" altLang="zh-TW" sz="3600" dirty="0"/>
              <a:t>工作日誌、</a:t>
            </a:r>
            <a:r>
              <a:rPr lang="zh-TW" altLang="zh-TW" sz="3600" dirty="0">
                <a:hlinkClick r:id="rId3" action="ppaction://hlinkfile"/>
              </a:rPr>
              <a:t>值勤簽到退表</a:t>
            </a:r>
            <a:r>
              <a:rPr lang="zh-TW" altLang="zh-TW" sz="3600" dirty="0"/>
              <a:t>及</a:t>
            </a:r>
            <a:r>
              <a:rPr lang="zh-TW" altLang="zh-TW" sz="3600" dirty="0">
                <a:hlinkClick r:id="rId4" action="ppaction://hlinkfile"/>
              </a:rPr>
              <a:t>修繕統計表</a:t>
            </a:r>
            <a:r>
              <a:rPr lang="zh-TW" altLang="zh-TW" sz="3600" dirty="0" smtClean="0"/>
              <a:t>。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427302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招標方式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水電專業人員之契約</a:t>
            </a:r>
            <a:endParaRPr lang="en-US" altLang="zh-TW" sz="4000" dirty="0" smtClean="0"/>
          </a:p>
          <a:p>
            <a:pPr lvl="1"/>
            <a:r>
              <a:rPr lang="zh-TW" altLang="en-US" sz="3600" dirty="0" smtClean="0"/>
              <a:t>契約天數：工作天</a:t>
            </a:r>
            <a:endParaRPr lang="en-US" altLang="zh-TW" sz="3600" dirty="0" smtClean="0"/>
          </a:p>
          <a:p>
            <a:pPr lvl="1"/>
            <a:r>
              <a:rPr lang="zh-TW" altLang="zh-TW" sz="3600" dirty="0"/>
              <a:t>全天之工作時間為上午</a:t>
            </a:r>
            <a:r>
              <a:rPr lang="en-US" altLang="zh-TW" sz="3600" dirty="0"/>
              <a:t>09</a:t>
            </a:r>
            <a:r>
              <a:rPr lang="zh-TW" altLang="zh-TW" sz="3600" dirty="0"/>
              <a:t>時</a:t>
            </a:r>
            <a:r>
              <a:rPr lang="en-US" altLang="zh-TW" sz="3600" dirty="0"/>
              <a:t>0</a:t>
            </a:r>
            <a:r>
              <a:rPr lang="zh-TW" altLang="zh-TW" sz="3600" dirty="0"/>
              <a:t>分至下午</a:t>
            </a:r>
            <a:r>
              <a:rPr lang="en-US" altLang="zh-TW" sz="3600" dirty="0"/>
              <a:t>18</a:t>
            </a:r>
            <a:r>
              <a:rPr lang="zh-TW" altLang="zh-TW" sz="3600" dirty="0"/>
              <a:t>時</a:t>
            </a:r>
            <a:r>
              <a:rPr lang="en-US" altLang="zh-TW" sz="3600" dirty="0"/>
              <a:t>0</a:t>
            </a:r>
            <a:r>
              <a:rPr lang="zh-TW" altLang="zh-TW" sz="3600" dirty="0"/>
              <a:t>分，中午休息時間為中午</a:t>
            </a:r>
            <a:r>
              <a:rPr lang="en-US" altLang="zh-TW" sz="3600" dirty="0"/>
              <a:t>12</a:t>
            </a:r>
            <a:r>
              <a:rPr lang="zh-TW" altLang="zh-TW" sz="3600" dirty="0"/>
              <a:t>時</a:t>
            </a:r>
            <a:r>
              <a:rPr lang="en-US" altLang="zh-TW" sz="3600" dirty="0"/>
              <a:t>0</a:t>
            </a:r>
            <a:r>
              <a:rPr lang="zh-TW" altLang="zh-TW" sz="3600" dirty="0"/>
              <a:t>分至下午</a:t>
            </a:r>
            <a:r>
              <a:rPr lang="en-US" altLang="zh-TW" sz="3600" dirty="0"/>
              <a:t>13</a:t>
            </a:r>
            <a:r>
              <a:rPr lang="zh-TW" altLang="zh-TW" sz="3600" dirty="0"/>
              <a:t>時</a:t>
            </a:r>
            <a:r>
              <a:rPr lang="en-US" altLang="zh-TW" sz="3600" dirty="0"/>
              <a:t>0</a:t>
            </a:r>
            <a:r>
              <a:rPr lang="zh-TW" altLang="zh-TW" sz="3600" dirty="0" smtClean="0"/>
              <a:t>分</a:t>
            </a:r>
            <a:endParaRPr lang="en-US" altLang="zh-TW" sz="3600" dirty="0" smtClean="0"/>
          </a:p>
          <a:p>
            <a:pPr lvl="1"/>
            <a:r>
              <a:rPr lang="zh-TW" altLang="zh-TW" sz="3600" dirty="0" smtClean="0"/>
              <a:t>半天</a:t>
            </a:r>
            <a:r>
              <a:rPr lang="zh-TW" altLang="zh-TW" sz="3600" dirty="0"/>
              <a:t>之工作時間為上午</a:t>
            </a:r>
            <a:r>
              <a:rPr lang="en-US" altLang="zh-TW" sz="3600" dirty="0"/>
              <a:t>08</a:t>
            </a:r>
            <a:r>
              <a:rPr lang="zh-TW" altLang="zh-TW" sz="3600" dirty="0"/>
              <a:t>時</a:t>
            </a:r>
            <a:r>
              <a:rPr lang="en-US" altLang="zh-TW" sz="3600" dirty="0"/>
              <a:t>00</a:t>
            </a:r>
            <a:r>
              <a:rPr lang="zh-TW" altLang="zh-TW" sz="3600" dirty="0"/>
              <a:t>分至下午</a:t>
            </a:r>
            <a:r>
              <a:rPr lang="en-US" altLang="zh-TW" sz="3600" dirty="0"/>
              <a:t>12</a:t>
            </a:r>
            <a:r>
              <a:rPr lang="zh-TW" altLang="zh-TW" sz="3600" dirty="0"/>
              <a:t>時</a:t>
            </a:r>
            <a:r>
              <a:rPr lang="en-US" altLang="zh-TW" sz="3600" dirty="0"/>
              <a:t>00</a:t>
            </a:r>
            <a:r>
              <a:rPr lang="zh-TW" altLang="zh-TW" sz="3600" dirty="0"/>
              <a:t>分。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6840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招標方式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水電專業人員之契約</a:t>
            </a:r>
            <a:endParaRPr lang="en-US" altLang="zh-TW" sz="4000" dirty="0" smtClean="0"/>
          </a:p>
          <a:p>
            <a:pPr lvl="1"/>
            <a:r>
              <a:rPr lang="zh-TW" altLang="en-US" sz="3600" dirty="0" smtClean="0"/>
              <a:t>保險：</a:t>
            </a:r>
            <a:r>
              <a:rPr lang="zh-TW" altLang="zh-TW" sz="3600" dirty="0" smtClean="0"/>
              <a:t>雇主</a:t>
            </a:r>
            <a:r>
              <a:rPr lang="zh-TW" altLang="zh-TW" sz="3600" dirty="0"/>
              <a:t>意外責任</a:t>
            </a:r>
            <a:r>
              <a:rPr lang="zh-TW" altLang="zh-TW" sz="3600" dirty="0" smtClean="0"/>
              <a:t>險</a:t>
            </a:r>
            <a:endParaRPr lang="en-US" altLang="zh-TW" sz="3600" dirty="0" smtClean="0"/>
          </a:p>
          <a:p>
            <a:pPr lvl="1"/>
            <a:r>
              <a:rPr lang="zh-TW" altLang="en-US" sz="3600" dirty="0" smtClean="0"/>
              <a:t>保證金：</a:t>
            </a:r>
            <a:endParaRPr lang="en-US" altLang="zh-TW" sz="3600" dirty="0" smtClean="0"/>
          </a:p>
          <a:p>
            <a:pPr lvl="2"/>
            <a:r>
              <a:rPr lang="zh-TW" altLang="en-US" sz="3200" dirty="0" smtClean="0"/>
              <a:t>有履約保證金、無保固保證金</a:t>
            </a:r>
            <a:endParaRPr lang="en-US" altLang="zh-TW" sz="3200" dirty="0" smtClean="0"/>
          </a:p>
          <a:p>
            <a:pPr lvl="1"/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371585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招標方式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水電專業人員之投標須知</a:t>
            </a:r>
            <a:endParaRPr lang="en-US" altLang="zh-TW" sz="4000" dirty="0" smtClean="0"/>
          </a:p>
          <a:p>
            <a:pPr lvl="1"/>
            <a:r>
              <a:rPr lang="zh-TW" altLang="zh-TW" sz="3600" dirty="0"/>
              <a:t>本採購為逾公告金額十分之一未達公告金額之</a:t>
            </a:r>
            <a:r>
              <a:rPr lang="zh-TW" altLang="zh-TW" sz="3600" dirty="0" smtClean="0"/>
              <a:t>採購</a:t>
            </a:r>
            <a:r>
              <a:rPr lang="zh-TW" altLang="en-US" sz="3600" dirty="0" smtClean="0"/>
              <a:t>：</a:t>
            </a:r>
            <a:r>
              <a:rPr lang="zh-TW" altLang="zh-TW" sz="3600" dirty="0"/>
              <a:t>公開取得企劃書及書面報價</a:t>
            </a:r>
            <a:endParaRPr lang="en-US" altLang="zh-TW" sz="3600" dirty="0" smtClean="0"/>
          </a:p>
          <a:p>
            <a:endParaRPr lang="en-US" altLang="zh-TW" dirty="0" smtClean="0"/>
          </a:p>
          <a:p>
            <a:r>
              <a:rPr lang="zh-TW" altLang="en-US" sz="4000" dirty="0" smtClean="0"/>
              <a:t>駐衛保全及工友人員</a:t>
            </a:r>
            <a:endParaRPr lang="en-US" altLang="zh-TW" sz="4000" dirty="0" smtClean="0"/>
          </a:p>
          <a:p>
            <a:pPr lvl="1"/>
            <a:r>
              <a:rPr lang="zh-TW" altLang="en-US" sz="3600" dirty="0" smtClean="0"/>
              <a:t>共同供應契約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16245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招標方式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水電專業人員之投標須知</a:t>
            </a:r>
            <a:endParaRPr lang="en-US" altLang="zh-TW" sz="4000" dirty="0" smtClean="0"/>
          </a:p>
          <a:p>
            <a:pPr lvl="1"/>
            <a:r>
              <a:rPr lang="zh-TW" altLang="en-US" sz="3600" dirty="0" smtClean="0"/>
              <a:t>資格：</a:t>
            </a:r>
            <a:endParaRPr lang="en-US" altLang="zh-TW" sz="3600" dirty="0" smtClean="0"/>
          </a:p>
          <a:p>
            <a:pPr marL="402336" lvl="1" indent="0">
              <a:buNone/>
            </a:pPr>
            <a:r>
              <a:rPr lang="en-US" altLang="zh-TW" sz="3600" dirty="0" smtClean="0"/>
              <a:t>   </a:t>
            </a:r>
            <a:r>
              <a:rPr lang="en-US" altLang="zh-TW" sz="3600" dirty="0" err="1" smtClean="0"/>
              <a:t>E601010</a:t>
            </a:r>
            <a:r>
              <a:rPr lang="zh-TW" altLang="zh-TW" sz="3600" dirty="0"/>
              <a:t>電器承裝業</a:t>
            </a:r>
            <a:r>
              <a:rPr lang="zh-TW" altLang="zh-TW" sz="3600" dirty="0" smtClean="0"/>
              <a:t>：■</a:t>
            </a:r>
            <a:r>
              <a:rPr lang="zh-TW" altLang="zh-TW" sz="3600" dirty="0"/>
              <a:t>丙級</a:t>
            </a:r>
            <a:r>
              <a:rPr lang="en-US" altLang="zh-TW" sz="3600" dirty="0"/>
              <a:t>(</a:t>
            </a:r>
            <a:r>
              <a:rPr lang="zh-TW" altLang="zh-TW" sz="3600" dirty="0" smtClean="0"/>
              <a:t>含以上</a:t>
            </a:r>
            <a:r>
              <a:rPr lang="en-US" altLang="zh-TW" sz="3600" dirty="0"/>
              <a:t>)</a:t>
            </a:r>
            <a:r>
              <a:rPr lang="zh-TW" altLang="zh-TW" sz="3600" dirty="0"/>
              <a:t>。</a:t>
            </a:r>
          </a:p>
          <a:p>
            <a:pPr lvl="1"/>
            <a:r>
              <a:rPr lang="zh-TW" altLang="en-US" sz="3600" dirty="0" smtClean="0"/>
              <a:t>免押標金</a:t>
            </a:r>
            <a:endParaRPr lang="en-US" altLang="zh-TW" sz="3600" dirty="0" smtClean="0"/>
          </a:p>
          <a:p>
            <a:pPr lvl="1"/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7168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報告項目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前言</a:t>
            </a:r>
            <a:endParaRPr lang="en-US" altLang="zh-TW" dirty="0" smtClean="0"/>
          </a:p>
          <a:p>
            <a:r>
              <a:rPr lang="zh-TW" altLang="en-US" dirty="0" smtClean="0"/>
              <a:t>學校概況</a:t>
            </a:r>
            <a:endParaRPr lang="en-US" altLang="zh-TW" dirty="0" smtClean="0"/>
          </a:p>
          <a:p>
            <a:r>
              <a:rPr lang="zh-TW" altLang="en-US" dirty="0" smtClean="0"/>
              <a:t>試辦執行項目</a:t>
            </a:r>
            <a:endParaRPr lang="en-US" altLang="zh-TW" dirty="0" smtClean="0"/>
          </a:p>
          <a:p>
            <a:r>
              <a:rPr lang="zh-TW" altLang="en-US" dirty="0" smtClean="0"/>
              <a:t>招標方式</a:t>
            </a:r>
            <a:endParaRPr lang="en-US" altLang="zh-TW" dirty="0" smtClean="0"/>
          </a:p>
          <a:p>
            <a:r>
              <a:rPr lang="zh-TW" altLang="en-US" dirty="0" smtClean="0"/>
              <a:t>成效分析</a:t>
            </a:r>
            <a:endParaRPr lang="en-US" altLang="zh-TW" dirty="0"/>
          </a:p>
          <a:p>
            <a:r>
              <a:rPr lang="zh-TW" altLang="en-US" dirty="0"/>
              <a:t>效益分析</a:t>
            </a:r>
          </a:p>
          <a:p>
            <a:r>
              <a:rPr lang="zh-TW" altLang="en-US" dirty="0" smtClean="0"/>
              <a:t>結論與建議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70622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招標方式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水電專業人員之投標須知</a:t>
            </a:r>
            <a:endParaRPr lang="en-US" altLang="zh-TW" sz="4000" dirty="0" smtClean="0"/>
          </a:p>
          <a:p>
            <a:pPr lvl="1"/>
            <a:r>
              <a:rPr lang="zh-TW" altLang="zh-TW" sz="3600" dirty="0" smtClean="0"/>
              <a:t>逾</a:t>
            </a:r>
            <a:r>
              <a:rPr lang="zh-TW" altLang="zh-TW" sz="3600" dirty="0"/>
              <a:t>公告金額十分之一未達公告金額之採購案，參考最有利標者</a:t>
            </a:r>
            <a:r>
              <a:rPr lang="zh-TW" altLang="zh-TW" sz="3600" dirty="0" smtClean="0"/>
              <a:t>：</a:t>
            </a:r>
            <a:endParaRPr lang="en-US" altLang="zh-TW" sz="3600" dirty="0" smtClean="0"/>
          </a:p>
          <a:p>
            <a:pPr lvl="1"/>
            <a:r>
              <a:rPr lang="zh-TW" altLang="zh-TW" sz="3600" dirty="0" smtClean="0"/>
              <a:t>公開</a:t>
            </a:r>
            <a:r>
              <a:rPr lang="zh-TW" altLang="zh-TW" sz="3600" dirty="0"/>
              <a:t>取得企畫書經評審，採序位法且價格納入</a:t>
            </a:r>
            <a:r>
              <a:rPr lang="zh-TW" altLang="zh-TW" sz="3600" dirty="0" smtClean="0"/>
              <a:t>評審</a:t>
            </a:r>
            <a:endParaRPr lang="en-US" altLang="zh-TW" sz="3600" dirty="0" smtClean="0"/>
          </a:p>
          <a:p>
            <a:pPr lvl="1"/>
            <a:r>
              <a:rPr lang="zh-TW" altLang="zh-TW" sz="3600" dirty="0"/>
              <a:t>擇最符合需要者進行議價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392425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招標方式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水電專業人員之採購案需求</a:t>
            </a:r>
            <a:endParaRPr lang="en-US" altLang="zh-TW" sz="4000" dirty="0" smtClean="0"/>
          </a:p>
          <a:p>
            <a:pPr lvl="1"/>
            <a:endParaRPr lang="en-US" altLang="zh-TW" sz="3600" dirty="0" smtClean="0"/>
          </a:p>
          <a:p>
            <a:pPr lvl="1"/>
            <a:r>
              <a:rPr lang="en-US" altLang="zh-TW" sz="3600" dirty="0" smtClean="0">
                <a:hlinkClick r:id="rId3" action="ppaction://hlinkfile"/>
              </a:rPr>
              <a:t>104</a:t>
            </a:r>
            <a:r>
              <a:rPr lang="zh-TW" altLang="en-US" sz="3600" dirty="0" smtClean="0">
                <a:hlinkClick r:id="rId3" action="ppaction://hlinkfile"/>
              </a:rPr>
              <a:t>年度</a:t>
            </a:r>
            <a:r>
              <a:rPr lang="en-US" altLang="zh-TW" sz="3600" dirty="0" smtClean="0">
                <a:hlinkClick r:id="rId3" action="ppaction://hlinkfile"/>
              </a:rPr>
              <a:t>7-12</a:t>
            </a:r>
            <a:r>
              <a:rPr lang="zh-TW" altLang="en-US" sz="3600" dirty="0" smtClean="0">
                <a:hlinkClick r:id="rId3" action="ppaction://hlinkfile"/>
              </a:rPr>
              <a:t>月</a:t>
            </a:r>
            <a:endParaRPr lang="en-US" altLang="zh-TW" sz="3600" dirty="0" smtClean="0"/>
          </a:p>
          <a:p>
            <a:pPr lvl="1"/>
            <a:endParaRPr lang="en-US" altLang="zh-TW" sz="3600" dirty="0" smtClean="0"/>
          </a:p>
          <a:p>
            <a:pPr lvl="1"/>
            <a:r>
              <a:rPr lang="en-US" altLang="zh-TW" sz="3600" dirty="0" smtClean="0">
                <a:hlinkClick r:id="rId4" action="ppaction://hlinkfile"/>
              </a:rPr>
              <a:t>105</a:t>
            </a:r>
            <a:r>
              <a:rPr lang="zh-TW" altLang="en-US" sz="3600" dirty="0" smtClean="0">
                <a:hlinkClick r:id="rId4" action="ppaction://hlinkfile"/>
              </a:rPr>
              <a:t>年度</a:t>
            </a:r>
            <a:endParaRPr lang="en-US" altLang="zh-TW" sz="3600" dirty="0" smtClean="0"/>
          </a:p>
          <a:p>
            <a:pPr lvl="1"/>
            <a:endParaRPr lang="en-US" altLang="zh-TW" sz="3600" dirty="0" smtClean="0"/>
          </a:p>
          <a:p>
            <a:pPr lvl="1"/>
            <a:r>
              <a:rPr lang="en-US" altLang="zh-TW" sz="3600" dirty="0" smtClean="0">
                <a:hlinkClick r:id="rId5" action="ppaction://hlinkfile"/>
              </a:rPr>
              <a:t>106</a:t>
            </a:r>
            <a:r>
              <a:rPr lang="zh-TW" altLang="en-US" sz="3600" dirty="0" smtClean="0">
                <a:hlinkClick r:id="rId5" action="ppaction://hlinkfile"/>
              </a:rPr>
              <a:t>年度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16217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招標方式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水電專業人員之詳細價目表</a:t>
            </a:r>
            <a:endParaRPr lang="en-US" altLang="zh-TW" sz="4000" dirty="0" smtClean="0"/>
          </a:p>
          <a:p>
            <a:endParaRPr lang="en-US" altLang="zh-TW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88" t="31753" r="24149" b="9828"/>
          <a:stretch/>
        </p:blipFill>
        <p:spPr bwMode="auto">
          <a:xfrm>
            <a:off x="1763688" y="2177592"/>
            <a:ext cx="6249971" cy="4006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39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成效分析</a:t>
            </a:r>
            <a:r>
              <a:rPr lang="en-US" altLang="zh-TW" dirty="0" smtClean="0"/>
              <a:t>-</a:t>
            </a:r>
            <a:r>
              <a:rPr lang="zh-TW" altLang="en-US" dirty="0" smtClean="0"/>
              <a:t>駐衛保全及工友人員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/>
              <a:t>優點：</a:t>
            </a:r>
          </a:p>
          <a:p>
            <a:pPr lvl="1"/>
            <a:r>
              <a:rPr lang="zh-TW" altLang="zh-TW" sz="3600" dirty="0"/>
              <a:t>支援校內保全以及雜務性工作人力不足的窘境，因校內工友人力老化</a:t>
            </a:r>
            <a:r>
              <a:rPr lang="zh-TW" altLang="zh-TW" sz="3600" dirty="0" smtClean="0"/>
              <a:t>。</a:t>
            </a:r>
            <a:endParaRPr lang="en-US" altLang="zh-TW" sz="3600" dirty="0" smtClean="0"/>
          </a:p>
          <a:p>
            <a:pPr lvl="2"/>
            <a:endParaRPr lang="zh-TW" altLang="zh-TW" dirty="0"/>
          </a:p>
          <a:p>
            <a:r>
              <a:rPr lang="en-US" altLang="zh-TW" dirty="0"/>
              <a:t> </a:t>
            </a:r>
            <a:r>
              <a:rPr lang="zh-TW" altLang="zh-TW" sz="4000" dirty="0" smtClean="0"/>
              <a:t>缺點</a:t>
            </a:r>
            <a:r>
              <a:rPr lang="zh-TW" altLang="zh-TW" sz="4000" dirty="0"/>
              <a:t>（困難點）</a:t>
            </a:r>
          </a:p>
          <a:p>
            <a:pPr lvl="1"/>
            <a:r>
              <a:rPr lang="zh-TW" altLang="zh-TW" sz="3600" dirty="0"/>
              <a:t>囿於法令限制，無法支援所有得交辦事務。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97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成效分析</a:t>
            </a:r>
            <a:r>
              <a:rPr lang="en-US" altLang="zh-TW" dirty="0" smtClean="0"/>
              <a:t>-</a:t>
            </a:r>
            <a:r>
              <a:rPr lang="zh-TW" altLang="en-US" dirty="0" smtClean="0"/>
              <a:t>水電專業人員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/>
              <a:t>優點：</a:t>
            </a:r>
          </a:p>
          <a:p>
            <a:pPr lvl="1"/>
            <a:r>
              <a:rPr lang="zh-TW" altLang="zh-TW" sz="3600" dirty="0" smtClean="0">
                <a:solidFill>
                  <a:srgbClr val="9966FF"/>
                </a:solidFill>
              </a:rPr>
              <a:t>及時</a:t>
            </a:r>
            <a:r>
              <a:rPr lang="zh-TW" altLang="zh-TW" sz="3600" dirty="0">
                <a:solidFill>
                  <a:srgbClr val="9966FF"/>
                </a:solidFill>
              </a:rPr>
              <a:t>處理機電修繕的專業問題與</a:t>
            </a:r>
            <a:r>
              <a:rPr lang="zh-TW" altLang="zh-TW" sz="3600" dirty="0" smtClean="0">
                <a:solidFill>
                  <a:srgbClr val="9966FF"/>
                </a:solidFill>
              </a:rPr>
              <a:t>建議</a:t>
            </a:r>
            <a:endParaRPr lang="en-US" altLang="zh-TW" sz="3600" dirty="0">
              <a:solidFill>
                <a:srgbClr val="9966FF"/>
              </a:solidFill>
            </a:endParaRPr>
          </a:p>
          <a:p>
            <a:pPr marL="658368" lvl="2" indent="0">
              <a:buNone/>
            </a:pPr>
            <a:r>
              <a:rPr lang="zh-TW" altLang="zh-TW" sz="3200" dirty="0" smtClean="0"/>
              <a:t>特殊</a:t>
            </a:r>
            <a:r>
              <a:rPr lang="zh-TW" altLang="zh-TW" sz="3200" dirty="0"/>
              <a:t>維修如儲冰式冷氣機、深水馬達抽水機、停水的處理以及電力設備的故障處理</a:t>
            </a:r>
            <a:r>
              <a:rPr lang="zh-TW" altLang="zh-TW" sz="3200" dirty="0" smtClean="0"/>
              <a:t>。</a:t>
            </a:r>
            <a:endParaRPr lang="zh-TW" altLang="zh-TW" sz="3200" dirty="0"/>
          </a:p>
        </p:txBody>
      </p:sp>
    </p:spTree>
    <p:extLst>
      <p:ext uri="{BB962C8B-B14F-4D97-AF65-F5344CB8AC3E}">
        <p14:creationId xmlns:p14="http://schemas.microsoft.com/office/powerpoint/2010/main" val="9045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成效分析</a:t>
            </a:r>
            <a:r>
              <a:rPr lang="en-US" altLang="zh-TW" dirty="0" smtClean="0"/>
              <a:t>-</a:t>
            </a:r>
            <a:r>
              <a:rPr lang="zh-TW" altLang="en-US" dirty="0" smtClean="0"/>
              <a:t>水電專業人員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/>
              <a:t>優點：</a:t>
            </a:r>
          </a:p>
          <a:p>
            <a:pPr lvl="1"/>
            <a:r>
              <a:rPr lang="zh-TW" altLang="zh-TW" sz="3600" dirty="0" smtClean="0">
                <a:solidFill>
                  <a:srgbClr val="9966FF"/>
                </a:solidFill>
              </a:rPr>
              <a:t>完全</a:t>
            </a:r>
            <a:r>
              <a:rPr lang="zh-TW" altLang="zh-TW" sz="3600" dirty="0">
                <a:solidFill>
                  <a:srgbClr val="9966FF"/>
                </a:solidFill>
              </a:rPr>
              <a:t>支援學校所短缺的水電</a:t>
            </a:r>
            <a:r>
              <a:rPr lang="zh-TW" altLang="zh-TW" sz="3600" dirty="0" smtClean="0">
                <a:solidFill>
                  <a:srgbClr val="9966FF"/>
                </a:solidFill>
              </a:rPr>
              <a:t>人力</a:t>
            </a:r>
            <a:endParaRPr lang="en-US" altLang="zh-TW" sz="3600" dirty="0" smtClean="0">
              <a:solidFill>
                <a:srgbClr val="9966FF"/>
              </a:solidFill>
            </a:endParaRPr>
          </a:p>
          <a:p>
            <a:pPr marL="649224" lvl="2" indent="0">
              <a:buNone/>
            </a:pPr>
            <a:r>
              <a:rPr lang="zh-TW" altLang="zh-TW" sz="3200" dirty="0" smtClean="0"/>
              <a:t>諸如</a:t>
            </a:r>
            <a:r>
              <a:rPr lang="zh-TW" altLang="zh-TW" sz="3200" dirty="0"/>
              <a:t>馬桶堵塞、水龍頭損壞、便器更換以及消防管線的漏水，還有辦公室、教室冷氣機的基本維修與清潔、電風扇與燈具的更換，廣播設備的初步處理等</a:t>
            </a:r>
            <a:r>
              <a:rPr lang="zh-TW" altLang="zh-TW" sz="3200" dirty="0" smtClean="0"/>
              <a:t>。</a:t>
            </a:r>
            <a:endParaRPr lang="zh-TW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79238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成效分析</a:t>
            </a:r>
            <a:r>
              <a:rPr lang="en-US" altLang="zh-TW" dirty="0" smtClean="0"/>
              <a:t>-</a:t>
            </a:r>
            <a:r>
              <a:rPr lang="zh-TW" altLang="en-US" dirty="0" smtClean="0"/>
              <a:t>水電專業人員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sz="4300" dirty="0"/>
              <a:t>優點：</a:t>
            </a:r>
          </a:p>
          <a:p>
            <a:pPr lvl="1"/>
            <a:r>
              <a:rPr lang="zh-TW" altLang="zh-TW" sz="3900" dirty="0" smtClean="0"/>
              <a:t>水電</a:t>
            </a:r>
            <a:r>
              <a:rPr lang="zh-TW" altLang="zh-TW" sz="3900" dirty="0">
                <a:solidFill>
                  <a:srgbClr val="9966FF"/>
                </a:solidFill>
              </a:rPr>
              <a:t>維修及品質的效率有明顯</a:t>
            </a:r>
            <a:r>
              <a:rPr lang="zh-TW" altLang="zh-TW" sz="3900" dirty="0" smtClean="0">
                <a:solidFill>
                  <a:srgbClr val="9966FF"/>
                </a:solidFill>
              </a:rPr>
              <a:t>增加</a:t>
            </a:r>
            <a:endParaRPr lang="zh-TW" altLang="zh-TW" sz="3900" dirty="0"/>
          </a:p>
          <a:p>
            <a:pPr lvl="1"/>
            <a:r>
              <a:rPr lang="zh-TW" altLang="zh-TW" sz="3900" dirty="0" smtClean="0"/>
              <a:t>進行</a:t>
            </a:r>
            <a:r>
              <a:rPr lang="zh-TW" altLang="zh-TW" sz="3900" dirty="0"/>
              <a:t>相關採購時，能詢問專業意見，以利學校採購物品之品質及後續維修工作。</a:t>
            </a:r>
          </a:p>
          <a:p>
            <a:pPr lvl="1"/>
            <a:r>
              <a:rPr lang="zh-TW" altLang="zh-TW" sz="3900" dirty="0" smtClean="0"/>
              <a:t>目前</a:t>
            </a:r>
            <a:r>
              <a:rPr lang="zh-TW" altLang="zh-TW" sz="3900" dirty="0">
                <a:solidFill>
                  <a:srgbClr val="9966FF"/>
                </a:solidFill>
              </a:rPr>
              <a:t>委外人力乃由學校熟悉廠商得標</a:t>
            </a:r>
            <a:r>
              <a:rPr lang="zh-TW" altLang="zh-TW" sz="3900" dirty="0"/>
              <a:t>，故在執行業務上並無磨合期</a:t>
            </a:r>
            <a:r>
              <a:rPr lang="zh-TW" altLang="zh-TW" sz="3900" dirty="0" smtClean="0"/>
              <a:t>。</a:t>
            </a:r>
            <a:endParaRPr lang="zh-TW" altLang="zh-TW" sz="3900" dirty="0"/>
          </a:p>
        </p:txBody>
      </p:sp>
    </p:spTree>
    <p:extLst>
      <p:ext uri="{BB962C8B-B14F-4D97-AF65-F5344CB8AC3E}">
        <p14:creationId xmlns:p14="http://schemas.microsoft.com/office/powerpoint/2010/main" val="349683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成效分析</a:t>
            </a:r>
            <a:r>
              <a:rPr lang="en-US" altLang="zh-TW" dirty="0" smtClean="0"/>
              <a:t>-</a:t>
            </a:r>
            <a:r>
              <a:rPr lang="zh-TW" altLang="en-US" dirty="0" smtClean="0"/>
              <a:t>水電專業人員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sz="4300" dirty="0"/>
              <a:t>優點：</a:t>
            </a:r>
          </a:p>
          <a:p>
            <a:pPr lvl="1"/>
            <a:r>
              <a:rPr lang="zh-TW" altLang="en-US" sz="3900" dirty="0" smtClean="0">
                <a:hlinkClick r:id="rId3" action="ppaction://hlinkfile"/>
              </a:rPr>
              <a:t>外借考場擔任冷氣維護人員</a:t>
            </a:r>
            <a:endParaRPr lang="en-US" altLang="zh-TW" sz="3900" dirty="0" smtClean="0"/>
          </a:p>
          <a:p>
            <a:r>
              <a:rPr lang="zh-TW" altLang="zh-TW" dirty="0" smtClean="0"/>
              <a:t>畢業典禮</a:t>
            </a:r>
            <a:r>
              <a:rPr lang="zh-TW" altLang="zh-TW" dirty="0"/>
              <a:t>，室內體育場冷氣臨時故障，能即時協助處理，並進行後續之維修。</a:t>
            </a:r>
            <a:endParaRPr lang="zh-TW" altLang="zh-TW" sz="2800" dirty="0"/>
          </a:p>
          <a:p>
            <a:r>
              <a:rPr lang="zh-TW" altLang="zh-TW" dirty="0"/>
              <a:t>室內體育場舞臺燈之專業維修。</a:t>
            </a:r>
            <a:endParaRPr lang="zh-TW" altLang="zh-TW" sz="2800" dirty="0"/>
          </a:p>
          <a:p>
            <a:r>
              <a:rPr lang="zh-TW" altLang="zh-TW" dirty="0"/>
              <a:t>校區大鐵捲門故障之即時維修。</a:t>
            </a:r>
            <a:endParaRPr lang="zh-TW" altLang="zh-TW" sz="2800" dirty="0"/>
          </a:p>
          <a:p>
            <a:r>
              <a:rPr lang="zh-TW" altLang="zh-TW" dirty="0"/>
              <a:t>教室借當考場，冷氣、電燈等相關設備準備事宜。</a:t>
            </a:r>
            <a:endParaRPr lang="zh-TW" altLang="zh-TW" sz="2800" dirty="0"/>
          </a:p>
          <a:p>
            <a:r>
              <a:rPr lang="zh-TW" altLang="zh-TW" dirty="0"/>
              <a:t>風災校區停電，即時電力搶修。</a:t>
            </a:r>
            <a:endParaRPr lang="zh-TW" altLang="zh-TW" sz="2800" dirty="0"/>
          </a:p>
          <a:p>
            <a:pPr lvl="1"/>
            <a:endParaRPr lang="zh-TW" altLang="zh-TW" sz="3900" dirty="0"/>
          </a:p>
        </p:txBody>
      </p:sp>
    </p:spTree>
    <p:extLst>
      <p:ext uri="{BB962C8B-B14F-4D97-AF65-F5344CB8AC3E}">
        <p14:creationId xmlns:p14="http://schemas.microsoft.com/office/powerpoint/2010/main" val="33251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成效分析</a:t>
            </a:r>
            <a:r>
              <a:rPr lang="en-US" altLang="zh-TW" dirty="0" smtClean="0"/>
              <a:t>-</a:t>
            </a:r>
            <a:r>
              <a:rPr lang="zh-TW" altLang="en-US" dirty="0" smtClean="0"/>
              <a:t>水電專業人員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 </a:t>
            </a:r>
            <a:r>
              <a:rPr lang="zh-TW" altLang="zh-TW" sz="4000" dirty="0" smtClean="0"/>
              <a:t>缺點</a:t>
            </a:r>
            <a:r>
              <a:rPr lang="zh-TW" altLang="zh-TW" sz="4000" dirty="0"/>
              <a:t>（困難點）</a:t>
            </a:r>
          </a:p>
          <a:p>
            <a:pPr lvl="2"/>
            <a:r>
              <a:rPr lang="zh-TW" altLang="en-US" sz="3600" dirty="0" smtClean="0"/>
              <a:t>經費問題：</a:t>
            </a:r>
            <a:endParaRPr lang="en-US" altLang="zh-TW" sz="3600" dirty="0" smtClean="0"/>
          </a:p>
          <a:p>
            <a:pPr marL="923544" lvl="3" indent="0">
              <a:buNone/>
            </a:pPr>
            <a:r>
              <a:rPr lang="zh-TW" altLang="zh-TW" sz="3200" dirty="0" smtClean="0"/>
              <a:t>委</a:t>
            </a:r>
            <a:r>
              <a:rPr lang="zh-TW" altLang="zh-TW" sz="3200" dirty="0"/>
              <a:t>外勞務人員招標案</a:t>
            </a:r>
            <a:r>
              <a:rPr lang="zh-TW" altLang="zh-TW" sz="3200" dirty="0">
                <a:solidFill>
                  <a:srgbClr val="9966FF"/>
                </a:solidFill>
              </a:rPr>
              <a:t>因預算有限有其</a:t>
            </a:r>
            <a:r>
              <a:rPr lang="zh-TW" altLang="zh-TW" sz="3200" dirty="0" smtClean="0">
                <a:solidFill>
                  <a:srgbClr val="9966FF"/>
                </a:solidFill>
              </a:rPr>
              <a:t>困難</a:t>
            </a:r>
            <a:r>
              <a:rPr lang="zh-TW" altLang="en-US" sz="3200" dirty="0" smtClean="0">
                <a:solidFill>
                  <a:srgbClr val="9966FF"/>
                </a:solidFill>
              </a:rPr>
              <a:t>。</a:t>
            </a:r>
            <a:endParaRPr lang="en-US" altLang="zh-TW" sz="3200" dirty="0" smtClean="0">
              <a:solidFill>
                <a:srgbClr val="9966FF"/>
              </a:solidFill>
            </a:endParaRPr>
          </a:p>
          <a:p>
            <a:pPr marL="923544" lvl="3" indent="0">
              <a:buNone/>
            </a:pPr>
            <a:r>
              <a:rPr lang="zh-TW" altLang="zh-TW" sz="3200" dirty="0" smtClean="0"/>
              <a:t>學校</a:t>
            </a:r>
            <a:r>
              <a:rPr lang="zh-TW" altLang="zh-TW" sz="3200" dirty="0"/>
              <a:t>預算有限，</a:t>
            </a:r>
            <a:r>
              <a:rPr lang="zh-TW" altLang="zh-TW" sz="3200" dirty="0">
                <a:solidFill>
                  <a:srgbClr val="9966FF"/>
                </a:solidFill>
              </a:rPr>
              <a:t>恐會造成經費排擠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pPr marL="923544" lvl="3" indent="0">
              <a:buNone/>
            </a:pPr>
            <a:endParaRPr lang="zh-TW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6812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成效分析</a:t>
            </a:r>
            <a:r>
              <a:rPr lang="en-US" altLang="zh-TW" dirty="0" smtClean="0"/>
              <a:t>-</a:t>
            </a:r>
            <a:r>
              <a:rPr lang="zh-TW" altLang="en-US" dirty="0" smtClean="0"/>
              <a:t>水電專業人員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 </a:t>
            </a:r>
            <a:r>
              <a:rPr lang="zh-TW" altLang="zh-TW" sz="4000" dirty="0" smtClean="0"/>
              <a:t>缺點</a:t>
            </a:r>
            <a:r>
              <a:rPr lang="zh-TW" altLang="zh-TW" sz="4000" dirty="0"/>
              <a:t>（困難點）</a:t>
            </a:r>
          </a:p>
          <a:p>
            <a:pPr marL="658368" lvl="2" indent="0">
              <a:buNone/>
            </a:pPr>
            <a:r>
              <a:rPr lang="zh-TW" altLang="en-US" sz="3600" dirty="0" smtClean="0"/>
              <a:t>廠商投標意願低：得標</a:t>
            </a:r>
            <a:r>
              <a:rPr lang="zh-TW" altLang="en-US" sz="3600" dirty="0"/>
              <a:t>廠商無法再承攬學校工作，對廠商而言經濟效率不佳</a:t>
            </a:r>
            <a:r>
              <a:rPr lang="zh-TW" altLang="en-US" sz="3600" dirty="0" smtClean="0"/>
              <a:t>。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119841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zh-TW" sz="3600" dirty="0" smtClean="0">
              <a:solidFill>
                <a:srgbClr val="9966FF"/>
              </a:solidFill>
            </a:endParaRPr>
          </a:p>
          <a:p>
            <a:r>
              <a:rPr lang="zh-TW" altLang="en-US" sz="3600" dirty="0" smtClean="0">
                <a:solidFill>
                  <a:srgbClr val="9966FF"/>
                </a:solidFill>
              </a:rPr>
              <a:t>總量管制、</a:t>
            </a:r>
            <a:r>
              <a:rPr lang="zh-TW" altLang="zh-TW" sz="3600" dirty="0" smtClean="0">
                <a:solidFill>
                  <a:srgbClr val="9966FF"/>
                </a:solidFill>
              </a:rPr>
              <a:t>遇</a:t>
            </a:r>
            <a:r>
              <a:rPr lang="zh-TW" altLang="zh-TW" sz="3600" dirty="0">
                <a:solidFill>
                  <a:srgbClr val="9966FF"/>
                </a:solidFill>
              </a:rPr>
              <a:t>缺不</a:t>
            </a:r>
            <a:r>
              <a:rPr lang="zh-TW" altLang="zh-TW" sz="3600" dirty="0" smtClean="0">
                <a:solidFill>
                  <a:srgbClr val="9966FF"/>
                </a:solidFill>
              </a:rPr>
              <a:t>補</a:t>
            </a:r>
            <a:endParaRPr lang="en-US" altLang="zh-TW" sz="3600" dirty="0" smtClean="0">
              <a:solidFill>
                <a:srgbClr val="9966FF"/>
              </a:solidFill>
            </a:endParaRPr>
          </a:p>
          <a:p>
            <a:endParaRPr lang="en-US" altLang="zh-TW" sz="3600" dirty="0"/>
          </a:p>
          <a:p>
            <a:r>
              <a:rPr lang="zh-TW" altLang="zh-TW" sz="3600" dirty="0" smtClean="0">
                <a:solidFill>
                  <a:srgbClr val="9966FF"/>
                </a:solidFill>
              </a:rPr>
              <a:t>人力</a:t>
            </a:r>
            <a:r>
              <a:rPr lang="zh-TW" altLang="zh-TW" sz="3600" dirty="0">
                <a:solidFill>
                  <a:srgbClr val="9966FF"/>
                </a:solidFill>
              </a:rPr>
              <a:t>老化與</a:t>
            </a:r>
            <a:r>
              <a:rPr lang="zh-TW" altLang="zh-TW" sz="3600" dirty="0" smtClean="0">
                <a:solidFill>
                  <a:srgbClr val="9966FF"/>
                </a:solidFill>
              </a:rPr>
              <a:t>不足</a:t>
            </a:r>
            <a:endParaRPr lang="en-US" altLang="zh-TW" sz="3600" dirty="0" smtClean="0">
              <a:solidFill>
                <a:srgbClr val="9966FF"/>
              </a:solidFill>
            </a:endParaRPr>
          </a:p>
          <a:p>
            <a:endParaRPr lang="en-US" altLang="zh-TW" sz="3600" dirty="0">
              <a:solidFill>
                <a:srgbClr val="99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73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成效分析</a:t>
            </a:r>
            <a:r>
              <a:rPr lang="en-US" altLang="zh-TW" dirty="0" smtClean="0"/>
              <a:t>-</a:t>
            </a:r>
            <a:r>
              <a:rPr lang="zh-TW" altLang="en-US" dirty="0" smtClean="0"/>
              <a:t>水電專業人員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 </a:t>
            </a:r>
            <a:r>
              <a:rPr lang="zh-TW" altLang="zh-TW" sz="4000" dirty="0" smtClean="0"/>
              <a:t>缺點</a:t>
            </a:r>
            <a:r>
              <a:rPr lang="zh-TW" altLang="zh-TW" sz="4000" dirty="0"/>
              <a:t>（困難點）</a:t>
            </a:r>
          </a:p>
          <a:p>
            <a:pPr marL="658368" lvl="2" indent="0">
              <a:buNone/>
            </a:pPr>
            <a:r>
              <a:rPr lang="zh-TW" altLang="zh-TW" sz="3600" dirty="0" smtClean="0"/>
              <a:t>委</a:t>
            </a:r>
            <a:r>
              <a:rPr lang="zh-TW" altLang="zh-TW" sz="3600" dirty="0"/>
              <a:t>外勞務因僅提供技術服務並無連工帶料，請購程序仍需由現有人員處理，沒有完全取代編制內人力的業務。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4859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效益分析</a:t>
            </a:r>
            <a:r>
              <a:rPr lang="en-US" altLang="zh-TW" dirty="0" smtClean="0"/>
              <a:t>-</a:t>
            </a:r>
            <a:r>
              <a:rPr lang="zh-TW" altLang="en-US" dirty="0" smtClean="0"/>
              <a:t>經費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228579"/>
              </p:ext>
            </p:extLst>
          </p:nvPr>
        </p:nvGraphicFramePr>
        <p:xfrm>
          <a:off x="1403648" y="1268760"/>
          <a:ext cx="6768751" cy="4277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8125"/>
                <a:gridCol w="2040227"/>
                <a:gridCol w="2016224"/>
                <a:gridCol w="1584175"/>
              </a:tblGrid>
              <a:tr h="34254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項目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105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373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外包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未外包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543"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經費檢討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（元）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1.</a:t>
                      </a:r>
                      <a:r>
                        <a:rPr lang="zh-TW" sz="2800" kern="100">
                          <a:effectLst/>
                        </a:rPr>
                        <a:t>燈具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11</a:t>
                      </a:r>
                      <a:r>
                        <a:rPr lang="zh-TW" sz="2800" kern="100">
                          <a:effectLst/>
                        </a:rPr>
                        <a:t>個月月薪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240000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5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2.</a:t>
                      </a:r>
                      <a:r>
                        <a:rPr lang="zh-TW" sz="2800" kern="100">
                          <a:effectLst/>
                        </a:rPr>
                        <a:t>電扇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56000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5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3.</a:t>
                      </a:r>
                      <a:r>
                        <a:rPr lang="zh-TW" sz="2800" kern="100">
                          <a:effectLst/>
                        </a:rPr>
                        <a:t>水龍頭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34000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5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4.</a:t>
                      </a:r>
                      <a:r>
                        <a:rPr lang="zh-TW" sz="2800" kern="100">
                          <a:effectLst/>
                        </a:rPr>
                        <a:t>冷氣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71200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5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5.</a:t>
                      </a:r>
                      <a:r>
                        <a:rPr lang="zh-TW" sz="2800" kern="100">
                          <a:effectLst/>
                        </a:rPr>
                        <a:t>電線插座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37800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5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6.</a:t>
                      </a:r>
                      <a:r>
                        <a:rPr lang="zh-TW" sz="2800" kern="100">
                          <a:effectLst/>
                        </a:rPr>
                        <a:t>廁所水電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389900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5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7.</a:t>
                      </a:r>
                      <a:r>
                        <a:rPr lang="zh-TW" sz="2800" kern="100">
                          <a:effectLst/>
                        </a:rPr>
                        <a:t>其他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183300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49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8.</a:t>
                      </a:r>
                      <a:r>
                        <a:rPr lang="zh-TW" sz="2800" kern="100">
                          <a:effectLst/>
                        </a:rPr>
                        <a:t>合計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550,000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1,012,200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69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效益分析</a:t>
            </a:r>
            <a:r>
              <a:rPr lang="en-US" altLang="zh-TW" dirty="0" smtClean="0"/>
              <a:t>-</a:t>
            </a:r>
            <a:r>
              <a:rPr lang="zh-TW" altLang="en-US" dirty="0" smtClean="0"/>
              <a:t>維修項目、次數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372612"/>
              </p:ext>
            </p:extLst>
          </p:nvPr>
        </p:nvGraphicFramePr>
        <p:xfrm>
          <a:off x="1475657" y="1447800"/>
          <a:ext cx="6696744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9613"/>
                <a:gridCol w="3206311"/>
                <a:gridCol w="1230820"/>
              </a:tblGrid>
              <a:tr h="320040">
                <a:tc rowSpan="1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人力檢討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（</a:t>
                      </a:r>
                      <a:r>
                        <a:rPr lang="zh-TW" sz="2400" kern="100" dirty="0" smtClean="0">
                          <a:effectLst/>
                        </a:rPr>
                        <a:t>維修</a:t>
                      </a:r>
                      <a:r>
                        <a:rPr lang="zh-TW" altLang="en-US" sz="2400" kern="100" dirty="0" smtClean="0">
                          <a:effectLst/>
                        </a:rPr>
                        <a:t>項目</a:t>
                      </a:r>
                      <a:r>
                        <a:rPr lang="zh-TW" sz="2400" kern="100" dirty="0" smtClean="0">
                          <a:effectLst/>
                        </a:rPr>
                        <a:t>、</a:t>
                      </a:r>
                      <a:r>
                        <a:rPr lang="zh-TW" sz="2400" kern="100" dirty="0">
                          <a:effectLst/>
                        </a:rPr>
                        <a:t>次數）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項目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次數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32004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燈具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160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32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跳電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35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32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電源插座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35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32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風扇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45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32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水龍頭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34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32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冷氣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89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32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管路堵塞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223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32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飲水機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46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32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板擦機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32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麥克風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21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32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蒸飯箱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14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32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颱風前檢試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32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其他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196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29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效益分析</a:t>
            </a:r>
            <a:r>
              <a:rPr lang="en-US" altLang="zh-TW" dirty="0" smtClean="0"/>
              <a:t>-</a:t>
            </a:r>
            <a:r>
              <a:rPr lang="zh-TW" altLang="en-US" dirty="0" smtClean="0"/>
              <a:t>效率檢討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506150"/>
              </p:ext>
            </p:extLst>
          </p:nvPr>
        </p:nvGraphicFramePr>
        <p:xfrm>
          <a:off x="1435100" y="1916832"/>
          <a:ext cx="7499350" cy="394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6925"/>
                <a:gridCol w="973831"/>
                <a:gridCol w="2376264"/>
                <a:gridCol w="3282330"/>
              </a:tblGrid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總務工作外包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請廠商修繕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效率檢討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平均維修日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0.5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2-3</a:t>
                      </a:r>
                      <a:r>
                        <a:rPr lang="zh-TW" sz="2800" kern="100" dirty="0">
                          <a:effectLst/>
                        </a:rPr>
                        <a:t>天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00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專業人員之優勢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即時、效率是最大優點，因有專業的水電人員，可修理的東西、次數亦變多了，所以材料的購置經費並無變少，經費節省約</a:t>
                      </a:r>
                      <a:r>
                        <a:rPr lang="en-US" sz="2800" kern="100" dirty="0">
                          <a:effectLst/>
                        </a:rPr>
                        <a:t>51</a:t>
                      </a:r>
                      <a:r>
                        <a:rPr lang="zh-TW" sz="2800" kern="100" dirty="0">
                          <a:effectLst/>
                        </a:rPr>
                        <a:t>萬元（不含材料費）。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結論與建議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本校</a:t>
            </a:r>
            <a:r>
              <a:rPr lang="zh-TW" altLang="zh-TW" dirty="0"/>
              <a:t>聘請具備專業證照的甲種電匠，每個月的月薪為</a:t>
            </a:r>
            <a:r>
              <a:rPr lang="en-US" altLang="zh-TW" dirty="0"/>
              <a:t>5</a:t>
            </a:r>
            <a:r>
              <a:rPr lang="zh-TW" altLang="zh-TW" dirty="0"/>
              <a:t>萬元</a:t>
            </a:r>
            <a:r>
              <a:rPr lang="zh-TW" altLang="zh-TW" dirty="0" smtClean="0"/>
              <a:t>整，</a:t>
            </a:r>
            <a:r>
              <a:rPr lang="zh-TW" altLang="zh-TW" dirty="0"/>
              <a:t>不包括維修材料費用，此人員因為學校之前就合作的</a:t>
            </a:r>
            <a:r>
              <a:rPr lang="zh-TW" altLang="zh-TW" dirty="0" smtClean="0"/>
              <a:t>廠商</a:t>
            </a:r>
            <a:r>
              <a:rPr lang="zh-TW" altLang="en-US" dirty="0" smtClean="0"/>
              <a:t>，故商請幫忙</a:t>
            </a:r>
            <a:r>
              <a:rPr lang="zh-TW" altLang="zh-TW" dirty="0" smtClean="0"/>
              <a:t>，</a:t>
            </a:r>
            <a:r>
              <a:rPr lang="zh-TW" altLang="zh-TW" dirty="0"/>
              <a:t>此人力的薪資計算為月薪計，本年度試辦執行經費為</a:t>
            </a:r>
            <a:r>
              <a:rPr lang="en-US" altLang="zh-TW" dirty="0"/>
              <a:t>60</a:t>
            </a:r>
            <a:r>
              <a:rPr lang="zh-TW" altLang="zh-TW" dirty="0"/>
              <a:t>萬元整。</a:t>
            </a:r>
          </a:p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8373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結論與建議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1-11</a:t>
            </a:r>
            <a:r>
              <a:rPr lang="zh-TW" altLang="zh-TW" dirty="0" smtClean="0"/>
              <a:t>月共支</a:t>
            </a:r>
            <a:r>
              <a:rPr lang="en-US" altLang="zh-TW" dirty="0" smtClean="0"/>
              <a:t>55</a:t>
            </a:r>
            <a:r>
              <a:rPr lang="zh-TW" altLang="zh-TW" dirty="0" smtClean="0"/>
              <a:t>萬元薪資，試辦</a:t>
            </a:r>
            <a:r>
              <a:rPr lang="zh-TW" altLang="zh-TW" dirty="0"/>
              <a:t>期後學校之經費恐不足以</a:t>
            </a:r>
            <a:r>
              <a:rPr lang="zh-TW" altLang="zh-TW" dirty="0" smtClean="0"/>
              <a:t>支應</a:t>
            </a:r>
            <a:r>
              <a:rPr lang="zh-TW" altLang="en-US" dirty="0" smtClean="0"/>
              <a:t>，</a:t>
            </a:r>
            <a:r>
              <a:rPr lang="zh-TW" altLang="zh-TW" dirty="0" smtClean="0"/>
              <a:t>統計</a:t>
            </a:r>
            <a:r>
              <a:rPr lang="zh-TW" altLang="zh-TW" dirty="0"/>
              <a:t>若未外包維修費用為</a:t>
            </a:r>
            <a:r>
              <a:rPr lang="en-US" altLang="zh-TW" dirty="0"/>
              <a:t>1,012,200</a:t>
            </a:r>
            <a:r>
              <a:rPr lang="zh-TW" altLang="zh-TW" dirty="0"/>
              <a:t>元，節省金額為</a:t>
            </a:r>
            <a:r>
              <a:rPr lang="en-US" altLang="zh-TW" dirty="0"/>
              <a:t>512,200</a:t>
            </a:r>
            <a:r>
              <a:rPr lang="zh-TW" altLang="zh-TW" dirty="0"/>
              <a:t>元（不含材料費）</a:t>
            </a:r>
            <a:r>
              <a:rPr lang="zh-TW" altLang="zh-TW" dirty="0" smtClean="0"/>
              <a:t>。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27646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結論與建議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建議</a:t>
            </a:r>
            <a:r>
              <a:rPr lang="zh-TW" altLang="zh-TW" dirty="0"/>
              <a:t>可委外的工作為需具一定技術的人員，非一般技工工友即可勝任，且工作內容常具有即時性，如水電維修、木工、泥作、警衛等專業人員</a:t>
            </a:r>
            <a:r>
              <a:rPr lang="zh-TW" altLang="zh-TW" dirty="0" smtClean="0"/>
              <a:t>。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416113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結論與建議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可</a:t>
            </a:r>
            <a:r>
              <a:rPr lang="zh-TW" altLang="zh-TW" dirty="0" smtClean="0"/>
              <a:t>考量</a:t>
            </a:r>
            <a:r>
              <a:rPr lang="zh-TW" altLang="zh-TW" dirty="0"/>
              <a:t>採用共同供應契約的方式，將學校較易遇到的修繕項目，公開招標尋找簽約廠商，提供給各校下單修繕。以量制價的前提下，或許能將修繕單價下修，更能節省公帑</a:t>
            </a:r>
            <a:r>
              <a:rPr lang="zh-TW" altLang="zh-TW" dirty="0" smtClean="0"/>
              <a:t>。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0195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結論與建議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本校</a:t>
            </a:r>
            <a:r>
              <a:rPr lang="en-US" altLang="zh-TW" dirty="0"/>
              <a:t>106</a:t>
            </a:r>
            <a:r>
              <a:rPr lang="zh-TW" altLang="zh-TW" dirty="0"/>
              <a:t>年總務工作外包工作</a:t>
            </a:r>
            <a:r>
              <a:rPr lang="zh-TW" altLang="zh-TW" dirty="0" smtClean="0"/>
              <a:t>，規劃</a:t>
            </a:r>
            <a:r>
              <a:rPr lang="zh-TW" altLang="zh-TW" dirty="0"/>
              <a:t>每週上班</a:t>
            </a:r>
            <a:r>
              <a:rPr lang="en-US" altLang="zh-TW" dirty="0"/>
              <a:t>2.5</a:t>
            </a:r>
            <a:r>
              <a:rPr lang="zh-TW" altLang="zh-TW" dirty="0"/>
              <a:t>天（機關可依需求彈性調整），但現在的合作廠商根據目前條件，已無意願再投標，</a:t>
            </a:r>
            <a:r>
              <a:rPr lang="zh-TW" altLang="zh-TW" dirty="0" smtClean="0"/>
              <a:t>原因</a:t>
            </a:r>
            <a:r>
              <a:rPr lang="zh-TW" altLang="en-US" dirty="0"/>
              <a:t>為</a:t>
            </a:r>
            <a:r>
              <a:rPr lang="zh-TW" altLang="zh-TW" dirty="0" smtClean="0"/>
              <a:t>經費</a:t>
            </a:r>
            <a:r>
              <a:rPr lang="zh-TW" altLang="zh-TW" dirty="0"/>
              <a:t>減半，但廠商所需支出的人力成本，其實並非成比例減少一半，再者廠商得此標案後，後續學校的小型修繕工程及工料的購買，無法再與此廠商洽購，造成廠商合作意願低。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95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結論與建議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此一</a:t>
            </a:r>
            <a:r>
              <a:rPr lang="zh-TW" altLang="zh-TW" dirty="0"/>
              <a:t>試辦計畫讓學校外聘一名專業人員常駐校內，對於人力上有如一場即時雨，加上本身的專業是一般工友同仁無法取代的，尤其是效率上的增加。</a:t>
            </a:r>
          </a:p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4481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600" dirty="0" smtClean="0"/>
              <a:t>由成本來看</a:t>
            </a:r>
            <a:endParaRPr lang="en-US" altLang="zh-TW" sz="3600" dirty="0" smtClean="0"/>
          </a:p>
          <a:p>
            <a:pPr marL="356616" lvl="1" indent="0">
              <a:buNone/>
            </a:pPr>
            <a:r>
              <a:rPr lang="zh-TW" altLang="zh-TW" sz="3200" dirty="0"/>
              <a:t>自行僱用</a:t>
            </a:r>
            <a:r>
              <a:rPr lang="zh-TW" altLang="zh-TW" sz="3200" dirty="0" smtClean="0"/>
              <a:t>人員</a:t>
            </a:r>
            <a:r>
              <a:rPr lang="zh-TW" altLang="en-US" sz="3200" dirty="0" smtClean="0"/>
              <a:t>之</a:t>
            </a:r>
            <a:r>
              <a:rPr lang="zh-TW" altLang="zh-TW" sz="3200" dirty="0" smtClean="0"/>
              <a:t>薪資、</a:t>
            </a:r>
            <a:r>
              <a:rPr lang="zh-TW" altLang="zh-TW" sz="3200" dirty="0"/>
              <a:t>勞</a:t>
            </a:r>
            <a:r>
              <a:rPr lang="zh-TW" altLang="zh-TW" sz="3200" dirty="0" smtClean="0"/>
              <a:t>健保</a:t>
            </a:r>
            <a:r>
              <a:rPr lang="zh-TW" altLang="en-US" sz="3200" dirty="0" smtClean="0"/>
              <a:t>、</a:t>
            </a:r>
            <a:r>
              <a:rPr lang="zh-TW" altLang="zh-TW" sz="3200" dirty="0" smtClean="0"/>
              <a:t>離職</a:t>
            </a:r>
            <a:r>
              <a:rPr lang="zh-TW" altLang="zh-TW" sz="3200" dirty="0"/>
              <a:t>或</a:t>
            </a:r>
            <a:r>
              <a:rPr lang="zh-TW" altLang="zh-TW" sz="3200" dirty="0" smtClean="0"/>
              <a:t>退休金</a:t>
            </a:r>
            <a:endParaRPr lang="en-US" altLang="zh-TW" sz="3200" dirty="0" smtClean="0"/>
          </a:p>
          <a:p>
            <a:pPr marL="356616" lvl="1" indent="0">
              <a:buNone/>
            </a:pPr>
            <a:endParaRPr lang="en-US" altLang="zh-TW" sz="3200" dirty="0" smtClean="0"/>
          </a:p>
          <a:p>
            <a:r>
              <a:rPr lang="zh-TW" altLang="zh-TW" sz="3600" dirty="0" smtClean="0"/>
              <a:t>公開招標</a:t>
            </a:r>
            <a:endParaRPr lang="en-US" altLang="zh-TW" sz="3600" dirty="0" smtClean="0"/>
          </a:p>
          <a:p>
            <a:pPr marL="356616" lvl="1" indent="0">
              <a:buNone/>
            </a:pPr>
            <a:r>
              <a:rPr lang="zh-TW" altLang="zh-TW" sz="3200" dirty="0" smtClean="0"/>
              <a:t>廠商</a:t>
            </a:r>
            <a:r>
              <a:rPr lang="zh-TW" altLang="zh-TW" sz="3200" dirty="0"/>
              <a:t>及市場競價</a:t>
            </a:r>
            <a:r>
              <a:rPr lang="zh-TW" altLang="zh-TW" sz="3200" dirty="0" smtClean="0"/>
              <a:t>，</a:t>
            </a:r>
            <a:r>
              <a:rPr lang="zh-TW" altLang="zh-TW" sz="3200" dirty="0" smtClean="0">
                <a:solidFill>
                  <a:srgbClr val="9966FF"/>
                </a:solidFill>
              </a:rPr>
              <a:t>取得</a:t>
            </a:r>
            <a:r>
              <a:rPr lang="zh-TW" altLang="zh-TW" sz="3200" dirty="0">
                <a:solidFill>
                  <a:srgbClr val="9966FF"/>
                </a:solidFill>
              </a:rPr>
              <a:t>較低勞力</a:t>
            </a:r>
            <a:r>
              <a:rPr lang="zh-TW" altLang="zh-TW" sz="3200" dirty="0" smtClean="0">
                <a:solidFill>
                  <a:srgbClr val="9966FF"/>
                </a:solidFill>
              </a:rPr>
              <a:t>成本</a:t>
            </a:r>
            <a:endParaRPr lang="en-US" altLang="zh-TW" sz="3200" dirty="0" smtClean="0">
              <a:solidFill>
                <a:srgbClr val="9966FF"/>
              </a:solidFill>
            </a:endParaRPr>
          </a:p>
          <a:p>
            <a:pPr marL="356616" lvl="1" indent="0">
              <a:buNone/>
            </a:pPr>
            <a:endParaRPr lang="en-US" altLang="zh-TW" sz="3200" dirty="0" smtClean="0"/>
          </a:p>
          <a:p>
            <a:r>
              <a:rPr lang="zh-TW" altLang="zh-TW" sz="3600" dirty="0" smtClean="0"/>
              <a:t>專業廠商</a:t>
            </a:r>
            <a:r>
              <a:rPr lang="zh-TW" altLang="zh-TW" sz="3600" dirty="0" smtClean="0">
                <a:solidFill>
                  <a:srgbClr val="9966FF"/>
                </a:solidFill>
              </a:rPr>
              <a:t>提高</a:t>
            </a:r>
            <a:r>
              <a:rPr lang="zh-TW" altLang="zh-TW" sz="3600" dirty="0">
                <a:solidFill>
                  <a:srgbClr val="9966FF"/>
                </a:solidFill>
              </a:rPr>
              <a:t>行政</a:t>
            </a:r>
            <a:r>
              <a:rPr lang="zh-TW" altLang="zh-TW" sz="3600" dirty="0" smtClean="0">
                <a:solidFill>
                  <a:srgbClr val="9966FF"/>
                </a:solidFill>
              </a:rPr>
              <a:t>效率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980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結論與建議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目前經費</a:t>
            </a:r>
            <a:r>
              <a:rPr lang="zh-TW" altLang="en-US" dirty="0" smtClean="0"/>
              <a:t>乃</a:t>
            </a:r>
            <a:r>
              <a:rPr lang="zh-TW" altLang="zh-TW" dirty="0" smtClean="0"/>
              <a:t>由</a:t>
            </a:r>
            <a:r>
              <a:rPr lang="zh-TW" altLang="zh-TW" dirty="0"/>
              <a:t>校</a:t>
            </a:r>
            <a:r>
              <a:rPr lang="zh-TW" altLang="zh-TW" dirty="0" smtClean="0"/>
              <a:t>內一般</a:t>
            </a:r>
            <a:r>
              <a:rPr lang="zh-TW" altLang="zh-TW" dirty="0"/>
              <a:t>房屋維護</a:t>
            </a:r>
            <a:r>
              <a:rPr lang="zh-TW" altLang="zh-TW" dirty="0" smtClean="0"/>
              <a:t>費籌措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必須</a:t>
            </a:r>
            <a:r>
              <a:rPr lang="zh-TW" altLang="zh-TW" dirty="0"/>
              <a:t>支應超過</a:t>
            </a:r>
            <a:r>
              <a:rPr lang="en-US" altLang="zh-TW" dirty="0"/>
              <a:t>52%</a:t>
            </a:r>
            <a:r>
              <a:rPr lang="zh-TW" altLang="zh-TW" dirty="0"/>
              <a:t>的一般房屋維護費，將會壓縮到其他的修繕經費，實際面恐滯礙難</a:t>
            </a:r>
            <a:r>
              <a:rPr lang="zh-TW" altLang="zh-TW" dirty="0" smtClean="0"/>
              <a:t>行。</a:t>
            </a:r>
            <a:endParaRPr lang="en-US" altLang="zh-TW" dirty="0" smtClean="0"/>
          </a:p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425472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結論與建議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以本校一名技工的月薪約</a:t>
            </a:r>
            <a:r>
              <a:rPr lang="en-US" altLang="zh-TW" dirty="0" smtClean="0"/>
              <a:t>33,000</a:t>
            </a:r>
            <a:r>
              <a:rPr lang="zh-TW" altLang="zh-TW" dirty="0" smtClean="0"/>
              <a:t>元，加上考績獎金</a:t>
            </a:r>
            <a:r>
              <a:rPr lang="en-US" altLang="zh-TW" dirty="0" smtClean="0"/>
              <a:t>2</a:t>
            </a:r>
            <a:r>
              <a:rPr lang="zh-TW" altLang="zh-TW" dirty="0" smtClean="0"/>
              <a:t>個月，年終獎金</a:t>
            </a:r>
            <a:r>
              <a:rPr lang="en-US" altLang="zh-TW" dirty="0" smtClean="0"/>
              <a:t>1.5</a:t>
            </a:r>
            <a:r>
              <a:rPr lang="zh-TW" altLang="zh-TW" dirty="0" smtClean="0"/>
              <a:t>個月，休假補助（國旅卡），一年約</a:t>
            </a:r>
            <a:r>
              <a:rPr lang="en-US" altLang="zh-TW" dirty="0" smtClean="0"/>
              <a:t>530,000</a:t>
            </a:r>
            <a:r>
              <a:rPr lang="zh-TW" altLang="zh-TW" dirty="0" smtClean="0"/>
              <a:t>元（不包括退休金、交通費）的薪資支出，若</a:t>
            </a:r>
            <a:r>
              <a:rPr lang="zh-TW" altLang="zh-TW" dirty="0"/>
              <a:t>以總務外包的方式進行，可節省退休金、考績獎金、年終獎金、休假補助等，且學校對於人員的選擇性較高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977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結論與建議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但</a:t>
            </a:r>
            <a:r>
              <a:rPr lang="zh-TW" altLang="zh-TW" dirty="0"/>
              <a:t>如前所述，外聘人員並無法完全取代工友的工作，故工友對於學校是必然要存在的人力，如何取得一個平衡點，應該要看各校的情況而定。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49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51920" y="2636912"/>
            <a:ext cx="2848360" cy="1143000"/>
          </a:xfrm>
        </p:spPr>
        <p:txBody>
          <a:bodyPr/>
          <a:lstStyle/>
          <a:p>
            <a:r>
              <a:rPr lang="zh-TW" altLang="en-US" dirty="0" smtClean="0"/>
              <a:t>謝謝聆聽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501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學校概況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班級數及人員數目</a:t>
            </a:r>
            <a:endParaRPr lang="en-US" altLang="zh-TW" sz="4000" dirty="0" smtClean="0"/>
          </a:p>
          <a:p>
            <a:pPr marL="603504" lvl="2" indent="0">
              <a:buNone/>
            </a:pPr>
            <a:r>
              <a:rPr lang="zh-TW" altLang="zh-TW" sz="3600" dirty="0" smtClean="0"/>
              <a:t>成</a:t>
            </a:r>
            <a:r>
              <a:rPr lang="zh-TW" altLang="zh-TW" sz="3600" dirty="0"/>
              <a:t>淵高中目前全校共有</a:t>
            </a:r>
            <a:r>
              <a:rPr lang="en-US" altLang="zh-TW" sz="3600" dirty="0">
                <a:solidFill>
                  <a:srgbClr val="9966FF"/>
                </a:solidFill>
              </a:rPr>
              <a:t>66</a:t>
            </a:r>
            <a:r>
              <a:rPr lang="zh-TW" altLang="zh-TW" sz="3600" dirty="0">
                <a:solidFill>
                  <a:srgbClr val="9966FF"/>
                </a:solidFill>
              </a:rPr>
              <a:t>班</a:t>
            </a:r>
            <a:r>
              <a:rPr lang="zh-TW" altLang="zh-TW" sz="3600" dirty="0"/>
              <a:t>，高中部</a:t>
            </a:r>
            <a:r>
              <a:rPr lang="en-US" altLang="zh-TW" sz="3600" dirty="0"/>
              <a:t>36</a:t>
            </a:r>
            <a:r>
              <a:rPr lang="zh-TW" altLang="zh-TW" sz="3600" dirty="0"/>
              <a:t>班（含體育班</a:t>
            </a:r>
            <a:r>
              <a:rPr lang="en-US" altLang="zh-TW" sz="3600" dirty="0"/>
              <a:t>3</a:t>
            </a:r>
            <a:r>
              <a:rPr lang="zh-TW" altLang="zh-TW" sz="3600" dirty="0"/>
              <a:t>班），國中部</a:t>
            </a:r>
            <a:r>
              <a:rPr lang="en-US" altLang="zh-TW" sz="3600" dirty="0"/>
              <a:t>30</a:t>
            </a:r>
            <a:r>
              <a:rPr lang="zh-TW" altLang="zh-TW" sz="3600" dirty="0"/>
              <a:t>班，校地</a:t>
            </a:r>
            <a:r>
              <a:rPr lang="en-US" altLang="zh-TW" sz="3600" dirty="0"/>
              <a:t>29202</a:t>
            </a:r>
            <a:r>
              <a:rPr lang="zh-TW" altLang="zh-TW" sz="3600" dirty="0"/>
              <a:t>平方公尺，教師及行政人數</a:t>
            </a:r>
            <a:r>
              <a:rPr lang="en-US" altLang="zh-TW" sz="3600" dirty="0" smtClean="0">
                <a:solidFill>
                  <a:srgbClr val="9966FF"/>
                </a:solidFill>
              </a:rPr>
              <a:t>208</a:t>
            </a:r>
            <a:r>
              <a:rPr lang="zh-TW" altLang="zh-TW" sz="3600" dirty="0" smtClean="0">
                <a:solidFill>
                  <a:srgbClr val="9966FF"/>
                </a:solidFill>
              </a:rPr>
              <a:t>人</a:t>
            </a:r>
            <a:r>
              <a:rPr lang="zh-TW" altLang="zh-TW" sz="3600" dirty="0"/>
              <a:t>，學生人數</a:t>
            </a:r>
            <a:r>
              <a:rPr lang="en-US" altLang="zh-TW" sz="3600" dirty="0" smtClean="0">
                <a:solidFill>
                  <a:srgbClr val="9966FF"/>
                </a:solidFill>
              </a:rPr>
              <a:t>2145</a:t>
            </a:r>
            <a:r>
              <a:rPr lang="zh-TW" altLang="zh-TW" sz="3600" dirty="0" smtClean="0">
                <a:solidFill>
                  <a:srgbClr val="9966FF"/>
                </a:solidFill>
              </a:rPr>
              <a:t>人</a:t>
            </a:r>
            <a:r>
              <a:rPr lang="zh-TW" altLang="en-US" sz="3600" dirty="0" smtClean="0"/>
              <a:t>。</a:t>
            </a:r>
            <a:endParaRPr lang="en-US" altLang="zh-TW" sz="36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962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學校概況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 smtClean="0"/>
              <a:t>總務</a:t>
            </a:r>
            <a:r>
              <a:rPr lang="zh-TW" altLang="zh-TW" sz="4000" dirty="0"/>
              <a:t>人力</a:t>
            </a:r>
            <a:r>
              <a:rPr lang="zh-TW" altLang="zh-TW" sz="4000" dirty="0" smtClean="0"/>
              <a:t>概況</a:t>
            </a:r>
            <a:endParaRPr lang="en-US" altLang="zh-TW" sz="4000" dirty="0" smtClean="0"/>
          </a:p>
          <a:p>
            <a:pPr marL="658368" lvl="2" indent="0">
              <a:buNone/>
            </a:pPr>
            <a:r>
              <a:rPr lang="zh-TW" altLang="zh-TW" sz="3600" dirty="0" smtClean="0"/>
              <a:t>主任</a:t>
            </a:r>
            <a:r>
              <a:rPr lang="zh-TW" altLang="en-US" sz="3600" dirty="0" smtClean="0"/>
              <a:t>、</a:t>
            </a:r>
            <a:r>
              <a:rPr lang="zh-TW" altLang="zh-TW" sz="3600" dirty="0" smtClean="0"/>
              <a:t>事務組長、</a:t>
            </a:r>
            <a:r>
              <a:rPr lang="zh-TW" altLang="zh-TW" sz="3600" dirty="0"/>
              <a:t>文書</a:t>
            </a:r>
            <a:r>
              <a:rPr lang="zh-TW" altLang="zh-TW" sz="3600" dirty="0" smtClean="0"/>
              <a:t>組長、</a:t>
            </a:r>
            <a:r>
              <a:rPr lang="zh-TW" altLang="zh-TW" sz="3600" dirty="0"/>
              <a:t>出納</a:t>
            </a:r>
            <a:r>
              <a:rPr lang="zh-TW" altLang="zh-TW" sz="3600" dirty="0" smtClean="0"/>
              <a:t>組長，</a:t>
            </a:r>
            <a:r>
              <a:rPr lang="zh-TW" altLang="zh-TW" sz="3600" dirty="0"/>
              <a:t>技士</a:t>
            </a:r>
            <a:r>
              <a:rPr lang="en-US" altLang="zh-TW" sz="3600" dirty="0"/>
              <a:t>1</a:t>
            </a:r>
            <a:r>
              <a:rPr lang="zh-TW" altLang="zh-TW" sz="3600" dirty="0"/>
              <a:t>人，幹事</a:t>
            </a:r>
            <a:r>
              <a:rPr lang="en-US" altLang="zh-TW" sz="3600" dirty="0"/>
              <a:t>1</a:t>
            </a:r>
            <a:r>
              <a:rPr lang="zh-TW" altLang="zh-TW" sz="3600" dirty="0"/>
              <a:t>人，管理員</a:t>
            </a:r>
            <a:r>
              <a:rPr lang="en-US" altLang="zh-TW" sz="3600" dirty="0"/>
              <a:t>1</a:t>
            </a:r>
            <a:r>
              <a:rPr lang="zh-TW" altLang="zh-TW" sz="3600" dirty="0"/>
              <a:t>人，文書</a:t>
            </a:r>
            <a:r>
              <a:rPr lang="en-US" altLang="zh-TW" sz="3600" dirty="0"/>
              <a:t>1</a:t>
            </a:r>
            <a:r>
              <a:rPr lang="zh-TW" altLang="zh-TW" sz="3600" dirty="0"/>
              <a:t>人，</a:t>
            </a:r>
            <a:r>
              <a:rPr lang="zh-TW" altLang="zh-TW" sz="3600" dirty="0">
                <a:solidFill>
                  <a:srgbClr val="9966FF"/>
                </a:solidFill>
              </a:rPr>
              <a:t>技工工友</a:t>
            </a:r>
            <a:r>
              <a:rPr lang="en-US" altLang="zh-TW" sz="3600" dirty="0">
                <a:solidFill>
                  <a:srgbClr val="9966FF"/>
                </a:solidFill>
              </a:rPr>
              <a:t>6</a:t>
            </a:r>
            <a:r>
              <a:rPr lang="zh-TW" altLang="zh-TW" sz="3600" dirty="0">
                <a:solidFill>
                  <a:srgbClr val="9966FF"/>
                </a:solidFill>
              </a:rPr>
              <a:t>人</a:t>
            </a:r>
            <a:r>
              <a:rPr lang="zh-TW" altLang="zh-TW" sz="3600" dirty="0" smtClean="0"/>
              <a:t>（</a:t>
            </a:r>
            <a:r>
              <a:rPr lang="en-US" altLang="zh-TW" sz="3600" dirty="0" smtClean="0"/>
              <a:t>5</a:t>
            </a:r>
            <a:r>
              <a:rPr lang="zh-TW" altLang="zh-TW" sz="3600" dirty="0" smtClean="0"/>
              <a:t>人</a:t>
            </a:r>
            <a:r>
              <a:rPr lang="zh-TW" altLang="zh-TW" sz="3600" dirty="0"/>
              <a:t>於總務處，其中</a:t>
            </a:r>
            <a:r>
              <a:rPr lang="en-US" altLang="zh-TW" sz="3600" dirty="0"/>
              <a:t>1</a:t>
            </a:r>
            <a:r>
              <a:rPr lang="zh-TW" altLang="zh-TW" sz="3600" dirty="0"/>
              <a:t>人為瘖啞</a:t>
            </a:r>
            <a:r>
              <a:rPr lang="zh-TW" altLang="zh-TW" sz="3600" dirty="0" smtClean="0"/>
              <a:t>人士</a:t>
            </a:r>
            <a:r>
              <a:rPr lang="zh-TW" altLang="en-US" sz="3600" dirty="0" smtClean="0"/>
              <a:t>；男</a:t>
            </a:r>
            <a:r>
              <a:rPr lang="en-US" altLang="zh-TW" sz="3600" dirty="0" smtClean="0"/>
              <a:t>2</a:t>
            </a:r>
            <a:r>
              <a:rPr lang="zh-TW" altLang="en-US" sz="3600" dirty="0" smtClean="0"/>
              <a:t>人、女</a:t>
            </a:r>
            <a:r>
              <a:rPr lang="en-US" altLang="zh-TW" sz="3600" dirty="0" smtClean="0"/>
              <a:t>4</a:t>
            </a:r>
            <a:r>
              <a:rPr lang="zh-TW" altLang="en-US" sz="3600" dirty="0" smtClean="0"/>
              <a:t>人</a:t>
            </a:r>
            <a:r>
              <a:rPr lang="zh-TW" altLang="zh-TW" sz="3600" dirty="0" smtClean="0"/>
              <a:t>）</a:t>
            </a:r>
            <a:r>
              <a:rPr lang="zh-TW" altLang="zh-TW" sz="3600" dirty="0"/>
              <a:t>。校內簡易修繕主要落在</a:t>
            </a:r>
            <a:r>
              <a:rPr lang="zh-TW" altLang="zh-TW" sz="3600" dirty="0">
                <a:solidFill>
                  <a:srgbClr val="9966FF"/>
                </a:solidFill>
              </a:rPr>
              <a:t>技士及</a:t>
            </a:r>
            <a:r>
              <a:rPr lang="zh-TW" altLang="zh-TW" sz="3600" dirty="0" smtClean="0">
                <a:solidFill>
                  <a:srgbClr val="9966FF"/>
                </a:solidFill>
              </a:rPr>
              <a:t>技工</a:t>
            </a:r>
            <a:r>
              <a:rPr lang="en-US" altLang="zh-TW" sz="3600" dirty="0" smtClean="0">
                <a:solidFill>
                  <a:srgbClr val="9966FF"/>
                </a:solidFill>
              </a:rPr>
              <a:t>2</a:t>
            </a:r>
            <a:r>
              <a:rPr lang="zh-TW" altLang="zh-TW" sz="3600" dirty="0" smtClean="0">
                <a:solidFill>
                  <a:srgbClr val="9966FF"/>
                </a:solidFill>
              </a:rPr>
              <a:t>人</a:t>
            </a:r>
            <a:r>
              <a:rPr lang="zh-TW" altLang="zh-TW" sz="3600" dirty="0" smtClean="0"/>
              <a:t>身</a:t>
            </a:r>
            <a:r>
              <a:rPr lang="zh-TW" altLang="zh-TW" sz="3600" dirty="0"/>
              <a:t>上。</a:t>
            </a:r>
            <a:endParaRPr lang="en-US" altLang="zh-TW" sz="36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613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學校概況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技工、工友工作內容</a:t>
            </a:r>
            <a:endParaRPr lang="en-US" altLang="zh-TW" sz="40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學期初教室內設備之檢查</a:t>
            </a:r>
            <a:endParaRPr lang="en-US" altLang="zh-TW" sz="36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課桌椅、講臺、講桌修繕</a:t>
            </a:r>
            <a:endParaRPr lang="en-US" altLang="zh-TW" sz="36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電燈、蒸飯箱、板擦機修繕</a:t>
            </a:r>
            <a:endParaRPr lang="en-US" altLang="zh-TW" sz="36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置物櫃、黑白板修繕</a:t>
            </a:r>
            <a:endParaRPr lang="en-US" altLang="zh-TW" sz="36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門片、窗戶修繕</a:t>
            </a:r>
            <a:endParaRPr lang="en-US" altLang="zh-TW" sz="36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麥克風、喇叭、電風扇修繕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4957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學校概況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技工、工友工作內容</a:t>
            </a:r>
            <a:endParaRPr lang="en-US" altLang="zh-TW" sz="40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市府聯絡員</a:t>
            </a:r>
            <a:endParaRPr lang="en-US" altLang="zh-TW" sz="36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校園環境安全檢查</a:t>
            </a:r>
            <a:endParaRPr lang="en-US" altLang="zh-TW" sz="36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走廊電燈修繕</a:t>
            </a:r>
            <a:endParaRPr lang="en-US" altLang="zh-TW" sz="36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牆面油漆、地磚修繕</a:t>
            </a:r>
            <a:endParaRPr lang="en-US" altLang="zh-TW" sz="36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洗手台不通、水龍頭漏水修繕</a:t>
            </a:r>
            <a:endParaRPr lang="en-US" altLang="zh-TW" sz="36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廁所馬桶、小便斗、門片修繕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443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學校概況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技工、工友工作內容</a:t>
            </a:r>
            <a:endParaRPr lang="en-US" altLang="zh-TW" sz="40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魚池清潔、草木修剪</a:t>
            </a:r>
            <a:endParaRPr lang="en-US" altLang="zh-TW" sz="36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公文傳遞</a:t>
            </a:r>
            <a:endParaRPr lang="en-US" altLang="zh-TW" sz="3600" dirty="0"/>
          </a:p>
          <a:p>
            <a:pPr marL="356616" lvl="1" indent="0">
              <a:buNone/>
            </a:pPr>
            <a:r>
              <a:rPr lang="zh-TW" altLang="en-US" sz="3600" dirty="0" smtClean="0"/>
              <a:t>門首警衛工作</a:t>
            </a:r>
            <a:endParaRPr lang="en-US" altLang="zh-TW" sz="36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防颱準備</a:t>
            </a:r>
            <a:endParaRPr lang="en-US" altLang="zh-TW" sz="36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校外環境打掃</a:t>
            </a:r>
            <a:endParaRPr lang="en-US" altLang="zh-TW" sz="3600" dirty="0" smtClean="0"/>
          </a:p>
          <a:p>
            <a:pPr marL="356616" lvl="1" indent="0">
              <a:buNone/>
            </a:pPr>
            <a:r>
              <a:rPr lang="zh-TW" altLang="en-US" sz="3600" dirty="0" smtClean="0"/>
              <a:t>各項會議、活動支援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8472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1079</TotalTime>
  <Words>2419</Words>
  <Application>Microsoft Office PowerPoint</Application>
  <PresentationFormat>如螢幕大小 (4:3)</PresentationFormat>
  <Paragraphs>326</Paragraphs>
  <Slides>43</Slides>
  <Notes>22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43</vt:i4>
      </vt:variant>
    </vt:vector>
  </HeadingPairs>
  <TitlesOfParts>
    <vt:vector size="44" baseType="lpstr">
      <vt:lpstr>夏至</vt:lpstr>
      <vt:lpstr>臺北市立成淵高級中學 試辦總務工作外包成果分享</vt:lpstr>
      <vt:lpstr>報告項目</vt:lpstr>
      <vt:lpstr>前言</vt:lpstr>
      <vt:lpstr>前言</vt:lpstr>
      <vt:lpstr>學校概況</vt:lpstr>
      <vt:lpstr>學校概況</vt:lpstr>
      <vt:lpstr>學校概況</vt:lpstr>
      <vt:lpstr>學校概況</vt:lpstr>
      <vt:lpstr>學校概況</vt:lpstr>
      <vt:lpstr>學校概況</vt:lpstr>
      <vt:lpstr>試辦執行項目</vt:lpstr>
      <vt:lpstr>試辦執行項目</vt:lpstr>
      <vt:lpstr>試辦執行項目</vt:lpstr>
      <vt:lpstr>招標方式</vt:lpstr>
      <vt:lpstr>招標方式</vt:lpstr>
      <vt:lpstr>招標方式</vt:lpstr>
      <vt:lpstr>招標方式</vt:lpstr>
      <vt:lpstr>招標方式</vt:lpstr>
      <vt:lpstr>招標方式</vt:lpstr>
      <vt:lpstr>招標方式</vt:lpstr>
      <vt:lpstr>招標方式</vt:lpstr>
      <vt:lpstr>招標方式</vt:lpstr>
      <vt:lpstr>成效分析-駐衛保全及工友人員</vt:lpstr>
      <vt:lpstr>成效分析-水電專業人員</vt:lpstr>
      <vt:lpstr>成效分析-水電專業人員</vt:lpstr>
      <vt:lpstr>成效分析-水電專業人員</vt:lpstr>
      <vt:lpstr>成效分析-水電專業人員</vt:lpstr>
      <vt:lpstr>成效分析-水電專業人員</vt:lpstr>
      <vt:lpstr>成效分析-水電專業人員</vt:lpstr>
      <vt:lpstr>成效分析-水電專業人員</vt:lpstr>
      <vt:lpstr>效益分析-經費</vt:lpstr>
      <vt:lpstr>效益分析-維修項目、次數</vt:lpstr>
      <vt:lpstr>效益分析-效率檢討</vt:lpstr>
      <vt:lpstr>結論與建議</vt:lpstr>
      <vt:lpstr>結論與建議</vt:lpstr>
      <vt:lpstr>結論與建議</vt:lpstr>
      <vt:lpstr>結論與建議</vt:lpstr>
      <vt:lpstr>結論與建議</vt:lpstr>
      <vt:lpstr>結論與建議</vt:lpstr>
      <vt:lpstr>結論與建議</vt:lpstr>
      <vt:lpstr>結論與建議</vt:lpstr>
      <vt:lpstr>結論與建議</vt:lpstr>
      <vt:lpstr>謝謝聆聽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臺北市立成淵高級中學 試辦總務工作外包成果分享</dc:title>
  <dc:creator>user</dc:creator>
  <cp:lastModifiedBy>陳意叡</cp:lastModifiedBy>
  <cp:revision>28</cp:revision>
  <dcterms:created xsi:type="dcterms:W3CDTF">2016-09-09T01:47:28Z</dcterms:created>
  <dcterms:modified xsi:type="dcterms:W3CDTF">2017-03-02T08:34:55Z</dcterms:modified>
</cp:coreProperties>
</file>