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59" r:id="rId2"/>
    <p:sldId id="479" r:id="rId3"/>
    <p:sldId id="481" r:id="rId4"/>
    <p:sldId id="483" r:id="rId5"/>
    <p:sldId id="486" r:id="rId6"/>
    <p:sldId id="484" r:id="rId7"/>
    <p:sldId id="485" r:id="rId8"/>
    <p:sldId id="487" r:id="rId9"/>
    <p:sldId id="489" r:id="rId10"/>
    <p:sldId id="492" r:id="rId11"/>
  </p:sldIdLst>
  <p:sldSz cx="9144000" cy="6858000" type="screen4x3"/>
  <p:notesSz cx="8499475" cy="12352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891">
          <p15:clr>
            <a:srgbClr val="A4A3A4"/>
          </p15:clr>
        </p15:guide>
        <p15:guide id="4" pos="26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66"/>
    <a:srgbClr val="669900"/>
    <a:srgbClr val="F7C67D"/>
    <a:srgbClr val="F3AD47"/>
    <a:srgbClr val="F474E2"/>
    <a:srgbClr val="BDFA90"/>
    <a:srgbClr val="FF6699"/>
    <a:srgbClr val="FF3399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9185" autoAdjust="0"/>
  </p:normalViewPr>
  <p:slideViewPr>
    <p:cSldViewPr showGuides="1">
      <p:cViewPr>
        <p:scale>
          <a:sx n="75" d="100"/>
          <a:sy n="75" d="100"/>
        </p:scale>
        <p:origin x="-2112" y="-336"/>
      </p:cViewPr>
      <p:guideLst>
        <p:guide orient="horz" pos="37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87" y="-86"/>
      </p:cViewPr>
      <p:guideLst>
        <p:guide orient="horz" pos="2880"/>
        <p:guide orient="horz" pos="3891"/>
        <p:guide pos="2160"/>
        <p:guide pos="267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/>
          <a:lstStyle>
            <a:lvl1pPr algn="l">
              <a:defRPr sz="15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814403" y="1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/>
          <a:lstStyle>
            <a:lvl1pPr algn="r">
              <a:defRPr sz="1500"/>
            </a:lvl1pPr>
          </a:lstStyle>
          <a:p>
            <a:fld id="{49A221BC-B85F-460D-8192-F8AAAD238652}" type="datetimeFigureOut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11732578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 anchor="b"/>
          <a:lstStyle>
            <a:lvl1pPr algn="l">
              <a:defRPr sz="15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814403" y="11732578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 anchor="b"/>
          <a:lstStyle>
            <a:lvl1pPr algn="r">
              <a:defRPr sz="1500"/>
            </a:lvl1pPr>
          </a:lstStyle>
          <a:p>
            <a:fld id="{4EAFB9FD-3612-4474-9723-553400B478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9410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/>
          <a:lstStyle>
            <a:lvl1pPr algn="l">
              <a:defRPr sz="15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814403" y="1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/>
          <a:lstStyle>
            <a:lvl1pPr algn="r">
              <a:defRPr sz="1500"/>
            </a:lvl1pPr>
          </a:lstStyle>
          <a:p>
            <a:fld id="{A4784067-40F6-4F3D-878A-E69C45D276A7}" type="datetimeFigureOut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927100"/>
            <a:ext cx="6175375" cy="4630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852" tIns="56926" rIns="113852" bIns="569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849948" y="5867361"/>
            <a:ext cx="6799580" cy="5558552"/>
          </a:xfrm>
          <a:prstGeom prst="rect">
            <a:avLst/>
          </a:prstGeom>
        </p:spPr>
        <p:txBody>
          <a:bodyPr vert="horz" lIns="113852" tIns="56926" rIns="113852" bIns="5692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1732578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 anchor="b"/>
          <a:lstStyle>
            <a:lvl1pPr algn="l">
              <a:defRPr sz="15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814403" y="11732578"/>
            <a:ext cx="3683106" cy="617617"/>
          </a:xfrm>
          <a:prstGeom prst="rect">
            <a:avLst/>
          </a:prstGeom>
        </p:spPr>
        <p:txBody>
          <a:bodyPr vert="horz" lIns="113852" tIns="56926" rIns="113852" bIns="56926" rtlCol="0" anchor="b"/>
          <a:lstStyle>
            <a:lvl1pPr algn="r">
              <a:defRPr sz="1500"/>
            </a:lvl1pPr>
          </a:lstStyle>
          <a:p>
            <a:fld id="{AD136AAA-BC5F-469E-8814-8AD8AFB4C4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8769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6AAA-BC5F-469E-8814-8AD8AFB4C42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6AAA-BC5F-469E-8814-8AD8AFB4C42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32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08720"/>
          </a:xfrm>
          <a:noFill/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6"/>
            <a:ext cx="8435280" cy="4785395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1"/>
                </a:solidFill>
              </a:defRPr>
            </a:lvl2pPr>
            <a:lvl3pPr algn="l"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EBC60B-3F10-4AA9-A02E-356AF190FDBB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副標題 2"/>
          <p:cNvSpPr>
            <a:spLocks noGrp="1"/>
          </p:cNvSpPr>
          <p:nvPr>
            <p:ph type="subTitle" idx="13"/>
          </p:nvPr>
        </p:nvSpPr>
        <p:spPr>
          <a:xfrm>
            <a:off x="293083" y="736995"/>
            <a:ext cx="6408712" cy="504056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00DB-D036-4642-BE99-E2941E2A1F85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A198-0AFB-4A51-8C9A-272E0647D1D4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CBCF-8618-420F-B560-AB6964581DC9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24A6F20-D689-4C7D-AFCF-1B1995EC59D4}" type="datetimeFigureOut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EE63-7C84-4A69-8E5C-48737F8C73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圖片 80" descr="C616_簡報封面4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手繪多邊形 11"/>
          <p:cNvSpPr/>
          <p:nvPr userDrawn="1"/>
        </p:nvSpPr>
        <p:spPr>
          <a:xfrm>
            <a:off x="-2556792" y="0"/>
            <a:ext cx="2339752" cy="6858000"/>
          </a:xfrm>
          <a:custGeom>
            <a:avLst/>
            <a:gdLst>
              <a:gd name="connsiteX0" fmla="*/ 0 w 1584176"/>
              <a:gd name="connsiteY0" fmla="*/ 0 h 4509120"/>
              <a:gd name="connsiteX1" fmla="*/ 1584176 w 1584176"/>
              <a:gd name="connsiteY1" fmla="*/ 0 h 4509120"/>
              <a:gd name="connsiteX2" fmla="*/ 1584176 w 1584176"/>
              <a:gd name="connsiteY2" fmla="*/ 4509120 h 4509120"/>
              <a:gd name="connsiteX3" fmla="*/ 0 w 1584176"/>
              <a:gd name="connsiteY3" fmla="*/ 4509120 h 4509120"/>
              <a:gd name="connsiteX4" fmla="*/ 0 w 1584176"/>
              <a:gd name="connsiteY4" fmla="*/ 0 h 4509120"/>
              <a:gd name="connsiteX0" fmla="*/ 755576 w 2339752"/>
              <a:gd name="connsiteY0" fmla="*/ 0 h 4509120"/>
              <a:gd name="connsiteX1" fmla="*/ 2339752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755576 w 2339752"/>
              <a:gd name="connsiteY4" fmla="*/ 0 h 4509120"/>
              <a:gd name="connsiteX0" fmla="*/ 0 w 2339752"/>
              <a:gd name="connsiteY0" fmla="*/ 0 h 4509120"/>
              <a:gd name="connsiteX1" fmla="*/ 2339752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0 w 2339752"/>
              <a:gd name="connsiteY4" fmla="*/ 0 h 4509120"/>
              <a:gd name="connsiteX0" fmla="*/ 0 w 2339752"/>
              <a:gd name="connsiteY0" fmla="*/ 0 h 4509120"/>
              <a:gd name="connsiteX1" fmla="*/ 1691680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0 w 2339752"/>
              <a:gd name="connsiteY4" fmla="*/ 0 h 450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52" h="4509120">
                <a:moveTo>
                  <a:pt x="0" y="0"/>
                </a:moveTo>
                <a:lnTo>
                  <a:pt x="1691680" y="0"/>
                </a:lnTo>
                <a:lnTo>
                  <a:pt x="2339752" y="4509120"/>
                </a:lnTo>
                <a:lnTo>
                  <a:pt x="0" y="4509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DD60F1-D094-4F55-92D3-9BF4E1630DEC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 userDrawn="1"/>
        </p:nvSpPr>
        <p:spPr>
          <a:xfrm rot="10800000">
            <a:off x="0" y="0"/>
            <a:ext cx="9144000" cy="980728"/>
          </a:xfrm>
          <a:custGeom>
            <a:avLst/>
            <a:gdLst>
              <a:gd name="connsiteX0" fmla="*/ 0 w 1584176"/>
              <a:gd name="connsiteY0" fmla="*/ 0 h 4509120"/>
              <a:gd name="connsiteX1" fmla="*/ 1584176 w 1584176"/>
              <a:gd name="connsiteY1" fmla="*/ 0 h 4509120"/>
              <a:gd name="connsiteX2" fmla="*/ 1584176 w 1584176"/>
              <a:gd name="connsiteY2" fmla="*/ 4509120 h 4509120"/>
              <a:gd name="connsiteX3" fmla="*/ 0 w 1584176"/>
              <a:gd name="connsiteY3" fmla="*/ 4509120 h 4509120"/>
              <a:gd name="connsiteX4" fmla="*/ 0 w 1584176"/>
              <a:gd name="connsiteY4" fmla="*/ 0 h 4509120"/>
              <a:gd name="connsiteX0" fmla="*/ 755576 w 2339752"/>
              <a:gd name="connsiteY0" fmla="*/ 0 h 4509120"/>
              <a:gd name="connsiteX1" fmla="*/ 2339752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755576 w 2339752"/>
              <a:gd name="connsiteY4" fmla="*/ 0 h 4509120"/>
              <a:gd name="connsiteX0" fmla="*/ 0 w 2339752"/>
              <a:gd name="connsiteY0" fmla="*/ 0 h 4509120"/>
              <a:gd name="connsiteX1" fmla="*/ 2339752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0 w 2339752"/>
              <a:gd name="connsiteY4" fmla="*/ 0 h 4509120"/>
              <a:gd name="connsiteX0" fmla="*/ 0 w 2339752"/>
              <a:gd name="connsiteY0" fmla="*/ 0 h 4509120"/>
              <a:gd name="connsiteX1" fmla="*/ 1691680 w 2339752"/>
              <a:gd name="connsiteY1" fmla="*/ 0 h 4509120"/>
              <a:gd name="connsiteX2" fmla="*/ 2339752 w 2339752"/>
              <a:gd name="connsiteY2" fmla="*/ 4509120 h 4509120"/>
              <a:gd name="connsiteX3" fmla="*/ 0 w 2339752"/>
              <a:gd name="connsiteY3" fmla="*/ 4509120 h 4509120"/>
              <a:gd name="connsiteX4" fmla="*/ 0 w 2339752"/>
              <a:gd name="connsiteY4" fmla="*/ 0 h 4509120"/>
              <a:gd name="connsiteX0" fmla="*/ 0 w 7524750"/>
              <a:gd name="connsiteY0" fmla="*/ 0 h 4509120"/>
              <a:gd name="connsiteX1" fmla="*/ 7524750 w 7524750"/>
              <a:gd name="connsiteY1" fmla="*/ 0 h 4509120"/>
              <a:gd name="connsiteX2" fmla="*/ 2339752 w 7524750"/>
              <a:gd name="connsiteY2" fmla="*/ 4509120 h 4509120"/>
              <a:gd name="connsiteX3" fmla="*/ 0 w 7524750"/>
              <a:gd name="connsiteY3" fmla="*/ 4509120 h 4509120"/>
              <a:gd name="connsiteX4" fmla="*/ 0 w 7524750"/>
              <a:gd name="connsiteY4" fmla="*/ 0 h 4509120"/>
              <a:gd name="connsiteX0" fmla="*/ 0 w 7524750"/>
              <a:gd name="connsiteY0" fmla="*/ 0 h 4509691"/>
              <a:gd name="connsiteX1" fmla="*/ 7524750 w 7524750"/>
              <a:gd name="connsiteY1" fmla="*/ 0 h 4509691"/>
              <a:gd name="connsiteX2" fmla="*/ 7524750 w 7524750"/>
              <a:gd name="connsiteY2" fmla="*/ 4509691 h 4509691"/>
              <a:gd name="connsiteX3" fmla="*/ 0 w 7524750"/>
              <a:gd name="connsiteY3" fmla="*/ 4509120 h 4509691"/>
              <a:gd name="connsiteX4" fmla="*/ 0 w 7524750"/>
              <a:gd name="connsiteY4" fmla="*/ 0 h 450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0" h="4509691">
                <a:moveTo>
                  <a:pt x="0" y="0"/>
                </a:moveTo>
                <a:lnTo>
                  <a:pt x="7524750" y="0"/>
                </a:lnTo>
                <a:lnTo>
                  <a:pt x="7524750" y="4509691"/>
                </a:lnTo>
                <a:lnTo>
                  <a:pt x="0" y="45091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BC6DD"/>
              </a:gs>
              <a:gs pos="100000">
                <a:srgbClr val="6BC6DD">
                  <a:alpha val="3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0" name="手繪多邊形 9"/>
          <p:cNvSpPr/>
          <p:nvPr userDrawn="1"/>
        </p:nvSpPr>
        <p:spPr>
          <a:xfrm rot="10800000">
            <a:off x="0" y="980728"/>
            <a:ext cx="9144000" cy="144016"/>
          </a:xfrm>
          <a:custGeom>
            <a:avLst/>
            <a:gdLst>
              <a:gd name="connsiteX0" fmla="*/ 0 w 9144000"/>
              <a:gd name="connsiteY0" fmla="*/ 0 h 980728"/>
              <a:gd name="connsiteX1" fmla="*/ 9144000 w 9144000"/>
              <a:gd name="connsiteY1" fmla="*/ 0 h 980728"/>
              <a:gd name="connsiteX2" fmla="*/ 9144000 w 9144000"/>
              <a:gd name="connsiteY2" fmla="*/ 980728 h 980728"/>
              <a:gd name="connsiteX3" fmla="*/ 0 w 9144000"/>
              <a:gd name="connsiteY3" fmla="*/ 980728 h 980728"/>
              <a:gd name="connsiteX4" fmla="*/ 0 w 9144000"/>
              <a:gd name="connsiteY4" fmla="*/ 0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0728">
                <a:moveTo>
                  <a:pt x="0" y="0"/>
                </a:moveTo>
                <a:lnTo>
                  <a:pt x="9144000" y="0"/>
                </a:lnTo>
                <a:lnTo>
                  <a:pt x="9144000" y="980728"/>
                </a:lnTo>
                <a:lnTo>
                  <a:pt x="0" y="9807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6D8C25-A8E9-4182-B3B8-5B3B78DF6FFE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2FF8D50D-191F-432E-A52B-7645BE0B1E6A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 userDrawn="1">
            <p:ph type="title"/>
          </p:nvPr>
        </p:nvSpPr>
        <p:spPr>
          <a:xfrm>
            <a:off x="179512" y="144016"/>
            <a:ext cx="8712968" cy="908720"/>
          </a:xfrm>
          <a:noFill/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 userDrawn="1">
            <p:ph idx="1"/>
          </p:nvPr>
        </p:nvSpPr>
        <p:spPr>
          <a:xfrm>
            <a:off x="251520" y="1196756"/>
            <a:ext cx="8435280" cy="5145435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1"/>
                </a:solidFill>
              </a:defRPr>
            </a:lvl2pPr>
            <a:lvl3pPr algn="l">
              <a:defRPr>
                <a:solidFill>
                  <a:srgbClr val="009900"/>
                </a:solidFill>
              </a:defRPr>
            </a:lvl3pPr>
            <a:lvl4pPr algn="l">
              <a:buSzPct val="120000"/>
              <a:buFont typeface="Times New Roman" pitchFamily="18" charset="0"/>
              <a:buChar char="▫"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buSzPct val="70000"/>
              <a:buFont typeface="Arial" pitchFamily="34" charset="0"/>
              <a:buChar char="▲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23" name="圖片 22" descr="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72008"/>
            <a:ext cx="3203848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4A71-3118-48F8-B343-0125A8146297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06DA-EEFE-463C-A071-D46ECD89ACCB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14-C93F-405F-8C6B-2986E12F7EF4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83B1-E922-4719-98A5-00B6706DD4CB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CFBA-3779-4B71-9663-4FF7A101495F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5D2E-73C2-4308-AAF1-759E26478FAD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2065-1798-4854-9F17-D7BE966D0B52}" type="datetime1">
              <a:rPr lang="zh-TW" altLang="en-US" smtClean="0"/>
              <a:pPr/>
              <a:t>2016/5/16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4B27-8E07-4B64-BAD7-C06310BCC8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70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n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zh-TW" sz="4400" b="1" kern="1200" dirty="0" smtClean="0">
                <a:solidFill>
                  <a:schemeClr val="bg1"/>
                </a:solidFill>
                <a:latin typeface="華康中圓體"/>
                <a:ea typeface="華康中圓體"/>
                <a:cs typeface="+mn-cs"/>
              </a:rPr>
              <a:t>南港公展成果</a:t>
            </a:r>
            <a:endParaRPr lang="en-US" altLang="zh-TW" sz="4400" b="1" kern="1200" dirty="0" smtClean="0">
              <a:solidFill>
                <a:schemeClr val="bg1"/>
              </a:solidFill>
              <a:latin typeface="華康中圓體"/>
              <a:ea typeface="華康中圓體"/>
              <a:cs typeface="+mn-cs"/>
            </a:endParaRPr>
          </a:p>
        </p:txBody>
      </p:sp>
      <p:sp>
        <p:nvSpPr>
          <p:cNvPr id="12" name="標題 4"/>
          <p:cNvSpPr txBox="1">
            <a:spLocks/>
          </p:cNvSpPr>
          <p:nvPr/>
        </p:nvSpPr>
        <p:spPr>
          <a:xfrm>
            <a:off x="0" y="90872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endParaRPr lang="en-US" altLang="zh-TW" sz="4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TW" altLang="en-U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zh-TW" altLang="en-U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28800"/>
            <a:ext cx="6156176" cy="107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時間：</a:t>
            </a:r>
            <a: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13-14</a:t>
            </a: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日</a:t>
            </a:r>
            <a: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地點：南港車站</a:t>
            </a:r>
            <a:r>
              <a:rPr lang="en-US" altLang="zh-TW" sz="2800" b="1" dirty="0" err="1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Citylink</a:t>
            </a:r>
            <a:r>
              <a:rPr lang="en-US" altLang="zh-TW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–</a:t>
            </a:r>
            <a:r>
              <a:rPr lang="zh-TW" altLang="en-US" sz="2800" b="1" dirty="0" smtClean="0">
                <a:solidFill>
                  <a:prstClr val="white"/>
                </a:solidFill>
                <a:latin typeface="華康中圓體" pitchFamily="49" charset="-120"/>
                <a:ea typeface="華康中圓體" pitchFamily="49" charset="-120"/>
              </a:rPr>
              <a:t>幾米廣場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10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民眾心聲</a:t>
            </a:r>
            <a:r>
              <a:rPr lang="en-US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未來南港</a:t>
            </a:r>
            <a:r>
              <a:rPr lang="zh-TW" alt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危機</a:t>
            </a:r>
            <a:r>
              <a:rPr lang="en-US" altLang="zh-TW" dirty="0" smtClean="0"/>
              <a:t>(3/3)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250825" y="1196967"/>
          <a:ext cx="8569646" cy="51123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1219"/>
                <a:gridCol w="501419"/>
                <a:gridCol w="369381"/>
                <a:gridCol w="7387627"/>
              </a:tblGrid>
              <a:tr h="31952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/>
                        <a:t>其他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都市計畫與開發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老舊社區加速都更，市容整齊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老舊社區加速都更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瓶蓋場需要重新整頓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沒有書店、沒有國中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國中只有一間，造成人口外流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托育機構選擇性太少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缺乏大型醫院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部分機能不足，如醫院、修車廠、傳統市場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加強機能功能性，要有車輛修理、醫院，可以休閒逛街購物廣場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到南港親子館交通不便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高級產業集中，一般居民生活機能嚴重壓縮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回歸原始自然，減少建物開發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車輛變多，空污與噪音增加，交通開發應尊重原有好山好水，找方法共存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其他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北流未來管制問題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人潮變多，大型活動辦很晚，可能會吵雜髒亂，或有治安問題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319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台鐵廣播不清楚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4B27-8E07-4B64-BAD7-C06310BCC80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場地布置</a:t>
            </a:r>
            <a:endParaRPr lang="zh-TW" altLang="en-US" dirty="0"/>
          </a:p>
        </p:txBody>
      </p:sp>
      <p:pic>
        <p:nvPicPr>
          <p:cNvPr id="1027" name="Picture 3" descr="\\fs1\Multi_Dept\C616_南港交通改善\Tech\03公展\08活動照片\pf\IMG_4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700000" cy="3600000"/>
          </a:xfrm>
          <a:prstGeom prst="rect">
            <a:avLst/>
          </a:prstGeom>
          <a:noFill/>
        </p:spPr>
      </p:pic>
      <p:sp>
        <p:nvSpPr>
          <p:cNvPr id="7" name="流程圖: 替代處理程序 6"/>
          <p:cNvSpPr/>
          <p:nvPr/>
        </p:nvSpPr>
        <p:spPr>
          <a:xfrm>
            <a:off x="250822" y="1297310"/>
            <a:ext cx="2700000" cy="5760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海報</a:t>
            </a:r>
            <a:endParaRPr lang="zh-TW" altLang="en-US" dirty="0"/>
          </a:p>
        </p:txBody>
      </p:sp>
      <p:sp>
        <p:nvSpPr>
          <p:cNvPr id="8" name="流程圖: 替代處理程序 7"/>
          <p:cNvSpPr/>
          <p:nvPr/>
        </p:nvSpPr>
        <p:spPr>
          <a:xfrm>
            <a:off x="3096136" y="1297310"/>
            <a:ext cx="2700000" cy="5760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地貼</a:t>
            </a:r>
            <a:endParaRPr lang="zh-TW" altLang="en-US" dirty="0"/>
          </a:p>
        </p:txBody>
      </p:sp>
      <p:pic>
        <p:nvPicPr>
          <p:cNvPr id="1029" name="Picture 5" descr="\\fs1\Multi_Dept\C616_南港交通改善\Tech\03公展\08活動照片\pf\IMG_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2700000" cy="3600000"/>
          </a:xfrm>
          <a:prstGeom prst="rect">
            <a:avLst/>
          </a:prstGeom>
          <a:noFill/>
        </p:spPr>
      </p:pic>
      <p:pic>
        <p:nvPicPr>
          <p:cNvPr id="11" name="Picture 2" descr="\\fs1\Multi_Dept\C616_南港交通改善\Tech\03公展\08活動照片\KCH\單眼\IMG_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472" y="2101350"/>
            <a:ext cx="2520000" cy="1680000"/>
          </a:xfrm>
          <a:prstGeom prst="rect">
            <a:avLst/>
          </a:prstGeom>
          <a:noFill/>
        </p:spPr>
      </p:pic>
      <p:sp>
        <p:nvSpPr>
          <p:cNvPr id="12" name="流程圖: 替代處理程序 11"/>
          <p:cNvSpPr/>
          <p:nvPr/>
        </p:nvSpPr>
        <p:spPr>
          <a:xfrm>
            <a:off x="6045091" y="1297310"/>
            <a:ext cx="2700000" cy="5760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場地布置</a:t>
            </a:r>
            <a:endParaRPr lang="zh-TW" altLang="en-US" dirty="0"/>
          </a:p>
        </p:txBody>
      </p:sp>
      <p:pic>
        <p:nvPicPr>
          <p:cNvPr id="1030" name="Picture 6" descr="\\fs1\Multi_Dept\C616_南港交通改善\Tech\03公展\08活動照片\KCH\單眼\IMG_0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33056"/>
            <a:ext cx="2520000" cy="1680000"/>
          </a:xfrm>
          <a:prstGeom prst="rect">
            <a:avLst/>
          </a:prstGeom>
          <a:noFill/>
        </p:spPr>
      </p:pic>
      <p:pic>
        <p:nvPicPr>
          <p:cNvPr id="14" name="Picture 3" descr="C:\Users\pf4350145\Desktop\IMG_4218.JPG"/>
          <p:cNvPicPr>
            <a:picLocks noChangeAspect="1" noChangeArrowheads="1"/>
          </p:cNvPicPr>
          <p:nvPr/>
        </p:nvPicPr>
        <p:blipFill>
          <a:blip r:embed="rId7" cstate="print"/>
          <a:srcRect t="13335" b="22658"/>
          <a:stretch>
            <a:fillRect/>
          </a:stretch>
        </p:blipFill>
        <p:spPr bwMode="auto">
          <a:xfrm>
            <a:off x="5039543" y="4869160"/>
            <a:ext cx="4142959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圓角矩形圖說文字 15"/>
          <p:cNvSpPr/>
          <p:nvPr/>
        </p:nvSpPr>
        <p:spPr>
          <a:xfrm>
            <a:off x="2915816" y="6237312"/>
            <a:ext cx="2088232" cy="531440"/>
          </a:xfrm>
          <a:prstGeom prst="wedgeRoundRectCallout">
            <a:avLst>
              <a:gd name="adj1" fmla="val 109394"/>
              <a:gd name="adj2" fmla="val 11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南港好行明信片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3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活動照片</a:t>
            </a:r>
            <a:endParaRPr lang="zh-TW" altLang="en-US" dirty="0"/>
          </a:p>
        </p:txBody>
      </p:sp>
      <p:pic>
        <p:nvPicPr>
          <p:cNvPr id="3074" name="Picture 2" descr="\\fs1\Multi_Dept\C616_南港交通改善\Tech\03公展\08活動照片\KCH\iphone\IMG_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17" y="1196752"/>
            <a:ext cx="3600000" cy="2700000"/>
          </a:xfrm>
          <a:prstGeom prst="rect">
            <a:avLst/>
          </a:prstGeom>
          <a:noFill/>
        </p:spPr>
      </p:pic>
      <p:pic>
        <p:nvPicPr>
          <p:cNvPr id="3075" name="Picture 3" descr="\\fs1\Multi_Dept\C616_南港交通改善\Tech\03公展\08活動照片\KCH\iphone\IMG_3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600000" cy="2700000"/>
          </a:xfrm>
          <a:prstGeom prst="rect">
            <a:avLst/>
          </a:prstGeom>
          <a:noFill/>
        </p:spPr>
      </p:pic>
      <p:pic>
        <p:nvPicPr>
          <p:cNvPr id="3076" name="Picture 4" descr="\\fs1\Multi_Dept\C616_南港交通改善\Tech\03公展\08活動照片\KCH\iphone\IMG_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52" y="4021583"/>
            <a:ext cx="3600000" cy="2700000"/>
          </a:xfrm>
          <a:prstGeom prst="rect">
            <a:avLst/>
          </a:prstGeom>
          <a:noFill/>
        </p:spPr>
      </p:pic>
      <p:pic>
        <p:nvPicPr>
          <p:cNvPr id="3077" name="Picture 5" descr="\\fs1\Multi_Dept\C616_南港交通改善\Tech\03公展\08活動照片\KCH\單眼\IMG_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625" y="4041647"/>
            <a:ext cx="3584759" cy="266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4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活動重要成果</a:t>
            </a:r>
            <a:endParaRPr lang="zh-TW" altLang="en-US" dirty="0"/>
          </a:p>
        </p:txBody>
      </p:sp>
      <p:pic>
        <p:nvPicPr>
          <p:cNvPr id="4098" name="Picture 2" descr="\\fs1\Multi_Dept\C616_南港交通改善\Tech\03公展\08活動照片\KCH\單眼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168" y="1655093"/>
            <a:ext cx="2700000" cy="4050000"/>
          </a:xfrm>
          <a:prstGeom prst="rect">
            <a:avLst/>
          </a:prstGeom>
          <a:noFill/>
        </p:spPr>
      </p:pic>
      <p:pic>
        <p:nvPicPr>
          <p:cNvPr id="4099" name="Picture 3" descr="\\fs1\Multi_Dept\C616_南港交通改善\Tech\03公展\08活動照片\KCH\單眼\IMG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500" y="1655093"/>
            <a:ext cx="2700000" cy="4050000"/>
          </a:xfrm>
          <a:prstGeom prst="rect">
            <a:avLst/>
          </a:prstGeom>
          <a:noFill/>
        </p:spPr>
      </p:pic>
      <p:pic>
        <p:nvPicPr>
          <p:cNvPr id="4100" name="Picture 4" descr="\\fs1\Multi_Dept\C616_南港交通改善\Tech\03公展\08活動照片\KCH\單眼\IMG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36" y="1655093"/>
            <a:ext cx="2700000" cy="40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活動統計</a:t>
            </a:r>
            <a:r>
              <a:rPr lang="en-US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當天參與人次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20" y="1268760"/>
          <a:ext cx="8352927" cy="49740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19465"/>
                <a:gridCol w="430563"/>
                <a:gridCol w="1119465"/>
                <a:gridCol w="947239"/>
                <a:gridCol w="947239"/>
                <a:gridCol w="947239"/>
                <a:gridCol w="947239"/>
                <a:gridCol w="947239"/>
                <a:gridCol w="947239"/>
              </a:tblGrid>
              <a:tr h="382196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時間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星期五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星期六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合計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196"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次數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次數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次數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9:01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~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-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-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~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11:00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11:01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~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12:00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9%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12:01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~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13:00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18%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11%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13:01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~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12%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14:01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~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15:00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33%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127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15:01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~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12%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13%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16:01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~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17:00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17:01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~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18:00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18:01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~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19:00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-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-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821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合計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216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100%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322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100%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538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6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活動統計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投票結果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18" y="1147137"/>
          <a:ext cx="5544617" cy="291622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97850"/>
                <a:gridCol w="574763"/>
                <a:gridCol w="697680"/>
                <a:gridCol w="539482"/>
                <a:gridCol w="697680"/>
                <a:gridCol w="539482"/>
                <a:gridCol w="697680"/>
              </a:tblGrid>
              <a:tr h="288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元素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星期五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星期六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合計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51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次數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次數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次數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公共運輸導向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25%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202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綠色低碳交通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15%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134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便捷的道路交通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11%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13%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12%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智慧交通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有秩序的停車環境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73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9%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安全的人行環境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16%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60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124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15%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療癒綠廊道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142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17%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3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合計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398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434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100%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832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100%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43811" y="4242403"/>
          <a:ext cx="5904653" cy="249896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48573"/>
                <a:gridCol w="632010"/>
                <a:gridCol w="632010"/>
                <a:gridCol w="632010"/>
                <a:gridCol w="632010"/>
                <a:gridCol w="632010"/>
                <a:gridCol w="632010"/>
                <a:gridCol w="632010"/>
                <a:gridCol w="632010"/>
              </a:tblGrid>
              <a:tr h="356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項目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住宅生活區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車站核心區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經貿研究生活區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合計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9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次數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次數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次數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次數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</a:tr>
              <a:tr h="3569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在地居民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9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上班族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3569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學生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3569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消費者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</a:tr>
              <a:tr h="3569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合計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7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民眾心聲</a:t>
            </a:r>
            <a:r>
              <a:rPr lang="en-US" altLang="zh-TW" dirty="0" smtClean="0"/>
              <a:t>-</a:t>
            </a:r>
            <a:r>
              <a:rPr lang="zh-TW" altLang="en-US" dirty="0" smtClean="0"/>
              <a:t>未來南港機會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280921" cy="49685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60040"/>
                <a:gridCol w="591996"/>
                <a:gridCol w="301777"/>
                <a:gridCol w="7027108"/>
              </a:tblGrid>
              <a:tr h="40092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機會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交通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新增台鐵班次更方便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搭高鐵好方便</a:t>
                      </a:r>
                      <a:r>
                        <a:rPr lang="en-US" altLang="zh-TW" sz="1400" u="none" strike="noStrike" dirty="0"/>
                        <a:t>~</a:t>
                      </a:r>
                      <a:r>
                        <a:rPr lang="zh-TW" altLang="en-US" sz="1400" u="none" strike="noStrike" dirty="0"/>
                        <a:t>自由座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/>
                        <a:t>UBIKE</a:t>
                      </a:r>
                      <a:r>
                        <a:rPr lang="zh-TW" altLang="en-US" sz="1400" u="none" strike="noStrike"/>
                        <a:t>方便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路樹统管變</a:t>
                      </a:r>
                      <a:r>
                        <a:rPr lang="zh-TW" altLang="en-US" sz="1400" b="1" u="none" strike="noStrike" dirty="0"/>
                        <a:t>特色綠廊道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變成</a:t>
                      </a:r>
                      <a:r>
                        <a:rPr lang="zh-TW" altLang="en-US" sz="1400" b="1" u="none" strike="noStrike" dirty="0"/>
                        <a:t>綠色示範地區</a:t>
                      </a:r>
                      <a:r>
                        <a:rPr lang="zh-TW" altLang="en-US" sz="1400" u="none" strike="noStrike" dirty="0"/>
                        <a:t>吧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興華路人行橋，串接湖焚化廠，以利休閒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南港路、興華路設</a:t>
                      </a:r>
                      <a:r>
                        <a:rPr lang="zh-TW" altLang="en-US" sz="1400" b="1" u="none" strike="noStrike" dirty="0"/>
                        <a:t>多點</a:t>
                      </a:r>
                      <a:r>
                        <a:rPr lang="en-US" altLang="zh-TW" sz="1400" b="1" u="none" strike="noStrike" dirty="0"/>
                        <a:t>UBIKE</a:t>
                      </a:r>
                      <a:r>
                        <a:rPr lang="zh-TW" altLang="en-US" sz="1400" b="1" u="none" strike="noStrike" dirty="0"/>
                        <a:t>站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86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/>
                        <a:t>都市</a:t>
                      </a:r>
                      <a:endParaRPr lang="en-US" altLang="zh-TW" sz="1400" u="none" strike="noStrike" dirty="0" smtClean="0"/>
                    </a:p>
                    <a:p>
                      <a:pPr algn="ctr" fontAlgn="ctr"/>
                      <a:r>
                        <a:rPr lang="zh-TW" altLang="en-US" sz="1400" u="none" strike="noStrike" dirty="0" smtClean="0"/>
                        <a:t>計劃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文創基地利用</a:t>
                      </a:r>
                      <a:r>
                        <a:rPr lang="en-US" altLang="zh-TW" sz="1400" u="none" strike="noStrike" dirty="0"/>
                        <a:t>-</a:t>
                      </a:r>
                      <a:r>
                        <a:rPr lang="zh-TW" altLang="en-US" sz="1400" u="none" strike="noStrike" dirty="0"/>
                        <a:t>南港圖書館、台北圖新總館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來間真正的真正的文創園區吧，這附近百貨已經太多了，來些適合親子的戶外活動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空屋很多，但租金貴的嚇人，可以給我們公共住宅嗎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多公共住宅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86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其他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南港小山丘 剷平開發以地換地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商場多引進人潮錢潮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15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逛街，多了許多休閒活動選擇</a:t>
                      </a:r>
                      <a:r>
                        <a:rPr lang="en-US" altLang="zh-TW" sz="1400" u="none" strike="noStrike" dirty="0"/>
                        <a:t>(</a:t>
                      </a:r>
                      <a:r>
                        <a:rPr lang="zh-TW" altLang="en-US" sz="1400" u="none" strike="noStrike" dirty="0"/>
                        <a:t>聽演唱會會更想來南港）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  <a:tr h="329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捷運出口增加土銀、家樂福，增安全便利性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7938" marR="7938" marT="793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8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民眾心聲</a:t>
            </a:r>
            <a:r>
              <a:rPr lang="en-US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未來南港</a:t>
            </a:r>
            <a:r>
              <a:rPr lang="zh-TW" alt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危機</a:t>
            </a:r>
            <a:r>
              <a:rPr lang="en-US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(1/3)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569647" cy="51123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1220"/>
                <a:gridCol w="389026"/>
                <a:gridCol w="311220"/>
                <a:gridCol w="357381"/>
                <a:gridCol w="7200800"/>
              </a:tblGrid>
              <a:tr h="243445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危機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交通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公共運輸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經貿二路公車路線少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重陽路路線多，但班次少，多需仰賴私人運具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東湖路幅小，大型公車多，建議道路資源有效分配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公車路線待改善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公共運輸不要漲價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市民大道應有新公共運具服務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自行車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濕地生態步道 </a:t>
                      </a:r>
                      <a:r>
                        <a:rPr lang="en-US" altLang="zh-TW" sz="1400" u="none" strike="noStrike" dirty="0"/>
                        <a:t>BIKE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/>
                        <a:t>BIKE</a:t>
                      </a:r>
                      <a:r>
                        <a:rPr lang="zh-TW" altLang="en-US" sz="1400" u="none" strike="noStrike" dirty="0"/>
                        <a:t>的出入口不夠便捷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南港展覽館</a:t>
                      </a:r>
                      <a:r>
                        <a:rPr lang="en-US" altLang="zh-TW" sz="1400" u="none" strike="noStrike" dirty="0"/>
                        <a:t>UBIKE</a:t>
                      </a:r>
                      <a:r>
                        <a:rPr lang="zh-TW" altLang="en-US" sz="1400" u="none" strike="noStrike" dirty="0"/>
                        <a:t>不夠用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自行車道，通往內湖垃圾山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重劃區住宅大眾運輸很不方便，</a:t>
                      </a:r>
                      <a:r>
                        <a:rPr lang="en-US" altLang="zh-TW" sz="1400" b="1" u="none" strike="noStrike" dirty="0"/>
                        <a:t>UBIKE</a:t>
                      </a:r>
                      <a:r>
                        <a:rPr lang="zh-TW" altLang="en-US" sz="1400" b="1" u="none" strike="noStrike" dirty="0"/>
                        <a:t>很缺乏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腳踏車河山串接興中、興華河堤口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/>
                        <a:t>UBIKE</a:t>
                      </a:r>
                      <a:r>
                        <a:rPr lang="zh-TW" altLang="en-US" sz="1400" u="none" strike="noStrike" dirty="0"/>
                        <a:t>站點增加於家樂福、區公所附近以近人稠處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研究園區增加</a:t>
                      </a:r>
                      <a:r>
                        <a:rPr lang="en-US" altLang="zh-TW" sz="1400" b="1" u="none" strike="noStrike" dirty="0"/>
                        <a:t>UBIKE</a:t>
                      </a:r>
                      <a:r>
                        <a:rPr lang="zh-TW" altLang="en-US" sz="1400" b="1" u="none" strike="noStrike" dirty="0"/>
                        <a:t>站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行人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人行道無障礙空間不友善</a:t>
                      </a:r>
                      <a:r>
                        <a:rPr lang="zh-TW" altLang="en-US" sz="1400" u="none" strike="noStrike" dirty="0"/>
                        <a:t>（市民大道）太窄、有高低差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人行道推嬰兒車不方便，不應因車輛方便，影響行人安全，應以人為主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研究院路與捷運系統轉乘不便，需至昆陽轉展覽館行人動線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北流人行道（人車混）危險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南港登山步道入口串接中華工專、南港山、虎山、象山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重陽路、南港路人行不佳、高低差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43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Blue and green </a:t>
                      </a:r>
                      <a:r>
                        <a:rPr lang="en-US" sz="1400" u="none" strike="noStrike" dirty="0" err="1"/>
                        <a:t>mrt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zh-TW" altLang="en-US" sz="1400" u="none" strike="noStrike" dirty="0"/>
                        <a:t>轉乘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F8D50D-191F-432E-A52B-7645BE0B1E6A}" type="slidenum">
              <a:rPr lang="zh-TW" altLang="en-US" smtClean="0"/>
              <a:pPr algn="r"/>
              <a:t>9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民眾心聲</a:t>
            </a:r>
            <a:r>
              <a:rPr lang="en-US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zh-TW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未來南港</a:t>
            </a:r>
            <a:r>
              <a:rPr lang="zh-TW" alt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危機</a:t>
            </a:r>
            <a:r>
              <a:rPr lang="en-US" altLang="zh-TW" dirty="0" smtClean="0"/>
              <a:t>(2/3)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250825" y="1196981"/>
          <a:ext cx="8425632" cy="51123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5990"/>
                <a:gridCol w="382489"/>
                <a:gridCol w="305990"/>
                <a:gridCol w="305990"/>
                <a:gridCol w="7125173"/>
              </a:tblGrid>
              <a:tr h="232379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/>
                        <a:t>危機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/>
                        <a:t>交通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停車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停車位不足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適度提高路邊汽機車停車費，用這些停車費補助大眾交通，如</a:t>
                      </a:r>
                      <a:r>
                        <a:rPr lang="en-US" altLang="zh-TW" sz="1400" b="1" u="none" strike="noStrike" dirty="0"/>
                        <a:t>UBIKE</a:t>
                      </a:r>
                      <a:r>
                        <a:rPr lang="zh-TW" altLang="en-US" sz="1400" b="1" u="none" strike="noStrike" dirty="0"/>
                        <a:t>、捷運等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轉乘規劃不足，停車位不足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機車格位問題，建議收費頻率改半年為單位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停車路外化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停車場指標不清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路邊不准停車，設置規劃停車場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停車轉乘太爛（停車空間不夠）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汽機車停車格位需再增設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隧道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興中路忠孝東路隧道入生技園區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/>
                        <a:t>南港車站到生技園區要開隧道 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希望能有隧道連接研究院區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聯外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轉乘捷運可延伸至汐止方向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通往汐止、基隆方面的接駁車再增多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汐止聯通南港，需重視汐止人的權益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希望有捷運直接到汐止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/>
                        <a:t>其他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先規劃</a:t>
                      </a:r>
                      <a:r>
                        <a:rPr lang="en-US" altLang="zh-TW" sz="1400" u="none" strike="noStrike" dirty="0"/>
                        <a:t>10</a:t>
                      </a:r>
                      <a:r>
                        <a:rPr lang="zh-TW" altLang="en-US" sz="1400" u="none" strike="noStrike" dirty="0"/>
                        <a:t>至</a:t>
                      </a:r>
                      <a:r>
                        <a:rPr lang="en-US" altLang="zh-TW" sz="1400" u="none" strike="noStrike" dirty="0"/>
                        <a:t>20</a:t>
                      </a:r>
                      <a:r>
                        <a:rPr lang="zh-TW" altLang="en-US" sz="1400" u="none" strike="noStrike" dirty="0"/>
                        <a:t>年後人口進駐的交通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/>
                        <a:t>重陽路兩側住宅多，交通多集中南港路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腹地不足，道路</a:t>
                      </a:r>
                      <a:r>
                        <a:rPr lang="en-US" altLang="zh-TW" sz="1400" u="none" strike="noStrike" dirty="0"/>
                        <a:t>/</a:t>
                      </a:r>
                      <a:r>
                        <a:rPr lang="zh-TW" altLang="en-US" sz="1400" u="none" strike="noStrike" dirty="0"/>
                        <a:t>鐵路擴展有困難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車輛分流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大卡車行駛路段、時間宜再規劃，以免影響行人自行車安全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  <a:tr h="232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/>
                        <a:t>車道邊種花樹應有整體樹種規則，要公園化、休閒化、浪漫化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細圓體"/>
                      </a:endParaRPr>
                    </a:p>
                  </a:txBody>
                  <a:tcPr marL="3129" marR="3129" marT="312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7">
      <a:dk1>
        <a:srgbClr val="000000"/>
      </a:dk1>
      <a:lt1>
        <a:sysClr val="window" lastClr="FFFFFF"/>
      </a:lt1>
      <a:dk2>
        <a:srgbClr val="0070C0"/>
      </a:dk2>
      <a:lt2>
        <a:srgbClr val="E1F0FF"/>
      </a:lt2>
      <a:accent1>
        <a:srgbClr val="23548A"/>
      </a:accent1>
      <a:accent2>
        <a:srgbClr val="4AA6DE"/>
      </a:accent2>
      <a:accent3>
        <a:srgbClr val="387FCC"/>
      </a:accent3>
      <a:accent4>
        <a:srgbClr val="A5A5A5"/>
      </a:accent4>
      <a:accent5>
        <a:srgbClr val="E8B756"/>
      </a:accent5>
      <a:accent6>
        <a:srgbClr val="B2B2B2"/>
      </a:accent6>
      <a:hlink>
        <a:srgbClr val="548DD4"/>
      </a:hlink>
      <a:folHlink>
        <a:srgbClr val="008BE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11192</TotalTime>
  <Words>1230</Words>
  <Application>Microsoft Office PowerPoint</Application>
  <PresentationFormat>如螢幕大小 (4:3)</PresentationFormat>
  <Paragraphs>427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南港公展成果</vt:lpstr>
      <vt:lpstr>場地布置</vt:lpstr>
      <vt:lpstr>活動照片</vt:lpstr>
      <vt:lpstr>活動重要成果</vt:lpstr>
      <vt:lpstr>活動統計-當天參與人次</vt:lpstr>
      <vt:lpstr>活動統計-投票結果</vt:lpstr>
      <vt:lpstr>民眾心聲-未來南港機會</vt:lpstr>
      <vt:lpstr>民眾心聲-未來南港危機(1/3)</vt:lpstr>
      <vt:lpstr>民眾心聲-未來南港危機(2/3)</vt:lpstr>
      <vt:lpstr>民眾心聲-未來南港危機(3/3)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esther</dc:creator>
  <cp:lastModifiedBy>stream</cp:lastModifiedBy>
  <cp:revision>1125</cp:revision>
  <dcterms:created xsi:type="dcterms:W3CDTF">2013-02-08T02:19:19Z</dcterms:created>
  <dcterms:modified xsi:type="dcterms:W3CDTF">2016-05-16T09:49:36Z</dcterms:modified>
</cp:coreProperties>
</file>