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9"/>
  </p:notesMasterIdLst>
  <p:handoutMasterIdLst>
    <p:handoutMasterId r:id="rId20"/>
  </p:handoutMasterIdLst>
  <p:sldIdLst>
    <p:sldId id="300" r:id="rId2"/>
    <p:sldId id="287" r:id="rId3"/>
    <p:sldId id="357" r:id="rId4"/>
    <p:sldId id="350" r:id="rId5"/>
    <p:sldId id="349" r:id="rId6"/>
    <p:sldId id="351" r:id="rId7"/>
    <p:sldId id="348" r:id="rId8"/>
    <p:sldId id="353" r:id="rId9"/>
    <p:sldId id="358" r:id="rId10"/>
    <p:sldId id="355" r:id="rId11"/>
    <p:sldId id="360" r:id="rId12"/>
    <p:sldId id="362" r:id="rId13"/>
    <p:sldId id="366" r:id="rId14"/>
    <p:sldId id="367" r:id="rId15"/>
    <p:sldId id="368" r:id="rId16"/>
    <p:sldId id="369" r:id="rId17"/>
    <p:sldId id="322" r:id="rId18"/>
  </p:sldIdLst>
  <p:sldSz cx="9144000" cy="6858000" type="screen4x3"/>
  <p:notesSz cx="6807200" cy="9939338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05BB"/>
    <a:srgbClr val="6600FF"/>
    <a:srgbClr val="9900CC"/>
    <a:srgbClr val="D60093"/>
    <a:srgbClr val="C94C07"/>
    <a:srgbClr val="FF0066"/>
    <a:srgbClr val="FF5050"/>
    <a:srgbClr val="CC99FF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14" autoAdjust="0"/>
  </p:normalViewPr>
  <p:slideViewPr>
    <p:cSldViewPr showGuides="1">
      <p:cViewPr>
        <p:scale>
          <a:sx n="70" d="100"/>
          <a:sy n="70" d="100"/>
        </p:scale>
        <p:origin x="-1896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50530" cy="496967"/>
          </a:xfrm>
          <a:prstGeom prst="rect">
            <a:avLst/>
          </a:prstGeom>
        </p:spPr>
        <p:txBody>
          <a:bodyPr vert="horz" lIns="91825" tIns="45912" rIns="91825" bIns="45912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083" y="4"/>
            <a:ext cx="2950530" cy="496967"/>
          </a:xfrm>
          <a:prstGeom prst="rect">
            <a:avLst/>
          </a:prstGeom>
        </p:spPr>
        <p:txBody>
          <a:bodyPr vert="horz" lIns="91825" tIns="45912" rIns="91825" bIns="45912" rtlCol="0"/>
          <a:lstStyle>
            <a:lvl1pPr algn="r">
              <a:defRPr sz="1200"/>
            </a:lvl1pPr>
          </a:lstStyle>
          <a:p>
            <a:fld id="{DD2E4323-3F4A-4E2B-B30E-5323A52C2623}" type="datetimeFigureOut">
              <a:rPr lang="zh-TW" altLang="en-US" smtClean="0"/>
              <a:t>2017/6/27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40777"/>
            <a:ext cx="2950530" cy="496967"/>
          </a:xfrm>
          <a:prstGeom prst="rect">
            <a:avLst/>
          </a:prstGeom>
        </p:spPr>
        <p:txBody>
          <a:bodyPr vert="horz" lIns="91825" tIns="45912" rIns="91825" bIns="45912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083" y="9440777"/>
            <a:ext cx="2950530" cy="496967"/>
          </a:xfrm>
          <a:prstGeom prst="rect">
            <a:avLst/>
          </a:prstGeom>
        </p:spPr>
        <p:txBody>
          <a:bodyPr vert="horz" lIns="91825" tIns="45912" rIns="91825" bIns="45912" rtlCol="0" anchor="b"/>
          <a:lstStyle>
            <a:lvl1pPr algn="r">
              <a:defRPr sz="1200"/>
            </a:lvl1pPr>
          </a:lstStyle>
          <a:p>
            <a:fld id="{8806C702-6D39-47FD-B17D-6F7EB6ADE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001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4978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5" tIns="45912" rIns="91825" bIns="4591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2" y="4"/>
            <a:ext cx="294978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5" tIns="45912" rIns="91825" bIns="459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9"/>
            <a:ext cx="5445760" cy="447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5" tIns="45912" rIns="91825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0650"/>
            <a:ext cx="294978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5" tIns="45912" rIns="91825" bIns="4591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8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2" y="9440650"/>
            <a:ext cx="294978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5" tIns="45912" rIns="91825" bIns="459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2077A26-D6F1-4F88-86D4-985C5C5BB3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170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15E72656-C71D-4F56-92D5-CD6668EFA4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4C7D3A7A-34CC-4565-A7A6-0ABD3B96EA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3441D45B-F20A-4D5F-9730-19412B8D90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E66B9E2F-FBB5-4AC3-B8B0-D3EFB1CD37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0C0AFE1F-968B-43D5-AE82-80BD3E299E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0280CEEC-EB26-46CF-8DA1-B3805F0E2A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E3790243-F4A8-4F8E-A9E4-F7206DC56C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7B2CD8E0-CB8A-4A7D-A7A2-3FA9381769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4BEA65CD-5152-4528-A176-7EAF0D0329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42B26084-5531-4E0F-9D4B-13CEFA0C4E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23067495-329F-4E96-88F5-5E139D7E36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臺北市衛生局簡報檔母片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次標題</a:t>
            </a:r>
          </a:p>
          <a:p>
            <a:pPr lvl="1"/>
            <a:r>
              <a:rPr lang="zh-TW" altLang="en-US" dirty="0" smtClean="0"/>
              <a:t>第三標題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5943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99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87621DE4-A240-41ED-B5D6-35119B373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7650" y="1484784"/>
            <a:ext cx="7772400" cy="2304256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頭蝨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Head Louse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8024" y="6093296"/>
            <a:ext cx="4032448" cy="360040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</a:rPr>
              <a:t>資料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</a:rPr>
              <a:t>來源：衛生福利部疾病管制署</a:t>
            </a:r>
            <a:endParaRPr lang="en-US" altLang="zh-TW" sz="2000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382000" y="5943600"/>
            <a:ext cx="762000" cy="509736"/>
          </a:xfrm>
        </p:spPr>
        <p:txBody>
          <a:bodyPr/>
          <a:lstStyle/>
          <a:p>
            <a:pPr>
              <a:defRPr/>
            </a:pPr>
            <a:endParaRPr lang="en-US" altLang="zh-TW" dirty="0" smtClean="0"/>
          </a:p>
          <a:p>
            <a:pPr algn="r">
              <a:defRPr/>
            </a:pPr>
            <a:fld id="{15E72656-C71D-4F56-92D5-CD6668EFA411}" type="slidenum">
              <a:rPr lang="en-US" altLang="zh-TW" sz="1800" smtClean="0">
                <a:latin typeface="+mj-lt"/>
              </a:rPr>
              <a:pPr algn="r">
                <a:defRPr/>
              </a:pPr>
              <a:t>1</a:t>
            </a:fld>
            <a:endParaRPr lang="en-US" altLang="zh-TW" sz="1800" dirty="0" smtClean="0">
              <a:latin typeface="+mj-lt"/>
            </a:endParaRPr>
          </a:p>
          <a:p>
            <a:pPr>
              <a:defRPr/>
            </a:pPr>
            <a:endParaRPr lang="en-US" altLang="zh-TW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10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15616" y="269776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如何檢查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(2/2)</a:t>
            </a:r>
            <a:endParaRPr lang="zh-TW" altLang="en-US" sz="2000" b="1" u="sng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392488"/>
          </a:xfrm>
        </p:spPr>
        <p:txBody>
          <a:bodyPr/>
          <a:lstStyle/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可以在洗髮後，頭髮還維持相當濕度的時候檢查。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低頭用密齒的梳子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從髮根位置向髮尾處梳理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，並在其下方舖一張白報 紙，用這種方式可以在梳子或白報紙上找到頭蝨的若蟲和成蟲。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或者洗頭髮時將洗髮精充份搓揉後沖水時以臉盆盛接洗髮水，將洗髮水靜置後緩慢將上層泡沫倒掉， 僅留底層之少量水，再將其倒入白色磁盤中仔細檢查是否有蟲體存在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9727264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11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15616" y="19776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病人及接觸者處理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(1/3)</a:t>
            </a:r>
            <a:endParaRPr lang="zh-TW" altLang="en-US" sz="2000" b="1" u="sng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323528" y="1457400"/>
            <a:ext cx="8496944" cy="5067944"/>
          </a:xfrm>
        </p:spPr>
        <p:txBody>
          <a:bodyPr/>
          <a:lstStyle/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FF0000"/>
                </a:solidFill>
                <a:effectLst/>
              </a:rPr>
              <a:t>二歲以下幼兒不可使用藥物方式治療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，應採用人工移除法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人工移除法是利用找頭蝨的方式，在頭髮還很溼的時候低著頭用細齒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梳子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倒梳頭，每隔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2-3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天做一次，直到沒有頭蝨為止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選用去除頭蝨專用之洗髮乳或藥品，並遵守藥物標示的使用方法及注意事項。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FF0000"/>
                </a:solidFill>
                <a:effectLst/>
              </a:rPr>
              <a:t>不可使用市售之環境衛生用殺蟲劑來去除頭蝨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使用藥物時可用冷水沖洗頭髮，並在水龍頭下沖洗，避免使用淋浴，以免身體其他部位接觸到藥物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8213768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12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pic>
        <p:nvPicPr>
          <p:cNvPr id="8" name="Picture 2" descr="http://mail.tmue.edu.tw/%7Efireant/epaper10103/plat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2656"/>
            <a:ext cx="7272808" cy="4843210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941168"/>
            <a:ext cx="7986713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809002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13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15616" y="269776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病人</a:t>
            </a:r>
            <a:r>
              <a:rPr lang="zh-TW" altLang="en-US" sz="4000" b="1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及接觸者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處理</a:t>
            </a: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(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2/3)</a:t>
            </a:r>
            <a:endParaRPr lang="zh-TW" altLang="en-US" sz="2000" b="1" u="sng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680520"/>
          </a:xfrm>
        </p:spPr>
        <p:txBody>
          <a:bodyPr/>
          <a:lstStyle/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治療後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8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至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12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小時使用密梳（最好選用每公分有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12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齒，齒與齒間小於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0.3 mm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）梳頭，以除去頭髮上的頭蝨或蟲卵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治療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後每隔</a:t>
            </a:r>
            <a:r>
              <a:rPr lang="en-US" altLang="zh-TW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2</a:t>
            </a:r>
            <a:r>
              <a:rPr lang="zh-TW" altLang="en-US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到</a:t>
            </a:r>
            <a:r>
              <a:rPr lang="en-US" altLang="zh-TW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3</a:t>
            </a:r>
            <a:r>
              <a:rPr lang="zh-TW" altLang="en-US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天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檢查一次頭髮，應持續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2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至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3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週，確保頭蝨及蟲卵已完全去除。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首次治療後</a:t>
            </a:r>
            <a:r>
              <a:rPr lang="en-US" altLang="zh-TW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7</a:t>
            </a:r>
            <a:r>
              <a:rPr lang="zh-TW" altLang="en-US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至</a:t>
            </a:r>
            <a:r>
              <a:rPr lang="en-US" altLang="zh-TW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10</a:t>
            </a:r>
            <a:r>
              <a:rPr lang="zh-TW" altLang="en-US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天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，若仍發現有頭蝨寄生必須再次投藥。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併發濕疹樣皮膚炎和化膿性感染時，需一起治療。 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搔癢感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在蝨蟲被殺滅後仍會持續一段時間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。</a:t>
            </a:r>
            <a:endParaRPr lang="zh-TW" altLang="en-US" sz="30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1941153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14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15616" y="19776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病人</a:t>
            </a:r>
            <a:r>
              <a:rPr lang="zh-TW" altLang="en-US" sz="4000" b="1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及接觸者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處理</a:t>
            </a: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(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3/3)</a:t>
            </a:r>
            <a:endParaRPr lang="zh-TW" altLang="en-US" sz="2000" b="1" u="sng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283968"/>
          </a:xfrm>
        </p:spPr>
        <p:txBody>
          <a:bodyPr/>
          <a:lstStyle/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在治療開始前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2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天內，患者及接觸者所使用之衣物、床巾等需以熱水（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55 ~ 60℃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）清洗至少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30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分鐘，並高溫乾燥；不能洗的衣物和棉被，可以乾洗或密封於塑膠袋內至少兩週。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耳機、安全帽、梳子等物品，經清洗後可用滅蝨藥劑或異丙 醇 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(isopropyl alcohol)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消毒，梳子也可用熱肥皂水浸洗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10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分鐘。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家中如果有人感染頭蝨，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全家人都應接受檢查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，有感染的人必須同時進行治療。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尚未發現感染者應採行人工移除法預防，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不可用藥物做預防性施藥，以免引發抗藥性問題</a:t>
            </a:r>
            <a:r>
              <a:rPr lang="zh-TW" altLang="en-US" sz="30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  <a:endParaRPr lang="zh-TW" altLang="en-US" sz="30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4513120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15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15616" y="19776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預防保健</a:t>
            </a:r>
            <a:endParaRPr lang="zh-TW" altLang="en-US" sz="4000" b="1" u="sng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4824536"/>
          </a:xfrm>
        </p:spPr>
        <p:txBody>
          <a:bodyPr/>
          <a:lstStyle/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保持良好的個人衛生習慣，常洗頭、頭髮不留過長、不與他人共用梳洗用具、枕巾、衣物、帽子等，並勤換洗及曝曬。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避免接觸患者，不要躺在患者的床、沙發、枕頭或地毯上，家裡需徹底打掃乾淨才能徹底消滅頭蝨。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進行團體活動時，避免頭對頭或頭髮對頭髮的接觸。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家中環境和傢俱用吸塵器清理乾淨即可，不需進行燻蒸消毒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6532938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16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71600" y="269776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結語</a:t>
            </a:r>
            <a:endParaRPr lang="zh-TW" altLang="en-US" sz="4000" b="1" u="sng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827584" y="1412776"/>
            <a:ext cx="7416824" cy="4752528"/>
          </a:xfrm>
        </p:spPr>
        <p:txBody>
          <a:bodyPr/>
          <a:lstStyle/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頭蝨的感染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與生活水準高低無關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，不論個人多乾淨、多小心，還是有可能感染頭蝨，且一旦感染頭蝨就會很快的傳染給同伴或家人，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定期檢查頭髮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預防感染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頭蝨是必要的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。</a:t>
            </a:r>
            <a:endParaRPr lang="zh-TW" altLang="en-US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6391073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8604250" y="64008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4625EFA-6E1C-41EF-A54A-28E5865E09CF}" type="slidenum">
              <a:rPr lang="en-US" altLang="zh-TW" sz="1800"/>
              <a:pPr algn="r"/>
              <a:t>17</a:t>
            </a:fld>
            <a:endParaRPr lang="en-US" altLang="zh-TW" sz="1800" dirty="0"/>
          </a:p>
        </p:txBody>
      </p:sp>
      <p:pic>
        <p:nvPicPr>
          <p:cNvPr id="7" name="圖片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5655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標題 1"/>
          <p:cNvSpPr txBox="1">
            <a:spLocks/>
          </p:cNvSpPr>
          <p:nvPr/>
        </p:nvSpPr>
        <p:spPr bwMode="auto">
          <a:xfrm>
            <a:off x="827088" y="24209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/>
                <a:ea typeface="微軟正黑體" panose="020B0604030504040204" pitchFamily="34" charset="-120"/>
                <a:cs typeface="+mj-cs"/>
              </a:rPr>
              <a:t>~</a:t>
            </a:r>
            <a:r>
              <a:rPr kumimoji="1" lang="zh-TW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/>
                <a:ea typeface="微軟正黑體" panose="020B0604030504040204" pitchFamily="34" charset="-120"/>
                <a:cs typeface="+mj-cs"/>
              </a:rPr>
              <a:t>敬請指教</a:t>
            </a:r>
            <a:r>
              <a:rPr kumimoji="1" lang="en-US" altLang="zh-TW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/>
                <a:ea typeface="微軟正黑體" panose="020B0604030504040204" pitchFamily="34" charset="-120"/>
                <a:cs typeface="+mj-cs"/>
              </a:rPr>
              <a:t>~</a:t>
            </a:r>
            <a:endParaRPr kumimoji="1" lang="zh-TW" alt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464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15120" y="288032"/>
            <a:ext cx="7416824" cy="1052736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概述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(1/2</a:t>
            </a: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)</a:t>
            </a:r>
            <a:endParaRPr lang="zh-TW" altLang="en-US" sz="2000" b="1" u="sng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idx="1"/>
          </p:nvPr>
        </p:nvSpPr>
        <p:spPr>
          <a:xfrm>
            <a:off x="701824" y="1484784"/>
            <a:ext cx="7758608" cy="468052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頭蝨（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head louse, </a:t>
            </a:r>
            <a:r>
              <a:rPr lang="en-US" altLang="zh-TW" dirty="0" err="1">
                <a:solidFill>
                  <a:schemeClr val="accent6">
                    <a:lumMod val="75000"/>
                  </a:schemeClr>
                </a:solidFill>
                <a:effectLst/>
              </a:rPr>
              <a:t>Pediculus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altLang="zh-TW" dirty="0" err="1">
                <a:solidFill>
                  <a:schemeClr val="accent6">
                    <a:lumMod val="75000"/>
                  </a:schemeClr>
                </a:solidFill>
                <a:effectLst/>
              </a:rPr>
              <a:t>humanus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 capitis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），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雌蟲長約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2.4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至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3.3 mm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，雄蟲較小，長約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2.1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至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2.6 mm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algn="just" eaLnBrk="1" hangingPunct="1">
              <a:buFont typeface="Wingdings" pitchFamily="2" charset="2"/>
              <a:buChar char="u"/>
              <a:defRPr/>
            </a:pP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雌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蟲一生可產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50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至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150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粒卵，卵呈橢圓形、黃白色，長約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0.8 mm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，容易和頭皮屑混淆。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蟲卵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離開人體後約在</a:t>
            </a:r>
            <a:r>
              <a:rPr lang="en-US" altLang="zh-TW" dirty="0">
                <a:solidFill>
                  <a:srgbClr val="FF0000"/>
                </a:solidFill>
                <a:effectLst/>
              </a:rPr>
              <a:t>1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周內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即會死亡。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algn="just" eaLnBrk="1" hangingPunct="1">
              <a:buFont typeface="Wingdings" pitchFamily="2" charset="2"/>
              <a:buChar char="u"/>
              <a:defRPr/>
            </a:pP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生活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史包括卵、若蟲、成蟲三個階段，只寄生於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人類。成蟲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呈現灰白色，寄生在人類的頭髮中約可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存活</a:t>
            </a:r>
            <a:r>
              <a:rPr lang="en-US" altLang="zh-TW" dirty="0">
                <a:solidFill>
                  <a:srgbClr val="FF0000"/>
                </a:solidFill>
                <a:effectLst/>
              </a:rPr>
              <a:t>30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天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，離開人體因無法進食約</a:t>
            </a:r>
            <a:r>
              <a:rPr lang="en-US" altLang="zh-TW" dirty="0">
                <a:solidFill>
                  <a:srgbClr val="FF0000"/>
                </a:solidFill>
                <a:effectLst/>
              </a:rPr>
              <a:t>1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至</a:t>
            </a:r>
            <a:r>
              <a:rPr lang="en-US" altLang="zh-TW" dirty="0">
                <a:solidFill>
                  <a:srgbClr val="FF0000"/>
                </a:solidFill>
                <a:effectLst/>
              </a:rPr>
              <a:t>2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天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後即會死亡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382000" y="5943600"/>
            <a:ext cx="762000" cy="509736"/>
          </a:xfrm>
        </p:spPr>
        <p:txBody>
          <a:bodyPr/>
          <a:lstStyle/>
          <a:p>
            <a:pPr>
              <a:defRPr/>
            </a:pPr>
            <a:endParaRPr lang="en-US" altLang="zh-TW" dirty="0" smtClean="0"/>
          </a:p>
          <a:p>
            <a:pPr algn="r">
              <a:defRPr/>
            </a:pPr>
            <a:fld id="{E66B9E2F-FBB5-4AC3-B8B0-D3EFB1CD37C2}" type="slidenum">
              <a:rPr lang="en-US" altLang="zh-TW" sz="1800" smtClean="0">
                <a:latin typeface="+mj-lt"/>
              </a:rPr>
              <a:pPr algn="r">
                <a:defRPr/>
              </a:pPr>
              <a:t>2</a:t>
            </a:fld>
            <a:endParaRPr lang="en-US" altLang="zh-TW" sz="1800" dirty="0" smtClean="0">
              <a:latin typeface="+mj-lt"/>
            </a:endParaRPr>
          </a:p>
          <a:p>
            <a:pPr>
              <a:defRPr/>
            </a:pPr>
            <a:endParaRPr lang="en-US" altLang="zh-TW" sz="1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3</a:t>
            </a:fld>
            <a:endParaRPr lang="en-US" altLang="zh-TW" dirty="0" smtClean="0"/>
          </a:p>
          <a:p>
            <a:pPr>
              <a:defRPr/>
            </a:pPr>
            <a:endParaRPr lang="en-US" altLang="zh-TW" dirty="0"/>
          </a:p>
        </p:txBody>
      </p:sp>
      <p:pic>
        <p:nvPicPr>
          <p:cNvPr id="5" name="Picture 2" descr="http://mail.tmue.edu.tw/%7Efireant/epaper10103/plate1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1537"/>
            <a:ext cx="6768752" cy="5094986"/>
          </a:xfrm>
          <a:prstGeom prst="rect">
            <a:avLst/>
          </a:prstGeom>
          <a:noFill/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1763688" y="5445224"/>
            <a:ext cx="7241976" cy="720080"/>
          </a:xfrm>
          <a:prstGeom prst="rect">
            <a:avLst/>
          </a:prstGeom>
        </p:spPr>
        <p:txBody>
          <a:bodyPr bIns="91440" anchor="b" anchorCtr="0">
            <a:normAutofit fontScale="8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圖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1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、頭蝨的卵。                                    圖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2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、頭蝨的若蟲吸血前呈灰白色。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/>
            </a:r>
            <a:b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</a:b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圖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3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、頭蝨的爪。                                    圖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4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、頭蝨的吸血成蟲。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Franklin Gothic Book"/>
              <a:ea typeface="微軟正黑體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434786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412776"/>
            <a:ext cx="7992888" cy="4824536"/>
          </a:xfrm>
        </p:spPr>
        <p:txBody>
          <a:bodyPr/>
          <a:lstStyle/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sz="2400" dirty="0">
                <a:solidFill>
                  <a:srgbClr val="2D2DB9">
                    <a:lumMod val="75000"/>
                  </a:srgbClr>
                </a:solidFill>
                <a:effectLst/>
              </a:rPr>
              <a:t>頭上有會爬行的頭蝨若蟲及成蟲即具傳染性</a:t>
            </a:r>
            <a:r>
              <a:rPr lang="zh-TW" altLang="en-US" sz="2400" dirty="0" smtClean="0">
                <a:solidFill>
                  <a:srgbClr val="2D2DB9">
                    <a:lumMod val="75000"/>
                  </a:srgbClr>
                </a:solidFill>
                <a:effectLst/>
              </a:rPr>
              <a:t>。</a:t>
            </a:r>
            <a:endParaRPr lang="zh-TW" altLang="en-US" sz="2400" dirty="0">
              <a:solidFill>
                <a:srgbClr val="2D2DB9">
                  <a:lumMod val="75000"/>
                </a:srgbClr>
              </a:solidFill>
              <a:effectLst/>
            </a:endParaRP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sz="2400" dirty="0">
                <a:solidFill>
                  <a:srgbClr val="2D2DB9">
                    <a:lumMod val="75000"/>
                  </a:srgbClr>
                </a:solidFill>
                <a:effectLst/>
              </a:rPr>
              <a:t>若未正確預防，可能</a:t>
            </a:r>
            <a:r>
              <a:rPr lang="zh-TW" altLang="en-US" sz="2400" dirty="0">
                <a:solidFill>
                  <a:srgbClr val="FF0000"/>
                </a:solidFill>
                <a:effectLst/>
              </a:rPr>
              <a:t>重覆感染</a:t>
            </a:r>
            <a:r>
              <a:rPr lang="zh-TW" altLang="en-US" sz="2400" dirty="0" smtClean="0">
                <a:solidFill>
                  <a:srgbClr val="2D2DB9">
                    <a:lumMod val="75000"/>
                  </a:srgbClr>
                </a:solidFill>
                <a:effectLst/>
              </a:rPr>
              <a:t>。</a:t>
            </a:r>
            <a:endParaRPr lang="en-US" altLang="zh-TW" sz="2400" dirty="0" smtClean="0">
              <a:solidFill>
                <a:srgbClr val="2D2DB9">
                  <a:lumMod val="75000"/>
                </a:srgbClr>
              </a:solidFill>
              <a:effectLst/>
            </a:endParaRP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sz="2400" dirty="0" smtClean="0">
                <a:solidFill>
                  <a:srgbClr val="2D2DB9">
                    <a:lumMod val="75000"/>
                  </a:srgbClr>
                </a:solidFill>
                <a:effectLst/>
              </a:rPr>
              <a:t>頭蝨</a:t>
            </a:r>
            <a:r>
              <a:rPr lang="zh-TW" altLang="en-US" sz="2400" dirty="0">
                <a:solidFill>
                  <a:srgbClr val="2D2DB9">
                    <a:lumMod val="75000"/>
                  </a:srgbClr>
                </a:solidFill>
                <a:effectLst/>
              </a:rPr>
              <a:t>喜歡溫暖的環境，會躲避光線，爬行速度快，且只會爬行，不會飛也不會跳，並以</a:t>
            </a:r>
            <a:r>
              <a:rPr lang="zh-TW" altLang="en-US" sz="2400" dirty="0">
                <a:solidFill>
                  <a:srgbClr val="FF0000"/>
                </a:solidFill>
                <a:effectLst/>
              </a:rPr>
              <a:t>吸血</a:t>
            </a:r>
            <a:r>
              <a:rPr lang="zh-TW" altLang="en-US" sz="2400" dirty="0">
                <a:solidFill>
                  <a:srgbClr val="2D2DB9">
                    <a:lumMod val="75000"/>
                  </a:srgbClr>
                </a:solidFill>
                <a:effectLst/>
              </a:rPr>
              <a:t>為食，約</a:t>
            </a:r>
            <a:r>
              <a:rPr lang="en-US" altLang="zh-TW" sz="2400" dirty="0">
                <a:solidFill>
                  <a:srgbClr val="2D2DB9">
                    <a:lumMod val="75000"/>
                  </a:srgbClr>
                </a:solidFill>
                <a:effectLst/>
              </a:rPr>
              <a:t>3</a:t>
            </a:r>
            <a:r>
              <a:rPr lang="zh-TW" altLang="en-US" sz="2400" dirty="0">
                <a:solidFill>
                  <a:srgbClr val="2D2DB9">
                    <a:lumMod val="75000"/>
                  </a:srgbClr>
                </a:solidFill>
                <a:effectLst/>
              </a:rPr>
              <a:t>至</a:t>
            </a:r>
            <a:r>
              <a:rPr lang="en-US" altLang="zh-TW" sz="2400" dirty="0">
                <a:solidFill>
                  <a:srgbClr val="2D2DB9">
                    <a:lumMod val="75000"/>
                  </a:srgbClr>
                </a:solidFill>
                <a:effectLst/>
              </a:rPr>
              <a:t>6</a:t>
            </a:r>
            <a:r>
              <a:rPr lang="zh-TW" altLang="en-US" sz="2400" dirty="0">
                <a:solidFill>
                  <a:srgbClr val="2D2DB9">
                    <a:lumMod val="75000"/>
                  </a:srgbClr>
                </a:solidFill>
                <a:effectLst/>
              </a:rPr>
              <a:t>小時吸一次血。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sz="2400" dirty="0" smtClean="0">
                <a:solidFill>
                  <a:srgbClr val="2D2DB9">
                    <a:lumMod val="75000"/>
                  </a:srgbClr>
                </a:solidFill>
                <a:effectLst/>
              </a:rPr>
              <a:t>頭蝨</a:t>
            </a:r>
            <a:r>
              <a:rPr lang="zh-TW" altLang="en-US" sz="2400" dirty="0">
                <a:solidFill>
                  <a:srgbClr val="FF0000"/>
                </a:solidFill>
                <a:effectLst/>
              </a:rPr>
              <a:t>不會</a:t>
            </a:r>
            <a:r>
              <a:rPr lang="zh-TW" altLang="en-US" sz="2400" dirty="0">
                <a:solidFill>
                  <a:srgbClr val="2D2DB9">
                    <a:lumMod val="75000"/>
                  </a:srgbClr>
                </a:solidFill>
                <a:effectLst/>
              </a:rPr>
              <a:t>傳播其他疾病</a:t>
            </a:r>
            <a:r>
              <a:rPr lang="zh-TW" altLang="en-US" sz="2400" dirty="0" smtClean="0">
                <a:solidFill>
                  <a:srgbClr val="2D2DB9">
                    <a:lumMod val="75000"/>
                  </a:srgbClr>
                </a:solidFill>
                <a:effectLst/>
              </a:rPr>
              <a:t>。</a:t>
            </a:r>
            <a:endParaRPr lang="en-US" altLang="zh-TW" sz="2400" dirty="0" smtClean="0">
              <a:solidFill>
                <a:srgbClr val="2D2DB9">
                  <a:lumMod val="75000"/>
                </a:srgbClr>
              </a:solidFill>
              <a:effectLst/>
            </a:endParaRP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sz="2400" dirty="0" smtClean="0">
                <a:solidFill>
                  <a:srgbClr val="2D2DB9">
                    <a:lumMod val="75000"/>
                  </a:srgbClr>
                </a:solidFill>
                <a:effectLst/>
              </a:rPr>
              <a:t>症狀</a:t>
            </a:r>
            <a:r>
              <a:rPr lang="en-US" altLang="zh-TW" sz="2400" dirty="0" smtClean="0">
                <a:solidFill>
                  <a:srgbClr val="2D2DB9">
                    <a:lumMod val="75000"/>
                  </a:srgbClr>
                </a:solidFill>
                <a:effectLst/>
              </a:rPr>
              <a:t>:</a:t>
            </a:r>
          </a:p>
          <a:p>
            <a:pPr lvl="1" algn="just" eaLnBrk="1" hangingPunct="1"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solidFill>
                  <a:srgbClr val="2D2DB9">
                    <a:lumMod val="75000"/>
                  </a:srgbClr>
                </a:solidFill>
                <a:effectLst/>
              </a:rPr>
              <a:t>典型是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局限於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頭皮</a:t>
            </a:r>
            <a:endParaRPr lang="en-US" altLang="zh-TW" dirty="0" smtClean="0">
              <a:solidFill>
                <a:srgbClr val="FF0000"/>
              </a:solidFill>
              <a:effectLst/>
            </a:endParaRPr>
          </a:p>
          <a:p>
            <a:pPr lvl="1" algn="just" eaLnBrk="1" hangingPunct="1">
              <a:buFont typeface="Wingdings" panose="05000000000000000000" pitchFamily="2" charset="2"/>
              <a:buChar char="ü"/>
              <a:defRPr/>
            </a:pPr>
            <a:r>
              <a:rPr lang="zh-TW" altLang="en-US" sz="2000" dirty="0" smtClean="0">
                <a:solidFill>
                  <a:srgbClr val="FF0000"/>
                </a:solidFill>
                <a:effectLst/>
              </a:rPr>
              <a:t>癢</a:t>
            </a:r>
            <a:r>
              <a:rPr lang="en-US" altLang="zh-TW" sz="2000" dirty="0" smtClean="0">
                <a:solidFill>
                  <a:srgbClr val="FF0000"/>
                </a:solidFill>
                <a:effectLst/>
              </a:rPr>
              <a:t>~</a:t>
            </a:r>
            <a:r>
              <a:rPr lang="zh-TW" altLang="en-US" sz="3200" dirty="0" smtClean="0">
                <a:solidFill>
                  <a:srgbClr val="FF0000"/>
                </a:solidFill>
                <a:effectLst/>
              </a:rPr>
              <a:t>癢</a:t>
            </a:r>
            <a:r>
              <a:rPr lang="en-US" altLang="zh-TW" sz="3600" dirty="0" smtClean="0">
                <a:solidFill>
                  <a:srgbClr val="FF0000"/>
                </a:solidFill>
                <a:effectLst/>
              </a:rPr>
              <a:t>~</a:t>
            </a:r>
            <a:r>
              <a:rPr lang="zh-TW" altLang="en-US" sz="3600" dirty="0" smtClean="0">
                <a:solidFill>
                  <a:srgbClr val="FF0000"/>
                </a:solidFill>
                <a:effectLst/>
              </a:rPr>
              <a:t>癢</a:t>
            </a:r>
            <a:endParaRPr lang="en-US" altLang="zh-TW" sz="3600" dirty="0" smtClean="0">
              <a:solidFill>
                <a:srgbClr val="FF0000"/>
              </a:solidFill>
              <a:effectLst/>
            </a:endParaRPr>
          </a:p>
          <a:p>
            <a:pPr lvl="1" algn="just" eaLnBrk="1" hangingPunct="1"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solidFill>
                  <a:srgbClr val="2D2DB9">
                    <a:lumMod val="75000"/>
                  </a:srgbClr>
                </a:solidFill>
                <a:effectLst/>
              </a:rPr>
              <a:t>小型</a:t>
            </a:r>
            <a:r>
              <a:rPr lang="zh-TW" altLang="en-US" dirty="0">
                <a:solidFill>
                  <a:srgbClr val="2D2DB9">
                    <a:lumMod val="75000"/>
                  </a:srgbClr>
                </a:solidFill>
                <a:effectLst/>
              </a:rPr>
              <a:t>血痂 </a:t>
            </a:r>
            <a:r>
              <a:rPr lang="en-US" altLang="zh-TW" dirty="0">
                <a:solidFill>
                  <a:srgbClr val="2D2DB9">
                    <a:lumMod val="75000"/>
                  </a:srgbClr>
                </a:solidFill>
                <a:effectLst/>
              </a:rPr>
              <a:t>(hemorrhagic crust</a:t>
            </a:r>
            <a:r>
              <a:rPr lang="en-US" altLang="zh-TW" dirty="0" smtClean="0">
                <a:solidFill>
                  <a:srgbClr val="2D2DB9">
                    <a:lumMod val="75000"/>
                  </a:srgbClr>
                </a:solidFill>
                <a:effectLst/>
              </a:rPr>
              <a:t>)</a:t>
            </a:r>
            <a:r>
              <a:rPr lang="zh-TW" altLang="en-US" dirty="0" smtClean="0">
                <a:solidFill>
                  <a:srgbClr val="2D2DB9">
                    <a:lumMod val="75000"/>
                  </a:srgbClr>
                </a:solidFill>
                <a:effectLst/>
              </a:rPr>
              <a:t>、淋巴腺腫大、皮膚</a:t>
            </a:r>
            <a:r>
              <a:rPr lang="zh-TW" altLang="en-US" dirty="0">
                <a:solidFill>
                  <a:srgbClr val="2D2DB9">
                    <a:lumMod val="75000"/>
                  </a:srgbClr>
                </a:solidFill>
                <a:effectLst/>
              </a:rPr>
              <a:t>感染</a:t>
            </a:r>
          </a:p>
          <a:p>
            <a:pPr lvl="1" algn="just" eaLnBrk="1" hangingPunct="1">
              <a:buFont typeface="Wingdings" panose="05000000000000000000" pitchFamily="2" charset="2"/>
              <a:buChar char="ü"/>
              <a:defRPr/>
            </a:pPr>
            <a:endParaRPr lang="zh-TW" altLang="en-US" sz="3600" dirty="0">
              <a:solidFill>
                <a:srgbClr val="2D2DB9">
                  <a:lumMod val="75000"/>
                </a:srgbClr>
              </a:solidFill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4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7272808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概述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(2/2)</a:t>
            </a:r>
            <a:endParaRPr lang="zh-TW" altLang="en-US" sz="2000" b="1" u="sng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4861489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5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流行病學</a:t>
            </a:r>
            <a:endParaRPr lang="zh-TW" altLang="en-US" sz="4000" b="1" u="sng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7848872" cy="4320479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遍布全世界，團體生活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﹝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例如學校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﹞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較易傳染。</a:t>
            </a:r>
          </a:p>
          <a:p>
            <a:pPr algn="just" eaLnBrk="1" hangingPunct="1">
              <a:buFont typeface="Wingdings" pitchFamily="2" charset="2"/>
              <a:buChar char="u"/>
              <a:defRPr/>
            </a:pP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3 ~ 13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歲之孩童較常感染，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女生感染的比例較高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，可能因為遊戲時近距離接觸或常共用梳子。</a:t>
            </a:r>
          </a:p>
          <a:p>
            <a:pPr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臺灣光復前後，頭蝨較為盛行。依據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1995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年至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1998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年在臺灣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28 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鄉鎮之國民中小學及幼稚園的調查，臺灣山地鄉鎮學童感染頭蝨比率 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(12.1%)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高於平地鄉鎮學童 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(3.8%)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algn="just" eaLnBrk="1" hangingPunct="1">
              <a:buFont typeface="Wingdings" pitchFamily="2" charset="2"/>
              <a:buChar char="u"/>
              <a:defRPr/>
            </a:pP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1989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年針對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21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縣市的普查發現，幼稚園感染率為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3.4%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、國小為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8.5%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、國中為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1.3%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algn="just" eaLnBrk="1" hangingPunct="1">
              <a:buFont typeface="Wingdings" pitchFamily="2" charset="2"/>
              <a:buChar char="u"/>
              <a:defRPr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algn="just" eaLnBrk="1" hangingPunct="1">
              <a:buFont typeface="Wingdings" pitchFamily="2" charset="2"/>
              <a:buChar char="u"/>
              <a:defRPr/>
            </a:pPr>
            <a:endParaRPr lang="en-US" altLang="zh-TW" sz="2800" dirty="0" smtClean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1402519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/>
          <a:lstStyle/>
          <a:p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傳染方式</a:t>
            </a:r>
            <a:endParaRPr lang="zh-TW" altLang="en-US" sz="4000" b="1" dirty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6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827584" y="1554088"/>
            <a:ext cx="7630616" cy="4611216"/>
          </a:xfrm>
        </p:spPr>
        <p:txBody>
          <a:bodyPr/>
          <a:lstStyle/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透過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人與人接觸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時，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頭對頭或頭髮對頭髮的接觸傳播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；間接使用患者用過的梳子、衣物、帽子、毛巾、有絨毛的玩偶也可能被傳染；躺在患者睡過的枕頭、床鋪也有感染頭蝨的風險。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頭對頭的接觸傳染常發生在學校或家中，經由團體活動及玩遊戲時傳染。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狗、貓等寵物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不會傳播人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蝨</a:t>
            </a:r>
            <a:r>
              <a:rPr lang="zh-TW" altLang="en-US" sz="3200" dirty="0" smtClean="0">
                <a:solidFill>
                  <a:srgbClr val="2D2DB9">
                    <a:lumMod val="75000"/>
                  </a:srgbClr>
                </a:solidFill>
                <a:effectLst/>
              </a:rPr>
              <a:t>。</a:t>
            </a:r>
            <a:endParaRPr lang="en-US" altLang="zh-TW" sz="32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9845362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7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03648" y="269776"/>
            <a:ext cx="6768752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臨床症狀</a:t>
            </a:r>
            <a:endParaRPr lang="zh-TW" altLang="en-US" sz="4000" b="1" u="sng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179168"/>
          </a:xfrm>
        </p:spPr>
        <p:txBody>
          <a:bodyPr/>
          <a:lstStyle/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2D2DB9">
                    <a:lumMod val="75000"/>
                  </a:srgbClr>
                </a:solidFill>
                <a:effectLst/>
                <a:latin typeface="微軟正黑體" panose="020B0604030504040204" pitchFamily="34" charset="-120"/>
              </a:rPr>
              <a:t>初次感染或輕微感染時，</a:t>
            </a:r>
            <a:r>
              <a:rPr lang="zh-TW" altLang="en-US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可能沒有症狀</a:t>
            </a:r>
            <a:r>
              <a:rPr lang="zh-TW" altLang="en-US" dirty="0">
                <a:solidFill>
                  <a:srgbClr val="2D2DB9">
                    <a:lumMod val="75000"/>
                  </a:srgbClr>
                </a:solidFill>
                <a:effectLst/>
                <a:latin typeface="微軟正黑體" panose="020B0604030504040204" pitchFamily="34" charset="-120"/>
              </a:rPr>
              <a:t>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2D2DB9">
                    <a:lumMod val="75000"/>
                  </a:srgbClr>
                </a:solidFill>
                <a:effectLst/>
                <a:latin typeface="微軟正黑體" panose="020B0604030504040204" pitchFamily="34" charset="-120"/>
              </a:rPr>
              <a:t>初次感染後，約需</a:t>
            </a:r>
            <a:r>
              <a:rPr lang="en-US" altLang="zh-TW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4 ~ 6</a:t>
            </a:r>
            <a:r>
              <a:rPr lang="zh-TW" altLang="en-US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週</a:t>
            </a:r>
            <a:r>
              <a:rPr lang="zh-TW" altLang="en-US" dirty="0">
                <a:solidFill>
                  <a:srgbClr val="2D2DB9">
                    <a:lumMod val="75000"/>
                  </a:srgbClr>
                </a:solidFill>
                <a:effectLst/>
                <a:latin typeface="微軟正黑體" panose="020B0604030504040204" pitchFamily="34" charset="-120"/>
              </a:rPr>
              <a:t>才會產生過敏反應，此段期間即為潛伏期。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2D2DB9">
                    <a:lumMod val="75000"/>
                  </a:srgbClr>
                </a:solidFill>
                <a:effectLst/>
                <a:latin typeface="微軟正黑體" panose="020B0604030504040204" pitchFamily="34" charset="-120"/>
              </a:rPr>
              <a:t>人體因為對頭蝨的唾液產生</a:t>
            </a:r>
            <a:r>
              <a:rPr lang="zh-TW" altLang="en-US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過敏反應</a:t>
            </a:r>
            <a:r>
              <a:rPr lang="zh-TW" altLang="en-US" dirty="0">
                <a:solidFill>
                  <a:srgbClr val="2D2DB9">
                    <a:lumMod val="75000"/>
                  </a:srgbClr>
                </a:solidFill>
                <a:effectLst/>
                <a:latin typeface="微軟正黑體" panose="020B0604030504040204" pitchFamily="34" charset="-120"/>
              </a:rPr>
              <a:t>，所以會有發癢的感覺。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2D2DB9">
                    <a:lumMod val="75000"/>
                  </a:srgbClr>
                </a:solidFill>
                <a:effectLst/>
                <a:latin typeface="微軟正黑體" panose="020B0604030504040204" pitchFamily="34" charset="-120"/>
              </a:rPr>
              <a:t>常見的症狀為頭皮發癢，有時會造成</a:t>
            </a:r>
            <a:r>
              <a:rPr lang="zh-TW" altLang="en-US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過敏、睡不安穩、失眠、抓傷頭皮</a:t>
            </a:r>
            <a:r>
              <a:rPr lang="zh-TW" altLang="en-US" dirty="0">
                <a:solidFill>
                  <a:srgbClr val="2D2DB9">
                    <a:lumMod val="75000"/>
                  </a:srgbClr>
                </a:solidFill>
                <a:effectLst/>
                <a:latin typeface="微軟正黑體" panose="020B0604030504040204" pitchFamily="34" charset="-120"/>
              </a:rPr>
              <a:t>等情形。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2D2DB9">
                    <a:lumMod val="75000"/>
                  </a:srgbClr>
                </a:solidFill>
                <a:effectLst/>
                <a:latin typeface="微軟正黑體" panose="020B0604030504040204" pitchFamily="34" charset="-120"/>
              </a:rPr>
              <a:t>也可能因抓傷引起疼痛，甚至導致</a:t>
            </a:r>
            <a:r>
              <a:rPr lang="zh-TW" altLang="en-US" dirty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細菌感染</a:t>
            </a:r>
            <a:r>
              <a:rPr lang="zh-TW" altLang="en-US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</a:rPr>
              <a:t>。</a:t>
            </a:r>
            <a:endParaRPr lang="zh-TW" altLang="en-US" dirty="0">
              <a:solidFill>
                <a:srgbClr val="FF0000"/>
              </a:solidFill>
              <a:effectLst/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2059876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8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03648" y="44624"/>
            <a:ext cx="7414592" cy="1347936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頭蝨</a:t>
            </a:r>
            <a:r>
              <a:rPr lang="en-US" altLang="zh-TW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如何檢查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effectLst/>
                <a:latin typeface="微軟正黑體" panose="020B0604030504040204" pitchFamily="34" charset="-120"/>
              </a:rPr>
              <a:t>(1/2)</a:t>
            </a:r>
            <a:endParaRPr lang="zh-TW" altLang="en-US" sz="2000" b="1" u="sng" dirty="0" smtClean="0">
              <a:solidFill>
                <a:schemeClr val="accent6">
                  <a:lumMod val="75000"/>
                </a:schemeClr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4896544"/>
          </a:xfrm>
        </p:spPr>
        <p:txBody>
          <a:bodyPr/>
          <a:lstStyle/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頭蝨通常出現在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耳後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或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後腦頭頸交界處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的頭皮上，髮際線與耳後容易出現紅斑或者發炎時為一警訊。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應在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光線充足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的地方用放大鏡檢查頭部後方和耳朵四周。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通常要找</a:t>
            </a:r>
            <a:r>
              <a:rPr lang="zh-TW" altLang="en-US" dirty="0">
                <a:solidFill>
                  <a:srgbClr val="FF0000"/>
                </a:solidFill>
                <a:effectLst/>
              </a:rPr>
              <a:t>髮根部位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有沒有蟲卵或蟲體存在。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蝨卵又極為細小，呈橢圓珠狀，黏附在頭皮毛髮的一側，或離頭皮約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ffectLst/>
              </a:rPr>
              <a:t>6mm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的地方。</a:t>
            </a:r>
          </a:p>
          <a:p>
            <a:pPr lvl="0" algn="just" eaLnBrk="1" hangingPunct="1"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ffectLst/>
              </a:rPr>
              <a:t>白色近透明的蝨卵很可能只是孵化後之空卵殼，易與頭皮屑或皮脂分泌物混淆。如果呈現黃褐色，則表示該頭蝨卵尚未孵化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。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5278107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E66B9E2F-FBB5-4AC3-B8B0-D3EFB1CD37C2}" type="slidenum">
              <a:rPr lang="en-US" altLang="zh-TW" smtClean="0"/>
              <a:pPr>
                <a:defRPr/>
              </a:pPr>
              <a:t>9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pic>
        <p:nvPicPr>
          <p:cNvPr id="5" name="Picture 2" descr="http://mail.tmue.edu.tw/%7Efireant/epaper10103/plate5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0658"/>
            <a:ext cx="6768752" cy="5076565"/>
          </a:xfrm>
          <a:prstGeom prst="rect">
            <a:avLst/>
          </a:prstGeom>
          <a:noFill/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1763688" y="5621240"/>
            <a:ext cx="6624736" cy="544064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圖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5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、檢查頭蝨的卵產於髮根處。              圖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6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、頭蝨的卵孵化後留下透明的卵殼。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/>
            </a:r>
            <a:b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</a:b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圖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7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、頭髮皮脂分泌物易與頭蝨卵混淆。  圖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8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、人工除蝨用密梳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(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篦子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)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微軟正黑體"/>
                <a:cs typeface="+mj-cs"/>
              </a:rPr>
              <a:t>。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Franklin Gothic Book"/>
              <a:ea typeface="微軟正黑體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1049975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母片--衛生局三合一">
  <a:themeElements>
    <a:clrScheme name="母片--衛生局三合一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母片--衛生局三合一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母片--衛生局三合一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母片--衛生局三合一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母片--衛生局三合一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母片--衛生局三合一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母片--衛生局三合一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母片--衛生局三合一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母片--衛生局三合一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3776</TotalTime>
  <Words>1403</Words>
  <Application>Microsoft Office PowerPoint</Application>
  <PresentationFormat>如螢幕大小 (4:3)</PresentationFormat>
  <Paragraphs>100</Paragraphs>
  <Slides>17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母片--衛生局三合一</vt:lpstr>
      <vt:lpstr>頭蝨Head Louse簡介</vt:lpstr>
      <vt:lpstr>頭蝨-概述(1/2)</vt:lpstr>
      <vt:lpstr>PowerPoint 簡報</vt:lpstr>
      <vt:lpstr>頭蝨-概述(2/2)</vt:lpstr>
      <vt:lpstr>頭蝨-流行病學</vt:lpstr>
      <vt:lpstr>頭蝨-傳染方式</vt:lpstr>
      <vt:lpstr>頭蝨-臨床症狀</vt:lpstr>
      <vt:lpstr>頭蝨-如何檢查(1/2)</vt:lpstr>
      <vt:lpstr>PowerPoint 簡報</vt:lpstr>
      <vt:lpstr>頭蝨-如何檢查(2/2)</vt:lpstr>
      <vt:lpstr>頭蝨-病人及接觸者處理(1/3)</vt:lpstr>
      <vt:lpstr>PowerPoint 簡報</vt:lpstr>
      <vt:lpstr>頭蝨-病人及接觸者處理(2/3)</vt:lpstr>
      <vt:lpstr>頭蝨-病人及接觸者處理(3/3)</vt:lpstr>
      <vt:lpstr>頭蝨-預防保健</vt:lpstr>
      <vt:lpstr>頭蝨-結語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家禽流行性感冒</dc:title>
  <dc:creator>吳佳容</dc:creator>
  <cp:lastModifiedBy>王美</cp:lastModifiedBy>
  <cp:revision>429</cp:revision>
  <cp:lastPrinted>2017-03-22T03:04:38Z</cp:lastPrinted>
  <dcterms:created xsi:type="dcterms:W3CDTF">2005-10-06T12:50:23Z</dcterms:created>
  <dcterms:modified xsi:type="dcterms:W3CDTF">2017-06-27T10:10:20Z</dcterms:modified>
</cp:coreProperties>
</file>