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81" r:id="rId2"/>
    <p:sldId id="375" r:id="rId3"/>
    <p:sldId id="382" r:id="rId4"/>
    <p:sldId id="329" r:id="rId5"/>
    <p:sldId id="383" r:id="rId6"/>
    <p:sldId id="303" r:id="rId7"/>
    <p:sldId id="277" r:id="rId8"/>
    <p:sldId id="331" r:id="rId9"/>
    <p:sldId id="332" r:id="rId10"/>
    <p:sldId id="333" r:id="rId11"/>
    <p:sldId id="335" r:id="rId12"/>
    <p:sldId id="334" r:id="rId13"/>
    <p:sldId id="336" r:id="rId14"/>
    <p:sldId id="337" r:id="rId15"/>
    <p:sldId id="384" r:id="rId16"/>
    <p:sldId id="340" r:id="rId17"/>
    <p:sldId id="341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5" r:id="rId27"/>
    <p:sldId id="356" r:id="rId28"/>
    <p:sldId id="357" r:id="rId29"/>
    <p:sldId id="358" r:id="rId30"/>
    <p:sldId id="359" r:id="rId31"/>
    <p:sldId id="360" r:id="rId32"/>
    <p:sldId id="361" r:id="rId33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FF99"/>
    <a:srgbClr val="FFFF66"/>
    <a:srgbClr val="6600CC"/>
    <a:srgbClr val="008000"/>
    <a:srgbClr val="FF6600"/>
    <a:srgbClr val="FFCCFF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296" autoAdjust="0"/>
  </p:normalViewPr>
  <p:slideViewPr>
    <p:cSldViewPr>
      <p:cViewPr varScale="1">
        <p:scale>
          <a:sx n="79" d="100"/>
          <a:sy n="79" d="100"/>
        </p:scale>
        <p:origin x="74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9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14B3C-3368-4659-B763-E9928A4188A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6D88A31-F8AB-4182-BBD9-18115282BE14}">
      <dgm:prSet phldrT="[文字]" custT="1"/>
      <dgm:spPr/>
      <dgm:t>
        <a:bodyPr/>
        <a:lstStyle/>
        <a:p>
          <a:pPr>
            <a:lnSpc>
              <a:spcPts val="2000"/>
            </a:lnSpc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洗澡</a:t>
          </a:r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000"/>
            </a:lnSpc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如廁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1EC37E-0C51-499B-8124-B5E7E5C013BE}" type="parTrans" cxnId="{AE8E0FE0-FE74-478A-9A70-27BE6B2D654A}">
      <dgm:prSet/>
      <dgm:spPr/>
      <dgm:t>
        <a:bodyPr/>
        <a:lstStyle/>
        <a:p>
          <a:endParaRPr lang="zh-TW" altLang="en-US"/>
        </a:p>
      </dgm:t>
    </dgm:pt>
    <dgm:pt modelId="{C75C9DDA-B119-424E-8E28-CE2F193D1588}" type="sibTrans" cxnId="{AE8E0FE0-FE74-478A-9A70-27BE6B2D654A}">
      <dgm:prSet/>
      <dgm:spPr>
        <a:solidFill>
          <a:srgbClr val="92D050"/>
        </a:solidFill>
      </dgm:spPr>
      <dgm:t>
        <a:bodyPr/>
        <a:lstStyle/>
        <a:p>
          <a:endParaRPr lang="zh-TW" altLang="en-US"/>
        </a:p>
      </dgm:t>
    </dgm:pt>
    <dgm:pt modelId="{734DC836-6256-4C6B-9EF5-31BA0053B3B3}">
      <dgm:prSet phldrT="[文字]" custT="1"/>
      <dgm:spPr/>
      <dgm:t>
        <a:bodyPr/>
        <a:lstStyle/>
        <a:p>
          <a:pPr>
            <a:lnSpc>
              <a:spcPts val="1500"/>
            </a:lnSpc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吃飯</a:t>
          </a:r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500"/>
            </a:lnSpc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吃藥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DA8232-7C4F-4484-B200-CDE8F250FB30}" type="parTrans" cxnId="{3E02E212-D32A-4E6F-88BA-7FD597F704CC}">
      <dgm:prSet/>
      <dgm:spPr/>
      <dgm:t>
        <a:bodyPr/>
        <a:lstStyle/>
        <a:p>
          <a:endParaRPr lang="zh-TW" altLang="en-US"/>
        </a:p>
      </dgm:t>
    </dgm:pt>
    <dgm:pt modelId="{C72CE53A-557F-4464-BD4C-9E4BA6590DE8}" type="sibTrans" cxnId="{3E02E212-D32A-4E6F-88BA-7FD597F704CC}">
      <dgm:prSet/>
      <dgm:spPr>
        <a:solidFill>
          <a:srgbClr val="92D050"/>
        </a:solidFill>
      </dgm:spPr>
      <dgm:t>
        <a:bodyPr/>
        <a:lstStyle/>
        <a:p>
          <a:endParaRPr lang="zh-TW" altLang="en-US"/>
        </a:p>
      </dgm:t>
    </dgm:pt>
    <dgm:pt modelId="{EF5DB75C-643A-43CF-9B10-054B037E03ED}">
      <dgm:prSet phldrT="[文字]" custT="1"/>
      <dgm:spPr/>
      <dgm:t>
        <a:bodyPr/>
        <a:lstStyle/>
        <a:p>
          <a:pPr>
            <a:lnSpc>
              <a:spcPts val="1500"/>
            </a:lnSpc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陪同</a:t>
          </a:r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500"/>
            </a:lnSpc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運動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AB7C84-7218-4739-A1BF-B7CC0D932617}" type="parTrans" cxnId="{3173235B-2632-4C5C-A9FB-48F5E228A469}">
      <dgm:prSet/>
      <dgm:spPr/>
      <dgm:t>
        <a:bodyPr/>
        <a:lstStyle/>
        <a:p>
          <a:endParaRPr lang="zh-TW" altLang="en-US"/>
        </a:p>
      </dgm:t>
    </dgm:pt>
    <dgm:pt modelId="{462C0B93-4D2B-4995-94CF-80989D2B6E16}" type="sibTrans" cxnId="{3173235B-2632-4C5C-A9FB-48F5E228A469}">
      <dgm:prSet/>
      <dgm:spPr>
        <a:solidFill>
          <a:srgbClr val="92D050"/>
        </a:solidFill>
      </dgm:spPr>
      <dgm:t>
        <a:bodyPr/>
        <a:lstStyle/>
        <a:p>
          <a:endParaRPr lang="zh-TW" altLang="en-US"/>
        </a:p>
      </dgm:t>
    </dgm:pt>
    <dgm:pt modelId="{A55BFD59-0443-4943-A5EC-BCEA999A0698}">
      <dgm:prSet phldrT="[文字]" custT="1"/>
      <dgm:spPr/>
      <dgm:t>
        <a:bodyPr/>
        <a:lstStyle/>
        <a:p>
          <a:pPr>
            <a:lnSpc>
              <a:spcPts val="1500"/>
            </a:lnSpc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翻身</a:t>
          </a:r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500"/>
            </a:lnSpc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拍背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FFE781-FE75-4E5E-9CFD-CBC5D5CF4EDF}" type="parTrans" cxnId="{DC8E2461-C8D6-4D25-ACDF-59D698D6DE73}">
      <dgm:prSet/>
      <dgm:spPr/>
      <dgm:t>
        <a:bodyPr/>
        <a:lstStyle/>
        <a:p>
          <a:endParaRPr lang="zh-TW" altLang="en-US"/>
        </a:p>
      </dgm:t>
    </dgm:pt>
    <dgm:pt modelId="{CF24FE1B-6C82-4B0E-B7B6-DB186076784D}" type="sibTrans" cxnId="{DC8E2461-C8D6-4D25-ACDF-59D698D6DE73}">
      <dgm:prSet/>
      <dgm:spPr>
        <a:solidFill>
          <a:srgbClr val="92D050"/>
        </a:solidFill>
      </dgm:spPr>
      <dgm:t>
        <a:bodyPr/>
        <a:lstStyle/>
        <a:p>
          <a:endParaRPr lang="zh-TW" altLang="en-US"/>
        </a:p>
      </dgm:t>
    </dgm:pt>
    <dgm:pt modelId="{C52F72E8-72C5-45DB-8C5C-BE361B6B3B60}">
      <dgm:prSet phldrT="[文字]" custT="1"/>
      <dgm:spPr/>
      <dgm:t>
        <a:bodyPr/>
        <a:lstStyle/>
        <a:p>
          <a:pPr>
            <a:lnSpc>
              <a:spcPts val="1500"/>
            </a:lnSpc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陪同</a:t>
          </a:r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500"/>
            </a:lnSpc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就醫</a:t>
          </a:r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8902E7-3ADF-4DFC-A8E2-1F631EB11648}" type="parTrans" cxnId="{B18585DC-4AEA-4052-B4E3-84566CE6A8B0}">
      <dgm:prSet/>
      <dgm:spPr/>
      <dgm:t>
        <a:bodyPr/>
        <a:lstStyle/>
        <a:p>
          <a:endParaRPr lang="zh-TW" altLang="en-US"/>
        </a:p>
      </dgm:t>
    </dgm:pt>
    <dgm:pt modelId="{23A13F4E-4670-478D-9F4B-2D7E867DD812}" type="sibTrans" cxnId="{B18585DC-4AEA-4052-B4E3-84566CE6A8B0}">
      <dgm:prSet/>
      <dgm:spPr>
        <a:solidFill>
          <a:srgbClr val="92D050"/>
        </a:solidFill>
        <a:ln cmpd="dbl"/>
      </dgm:spPr>
      <dgm:t>
        <a:bodyPr/>
        <a:lstStyle/>
        <a:p>
          <a:endParaRPr lang="zh-TW" altLang="en-US"/>
        </a:p>
      </dgm:t>
    </dgm:pt>
    <dgm:pt modelId="{CBA4B489-3DBE-4D20-94A3-4ADC7AB67768}" type="pres">
      <dgm:prSet presAssocID="{2F914B3C-3368-4659-B763-E9928A4188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68ABDA-DDB4-4B56-8CD9-D62193634FD1}" type="pres">
      <dgm:prSet presAssocID="{16D88A31-F8AB-4182-BBD9-18115282BE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8E7FA5-DFF2-48AF-A492-2F0DCA667826}" type="pres">
      <dgm:prSet presAssocID="{C75C9DDA-B119-424E-8E28-CE2F193D1588}" presName="sibTrans" presStyleLbl="sibTrans2D1" presStyleIdx="0" presStyleCnt="5"/>
      <dgm:spPr>
        <a:prstGeom prst="mathMinus">
          <a:avLst/>
        </a:prstGeom>
      </dgm:spPr>
      <dgm:t>
        <a:bodyPr/>
        <a:lstStyle/>
        <a:p>
          <a:endParaRPr lang="zh-TW" altLang="en-US"/>
        </a:p>
      </dgm:t>
    </dgm:pt>
    <dgm:pt modelId="{63A0DF66-B522-4E14-B262-F9886E22AD82}" type="pres">
      <dgm:prSet presAssocID="{C75C9DDA-B119-424E-8E28-CE2F193D1588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CCB28332-BB60-45E6-BD8D-4E715988FB76}" type="pres">
      <dgm:prSet presAssocID="{734DC836-6256-4C6B-9EF5-31BA0053B3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DE340A-7B2D-4F72-B68A-9F0E6EFC9FF0}" type="pres">
      <dgm:prSet presAssocID="{C72CE53A-557F-4464-BD4C-9E4BA6590DE8}" presName="sibTrans" presStyleLbl="sibTrans2D1" presStyleIdx="1" presStyleCnt="5"/>
      <dgm:spPr>
        <a:prstGeom prst="mathMinus">
          <a:avLst/>
        </a:prstGeom>
      </dgm:spPr>
      <dgm:t>
        <a:bodyPr/>
        <a:lstStyle/>
        <a:p>
          <a:endParaRPr lang="zh-TW" altLang="en-US"/>
        </a:p>
      </dgm:t>
    </dgm:pt>
    <dgm:pt modelId="{86D2AC01-DAF3-4316-B748-8757441D2868}" type="pres">
      <dgm:prSet presAssocID="{C72CE53A-557F-4464-BD4C-9E4BA6590DE8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43D167BA-1BEF-4E97-8413-A0E72F79F33B}" type="pres">
      <dgm:prSet presAssocID="{EF5DB75C-643A-43CF-9B10-054B037E03E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826B5-0C57-4C5D-9F2A-0CA4713DDE70}" type="pres">
      <dgm:prSet presAssocID="{462C0B93-4D2B-4995-94CF-80989D2B6E16}" presName="sibTrans" presStyleLbl="sibTrans2D1" presStyleIdx="2" presStyleCnt="5"/>
      <dgm:spPr>
        <a:prstGeom prst="mathMinus">
          <a:avLst/>
        </a:prstGeom>
      </dgm:spPr>
      <dgm:t>
        <a:bodyPr/>
        <a:lstStyle/>
        <a:p>
          <a:endParaRPr lang="zh-TW" altLang="en-US"/>
        </a:p>
      </dgm:t>
    </dgm:pt>
    <dgm:pt modelId="{24FDEAFD-0865-4C72-B087-422E83999280}" type="pres">
      <dgm:prSet presAssocID="{462C0B93-4D2B-4995-94CF-80989D2B6E16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46154A7C-0587-409B-9F92-C0AFFE70820D}" type="pres">
      <dgm:prSet presAssocID="{A55BFD59-0443-4943-A5EC-BCEA999A06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F84C1-2968-433D-A7FA-1DEEBB6010C5}" type="pres">
      <dgm:prSet presAssocID="{CF24FE1B-6C82-4B0E-B7B6-DB186076784D}" presName="sibTrans" presStyleLbl="sibTrans2D1" presStyleIdx="3" presStyleCnt="5"/>
      <dgm:spPr>
        <a:prstGeom prst="mathMinus">
          <a:avLst/>
        </a:prstGeom>
      </dgm:spPr>
      <dgm:t>
        <a:bodyPr/>
        <a:lstStyle/>
        <a:p>
          <a:endParaRPr lang="zh-TW" altLang="en-US"/>
        </a:p>
      </dgm:t>
    </dgm:pt>
    <dgm:pt modelId="{EC79601A-04FF-4323-A77F-F58FFE7874B3}" type="pres">
      <dgm:prSet presAssocID="{CF24FE1B-6C82-4B0E-B7B6-DB186076784D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EAA525D6-4556-4646-BD9D-AEB76427DD6A}" type="pres">
      <dgm:prSet presAssocID="{C52F72E8-72C5-45DB-8C5C-BE361B6B3B6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D45DD1-AFED-4973-9311-C41A8A6F1A53}" type="pres">
      <dgm:prSet presAssocID="{23A13F4E-4670-478D-9F4B-2D7E867DD812}" presName="sibTrans" presStyleLbl="sibTrans2D1" presStyleIdx="4" presStyleCnt="5"/>
      <dgm:spPr>
        <a:prstGeom prst="mathMinus">
          <a:avLst/>
        </a:prstGeom>
      </dgm:spPr>
      <dgm:t>
        <a:bodyPr/>
        <a:lstStyle/>
        <a:p>
          <a:endParaRPr lang="zh-TW" altLang="en-US"/>
        </a:p>
      </dgm:t>
    </dgm:pt>
    <dgm:pt modelId="{2BDF4B26-9077-4F23-9614-F30C6915E9F0}" type="pres">
      <dgm:prSet presAssocID="{23A13F4E-4670-478D-9F4B-2D7E867DD812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EA5A91B-15AE-4F1B-9118-7575D88F8E9F}" type="presOf" srcId="{16D88A31-F8AB-4182-BBD9-18115282BE14}" destId="{C868ABDA-DDB4-4B56-8CD9-D62193634FD1}" srcOrd="0" destOrd="0" presId="urn:microsoft.com/office/officeart/2005/8/layout/cycle2"/>
    <dgm:cxn modelId="{D2F49FFE-E147-4D8A-A957-366D93E897F1}" type="presOf" srcId="{CF24FE1B-6C82-4B0E-B7B6-DB186076784D}" destId="{1D8F84C1-2968-433D-A7FA-1DEEBB6010C5}" srcOrd="0" destOrd="0" presId="urn:microsoft.com/office/officeart/2005/8/layout/cycle2"/>
    <dgm:cxn modelId="{597E3210-E7DE-4FF9-94C4-9248A29F6FF8}" type="presOf" srcId="{C52F72E8-72C5-45DB-8C5C-BE361B6B3B60}" destId="{EAA525D6-4556-4646-BD9D-AEB76427DD6A}" srcOrd="0" destOrd="0" presId="urn:microsoft.com/office/officeart/2005/8/layout/cycle2"/>
    <dgm:cxn modelId="{3E02E212-D32A-4E6F-88BA-7FD597F704CC}" srcId="{2F914B3C-3368-4659-B763-E9928A4188A2}" destId="{734DC836-6256-4C6B-9EF5-31BA0053B3B3}" srcOrd="1" destOrd="0" parTransId="{50DA8232-7C4F-4484-B200-CDE8F250FB30}" sibTransId="{C72CE53A-557F-4464-BD4C-9E4BA6590DE8}"/>
    <dgm:cxn modelId="{B18585DC-4AEA-4052-B4E3-84566CE6A8B0}" srcId="{2F914B3C-3368-4659-B763-E9928A4188A2}" destId="{C52F72E8-72C5-45DB-8C5C-BE361B6B3B60}" srcOrd="4" destOrd="0" parTransId="{3F8902E7-3ADF-4DFC-A8E2-1F631EB11648}" sibTransId="{23A13F4E-4670-478D-9F4B-2D7E867DD812}"/>
    <dgm:cxn modelId="{6239D18D-31E8-4B6E-B7BF-D004B4548AE0}" type="presOf" srcId="{C75C9DDA-B119-424E-8E28-CE2F193D1588}" destId="{63A0DF66-B522-4E14-B262-F9886E22AD82}" srcOrd="1" destOrd="0" presId="urn:microsoft.com/office/officeart/2005/8/layout/cycle2"/>
    <dgm:cxn modelId="{5C701C47-EA73-4781-9995-C73A9799EEE0}" type="presOf" srcId="{462C0B93-4D2B-4995-94CF-80989D2B6E16}" destId="{24FDEAFD-0865-4C72-B087-422E83999280}" srcOrd="1" destOrd="0" presId="urn:microsoft.com/office/officeart/2005/8/layout/cycle2"/>
    <dgm:cxn modelId="{AE8E0FE0-FE74-478A-9A70-27BE6B2D654A}" srcId="{2F914B3C-3368-4659-B763-E9928A4188A2}" destId="{16D88A31-F8AB-4182-BBD9-18115282BE14}" srcOrd="0" destOrd="0" parTransId="{651EC37E-0C51-499B-8124-B5E7E5C013BE}" sibTransId="{C75C9DDA-B119-424E-8E28-CE2F193D1588}"/>
    <dgm:cxn modelId="{D96616D5-207B-4EF4-9E2D-E0979B824668}" type="presOf" srcId="{23A13F4E-4670-478D-9F4B-2D7E867DD812}" destId="{2BDF4B26-9077-4F23-9614-F30C6915E9F0}" srcOrd="1" destOrd="0" presId="urn:microsoft.com/office/officeart/2005/8/layout/cycle2"/>
    <dgm:cxn modelId="{220D37F3-E9F4-4495-9AD4-9750AD682530}" type="presOf" srcId="{C72CE53A-557F-4464-BD4C-9E4BA6590DE8}" destId="{9ADE340A-7B2D-4F72-B68A-9F0E6EFC9FF0}" srcOrd="0" destOrd="0" presId="urn:microsoft.com/office/officeart/2005/8/layout/cycle2"/>
    <dgm:cxn modelId="{7C611191-304B-4654-AEEC-BD28C17AC9EC}" type="presOf" srcId="{EF5DB75C-643A-43CF-9B10-054B037E03ED}" destId="{43D167BA-1BEF-4E97-8413-A0E72F79F33B}" srcOrd="0" destOrd="0" presId="urn:microsoft.com/office/officeart/2005/8/layout/cycle2"/>
    <dgm:cxn modelId="{C9CC3DC9-EC6B-4B24-80AB-637E0E915E10}" type="presOf" srcId="{734DC836-6256-4C6B-9EF5-31BA0053B3B3}" destId="{CCB28332-BB60-45E6-BD8D-4E715988FB76}" srcOrd="0" destOrd="0" presId="urn:microsoft.com/office/officeart/2005/8/layout/cycle2"/>
    <dgm:cxn modelId="{3173235B-2632-4C5C-A9FB-48F5E228A469}" srcId="{2F914B3C-3368-4659-B763-E9928A4188A2}" destId="{EF5DB75C-643A-43CF-9B10-054B037E03ED}" srcOrd="2" destOrd="0" parTransId="{20AB7C84-7218-4739-A1BF-B7CC0D932617}" sibTransId="{462C0B93-4D2B-4995-94CF-80989D2B6E16}"/>
    <dgm:cxn modelId="{50A281AD-4142-4A16-8A6F-41BD4425DB93}" type="presOf" srcId="{2F914B3C-3368-4659-B763-E9928A4188A2}" destId="{CBA4B489-3DBE-4D20-94A3-4ADC7AB67768}" srcOrd="0" destOrd="0" presId="urn:microsoft.com/office/officeart/2005/8/layout/cycle2"/>
    <dgm:cxn modelId="{BAC14451-959B-4D42-95BE-34A10F15EDE6}" type="presOf" srcId="{23A13F4E-4670-478D-9F4B-2D7E867DD812}" destId="{70D45DD1-AFED-4973-9311-C41A8A6F1A53}" srcOrd="0" destOrd="0" presId="urn:microsoft.com/office/officeart/2005/8/layout/cycle2"/>
    <dgm:cxn modelId="{294EECB4-F758-42AD-82D8-020A7EA6EF5D}" type="presOf" srcId="{462C0B93-4D2B-4995-94CF-80989D2B6E16}" destId="{361826B5-0C57-4C5D-9F2A-0CA4713DDE70}" srcOrd="0" destOrd="0" presId="urn:microsoft.com/office/officeart/2005/8/layout/cycle2"/>
    <dgm:cxn modelId="{DC8E2461-C8D6-4D25-ACDF-59D698D6DE73}" srcId="{2F914B3C-3368-4659-B763-E9928A4188A2}" destId="{A55BFD59-0443-4943-A5EC-BCEA999A0698}" srcOrd="3" destOrd="0" parTransId="{E2FFE781-FE75-4E5E-9CFD-CBC5D5CF4EDF}" sibTransId="{CF24FE1B-6C82-4B0E-B7B6-DB186076784D}"/>
    <dgm:cxn modelId="{F2695722-E33F-4BF8-BB2F-88F7ECB724BF}" type="presOf" srcId="{C72CE53A-557F-4464-BD4C-9E4BA6590DE8}" destId="{86D2AC01-DAF3-4316-B748-8757441D2868}" srcOrd="1" destOrd="0" presId="urn:microsoft.com/office/officeart/2005/8/layout/cycle2"/>
    <dgm:cxn modelId="{466863B8-EDD5-4809-A415-E08A23A15620}" type="presOf" srcId="{C75C9DDA-B119-424E-8E28-CE2F193D1588}" destId="{AB8E7FA5-DFF2-48AF-A492-2F0DCA667826}" srcOrd="0" destOrd="0" presId="urn:microsoft.com/office/officeart/2005/8/layout/cycle2"/>
    <dgm:cxn modelId="{55C5E8AD-08F9-4E96-9635-C6A37F7AC258}" type="presOf" srcId="{A55BFD59-0443-4943-A5EC-BCEA999A0698}" destId="{46154A7C-0587-409B-9F92-C0AFFE70820D}" srcOrd="0" destOrd="0" presId="urn:microsoft.com/office/officeart/2005/8/layout/cycle2"/>
    <dgm:cxn modelId="{8FC76D79-56AA-4CC5-95D1-207ADBC87CF8}" type="presOf" srcId="{CF24FE1B-6C82-4B0E-B7B6-DB186076784D}" destId="{EC79601A-04FF-4323-A77F-F58FFE7874B3}" srcOrd="1" destOrd="0" presId="urn:microsoft.com/office/officeart/2005/8/layout/cycle2"/>
    <dgm:cxn modelId="{66CF02D2-EDD5-4DD5-9A10-80C68B6E2EB7}" type="presParOf" srcId="{CBA4B489-3DBE-4D20-94A3-4ADC7AB67768}" destId="{C868ABDA-DDB4-4B56-8CD9-D62193634FD1}" srcOrd="0" destOrd="0" presId="urn:microsoft.com/office/officeart/2005/8/layout/cycle2"/>
    <dgm:cxn modelId="{FD8EF03B-C950-43D2-9CCF-B3E2D384E765}" type="presParOf" srcId="{CBA4B489-3DBE-4D20-94A3-4ADC7AB67768}" destId="{AB8E7FA5-DFF2-48AF-A492-2F0DCA667826}" srcOrd="1" destOrd="0" presId="urn:microsoft.com/office/officeart/2005/8/layout/cycle2"/>
    <dgm:cxn modelId="{670B93C3-717A-49C9-9867-BB080A640A3D}" type="presParOf" srcId="{AB8E7FA5-DFF2-48AF-A492-2F0DCA667826}" destId="{63A0DF66-B522-4E14-B262-F9886E22AD82}" srcOrd="0" destOrd="0" presId="urn:microsoft.com/office/officeart/2005/8/layout/cycle2"/>
    <dgm:cxn modelId="{4820CDC6-D6B0-487D-B9D4-42E5F1DEF427}" type="presParOf" srcId="{CBA4B489-3DBE-4D20-94A3-4ADC7AB67768}" destId="{CCB28332-BB60-45E6-BD8D-4E715988FB76}" srcOrd="2" destOrd="0" presId="urn:microsoft.com/office/officeart/2005/8/layout/cycle2"/>
    <dgm:cxn modelId="{47308581-564E-4815-8AC2-ADE63DE95187}" type="presParOf" srcId="{CBA4B489-3DBE-4D20-94A3-4ADC7AB67768}" destId="{9ADE340A-7B2D-4F72-B68A-9F0E6EFC9FF0}" srcOrd="3" destOrd="0" presId="urn:microsoft.com/office/officeart/2005/8/layout/cycle2"/>
    <dgm:cxn modelId="{9461C72B-BB43-482F-B852-97F8E9F556CB}" type="presParOf" srcId="{9ADE340A-7B2D-4F72-B68A-9F0E6EFC9FF0}" destId="{86D2AC01-DAF3-4316-B748-8757441D2868}" srcOrd="0" destOrd="0" presId="urn:microsoft.com/office/officeart/2005/8/layout/cycle2"/>
    <dgm:cxn modelId="{A3E807F7-463D-465D-8CB9-1EFECB5FFFFC}" type="presParOf" srcId="{CBA4B489-3DBE-4D20-94A3-4ADC7AB67768}" destId="{43D167BA-1BEF-4E97-8413-A0E72F79F33B}" srcOrd="4" destOrd="0" presId="urn:microsoft.com/office/officeart/2005/8/layout/cycle2"/>
    <dgm:cxn modelId="{47DBDE34-A63A-4FD2-9FE3-35FAD20DC36E}" type="presParOf" srcId="{CBA4B489-3DBE-4D20-94A3-4ADC7AB67768}" destId="{361826B5-0C57-4C5D-9F2A-0CA4713DDE70}" srcOrd="5" destOrd="0" presId="urn:microsoft.com/office/officeart/2005/8/layout/cycle2"/>
    <dgm:cxn modelId="{D1A104FF-30DF-472F-9B08-E346D39C3D8A}" type="presParOf" srcId="{361826B5-0C57-4C5D-9F2A-0CA4713DDE70}" destId="{24FDEAFD-0865-4C72-B087-422E83999280}" srcOrd="0" destOrd="0" presId="urn:microsoft.com/office/officeart/2005/8/layout/cycle2"/>
    <dgm:cxn modelId="{06F37EAD-B74C-4D51-8AEA-CE5B35CB5AAA}" type="presParOf" srcId="{CBA4B489-3DBE-4D20-94A3-4ADC7AB67768}" destId="{46154A7C-0587-409B-9F92-C0AFFE70820D}" srcOrd="6" destOrd="0" presId="urn:microsoft.com/office/officeart/2005/8/layout/cycle2"/>
    <dgm:cxn modelId="{05A77375-176C-44F6-9E1D-E470C4B94BEE}" type="presParOf" srcId="{CBA4B489-3DBE-4D20-94A3-4ADC7AB67768}" destId="{1D8F84C1-2968-433D-A7FA-1DEEBB6010C5}" srcOrd="7" destOrd="0" presId="urn:microsoft.com/office/officeart/2005/8/layout/cycle2"/>
    <dgm:cxn modelId="{03E7613C-CE73-4B3C-B334-B1008D4BCF3D}" type="presParOf" srcId="{1D8F84C1-2968-433D-A7FA-1DEEBB6010C5}" destId="{EC79601A-04FF-4323-A77F-F58FFE7874B3}" srcOrd="0" destOrd="0" presId="urn:microsoft.com/office/officeart/2005/8/layout/cycle2"/>
    <dgm:cxn modelId="{031B825B-D0B1-4D1C-834B-EE1546A259F6}" type="presParOf" srcId="{CBA4B489-3DBE-4D20-94A3-4ADC7AB67768}" destId="{EAA525D6-4556-4646-BD9D-AEB76427DD6A}" srcOrd="8" destOrd="0" presId="urn:microsoft.com/office/officeart/2005/8/layout/cycle2"/>
    <dgm:cxn modelId="{A7FBAAA3-3B77-4DDC-9851-3BC11AA0A134}" type="presParOf" srcId="{CBA4B489-3DBE-4D20-94A3-4ADC7AB67768}" destId="{70D45DD1-AFED-4973-9311-C41A8A6F1A53}" srcOrd="9" destOrd="0" presId="urn:microsoft.com/office/officeart/2005/8/layout/cycle2"/>
    <dgm:cxn modelId="{1D18854E-0467-4F05-AACF-BFA7D151175B}" type="presParOf" srcId="{70D45DD1-AFED-4973-9311-C41A8A6F1A53}" destId="{2BDF4B26-9077-4F23-9614-F30C6915E9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AF787-9737-4667-9916-C1AB2AB42988}" type="doc">
      <dgm:prSet loTypeId="urn:microsoft.com/office/officeart/2005/8/layout/pyramid4" loCatId="pyramid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F273995-961F-48FC-B4F6-AF5154D9A641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社會參與健康休閒活動安排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A4AB2B-E05E-49F7-AE99-9D879EDFBFFB}" type="parTrans" cxnId="{7AB39FEB-5719-48A5-9FCE-2FE40D1BB4C3}">
      <dgm:prSet/>
      <dgm:spPr/>
      <dgm:t>
        <a:bodyPr/>
        <a:lstStyle/>
        <a:p>
          <a:endParaRPr lang="zh-TW" altLang="en-US" sz="16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9382A9-0B83-428D-A077-76052AE506D7}" type="sibTrans" cxnId="{7AB39FEB-5719-48A5-9FCE-2FE40D1BB4C3}">
      <dgm:prSet/>
      <dgm:spPr/>
      <dgm:t>
        <a:bodyPr/>
        <a:lstStyle/>
        <a:p>
          <a:endParaRPr lang="zh-TW" altLang="en-US" sz="16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EDDDF9-99F4-45CF-A731-93845A20EEA0}">
      <dgm:prSet phldrT="[文字]" custT="1"/>
      <dgm:spPr/>
      <dgm:t>
        <a:bodyPr/>
        <a:lstStyle/>
        <a:p>
          <a:r>
            <a:rPr lang="zh-TW" altLang="en-US" sz="1600" b="1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居家生活事項協助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EB348B-5EC1-4C2F-A386-B3358881D441}" type="parTrans" cxnId="{381CD1E3-B05E-44D4-A07A-E6D07324B0C7}">
      <dgm:prSet/>
      <dgm:spPr/>
      <dgm:t>
        <a:bodyPr/>
        <a:lstStyle/>
        <a:p>
          <a:endParaRPr lang="zh-TW" altLang="en-US" sz="16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CB78F6-DDC4-44A6-873A-0B690645E499}" type="sibTrans" cxnId="{381CD1E3-B05E-44D4-A07A-E6D07324B0C7}">
      <dgm:prSet/>
      <dgm:spPr/>
      <dgm:t>
        <a:bodyPr/>
        <a:lstStyle/>
        <a:p>
          <a:endParaRPr lang="zh-TW" altLang="en-US" sz="16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F3AE6F-3C50-4D32-84FE-2C97A20DB475}">
      <dgm:prSet phldrT="[文字]" custT="1"/>
      <dgm:spPr/>
      <dgm:t>
        <a:bodyPr/>
        <a:lstStyle/>
        <a:p>
          <a:r>
            <a:rPr lang="zh-TW" altLang="en-US" sz="1600" b="1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居住處所規劃安排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0BD38E-D990-4238-BC41-252358793834}" type="parTrans" cxnId="{EDB79CBA-5AB1-440B-AFF1-0BD883EEB747}">
      <dgm:prSet/>
      <dgm:spPr/>
      <dgm:t>
        <a:bodyPr/>
        <a:lstStyle/>
        <a:p>
          <a:endParaRPr lang="zh-TW" altLang="en-US" sz="16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E86470-B414-41E4-859F-243B3898703C}" type="sibTrans" cxnId="{EDB79CBA-5AB1-440B-AFF1-0BD883EEB747}">
      <dgm:prSet/>
      <dgm:spPr/>
      <dgm:t>
        <a:bodyPr/>
        <a:lstStyle/>
        <a:p>
          <a:endParaRPr lang="zh-TW" altLang="en-US" sz="16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3456AE-1266-41C1-ABFB-F7E295E6D7AD}">
      <dgm:prSet phldrT="[文字]" custT="1"/>
      <dgm:spPr/>
      <dgm:t>
        <a:bodyPr/>
        <a:lstStyle/>
        <a:p>
          <a:r>
            <a:rPr lang="zh-TW" altLang="en-US" sz="1600" b="1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輔具使用與協助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F33EEA-539C-40C3-94CC-FE58C0235A0C}" type="parTrans" cxnId="{1D295220-3CCB-4813-849A-ABB280E1BD24}">
      <dgm:prSet/>
      <dgm:spPr/>
      <dgm:t>
        <a:bodyPr/>
        <a:lstStyle/>
        <a:p>
          <a:endParaRPr lang="zh-TW" altLang="en-US" sz="16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7DF041-1C07-48E2-A678-1C026396C2DA}" type="sibTrans" cxnId="{1D295220-3CCB-4813-849A-ABB280E1BD24}">
      <dgm:prSet/>
      <dgm:spPr/>
      <dgm:t>
        <a:bodyPr/>
        <a:lstStyle/>
        <a:p>
          <a:endParaRPr lang="zh-TW" altLang="en-US" sz="16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ECCC74-8C40-4273-A389-A034F1476267}" type="pres">
      <dgm:prSet presAssocID="{430AF787-9737-4667-9916-C1AB2AB4298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C6C610-E263-4D66-87D6-C75F55FDA215}" type="pres">
      <dgm:prSet presAssocID="{430AF787-9737-4667-9916-C1AB2AB42988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F836FB-307E-464B-B935-541D2170FC9B}" type="pres">
      <dgm:prSet presAssocID="{430AF787-9737-4667-9916-C1AB2AB4298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7E3050-8B0E-4384-B03B-743BF58CACE3}" type="pres">
      <dgm:prSet presAssocID="{430AF787-9737-4667-9916-C1AB2AB4298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B3FA5-226C-41DD-AC07-1394767E8F3F}" type="pres">
      <dgm:prSet presAssocID="{430AF787-9737-4667-9916-C1AB2AB42988}" presName="triangle4" presStyleLbl="node1" presStyleIdx="3" presStyleCnt="4" custLinFactNeighborY="35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2B7B58-007F-44A4-8BC3-333E0E668692}" type="presOf" srcId="{5F273995-961F-48FC-B4F6-AF5154D9A641}" destId="{27C6C610-E263-4D66-87D6-C75F55FDA215}" srcOrd="0" destOrd="0" presId="urn:microsoft.com/office/officeart/2005/8/layout/pyramid4"/>
    <dgm:cxn modelId="{7AB39FEB-5719-48A5-9FCE-2FE40D1BB4C3}" srcId="{430AF787-9737-4667-9916-C1AB2AB42988}" destId="{5F273995-961F-48FC-B4F6-AF5154D9A641}" srcOrd="0" destOrd="0" parTransId="{4DA4AB2B-E05E-49F7-AE99-9D879EDFBFFB}" sibTransId="{099382A9-0B83-428D-A077-76052AE506D7}"/>
    <dgm:cxn modelId="{1D295220-3CCB-4813-849A-ABB280E1BD24}" srcId="{430AF787-9737-4667-9916-C1AB2AB42988}" destId="{293456AE-1266-41C1-ABFB-F7E295E6D7AD}" srcOrd="3" destOrd="0" parTransId="{D1F33EEA-539C-40C3-94CC-FE58C0235A0C}" sibTransId="{287DF041-1C07-48E2-A678-1C026396C2DA}"/>
    <dgm:cxn modelId="{1AA30039-93FB-4795-AAA1-01E31EE430BF}" type="presOf" srcId="{41F3AE6F-3C50-4D32-84FE-2C97A20DB475}" destId="{1B7E3050-8B0E-4384-B03B-743BF58CACE3}" srcOrd="0" destOrd="0" presId="urn:microsoft.com/office/officeart/2005/8/layout/pyramid4"/>
    <dgm:cxn modelId="{E2C1E945-AB65-45DA-9A91-0C7E7D321443}" type="presOf" srcId="{430AF787-9737-4667-9916-C1AB2AB42988}" destId="{47ECCC74-8C40-4273-A389-A034F1476267}" srcOrd="0" destOrd="0" presId="urn:microsoft.com/office/officeart/2005/8/layout/pyramid4"/>
    <dgm:cxn modelId="{8D5B701F-DBFE-42F7-9B5E-7FF061EBBE97}" type="presOf" srcId="{293456AE-1266-41C1-ABFB-F7E295E6D7AD}" destId="{FE0B3FA5-226C-41DD-AC07-1394767E8F3F}" srcOrd="0" destOrd="0" presId="urn:microsoft.com/office/officeart/2005/8/layout/pyramid4"/>
    <dgm:cxn modelId="{381CD1E3-B05E-44D4-A07A-E6D07324B0C7}" srcId="{430AF787-9737-4667-9916-C1AB2AB42988}" destId="{CEEDDDF9-99F4-45CF-A731-93845A20EEA0}" srcOrd="1" destOrd="0" parTransId="{CDEB348B-5EC1-4C2F-A386-B3358881D441}" sibTransId="{5ECB78F6-DDC4-44A6-873A-0B690645E499}"/>
    <dgm:cxn modelId="{EDB79CBA-5AB1-440B-AFF1-0BD883EEB747}" srcId="{430AF787-9737-4667-9916-C1AB2AB42988}" destId="{41F3AE6F-3C50-4D32-84FE-2C97A20DB475}" srcOrd="2" destOrd="0" parTransId="{670BD38E-D990-4238-BC41-252358793834}" sibTransId="{67E86470-B414-41E4-859F-243B3898703C}"/>
    <dgm:cxn modelId="{43B3474C-C98C-49DA-9C71-48A31CAF1DB8}" type="presOf" srcId="{CEEDDDF9-99F4-45CF-A731-93845A20EEA0}" destId="{5FF836FB-307E-464B-B935-541D2170FC9B}" srcOrd="0" destOrd="0" presId="urn:microsoft.com/office/officeart/2005/8/layout/pyramid4"/>
    <dgm:cxn modelId="{9C2DFAC4-62D7-4D5C-B406-BA0C2E48B3D5}" type="presParOf" srcId="{47ECCC74-8C40-4273-A389-A034F1476267}" destId="{27C6C610-E263-4D66-87D6-C75F55FDA215}" srcOrd="0" destOrd="0" presId="urn:microsoft.com/office/officeart/2005/8/layout/pyramid4"/>
    <dgm:cxn modelId="{26ABDC41-9888-4C3E-880F-09361CB710C3}" type="presParOf" srcId="{47ECCC74-8C40-4273-A389-A034F1476267}" destId="{5FF836FB-307E-464B-B935-541D2170FC9B}" srcOrd="1" destOrd="0" presId="urn:microsoft.com/office/officeart/2005/8/layout/pyramid4"/>
    <dgm:cxn modelId="{A2044F4C-9DAC-447E-BD21-31EB20019913}" type="presParOf" srcId="{47ECCC74-8C40-4273-A389-A034F1476267}" destId="{1B7E3050-8B0E-4384-B03B-743BF58CACE3}" srcOrd="2" destOrd="0" presId="urn:microsoft.com/office/officeart/2005/8/layout/pyramid4"/>
    <dgm:cxn modelId="{7CAF8145-D31A-47ED-9C39-8DD0EE990FC7}" type="presParOf" srcId="{47ECCC74-8C40-4273-A389-A034F1476267}" destId="{FE0B3FA5-226C-41DD-AC07-1394767E8F3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ABDA-DDB4-4B56-8CD9-D62193634FD1}">
      <dsp:nvSpPr>
        <dsp:cNvPr id="0" name=""/>
        <dsp:cNvSpPr/>
      </dsp:nvSpPr>
      <dsp:spPr>
        <a:xfrm>
          <a:off x="2747326" y="1712"/>
          <a:ext cx="1274098" cy="127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洗澡</a:t>
          </a:r>
          <a:endParaRPr lang="en-US" altLang="zh-TW" sz="2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如廁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33913" y="188299"/>
        <a:ext cx="900924" cy="900924"/>
      </dsp:txXfrm>
    </dsp:sp>
    <dsp:sp modelId="{AB8E7FA5-DFF2-48AF-A492-2F0DCA667826}">
      <dsp:nvSpPr>
        <dsp:cNvPr id="0" name=""/>
        <dsp:cNvSpPr/>
      </dsp:nvSpPr>
      <dsp:spPr>
        <a:xfrm rot="2160000">
          <a:off x="3981094" y="980241"/>
          <a:ext cx="338432" cy="430008"/>
        </a:xfrm>
        <a:prstGeom prst="mathMinus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3990789" y="1036404"/>
        <a:ext cx="236902" cy="258004"/>
      </dsp:txXfrm>
    </dsp:sp>
    <dsp:sp modelId="{CCB28332-BB60-45E6-BD8D-4E715988FB76}">
      <dsp:nvSpPr>
        <dsp:cNvPr id="0" name=""/>
        <dsp:cNvSpPr/>
      </dsp:nvSpPr>
      <dsp:spPr>
        <a:xfrm>
          <a:off x="4294692" y="1125940"/>
          <a:ext cx="1274098" cy="127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吃飯</a:t>
          </a:r>
          <a:endParaRPr lang="en-US" altLang="zh-TW" sz="2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吃藥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81279" y="1312527"/>
        <a:ext cx="900924" cy="900924"/>
      </dsp:txXfrm>
    </dsp:sp>
    <dsp:sp modelId="{9ADE340A-7B2D-4F72-B68A-9F0E6EFC9FF0}">
      <dsp:nvSpPr>
        <dsp:cNvPr id="0" name=""/>
        <dsp:cNvSpPr/>
      </dsp:nvSpPr>
      <dsp:spPr>
        <a:xfrm rot="6480000">
          <a:off x="4469965" y="2448395"/>
          <a:ext cx="338432" cy="430008"/>
        </a:xfrm>
        <a:prstGeom prst="mathMinus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4536417" y="2486117"/>
        <a:ext cx="236902" cy="258004"/>
      </dsp:txXfrm>
    </dsp:sp>
    <dsp:sp modelId="{43D167BA-1BEF-4E97-8413-A0E72F79F33B}">
      <dsp:nvSpPr>
        <dsp:cNvPr id="0" name=""/>
        <dsp:cNvSpPr/>
      </dsp:nvSpPr>
      <dsp:spPr>
        <a:xfrm>
          <a:off x="3703651" y="2944978"/>
          <a:ext cx="1274098" cy="127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陪同</a:t>
          </a:r>
          <a:endParaRPr lang="en-US" altLang="zh-TW" sz="2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運動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90238" y="3131565"/>
        <a:ext cx="900924" cy="900924"/>
      </dsp:txXfrm>
    </dsp:sp>
    <dsp:sp modelId="{361826B5-0C57-4C5D-9F2A-0CA4713DDE70}">
      <dsp:nvSpPr>
        <dsp:cNvPr id="0" name=""/>
        <dsp:cNvSpPr/>
      </dsp:nvSpPr>
      <dsp:spPr>
        <a:xfrm rot="10800000">
          <a:off x="3224738" y="3367023"/>
          <a:ext cx="338432" cy="430008"/>
        </a:xfrm>
        <a:prstGeom prst="mathMinus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3326268" y="3453025"/>
        <a:ext cx="236902" cy="258004"/>
      </dsp:txXfrm>
    </dsp:sp>
    <dsp:sp modelId="{46154A7C-0587-409B-9F92-C0AFFE70820D}">
      <dsp:nvSpPr>
        <dsp:cNvPr id="0" name=""/>
        <dsp:cNvSpPr/>
      </dsp:nvSpPr>
      <dsp:spPr>
        <a:xfrm>
          <a:off x="1791001" y="2944978"/>
          <a:ext cx="1274098" cy="127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翻身</a:t>
          </a:r>
          <a:endParaRPr lang="en-US" altLang="zh-TW" sz="2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拍背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77588" y="3131565"/>
        <a:ext cx="900924" cy="900924"/>
      </dsp:txXfrm>
    </dsp:sp>
    <dsp:sp modelId="{1D8F84C1-2968-433D-A7FA-1DEEBB6010C5}">
      <dsp:nvSpPr>
        <dsp:cNvPr id="0" name=""/>
        <dsp:cNvSpPr/>
      </dsp:nvSpPr>
      <dsp:spPr>
        <a:xfrm rot="15120000">
          <a:off x="1966274" y="2466614"/>
          <a:ext cx="338432" cy="430008"/>
        </a:xfrm>
        <a:prstGeom prst="mathMinus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2032726" y="2600896"/>
        <a:ext cx="236902" cy="258004"/>
      </dsp:txXfrm>
    </dsp:sp>
    <dsp:sp modelId="{EAA525D6-4556-4646-BD9D-AEB76427DD6A}">
      <dsp:nvSpPr>
        <dsp:cNvPr id="0" name=""/>
        <dsp:cNvSpPr/>
      </dsp:nvSpPr>
      <dsp:spPr>
        <a:xfrm>
          <a:off x="1199960" y="1125940"/>
          <a:ext cx="1274098" cy="127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陪同</a:t>
          </a:r>
          <a:endParaRPr lang="en-US" altLang="zh-TW" sz="2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就醫</a:t>
          </a:r>
          <a:endParaRPr lang="en-US" altLang="zh-TW" sz="2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86547" y="1312527"/>
        <a:ext cx="900924" cy="900924"/>
      </dsp:txXfrm>
    </dsp:sp>
    <dsp:sp modelId="{70D45DD1-AFED-4973-9311-C41A8A6F1A53}">
      <dsp:nvSpPr>
        <dsp:cNvPr id="0" name=""/>
        <dsp:cNvSpPr/>
      </dsp:nvSpPr>
      <dsp:spPr>
        <a:xfrm rot="19440000">
          <a:off x="2433727" y="991501"/>
          <a:ext cx="338432" cy="430008"/>
        </a:xfrm>
        <a:prstGeom prst="mathMinus">
          <a:avLst/>
        </a:prstGeom>
        <a:solidFill>
          <a:srgbClr val="92D050"/>
        </a:solidFill>
        <a:ln cmpd="dbl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2443422" y="1107342"/>
        <a:ext cx="236902" cy="258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6C610-E263-4D66-87D6-C75F55FDA215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社會參與健康休閒活動安排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40000" y="1016000"/>
        <a:ext cx="1016000" cy="1016000"/>
      </dsp:txXfrm>
    </dsp:sp>
    <dsp:sp modelId="{5FF836FB-307E-464B-B935-541D2170FC9B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居家生活事項協助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24000" y="3048000"/>
        <a:ext cx="1016000" cy="1016000"/>
      </dsp:txXfrm>
    </dsp:sp>
    <dsp:sp modelId="{1B7E3050-8B0E-4384-B03B-743BF58CACE3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居住處所規劃安排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540000" y="2032000"/>
        <a:ext cx="1016000" cy="1016000"/>
      </dsp:txXfrm>
    </dsp:sp>
    <dsp:sp modelId="{FE0B3FA5-226C-41DD-AC07-1394767E8F3F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輔具使用與協助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56000" y="3048000"/>
        <a:ext cx="10160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6" cy="496967"/>
          </a:xfrm>
          <a:prstGeom prst="rect">
            <a:avLst/>
          </a:prstGeom>
        </p:spPr>
        <p:txBody>
          <a:bodyPr vert="horz" lIns="91534" tIns="45766" rIns="91534" bIns="4576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2"/>
            <a:ext cx="2949786" cy="496967"/>
          </a:xfrm>
          <a:prstGeom prst="rect">
            <a:avLst/>
          </a:prstGeom>
        </p:spPr>
        <p:txBody>
          <a:bodyPr vert="horz" lIns="91534" tIns="45766" rIns="91534" bIns="45766" rtlCol="0"/>
          <a:lstStyle>
            <a:lvl1pPr algn="r">
              <a:defRPr sz="1200"/>
            </a:lvl1pPr>
          </a:lstStyle>
          <a:p>
            <a:fld id="{C855224C-2708-4021-996E-3CE02CDD759C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534" tIns="45766" rIns="91534" bIns="4576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534" tIns="45766" rIns="91534" bIns="45766" rtlCol="0" anchor="b"/>
          <a:lstStyle>
            <a:lvl1pPr algn="r">
              <a:defRPr sz="1200"/>
            </a:lvl1pPr>
          </a:lstStyle>
          <a:p>
            <a:fld id="{6D318BAB-4669-4F3A-AA0B-E32DE389BB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284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840" cy="497364"/>
          </a:xfrm>
          <a:prstGeom prst="rect">
            <a:avLst/>
          </a:prstGeom>
        </p:spPr>
        <p:txBody>
          <a:bodyPr vert="horz" lIns="91516" tIns="45757" rIns="91516" bIns="4575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771" y="2"/>
            <a:ext cx="2949840" cy="497364"/>
          </a:xfrm>
          <a:prstGeom prst="rect">
            <a:avLst/>
          </a:prstGeom>
        </p:spPr>
        <p:txBody>
          <a:bodyPr vert="horz" lIns="91516" tIns="45757" rIns="91516" bIns="45757" rtlCol="0"/>
          <a:lstStyle>
            <a:lvl1pPr algn="r">
              <a:defRPr sz="1200"/>
            </a:lvl1pPr>
          </a:lstStyle>
          <a:p>
            <a:fld id="{102A479E-0636-4C98-9780-BA54AE4CC980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6" tIns="45757" rIns="91516" bIns="4575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44" y="4720989"/>
            <a:ext cx="5446715" cy="4473098"/>
          </a:xfrm>
          <a:prstGeom prst="rect">
            <a:avLst/>
          </a:prstGeom>
        </p:spPr>
        <p:txBody>
          <a:bodyPr vert="horz" lIns="91516" tIns="45757" rIns="91516" bIns="45757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386"/>
            <a:ext cx="2949840" cy="497363"/>
          </a:xfrm>
          <a:prstGeom prst="rect">
            <a:avLst/>
          </a:prstGeom>
        </p:spPr>
        <p:txBody>
          <a:bodyPr vert="horz" lIns="91516" tIns="45757" rIns="91516" bIns="4575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771" y="9440386"/>
            <a:ext cx="2949840" cy="497363"/>
          </a:xfrm>
          <a:prstGeom prst="rect">
            <a:avLst/>
          </a:prstGeom>
        </p:spPr>
        <p:txBody>
          <a:bodyPr vert="horz" lIns="91516" tIns="45757" rIns="91516" bIns="45757" rtlCol="0" anchor="b"/>
          <a:lstStyle>
            <a:lvl1pPr algn="r">
              <a:defRPr sz="1200"/>
            </a:lvl1pPr>
          </a:lstStyle>
          <a:p>
            <a:fld id="{F017161E-439F-4B97-80AC-135AAF70E7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77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812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95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75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319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679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87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19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881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769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136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98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367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243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259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007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610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639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785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19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32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116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43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23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5952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675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5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41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00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61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74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055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61E-439F-4B97-80AC-135AAF70E72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69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F331-3740-4B45-85A6-07BB05F97B4A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64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ABA6-CB58-41D6-B809-0B077CD82ADF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06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37C-A4BF-47DD-ADD1-054884869FBD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88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4BA2-D9B7-4AF3-9ADE-00240491EF6A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42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80FB-122C-4045-802B-CC7FE65049F8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83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181-3B68-4B47-8CE0-8154CA8D5DDF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20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4CD2-C28C-49EA-B7DA-2F6A535EA467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22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A171-7C35-4F17-AE2C-2FF537179E4F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26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05C2-7E01-4303-A876-7C53E801BFBE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25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CD3-4FED-4C16-A498-3715688F33A8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87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C3EB-8A12-4A3E-A53B-042E116338A3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06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A3DB8-AC8A-46A7-9904-CE28E5B9CBB2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臺北市</a:t>
            </a:r>
            <a:r>
              <a:rPr lang="en-US" altLang="zh-TW" smtClean="0"/>
              <a:t>102</a:t>
            </a:r>
            <a:r>
              <a:rPr lang="zh-TW" altLang="en-US" smtClean="0"/>
              <a:t>年度身心障礙鑑定與需求評估新制宣導說明會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8E6F-033F-49FF-BB9B-FC502426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56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5.wmf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hyperlink" Target="https://fd.gov.taipei/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microsoft.com/office/2007/relationships/diagramDrawing" Target="../diagrams/drawing2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ily.gov.taipei/" TargetMode="External"/><Relationship Id="rId5" Type="http://schemas.openxmlformats.org/officeDocument/2006/relationships/image" Target="../media/image5.w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wmf"/><Relationship Id="rId4" Type="http://schemas.openxmlformats.org/officeDocument/2006/relationships/image" Target="../media/image4.gif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15616" y="4149080"/>
            <a:ext cx="2117729" cy="1630009"/>
          </a:xfrm>
          <a:prstGeom prst="rect">
            <a:avLst/>
          </a:prstGeom>
        </p:spPr>
      </p:pic>
      <p:pic>
        <p:nvPicPr>
          <p:cNvPr id="3078" name="Picture 6" descr="C:\Documents and Settings\ahaa-41018\Local Settings\Temporary Internet Files\Content.IE5\Y4FRB83H\MC9004346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02" y="842608"/>
            <a:ext cx="5202409" cy="35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9792" y="1844824"/>
            <a:ext cx="4245099" cy="64807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福利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服務介紹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16216" y="6353534"/>
            <a:ext cx="2133600" cy="365125"/>
          </a:xfrm>
        </p:spPr>
        <p:txBody>
          <a:bodyPr/>
          <a:lstStyle/>
          <a:p>
            <a:fld id="{43B48E6F-033F-49FF-BB9B-FC5024263F55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0" y="5949280"/>
            <a:ext cx="38164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臺北市社會局身心障礙者福利科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4411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435280" cy="3528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身障者獨居且無法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自行備餐或購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或雖有同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人但無備餐購餐的能力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如為重度身心障礙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者或失能老人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，由服務員定時送餐到家中（主要提供送午餐服務）。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需接受失能評估。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社會局協助轉介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長照中心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843808" y="474002"/>
            <a:ext cx="2160240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送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餐到家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22299"/>
            <a:ext cx="3429766" cy="2234051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477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76078"/>
              </p:ext>
            </p:extLst>
          </p:nvPr>
        </p:nvGraphicFramePr>
        <p:xfrm>
          <a:off x="493811" y="2276872"/>
          <a:ext cx="8208912" cy="407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57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長照中心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服務區域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聯絡電話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5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臺北市長期照顧管理中心</a:t>
                      </a:r>
                      <a:endParaRPr lang="zh-TW" altLang="en-US" sz="1800" b="1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2537-1099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東區服務站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南港、內湖、信義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 </a:t>
                      </a:r>
                      <a:r>
                        <a:rPr lang="en-US" altLang="zh-TW" sz="24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200-225</a:t>
                      </a:r>
                      <a:endParaRPr lang="zh-TW" altLang="en-US" sz="2400" b="1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南區服務站</a:t>
                      </a:r>
                      <a:endParaRPr lang="en-US" altLang="zh-TW" sz="1800" b="1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大安、松山、文山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中區服務站</a:t>
                      </a:r>
                      <a:endParaRPr lang="en-US" altLang="zh-TW" sz="1800" b="1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中山、大同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 </a:t>
                      </a:r>
                      <a:r>
                        <a:rPr lang="en-US" altLang="zh-TW" sz="24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300-312</a:t>
                      </a:r>
                      <a:endParaRPr lang="zh-TW" altLang="en-US" sz="2400" b="1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0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西區服務站</a:t>
                      </a:r>
                      <a:endParaRPr lang="en-US" altLang="zh-TW" sz="1800" b="1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中正、萬華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北區服務站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士林、北投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 </a:t>
                      </a:r>
                      <a:r>
                        <a:rPr lang="en-US" altLang="zh-TW" sz="24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500-512</a:t>
                      </a:r>
                      <a:endParaRPr lang="zh-TW" altLang="en-US" sz="2400" b="1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683878" y="493052"/>
            <a:ext cx="5760640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居家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照顧</a:t>
            </a:r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評估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單位聯絡方式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3688" y="1446548"/>
            <a:ext cx="5976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en-US" altLang="zh-TW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種居家照顧服務都無須接受社會局需求評估，您可隨時向評估單位提出申請或洽詢！</a:t>
            </a:r>
            <a:endParaRPr lang="en-US" altLang="zh-TW" sz="20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11282" y="6381328"/>
            <a:ext cx="2133600" cy="365125"/>
          </a:xfrm>
        </p:spPr>
        <p:txBody>
          <a:bodyPr/>
          <a:lstStyle/>
          <a:p>
            <a:fld id="{43B48E6F-033F-49FF-BB9B-FC5024263F5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8892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301" y="1553726"/>
            <a:ext cx="8435280" cy="3243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包含輔具諮詢、評估、檢測、維修、回收租借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等服務。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社會局協助轉介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輔具中心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提供相關服務。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您可依需求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隨時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所在地區公所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申請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輔具費用補助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，無須透過社會局轉介或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需求評估。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09774" y="497963"/>
            <a:ext cx="5328592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輔具服務及輔具費用補助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Picture 2" descr="C:\Documents and Settings\ahaa-41018\Local Settings\Temporary Internet Files\Content.IE5\FJHHFATH\MC9004247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621">
            <a:off x="6298282" y="1913631"/>
            <a:ext cx="2839707" cy="22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 rot="21157877">
            <a:off x="6640284" y="2474918"/>
            <a:ext cx="2147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未於證明申請表中</a:t>
            </a:r>
            <a:endParaRPr lang="en-US" altLang="zh-TW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勾選此項，</a:t>
            </a:r>
            <a:r>
              <a:rPr lang="zh-TW" alt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zh-TW" alt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影響輔具補助申請資格，請勿擔心！</a:t>
            </a:r>
            <a:endParaRPr lang="en-US" altLang="zh-TW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74728"/>
            <a:ext cx="2671877" cy="20039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47953"/>
            <a:ext cx="2808312" cy="21062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21" y="4347954"/>
            <a:ext cx="2808312" cy="210623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185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683878" y="497963"/>
            <a:ext cx="5040560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輔具資源中心聯絡方式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42344"/>
              </p:ext>
            </p:extLst>
          </p:nvPr>
        </p:nvGraphicFramePr>
        <p:xfrm>
          <a:off x="467543" y="1484784"/>
          <a:ext cx="8424936" cy="33155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1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52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西區輔具資源中心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南區輔具資源中心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合宜輔具中心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9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承辦單位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財團法人伊甸社會福利基金會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財團法人第一社會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福利基金會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財團法人第一社會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福利基金會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服務區域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大安、松山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中正、萬華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信義、內湖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南港、文山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北投、士林</a:t>
                      </a:r>
                      <a:endParaRPr lang="en-US" altLang="zh-TW" sz="200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中山、大同</a:t>
                      </a:r>
                      <a:endParaRPr lang="en-US" altLang="zh-TW" sz="200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2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聯絡電話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2523-7902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2720-7364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1999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5888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＃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4" y="5391708"/>
            <a:ext cx="1260368" cy="126036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870880"/>
            <a:ext cx="1474672" cy="14746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85971"/>
            <a:ext cx="2020648" cy="20206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984338"/>
            <a:ext cx="978976" cy="1294424"/>
          </a:xfrm>
          <a:prstGeom prst="rect">
            <a:avLst/>
          </a:prstGeom>
        </p:spPr>
      </p:pic>
      <p:pic>
        <p:nvPicPr>
          <p:cNvPr id="11" name="Picture 2" descr="C:\Documents and Settings\ahaa-41018\Local Settings\Temporary Internet Files\Content.IE5\FJHHFATH\MC90042479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66" y="4499158"/>
            <a:ext cx="2839707" cy="22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 rot="20791827">
            <a:off x="6278273" y="5008050"/>
            <a:ext cx="2251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輔具服務無須接受社會局需求評估，您可隨時向輔具中心洽辦相關輔具服務！</a:t>
            </a:r>
            <a:endParaRPr lang="en-US" altLang="zh-TW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002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11709" y="497963"/>
            <a:ext cx="273630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就業服務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5498" y="1552068"/>
            <a:ext cx="86855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15-64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有工作意願及需求的身障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相關就業服務，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例如求職服務、職業訓練、職業輔導評量等。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尚未接受過勞動力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重建運用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處服務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願意接受面對面會談。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社會局可協助轉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介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勞建處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提供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相關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服務。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744692"/>
            <a:ext cx="3028636" cy="227034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7234" y="4581128"/>
            <a:ext cx="5317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臺北市勞動力重建運用處</a:t>
            </a:r>
            <a:endParaRPr lang="en-US" altLang="zh-TW" sz="20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電話：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2338-1600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轉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5530</a:t>
            </a: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地址：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臺北市萬華區艋舺大道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網址：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  <a:hlinkClick r:id="rId5"/>
              </a:rPr>
              <a:t>https://fd.gov.taipei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  <a:hlinkClick r:id="rId5"/>
              </a:rPr>
              <a:t>/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</p:txBody>
      </p:sp>
      <p:pic>
        <p:nvPicPr>
          <p:cNvPr id="11" name="Picture 2" descr="C:\Documents and Settings\ahaa-41018\Local Settings\Temporary Internet Files\Content.IE5\FJHHFATH\MC90042479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221">
            <a:off x="6206138" y="2780928"/>
            <a:ext cx="2839707" cy="22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 rot="21043775">
            <a:off x="6528161" y="3433830"/>
            <a:ext cx="2251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就業服務無須接受社會局需求評估，您可隨時自行提出服務申請</a:t>
            </a:r>
            <a:r>
              <a:rPr lang="en-US" altLang="zh-TW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914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87624" y="4293096"/>
            <a:ext cx="2117729" cy="1630009"/>
          </a:xfrm>
          <a:prstGeom prst="rect">
            <a:avLst/>
          </a:prstGeom>
        </p:spPr>
      </p:pic>
      <p:pic>
        <p:nvPicPr>
          <p:cNvPr id="3078" name="Picture 6" descr="C:\Documents and Settings\ahaa-41018\Local Settings\Temporary Internet Files\Content.IE5\Y4FRB83H\MC9004346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984204" cy="39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71614" y="1844824"/>
            <a:ext cx="3888432" cy="648072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需進行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需求評估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045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987824" y="2934652"/>
            <a:ext cx="5854233" cy="3673403"/>
            <a:chOff x="3042871" y="2869057"/>
            <a:chExt cx="5854233" cy="367340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811" y="2869057"/>
              <a:ext cx="2680844" cy="2743139"/>
            </a:xfrm>
            <a:prstGeom prst="rect">
              <a:avLst/>
            </a:prstGeom>
          </p:spPr>
        </p:pic>
        <p:sp>
          <p:nvSpPr>
            <p:cNvPr id="14" name="六邊形 13"/>
            <p:cNvSpPr/>
            <p:nvPr/>
          </p:nvSpPr>
          <p:spPr>
            <a:xfrm>
              <a:off x="7504554" y="4033592"/>
              <a:ext cx="1068203" cy="926669"/>
            </a:xfrm>
            <a:prstGeom prst="hexagon">
              <a:avLst/>
            </a:prstGeom>
            <a:solidFill>
              <a:srgbClr val="FFFF99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肢障</a:t>
              </a:r>
              <a:endPara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六邊形 15"/>
            <p:cNvSpPr/>
            <p:nvPr/>
          </p:nvSpPr>
          <p:spPr>
            <a:xfrm>
              <a:off x="7828901" y="3106923"/>
              <a:ext cx="1068203" cy="926669"/>
            </a:xfrm>
            <a:prstGeom prst="hexagon">
              <a:avLst/>
            </a:prstGeom>
            <a:solidFill>
              <a:srgbClr val="FF9966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視障</a:t>
              </a:r>
            </a:p>
          </p:txBody>
        </p:sp>
        <p:sp>
          <p:nvSpPr>
            <p:cNvPr id="17" name="六邊形 16"/>
            <p:cNvSpPr/>
            <p:nvPr/>
          </p:nvSpPr>
          <p:spPr>
            <a:xfrm>
              <a:off x="7105801" y="4960261"/>
              <a:ext cx="1068203" cy="92666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障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語障</a:t>
              </a:r>
              <a:endPara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六邊形 17"/>
            <p:cNvSpPr/>
            <p:nvPr/>
          </p:nvSpPr>
          <p:spPr>
            <a:xfrm>
              <a:off x="6354432" y="5615791"/>
              <a:ext cx="1068203" cy="926669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自閉症</a:t>
              </a:r>
            </a:p>
          </p:txBody>
        </p:sp>
        <p:sp>
          <p:nvSpPr>
            <p:cNvPr id="19" name="六邊形 18"/>
            <p:cNvSpPr/>
            <p:nvPr/>
          </p:nvSpPr>
          <p:spPr>
            <a:xfrm>
              <a:off x="5251969" y="5612196"/>
              <a:ext cx="1068203" cy="926669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罕病</a:t>
              </a:r>
            </a:p>
          </p:txBody>
        </p:sp>
        <p:pic>
          <p:nvPicPr>
            <p:cNvPr id="2050" name="Picture 2" descr="C:\Documents and Settings\ahaa-41018\Local Settings\Temporary Internet Files\Content.IE5\0R8ESD5Z\MC900441764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871" y="2872590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矩形 26"/>
            <p:cNvSpPr/>
            <p:nvPr/>
          </p:nvSpPr>
          <p:spPr>
            <a:xfrm rot="21155020">
              <a:off x="3440851" y="3548272"/>
              <a:ext cx="212301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生活重建</a:t>
              </a:r>
              <a:endParaRPr lang="en-US" altLang="zh-TW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家庭</a:t>
              </a:r>
              <a:r>
                <a:rPr lang="zh-TW" altLang="en-US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關懷訪</a:t>
              </a:r>
              <a:r>
                <a:rPr lang="zh-TW" alt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視</a:t>
              </a:r>
              <a:endParaRPr lang="en-US" altLang="zh-TW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照顧</a:t>
              </a:r>
              <a:r>
                <a:rPr lang="zh-TW" altLang="en-US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者支持</a:t>
              </a:r>
              <a:endParaRPr lang="en-US" altLang="zh-TW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2373373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生活重建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6071" y="1213989"/>
            <a:ext cx="79063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疾病或意外而成為身心障礙者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，進而影響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本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生活能力（如洗澡、吃飯）或人際互動能力等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，藉由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使用生活重建，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訓練或提升生活自理能力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、身體功能復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健、提供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人際互動、心理支持及家庭關懷訪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視等服務，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重新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建構其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獨立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生活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其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重建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15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歲以上、且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  本人有意願使用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  身障者。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83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0343"/>
            <a:ext cx="3816424" cy="2862318"/>
          </a:xfrm>
          <a:prstGeom prst="rect">
            <a:avLst/>
          </a:prstGeom>
        </p:spPr>
      </p:pic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846699" y="476672"/>
            <a:ext cx="2301365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社區居住</a:t>
            </a:r>
            <a:endParaRPr lang="zh-TW" altLang="en-US" sz="3600" b="1" strike="sngStrike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5964" y="1412776"/>
            <a:ext cx="77464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幾位身心障礙者住在一起，由輔導員協助及指導，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獨立生活的各項能力，例如生活自理能力、家務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能力、緊急應變能力等，以家庭式、社區式的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住宿環境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，提供身心障礙朋友學習自立生活的服務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因要獨立居住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年滿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歲且本人有學習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獨立生活意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之身心障礙朋友較為適合使用此項服務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五邊形 9"/>
          <p:cNvSpPr/>
          <p:nvPr/>
        </p:nvSpPr>
        <p:spPr>
          <a:xfrm rot="20672673">
            <a:off x="3461300" y="4636621"/>
            <a:ext cx="2515704" cy="766593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</a:t>
            </a:r>
            <a:r>
              <a:rPr lang="zh-TW" altLang="en-US" sz="2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居住≠住機構</a:t>
            </a:r>
            <a:endParaRPr lang="en-US" altLang="zh-TW" sz="21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6" descr="C:\Documents and Settings\ahaa-41018\Local Settings\Temporary Internet Files\Content.IE5\FJHHFATH\MC90043258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41" y="4280286"/>
            <a:ext cx="626254" cy="6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3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696409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自立生活支持服務</a:t>
            </a:r>
            <a:r>
              <a:rPr lang="en-US" altLang="zh-TW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個人助理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67543" y="1556792"/>
            <a:ext cx="4248473" cy="3528392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以身障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者為主體，與同儕支持員及社工員共同擬定自立生活計畫，提供居住在社區內的各種協助，使身障者可獨立生活。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以上，身障者本人有獨立生活的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意願者。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0000" l="4000" r="96000">
                        <a14:foregroundMark x1="11667" y1="29333" x2="11667" y2="29333"/>
                        <a14:foregroundMark x1="22000" y1="23667" x2="22000" y2="23667"/>
                        <a14:foregroundMark x1="30667" y1="26000" x2="30667" y2="26000"/>
                        <a14:foregroundMark x1="7667" y1="35333" x2="21333" y2="23000"/>
                        <a14:foregroundMark x1="11667" y1="26667" x2="20333" y2="22000"/>
                        <a14:foregroundMark x1="21000" y1="22667" x2="29333" y2="23000"/>
                        <a14:foregroundMark x1="25000" y1="23000" x2="29667" y2="23667"/>
                        <a14:foregroundMark x1="42000" y1="17333" x2="42000" y2="17333"/>
                        <a14:foregroundMark x1="45000" y1="16333" x2="45000" y2="16333"/>
                        <a14:foregroundMark x1="50000" y1="15333" x2="50000" y2="15333"/>
                        <a14:foregroundMark x1="54333" y1="14667" x2="54333" y2="14667"/>
                        <a14:foregroundMark x1="58000" y1="17333" x2="58000" y2="17333"/>
                        <a14:foregroundMark x1="58000" y1="21000" x2="58000" y2="21000"/>
                        <a14:foregroundMark x1="18333" y1="22000" x2="18333" y2="22000"/>
                        <a14:foregroundMark x1="14000" y1="24667" x2="14000" y2="24667"/>
                        <a14:foregroundMark x1="11000" y1="25000" x2="11000" y2="25000"/>
                        <a14:foregroundMark x1="8667" y1="28667" x2="8667" y2="28667"/>
                        <a14:foregroundMark x1="21000" y1="21667" x2="21000" y2="21667"/>
                        <a14:foregroundMark x1="61667" y1="30000" x2="61667" y2="30000"/>
                        <a14:foregroundMark x1="64667" y1="26667" x2="64667" y2="26667"/>
                        <a14:foregroundMark x1="67333" y1="24000" x2="67333" y2="24000"/>
                        <a14:foregroundMark x1="71667" y1="23667" x2="71667" y2="23667"/>
                        <a14:foregroundMark x1="74000" y1="22667" x2="74000" y2="22667"/>
                        <a14:foregroundMark x1="77000" y1="22667" x2="77000" y2="22667"/>
                        <a14:foregroundMark x1="80667" y1="22667" x2="8066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21" y="746930"/>
            <a:ext cx="2857500" cy="2857500"/>
          </a:xfrm>
          <a:prstGeom prst="rect">
            <a:avLst/>
          </a:prstGeom>
        </p:spPr>
      </p:pic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1931708994"/>
              </p:ext>
            </p:extLst>
          </p:nvPr>
        </p:nvGraphicFramePr>
        <p:xfrm>
          <a:off x="3322343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098" name="Picture 2" descr="C:\Documents and Settings\ahaa-41018\Local Settings\Temporary Internet Files\Content.IE5\FJHHFATH\MC900441363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81" y="2244705"/>
            <a:ext cx="2091680" cy="20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 rot="21434424">
            <a:off x="7092280" y="2967379"/>
            <a:ext cx="225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安排個人助理</a:t>
            </a:r>
            <a:endParaRPr lang="en-US" altLang="zh-TW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交通資訊等</a:t>
            </a:r>
            <a:endParaRPr lang="en-US" altLang="zh-TW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58127" y="1398655"/>
            <a:ext cx="993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同儕</a:t>
            </a:r>
            <a:endParaRPr lang="en-US" altLang="zh-TW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支持員</a:t>
            </a:r>
            <a:endParaRPr lang="en-US" altLang="zh-TW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40473" y="1213989"/>
            <a:ext cx="655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身障</a:t>
            </a:r>
            <a:endParaRPr lang="en-US" altLang="zh-TW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TW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58828" y="1422761"/>
            <a:ext cx="993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endParaRPr lang="en-US" altLang="zh-TW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助理</a:t>
            </a:r>
            <a:endParaRPr lang="en-US" altLang="zh-TW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8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40450" y="497963"/>
            <a:ext cx="5919982" cy="1058829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自立生活支持服務</a:t>
            </a:r>
            <a:r>
              <a:rPr lang="en-US" altLang="zh-TW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精障會所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51520" y="1835631"/>
            <a:ext cx="8568952" cy="22985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類似「俱樂部」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，身障者加入會所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成為「會員」，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藉由與會所工作人員分工合作、完成會所活動的過程，發掘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會員的能力，建立會員信心，提供溫暖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、支持、關愛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、學習、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互助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自助的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，協助精神障礙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者重建生活，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邁向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活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之路。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475656" y="3729384"/>
            <a:ext cx="6500146" cy="3128616"/>
            <a:chOff x="1096190" y="3933056"/>
            <a:chExt cx="6500146" cy="312861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653452"/>
              <a:ext cx="3888432" cy="2408220"/>
            </a:xfrm>
            <a:prstGeom prst="rect">
              <a:avLst/>
            </a:prstGeom>
          </p:spPr>
        </p:pic>
        <p:sp>
          <p:nvSpPr>
            <p:cNvPr id="9" name="橢圓形圖說文字 8"/>
            <p:cNvSpPr/>
            <p:nvPr/>
          </p:nvSpPr>
          <p:spPr>
            <a:xfrm>
              <a:off x="6189334" y="4357782"/>
              <a:ext cx="1407002" cy="1087441"/>
            </a:xfrm>
            <a:prstGeom prst="wedgeEllipseCallout">
              <a:avLst>
                <a:gd name="adj1" fmla="val -52392"/>
                <a:gd name="adj2" fmla="val 3950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會所</a:t>
              </a:r>
              <a:endPara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</a:t>
              </a:r>
              <a:r>
                <a:rPr lang="zh-TW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endPara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形圖說文字 19"/>
            <p:cNvSpPr/>
            <p:nvPr/>
          </p:nvSpPr>
          <p:spPr>
            <a:xfrm>
              <a:off x="1096190" y="4440870"/>
              <a:ext cx="1334994" cy="1087441"/>
            </a:xfrm>
            <a:prstGeom prst="wedgeEllipseCallout">
              <a:avLst>
                <a:gd name="adj1" fmla="val 58253"/>
                <a:gd name="adj2" fmla="val 23981"/>
              </a:avLst>
            </a:prstGeom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社交休閒活動</a:t>
              </a:r>
              <a:endPara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形圖說文字 20"/>
            <p:cNvSpPr/>
            <p:nvPr/>
          </p:nvSpPr>
          <p:spPr>
            <a:xfrm>
              <a:off x="4283968" y="3933056"/>
              <a:ext cx="1368152" cy="968446"/>
            </a:xfrm>
            <a:prstGeom prst="wedgeEllipseCallout">
              <a:avLst>
                <a:gd name="adj1" fmla="val -8721"/>
                <a:gd name="adj2" fmla="val 63585"/>
              </a:avLst>
            </a:prstGeom>
            <a:solidFill>
              <a:srgbClr val="FF7C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過渡性就業</a:t>
              </a:r>
              <a:endPara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形圖說文字 21"/>
            <p:cNvSpPr/>
            <p:nvPr/>
          </p:nvSpPr>
          <p:spPr>
            <a:xfrm>
              <a:off x="2555776" y="3956647"/>
              <a:ext cx="1368152" cy="968446"/>
            </a:xfrm>
            <a:prstGeom prst="wedgeEllipseCallout">
              <a:avLst>
                <a:gd name="adj1" fmla="val 11844"/>
                <a:gd name="adj2" fmla="val 59227"/>
              </a:avLst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關懷</a:t>
              </a:r>
              <a:endPara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訪視</a:t>
              </a:r>
              <a:endPara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92" y="1772816"/>
            <a:ext cx="6782388" cy="4115157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12362" y="161573"/>
            <a:ext cx="6964094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福利服務共分為</a:t>
            </a:r>
            <a:r>
              <a:rPr lang="en-US" altLang="zh-TW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類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11" name="圓角矩形圖說文字 10"/>
          <p:cNvSpPr/>
          <p:nvPr/>
        </p:nvSpPr>
        <p:spPr>
          <a:xfrm>
            <a:off x="2125647" y="2364310"/>
            <a:ext cx="6799478" cy="1239537"/>
          </a:xfrm>
          <a:prstGeom prst="wedgeRoundRectCallout">
            <a:avLst>
              <a:gd name="adj1" fmla="val -54900"/>
              <a:gd name="adj2" fmla="val -14907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圖說文字 16"/>
          <p:cNvSpPr/>
          <p:nvPr/>
        </p:nvSpPr>
        <p:spPr>
          <a:xfrm>
            <a:off x="2125647" y="3681028"/>
            <a:ext cx="6799478" cy="936104"/>
          </a:xfrm>
          <a:prstGeom prst="wedgeRoundRectCallout">
            <a:avLst>
              <a:gd name="adj1" fmla="val -54689"/>
              <a:gd name="adj2" fmla="val -20768"/>
              <a:gd name="adj3" fmla="val 16667"/>
            </a:avLst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圖說文字 17"/>
          <p:cNvSpPr/>
          <p:nvPr/>
        </p:nvSpPr>
        <p:spPr>
          <a:xfrm>
            <a:off x="2153850" y="4689317"/>
            <a:ext cx="6799478" cy="1121475"/>
          </a:xfrm>
          <a:prstGeom prst="wedgeRoundRectCallout">
            <a:avLst>
              <a:gd name="adj1" fmla="val -54266"/>
              <a:gd name="adj2" fmla="val -18005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323528" y="2279818"/>
            <a:ext cx="1512168" cy="79208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23528" y="3573016"/>
            <a:ext cx="1512168" cy="792088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42813" y="4854010"/>
            <a:ext cx="1512168" cy="79208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1907704" y="1167812"/>
            <a:ext cx="6056324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申請表（背面）：六、福利服務需求項目勾選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099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696409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社區日間作業設施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248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在社區中成立小型作業服務據點，提供有工作意願、但工作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能力尚有待提升的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朋友們，在日間參加作業活動（例如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簡易代工、包裝、清潔工作等），並結合社區資源，提供適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當的文康休閒活動。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具生活自理與交通能力。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未入住全日型機構。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有作業意願且經服務單位評估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可參與每日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小時、每週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作業活動者。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952"/>
            <a:ext cx="3312368" cy="248667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7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696409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日間照顧服務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570384" y="1556792"/>
            <a:ext cx="8322096" cy="295232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日間照顧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服務，包含了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種服務：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日間照顧服務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白天至機構接受照顧，機構內安排復健及訓練課程，經社會局審核通過可有部分費用補助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000"/>
              </a:lnSpc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日間照顧服務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白天至各身障資源中心，中心提供休閒與學習的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strike="sngStrike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008831"/>
            <a:ext cx="3096345" cy="24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3"/>
            <a:ext cx="5901765" cy="1470839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日間照顧服務</a:t>
            </a:r>
            <a:r>
              <a:rPr lang="en-US" altLang="zh-TW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br>
              <a:rPr lang="en-US" altLang="zh-TW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機構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式日間照顧服務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467542" y="1844824"/>
            <a:ext cx="8352929" cy="41764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身障者居住在家中，日間到機構接受照顧、參加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的活動或訓練、復健等課程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，晚上再由家屬接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回家。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申請日間照顧及住宿式照顧費用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補助（原托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育養護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幼兒園、幼稚園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啟能中心、發展中心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教養院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日間托育中心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endParaRPr lang="en-US" altLang="zh-TW" sz="2400" b="1" strike="sngStrike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65374"/>
            <a:ext cx="2168128" cy="162609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61743"/>
            <a:ext cx="2523666" cy="174283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34" y="4892021"/>
            <a:ext cx="2459016" cy="1713911"/>
          </a:xfrm>
          <a:prstGeom prst="rect">
            <a:avLst/>
          </a:prstGeom>
        </p:spPr>
      </p:pic>
      <p:sp>
        <p:nvSpPr>
          <p:cNvPr id="21" name="五邊形 20"/>
          <p:cNvSpPr/>
          <p:nvPr/>
        </p:nvSpPr>
        <p:spPr>
          <a:xfrm rot="20672673">
            <a:off x="6658799" y="3403144"/>
            <a:ext cx="2265384" cy="766593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需評人員無法協助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Picture 6" descr="C:\Documents and Settings\ahaa-41018\Local Settings\Temporary Internet Files\Content.IE5\FJHHFATH\MC90043258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46" y="3080163"/>
            <a:ext cx="626254" cy="6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9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49079"/>
            <a:ext cx="2571750" cy="2706361"/>
          </a:xfrm>
          <a:prstGeom prst="rect">
            <a:avLst/>
          </a:prstGeom>
        </p:spPr>
      </p:pic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671981" cy="1495378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日間照顧服務</a:t>
            </a:r>
            <a:r>
              <a:rPr lang="en-US" altLang="zh-TW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br>
              <a:rPr lang="en-US" altLang="zh-TW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社區式日間照顧服務</a:t>
            </a:r>
            <a:endParaRPr lang="zh-TW" altLang="en-US" sz="3600" b="1" strike="sngStrike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467543" y="2060847"/>
            <a:ext cx="8352929" cy="41764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暫無法進入就業體系，但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障礙程度尚未達到需要進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</a:t>
            </a:r>
            <a:endParaRPr lang="en-US" altLang="zh-TW" sz="2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構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安置的身障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，平日可至身障資源中心參加生活技能、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休閒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技藝、體適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能等課程及人際關係、情緒管理等活動，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擴展其生活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領域及社區參與，讓生活更豐富有趣。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64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歲身障朋友，需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具備基本自理能力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（如交通能力、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如廁能力等）。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上課地點在本市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6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家身障資源中心。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1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19" y="1757885"/>
            <a:ext cx="3243932" cy="4536504"/>
          </a:xfrm>
          <a:prstGeom prst="rect">
            <a:avLst/>
          </a:prstGeom>
        </p:spPr>
      </p:pic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86815" y="489489"/>
            <a:ext cx="7057956" cy="1732693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社區式日間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照顧服務在哪裡？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5220072" y="1980068"/>
            <a:ext cx="3272792" cy="1224136"/>
          </a:xfrm>
          <a:prstGeom prst="wedgeRoundRectCallout">
            <a:avLst>
              <a:gd name="adj1" fmla="val -56363"/>
              <a:gd name="adj2" fmla="val 32785"/>
              <a:gd name="adj3" fmla="val 1666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北投、士林區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財團法人廣青文教基金會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2836-7261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士林區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中山北路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687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915794" y="5445224"/>
            <a:ext cx="3240360" cy="1224136"/>
          </a:xfrm>
          <a:prstGeom prst="wedgeRoundRectCallout">
            <a:avLst>
              <a:gd name="adj1" fmla="val 65102"/>
              <a:gd name="adj2" fmla="val -31570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大安、文山區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財團法人心路社會福利基金會</a:t>
            </a:r>
            <a:b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2931-4933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文山區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辛亥路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94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b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191893" y="3933056"/>
            <a:ext cx="2952329" cy="1224136"/>
          </a:xfrm>
          <a:prstGeom prst="wedgeRoundRectCallout">
            <a:avLst>
              <a:gd name="adj1" fmla="val 71496"/>
              <a:gd name="adj2" fmla="val 28187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中正、萬華區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臺北市智障者家長協會</a:t>
            </a:r>
            <a:b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2306-9661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萬華區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興寧街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b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5903640" y="3486338"/>
            <a:ext cx="2988840" cy="1224136"/>
          </a:xfrm>
          <a:prstGeom prst="wedgeRoundRectCallout">
            <a:avLst>
              <a:gd name="adj1" fmla="val -75097"/>
              <a:gd name="adj2" fmla="val 32785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松山、內湖區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臺北市康復之友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協會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8787-5397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  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松山區基隆路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323529" y="2274778"/>
            <a:ext cx="3168352" cy="1224136"/>
          </a:xfrm>
          <a:prstGeom prst="wedgeRoundRectCallout">
            <a:avLst>
              <a:gd name="adj1" fmla="val 70543"/>
              <a:gd name="adj2" fmla="val 113229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中山、大同區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財團法人喜憨兒社會福利基金會（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2522-2486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中山區長安西路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6030068" y="5157192"/>
            <a:ext cx="2988840" cy="1224136"/>
          </a:xfrm>
          <a:prstGeom prst="wedgeRoundRectCallout">
            <a:avLst>
              <a:gd name="adj1" fmla="val -83569"/>
              <a:gd name="adj2" fmla="val -58001"/>
              <a:gd name="adj3" fmla="val 16667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信義</a:t>
            </a:r>
            <a:r>
              <a:rPr lang="zh-TW" altLang="en-US" sz="16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、南港區</a:t>
            </a:r>
            <a:endParaRPr lang="en-US" altLang="zh-TW" sz="16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臺北市智障者家長</a:t>
            </a:r>
            <a:r>
              <a:rPr lang="zh-TW" altLang="en-US" sz="16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協會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6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6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8780-8910</a:t>
            </a:r>
            <a:r>
              <a:rPr lang="en-US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    </a:t>
            </a:r>
            <a:br>
              <a:rPr lang="en-US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信義區忠孝東路</a:t>
            </a:r>
            <a:r>
              <a:rPr lang="en-US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242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b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五邊形 14"/>
          <p:cNvSpPr/>
          <p:nvPr/>
        </p:nvSpPr>
        <p:spPr>
          <a:xfrm rot="21222601">
            <a:off x="6499918" y="189885"/>
            <a:ext cx="2265384" cy="766593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休閒與學習的園地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6" descr="C:\Documents and Settings\ahaa-41018\Local Settings\Temporary Internet Files\Content.IE5\FJHHFATH\MC90043258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93" y="11902"/>
            <a:ext cx="626254" cy="6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7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3957549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住宿式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照顧服務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69575" y="1275671"/>
            <a:ext cx="8371541" cy="52565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身障者的障礙狀況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較嚴重（例如插管），或考量家屬照顧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人力等各種因素，讓身障者入住機構中，接受全日或夜間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式的照顧。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住宿機構的類型有很多：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護理之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家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身障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機構（例如○○教養院、啟能發展中心、團體家庭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）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精神復健機構（例如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○○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康復之家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）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老人長期照顧機構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入住機構且符合規定者，可申請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日間照顧及住宿式照顧費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用補助（原名托育養護費用補助）。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補助申請相關資訊可洽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社會局身心障礙者福利科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電話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: 1999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（外縣市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02-27208889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）轉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6963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、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6964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五邊形 8"/>
          <p:cNvSpPr/>
          <p:nvPr/>
        </p:nvSpPr>
        <p:spPr>
          <a:xfrm rot="21218212">
            <a:off x="6498740" y="294873"/>
            <a:ext cx="2265384" cy="886648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需評人員無法協助尋找機構空位或代辦補助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6" descr="C:\Documents and Settings\ahaa-41018\Local Settings\Temporary Internet Files\Content.IE5\FJHHFATH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27" y="171601"/>
            <a:ext cx="626254" cy="6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4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696409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課後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照顧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67543" y="1213988"/>
            <a:ext cx="8371541" cy="54553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由本市教育局提供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國中小身障學童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課後照顧服務，分為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 課輔時段：每週一至五，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00-16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00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 保育時段：每週一至五，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16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00-19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00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有關特殊教育相關問題，可洽詢本市特殊教育資源中心：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9637"/>
              </p:ext>
            </p:extLst>
          </p:nvPr>
        </p:nvGraphicFramePr>
        <p:xfrm>
          <a:off x="251520" y="3140968"/>
          <a:ext cx="6531026" cy="3169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特教資源中心</a:t>
                      </a:r>
                      <a:endParaRPr lang="zh-TW" altLang="en-US" sz="20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負責階段</a:t>
                      </a:r>
                      <a:endParaRPr lang="zh-TW" altLang="en-US" sz="20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諮詢電話</a:t>
                      </a:r>
                      <a:endParaRPr lang="zh-TW" altLang="en-US" sz="20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南區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學前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8661-5183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706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西區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2308-6378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303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東區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2732-0800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2875-3425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視障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視障教育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2874-0670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1600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聽障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聽障資源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2592-4446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資優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各教育階段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2332-7215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" descr="C:\Documents and Settings\ahaa-41018\Local Settings\Temporary Internet Files\Content.IE5\FJHHFATH\MC9004247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55" y="4077072"/>
            <a:ext cx="2566060" cy="20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 rot="20905786">
            <a:off x="6988455" y="4491308"/>
            <a:ext cx="133376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鑑定安置</a:t>
            </a:r>
            <a:endParaRPr lang="en-US" altLang="zh-TW" sz="20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通報轉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銜</a:t>
            </a:r>
            <a:endParaRPr lang="en-US" altLang="zh-TW" sz="20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教具輔具</a:t>
            </a:r>
            <a:endParaRPr lang="en-US" altLang="zh-TW" sz="20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諮詢服務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4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696409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行為輔導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67543" y="1484784"/>
            <a:ext cx="8371541" cy="16389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由本市衛生局提供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較強制性的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醫療矯正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，協助有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自傷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、傷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人行為，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或有嚴重的社區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干擾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（例如在住家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附近縱火）的身障者改善行為問題。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24108"/>
            <a:ext cx="3498632" cy="2833892"/>
          </a:xfrm>
          <a:prstGeom prst="rect">
            <a:avLst/>
          </a:prstGeom>
        </p:spPr>
      </p:pic>
      <p:sp>
        <p:nvSpPr>
          <p:cNvPr id="11" name="五邊形 10"/>
          <p:cNvSpPr/>
          <p:nvPr/>
        </p:nvSpPr>
        <p:spPr>
          <a:xfrm rot="20672673">
            <a:off x="5701115" y="2984684"/>
            <a:ext cx="2265384" cy="766593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訓練身障者生活能力的服務喔！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6" descr="C:\Documents and Settings\ahaa-41018\Local Settings\Temporary Internet Files\Content.IE5\FJHHFATH\MC90043258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41" y="2696694"/>
            <a:ext cx="626254" cy="6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966173" y="4365104"/>
            <a:ext cx="4484151" cy="1872208"/>
          </a:xfrm>
          <a:prstGeom prst="wedgeRoundRectCallout">
            <a:avLst>
              <a:gd name="adj1" fmla="val -83705"/>
              <a:gd name="adj2" fmla="val -7039"/>
              <a:gd name="adj3" fmla="val 16667"/>
            </a:avLst>
          </a:prstGeom>
          <a:solidFill>
            <a:srgbClr val="0033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失智症長者行為問題，可洽詢：</a:t>
            </a:r>
            <a:endParaRPr lang="en-US" altLang="zh-TW" sz="2000" b="1" dirty="0" smtClean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臺灣失智症協會</a:t>
            </a:r>
            <a:endParaRPr lang="en-US" altLang="zh-TW" sz="2000" b="1" strike="sngStrike" dirty="0" smtClean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0800474580</a:t>
            </a:r>
            <a:r>
              <a:rPr lang="zh-TW" altLang="en-US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02-25988580</a:t>
            </a:r>
            <a:endParaRPr lang="en-US" altLang="zh-TW" sz="2000" b="1" strike="sngStrike" dirty="0" smtClean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臺北市政府失智症服務網</a:t>
            </a:r>
            <a:endParaRPr lang="en-US" altLang="zh-TW" sz="2000" b="1" dirty="0" smtClean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en-US" altLang="zh-TW" sz="2000" b="1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://dementia.health.gov.tw/</a:t>
            </a:r>
            <a:endParaRPr lang="zh-TW" altLang="en-US" sz="2000" b="1" dirty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9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696409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心理重建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93547" y="551723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社區心理衛生中心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2.12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區社區心理諮商門診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衛生局委託辦理之社區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心理衛生服務機構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-55094" y="3098355"/>
            <a:ext cx="9114689" cy="3349527"/>
            <a:chOff x="139832" y="2542078"/>
            <a:chExt cx="9295130" cy="361311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462" y="2542078"/>
              <a:ext cx="2857500" cy="2333625"/>
            </a:xfrm>
            <a:prstGeom prst="rect">
              <a:avLst/>
            </a:prstGeom>
          </p:spPr>
        </p:pic>
        <p:cxnSp>
          <p:nvCxnSpPr>
            <p:cNvPr id="20" name="弧形接點 19"/>
            <p:cNvCxnSpPr>
              <a:stCxn id="18" idx="2"/>
            </p:cNvCxnSpPr>
            <p:nvPr/>
          </p:nvCxnSpPr>
          <p:spPr>
            <a:xfrm rot="10800000">
              <a:off x="1763690" y="4222448"/>
              <a:ext cx="2088983" cy="121267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弧形接點 21"/>
            <p:cNvCxnSpPr/>
            <p:nvPr/>
          </p:nvCxnSpPr>
          <p:spPr>
            <a:xfrm flipV="1">
              <a:off x="5292831" y="3920676"/>
              <a:ext cx="2004711" cy="1588722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橢圓 9"/>
            <p:cNvSpPr/>
            <p:nvPr/>
          </p:nvSpPr>
          <p:spPr>
            <a:xfrm>
              <a:off x="2211657" y="4085618"/>
              <a:ext cx="1440160" cy="144016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心理</a:t>
              </a:r>
              <a:endParaRPr lang="en-US" altLang="zh-TW" sz="2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 smtClean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諮商</a:t>
              </a:r>
              <a:endParaRPr lang="zh-TW" altLang="en-US" sz="20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5495270" y="4042074"/>
              <a:ext cx="1440160" cy="1440160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心理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衛教與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諮詢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3852673" y="4715037"/>
              <a:ext cx="1440160" cy="1440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心理</a:t>
              </a:r>
              <a:endParaRPr lang="en-US" altLang="zh-TW" sz="2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關懷與支持</a:t>
              </a: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0" b="98000" l="10000" r="90000">
                          <a14:foregroundMark x1="32333" y1="16000" x2="32333" y2="16000"/>
                          <a14:foregroundMark x1="38333" y1="13333" x2="38333" y2="13333"/>
                          <a14:foregroundMark x1="34667" y1="11667" x2="34667" y2="11667"/>
                          <a14:foregroundMark x1="25333" y1="78333" x2="25333" y2="78333"/>
                          <a14:foregroundMark x1="28000" y1="75333" x2="28000" y2="75333"/>
                          <a14:foregroundMark x1="29333" y1="70667" x2="29333" y2="70667"/>
                          <a14:foregroundMark x1="32667" y1="63000" x2="32667" y2="63000"/>
                          <a14:foregroundMark x1="45000" y1="12333" x2="45000" y2="12333"/>
                          <a14:foregroundMark x1="38667" y1="10667" x2="38667" y2="10667"/>
                          <a14:foregroundMark x1="42000" y1="10333" x2="42000" y2="10333"/>
                          <a14:foregroundMark x1="45667" y1="8333" x2="45667" y2="8333"/>
                          <a14:foregroundMark x1="49667" y1="8333" x2="49667" y2="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32" y="3589391"/>
              <a:ext cx="2349145" cy="2349146"/>
            </a:xfrm>
            <a:prstGeom prst="rect">
              <a:avLst/>
            </a:prstGeom>
          </p:spPr>
        </p:pic>
      </p:grp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93802" y="1182543"/>
            <a:ext cx="8371541" cy="31105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由本市衛生局提供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心理重建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，藉由與心理諮商師會談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協助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身障者面對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某些原因（如長期失業、經濟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力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、與家人相處不睦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等）所產生心理困擾或情緒低落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身障者本人需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有會談意願及能力。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需面對面會談，無法到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或電話諮商。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臺北市衛生局社區心理衛生中心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諮詢專線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(02)3393-7885</a:t>
            </a: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4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975415"/>
            <a:ext cx="3205362" cy="2307861"/>
          </a:xfrm>
          <a:prstGeom prst="rect">
            <a:avLst/>
          </a:prstGeom>
        </p:spPr>
      </p:pic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696409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婚姻輔導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493802" y="1182543"/>
            <a:ext cx="8371541" cy="10943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由本市家庭教育中心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提供有關兩性、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家庭、婚姻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、親職教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等相關服務，無論是單身或已婚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均可使用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弧形向右箭號 11"/>
          <p:cNvSpPr/>
          <p:nvPr/>
        </p:nvSpPr>
        <p:spPr>
          <a:xfrm>
            <a:off x="467543" y="2593504"/>
            <a:ext cx="2016224" cy="144016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弧形箭號 (左彎) 13"/>
          <p:cNvSpPr/>
          <p:nvPr/>
        </p:nvSpPr>
        <p:spPr>
          <a:xfrm>
            <a:off x="4326663" y="2593504"/>
            <a:ext cx="1973527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05886" y="4291733"/>
            <a:ext cx="4067446" cy="60640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8185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家庭教育專線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2541-9981 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45914" y="4898139"/>
            <a:ext cx="4067446" cy="60640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家庭教育讀書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會、研習課程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58310" y="5491074"/>
            <a:ext cx="4067446" cy="60640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婚姻兩性課程、活動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75655" y="6097480"/>
            <a:ext cx="4067446" cy="6064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線上家庭教育電視講座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4" name="Picture 2" descr="C:\Documents and Settings\ahaa-41018\Local Settings\Temporary Internet Files\Content.IE5\FJHHFATH\MC90042479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52" y="3745657"/>
            <a:ext cx="3814441" cy="22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 rot="20995283">
            <a:off x="5595850" y="4255782"/>
            <a:ext cx="37533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臺北市家庭教育</a:t>
            </a:r>
            <a:r>
              <a:rPr lang="zh-TW" alt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20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(02)2541-9690</a:t>
            </a:r>
            <a:endParaRPr lang="en-US" altLang="zh-TW" sz="1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臺北市中山區吉林路</a:t>
            </a:r>
            <a:r>
              <a:rPr lang="en-US" altLang="zh-TW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br>
              <a:rPr lang="zh-TW" altLang="en-US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http://www.family.gov.taipei</a:t>
            </a:r>
            <a:r>
              <a:rPr lang="en-US" altLang="zh-TW" sz="1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/</a:t>
            </a:r>
            <a:r>
              <a:rPr lang="en-US" altLang="zh-TW" sz="1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7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15616" y="4365104"/>
            <a:ext cx="2117729" cy="1630009"/>
          </a:xfrm>
          <a:prstGeom prst="rect">
            <a:avLst/>
          </a:prstGeom>
        </p:spPr>
      </p:pic>
      <p:pic>
        <p:nvPicPr>
          <p:cNvPr id="3078" name="Picture 6" descr="C:\Documents and Settings\ahaa-41018\Local Settings\Temporary Internet Files\Content.IE5\Y4FRB83H\MC9004346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4224"/>
            <a:ext cx="5040560" cy="404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9792" y="1628800"/>
            <a:ext cx="3960440" cy="1224136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福利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領證後即可申請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411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696409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生育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輔導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467543" y="1417614"/>
            <a:ext cx="8371541" cy="145436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由本市衛生局提供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婦女生育、嬰幼兒等相關健康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服務與衛教指導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C:\Documents and Settings\ahaa-41018\Local Settings\Temporary Internet Files\Content.IE5\051I62VR\MP9004226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7"/>
            <a:ext cx="2643808" cy="396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2871983"/>
            <a:ext cx="47852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婦女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產期及產後健康服務與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嬰幼兒健康服務與照顧指導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>
              <a:lnSpc>
                <a:spcPts val="36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生育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調節服務及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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15-44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歲精、智障育齡婦女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生育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保健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及避孕衛教指導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0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696409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臨時及短期照顧服務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467543" y="1417614"/>
            <a:ext cx="8371541" cy="27545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服務員到家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中暫時協助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照顧身障者，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使家屬可以安心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的外出（例如就醫、喝喜宴或參加里民活動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等），獲得喘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息的空間。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屬於臨時性、短期性的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若身障者年滿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歲，且家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中已聘有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外勞，則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長照中心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喘息服務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 flipH="1">
            <a:off x="3953559" y="3446962"/>
            <a:ext cx="4385274" cy="3866646"/>
            <a:chOff x="5508104" y="3346239"/>
            <a:chExt cx="3289548" cy="316363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3933056"/>
              <a:ext cx="3289548" cy="2576813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2667" y1="25000" x2="68333" y2="24000"/>
                          <a14:foregroundMark x1="65333" y1="25000" x2="65333" y2="2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3448">
              <a:off x="5729439" y="3346239"/>
              <a:ext cx="1795480" cy="1795480"/>
            </a:xfrm>
            <a:prstGeom prst="rect">
              <a:avLst/>
            </a:prstGeom>
          </p:spPr>
        </p:pic>
      </p:grpSp>
      <p:sp>
        <p:nvSpPr>
          <p:cNvPr id="3" name="圓角矩形圖說文字 2"/>
          <p:cNvSpPr/>
          <p:nvPr/>
        </p:nvSpPr>
        <p:spPr>
          <a:xfrm>
            <a:off x="1619672" y="4437112"/>
            <a:ext cx="2483700" cy="1937088"/>
          </a:xfrm>
          <a:prstGeom prst="wedgeRoundRectCallout">
            <a:avLst>
              <a:gd name="adj1" fmla="val 78607"/>
              <a:gd name="adj2" fmla="val -2891"/>
              <a:gd name="adj3" fmla="val 16667"/>
            </a:avLst>
          </a:prstGeom>
          <a:solidFill>
            <a:srgbClr val="FF99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01600" prst="riblet"/>
            <a:bevelB w="101600" prst="riblet"/>
            <a:extrusionClr>
              <a:srgbClr val="0000F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臨時性陪同就醫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安全照顧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必要身體照顧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協助膳食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報讀文書協助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1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8667" y="400164"/>
            <a:ext cx="6964094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家庭托顧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467543" y="1417614"/>
            <a:ext cx="8371541" cy="27545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類似褓母的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家庭式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早上將身障者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送到服務員家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中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接受照顧，晚上再由家屬將身障者接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回家。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至服務員家中接受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分為全日托及半日托。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54834"/>
            <a:ext cx="4262444" cy="3068960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5580112" y="2880754"/>
            <a:ext cx="3312368" cy="2708485"/>
          </a:xfrm>
          <a:prstGeom prst="wedgeRoundRectCallout">
            <a:avLst>
              <a:gd name="adj1" fmla="val -61604"/>
              <a:gd name="adj2" fmla="val 283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身障者需：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年滿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未入住機構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未接受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機構日間照顧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接受居家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聘僱看護（傭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領有政府提供之特別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 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顧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津貼或其他照顧費用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助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之身心障礙者。</a:t>
            </a:r>
            <a:b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907446" y="3965023"/>
            <a:ext cx="2639747" cy="1548829"/>
          </a:xfrm>
          <a:prstGeom prst="wedgeRoundRectCallout">
            <a:avLst>
              <a:gd name="adj1" fmla="val 70910"/>
              <a:gd name="adj2" fmla="val 20534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家庭托顧服務內容：</a:t>
            </a:r>
            <a:endParaRPr lang="en-US" altLang="zh-TW" b="1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  <a:r>
              <a:rPr lang="zh-TW" altLang="en-US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</a:t>
            </a:r>
            <a:r>
              <a:rPr lang="zh-TW" altLang="en-US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b="1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</a:t>
            </a:r>
            <a:r>
              <a:rPr lang="zh-TW" altLang="en-US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</a:t>
            </a:r>
            <a:r>
              <a:rPr lang="zh-TW" altLang="en-US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b="1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安全性照顧</a:t>
            </a:r>
            <a:endParaRPr lang="en-US" altLang="zh-TW" b="1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5163" y="1663237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例如身障者生活補助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身障者房屋租金補貼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稅收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減免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例如免徵使用牌照稅優惠、所得稅身心障礙特別扣除額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優待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愛心悠遊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卡（身障者本人使用）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陪伴卡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背面有註記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者方可申請陪伴卡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康巴士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不便停車位識別證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限公文中有載明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行動不便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方可提出申請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580112" y="1230260"/>
            <a:ext cx="3096344" cy="876773"/>
            <a:chOff x="5652120" y="338789"/>
            <a:chExt cx="3096344" cy="1038456"/>
          </a:xfrm>
        </p:grpSpPr>
        <p:sp>
          <p:nvSpPr>
            <p:cNvPr id="2" name="圓角矩形圖說文字 1"/>
            <p:cNvSpPr/>
            <p:nvPr/>
          </p:nvSpPr>
          <p:spPr>
            <a:xfrm>
              <a:off x="5652120" y="338789"/>
              <a:ext cx="3096344" cy="1038456"/>
            </a:xfrm>
            <a:prstGeom prst="wedgeRoundRectCallout">
              <a:avLst>
                <a:gd name="adj1" fmla="val -57180"/>
                <a:gd name="adj2" fmla="val -52362"/>
                <a:gd name="adj3" fmla="val 16667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830802" y="438804"/>
              <a:ext cx="2738980" cy="838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ln w="1905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無須需求評估</a:t>
              </a:r>
              <a:r>
                <a:rPr lang="zh-TW" altLang="en-US" sz="2000" b="1" dirty="0">
                  <a:ln w="1905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000" b="1" dirty="0" smtClean="0">
                  <a:ln w="1905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領證後即可依需求自行申請</a:t>
              </a:r>
              <a:endParaRPr lang="en-US" altLang="zh-TW" sz="2000" b="1" dirty="0" smtClean="0">
                <a:ln w="1905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五邊形 9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267744" y="192382"/>
            <a:ext cx="5472608" cy="1413124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一般性、普及式福利服務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935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438147" y="4293096"/>
            <a:ext cx="2117729" cy="1630009"/>
          </a:xfrm>
          <a:prstGeom prst="rect">
            <a:avLst/>
          </a:prstGeom>
        </p:spPr>
      </p:pic>
      <p:pic>
        <p:nvPicPr>
          <p:cNvPr id="3078" name="Picture 6" descr="C:\Documents and Settings\ahaa-41018\Local Settings\Temporary Internet Files\Content.IE5\Y4FRB83H\MC9004346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0" y="657528"/>
            <a:ext cx="4955309" cy="39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19872" y="1484784"/>
            <a:ext cx="3240360" cy="1296144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福利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可由社會局轉介或直接向評估單位申請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411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55776" y="475421"/>
            <a:ext cx="4227790" cy="826658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類福利有哪些？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3207"/>
              </p:ext>
            </p:extLst>
          </p:nvPr>
        </p:nvGraphicFramePr>
        <p:xfrm>
          <a:off x="251520" y="1484784"/>
          <a:ext cx="8640960" cy="505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8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需求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社會局協助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轉介評估單位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轉介後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需接受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申請時效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2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居家照顧需求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居家照顧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居家復健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居家護理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送餐到家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長照中心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失能評估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可隨時自行申請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輔具需求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輔具服務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申請輔具補助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輔具中心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輔具評估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可隨時自行申請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3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就業需求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就業服務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勞動力重建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運用處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就業評估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可隨時自行申請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402">
                <a:tc gridSpan="5"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若因障礙情形或生活情況改變，新增第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類福利需求，不需向區公所申請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重新鑑定，只要證明未逾期，</a:t>
                      </a:r>
                      <a:r>
                        <a:rPr lang="zh-TW" altLang="en-US" sz="20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均可隨時自行向評估單位提出申請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有關各服務之評估結果（包含核定時數或相關自付費用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等）請洽詢各評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zh-TW" altLang="en-US" sz="2000" b="1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估單位。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altLang="zh-TW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488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435280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身障者居住在家中，但生活自理能力不佳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須居家服務員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定時到宅協助照顧身障者。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接受失能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評估核定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服務時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數及負擔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部分費用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低收入戶免費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社會局協助轉介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長照中心進行失能評估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843808" y="497963"/>
            <a:ext cx="3384376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居家照顧服務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1988820" cy="1965960"/>
          </a:xfrm>
          <a:prstGeom prst="rect">
            <a:avLst/>
          </a:prstGeom>
        </p:spPr>
      </p:pic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2109452627"/>
              </p:ext>
            </p:extLst>
          </p:nvPr>
        </p:nvGraphicFramePr>
        <p:xfrm>
          <a:off x="3419872" y="2406425"/>
          <a:ext cx="6768752" cy="422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Picture 2" descr="C:\Documents and Settings\ahaa-41018\Local Settings\Temporary Internet Files\Content.IE5\FJHHFATH\MC90042479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2839707" cy="22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 rot="20886575">
            <a:off x="1736343" y="5023018"/>
            <a:ext cx="2503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身障</a:t>
            </a:r>
            <a:r>
              <a:rPr lang="zh-TW" alt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者未住院或機構</a:t>
            </a:r>
            <a:endParaRPr lang="en-US" altLang="zh-TW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未聘本籍、外籍看護</a:t>
            </a:r>
            <a:endParaRPr lang="en-US" altLang="zh-TW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209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435280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身障者如為長期臥床、或有褥瘡、吞嚥餵食等照顧困難之問題，社會局可協助轉介，由長照中心派員進行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專業照顧教學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如有更換管路（如鼻胃管、尿管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需求，請與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醫院社區護理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出院準備小組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提出需求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843808" y="497963"/>
            <a:ext cx="2448272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居家護理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Picture 2" descr="C:\Documents and Settings\ahaa-41018\Local Settings\Temporary Internet Files\Content.IE5\FJHHFATH\MC9004247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46" y="3695055"/>
            <a:ext cx="2839707" cy="22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rot="20955900">
            <a:off x="5352303" y="4453965"/>
            <a:ext cx="2587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長照中心的居家護理是提供專業照顧資訊， 沒有提供更換管路服務喔</a:t>
            </a:r>
            <a:endParaRPr lang="en-US" altLang="zh-TW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6688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 rot="20779241">
            <a:off x="1800348" y="233628"/>
            <a:ext cx="1822722" cy="528671"/>
          </a:xfrm>
          <a:prstGeom prst="homePlat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類福利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5"/>
            <a:ext cx="8435280" cy="36972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行動不便，獨居或居家無障礙設施設備不足，而無法外出到醫院進行復健者，請長照專業服務人員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含中醫師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、職能治療人員、物理治療人員、語言治療師、護理人員、社工人員、藥師、心理師、呼吸治療師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到家中進行評估後提供照護建議，指導或協助失能者進行復能照護。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補助原則是根據長期照顧給付及支付基準辦理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社會局協助轉介長照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中心或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自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  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撥打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1966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申請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 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itchFamily="18" charset="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16350"/>
            <a:ext cx="1296144" cy="9976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843808" y="497963"/>
            <a:ext cx="2333228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居家復健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78" y="4309370"/>
            <a:ext cx="2787044" cy="2090283"/>
          </a:xfrm>
          <a:prstGeom prst="rect">
            <a:avLst/>
          </a:prstGeom>
        </p:spPr>
      </p:pic>
      <p:sp>
        <p:nvSpPr>
          <p:cNvPr id="16" name="五邊形 15"/>
          <p:cNvSpPr/>
          <p:nvPr/>
        </p:nvSpPr>
        <p:spPr>
          <a:xfrm rot="20937179">
            <a:off x="3470631" y="5522125"/>
            <a:ext cx="2074612" cy="730429"/>
          </a:xfrm>
          <a:prstGeom prst="homePlat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指導照顧者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如何協助復健</a:t>
            </a:r>
            <a:endParaRPr lang="zh-TW" altLang="en-US" sz="2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8E6F-033F-49FF-BB9B-FC5024263F5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798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8539</TotalTime>
  <Words>2880</Words>
  <Application>Microsoft Office PowerPoint</Application>
  <PresentationFormat>如螢幕大小 (4:3)</PresentationFormat>
  <Paragraphs>499</Paragraphs>
  <Slides>32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微軟正黑體</vt:lpstr>
      <vt:lpstr>新細明體</vt:lpstr>
      <vt:lpstr>Arial</vt:lpstr>
      <vt:lpstr>Calibri</vt:lpstr>
      <vt:lpstr>Wingdings</vt:lpstr>
      <vt:lpstr>Wingdings 2</vt:lpstr>
      <vt:lpstr>Office 佈景主題</vt:lpstr>
      <vt:lpstr>福利服務介紹</vt:lpstr>
      <vt:lpstr>福利服務共分為3類</vt:lpstr>
      <vt:lpstr>第1類福利 (領證後即可申請)</vt:lpstr>
      <vt:lpstr>一般性、普及式福利服務</vt:lpstr>
      <vt:lpstr>第2類福利 (可由社會局轉介或直接向評估單位申請)</vt:lpstr>
      <vt:lpstr>第2類福利有哪些？</vt:lpstr>
      <vt:lpstr>居家照顧服務</vt:lpstr>
      <vt:lpstr>居家護理</vt:lpstr>
      <vt:lpstr>居家復健</vt:lpstr>
      <vt:lpstr>送餐到家</vt:lpstr>
      <vt:lpstr>居家照顧評估單位聯絡方式</vt:lpstr>
      <vt:lpstr>輔具服務及輔具費用補助</vt:lpstr>
      <vt:lpstr>輔具資源中心聯絡方式</vt:lpstr>
      <vt:lpstr>就業服務</vt:lpstr>
      <vt:lpstr>第3類福利 (需進行需求評估)</vt:lpstr>
      <vt:lpstr>生活重建</vt:lpstr>
      <vt:lpstr>社區居住</vt:lpstr>
      <vt:lpstr>自立生活支持服務-個人助理</vt:lpstr>
      <vt:lpstr>自立生活支持服務-精障會所</vt:lpstr>
      <vt:lpstr>社區日間作業設施</vt:lpstr>
      <vt:lpstr>日間照顧服務</vt:lpstr>
      <vt:lpstr>日間照顧服務- 機構式日間照顧服務</vt:lpstr>
      <vt:lpstr>日間照顧服務- 社區式日間照顧服務</vt:lpstr>
      <vt:lpstr>社區式日間照顧服務在哪裡？</vt:lpstr>
      <vt:lpstr>住宿式照顧服務</vt:lpstr>
      <vt:lpstr>課後照顧</vt:lpstr>
      <vt:lpstr>行為輔導</vt:lpstr>
      <vt:lpstr>心理重建</vt:lpstr>
      <vt:lpstr>婚姻輔導</vt:lpstr>
      <vt:lpstr>生育輔導</vt:lpstr>
      <vt:lpstr>臨時及短期照顧服務</vt:lpstr>
      <vt:lpstr>家庭托顧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lung cheng</cp:lastModifiedBy>
  <cp:revision>910</cp:revision>
  <cp:lastPrinted>2019-01-29T06:05:11Z</cp:lastPrinted>
  <dcterms:created xsi:type="dcterms:W3CDTF">2013-07-22T06:29:02Z</dcterms:created>
  <dcterms:modified xsi:type="dcterms:W3CDTF">2019-06-24T08:56:50Z</dcterms:modified>
</cp:coreProperties>
</file>