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8" r:id="rId10"/>
    <p:sldId id="269" r:id="rId11"/>
    <p:sldId id="270" r:id="rId12"/>
    <p:sldId id="273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C0A350-02B6-414E-9D48-CA37AF9C935F}" type="datetimeFigureOut">
              <a:rPr lang="zh-TW" altLang="en-US" smtClean="0"/>
              <a:t>2017/7/11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DE2E26-4948-4084-BB49-347DCD42A6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23177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+mj-ea"/>
              </a:rPr>
              <a:t>流感防治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7824" y="5661248"/>
            <a:ext cx="6005264" cy="62292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資料來源：衛生福利部疾病管制署</a:t>
            </a:r>
            <a:endParaRPr lang="zh-TW" alt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90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流感疫苗接種建議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建議接種對象</a:t>
            </a:r>
          </a:p>
          <a:p>
            <a:pPr marL="0" indent="35560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歲者，尤其未滿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歲幼兒；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歲以上成人</a:t>
            </a:r>
          </a:p>
          <a:p>
            <a:pPr marL="536575" indent="-180975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具有慢性肺病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含氣喘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、心血管疾病、腎臟、肝臟、神經、血液或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含糖尿病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3900" indent="-3683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免疫功能不全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3900" indent="-3683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任何孕程懷孕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婦女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3900" indent="-3683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居住於安養、養護等長期照護機構之受照顧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3900" indent="-3683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肥胖者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(BMI≧30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3900" indent="-3683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醫療照顧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180975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歲幼兒、≧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歲成人或其他流感高危險群同住或其照顧者，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尤其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個月以下嬰兒之接觸者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政府於每年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日開始，依照疾病風險將上述部分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納為公費流感疫苗施打對象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流感疫苗的保護效果於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個月後會逐漸下降，且每年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的病毒株可能不同，建議應每年接種流感疫苗，以獲得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保護力</a:t>
            </a:r>
          </a:p>
        </p:txBody>
      </p:sp>
    </p:spTree>
    <p:extLst>
      <p:ext uri="{BB962C8B-B14F-4D97-AF65-F5344CB8AC3E}">
        <p14:creationId xmlns:p14="http://schemas.microsoft.com/office/powerpoint/2010/main" val="177035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ttp://www.cdc.gov.tw/uploads/Files/original/aa7f51e2-39e2-48dc-8d6f-9f6e6cba9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01013" cy="63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5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衛教宣導</a:t>
            </a:r>
            <a:r>
              <a:rPr lang="en-US" altLang="zh-TW" b="1" dirty="0"/>
              <a:t>-</a:t>
            </a:r>
            <a:r>
              <a:rPr lang="zh-TW" altLang="en-US" dirty="0"/>
              <a:t>個人與家庭防護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維持手部清潔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勤洗手，用肥皂和水清洗至少</a:t>
            </a:r>
            <a:r>
              <a:rPr lang="en-US" altLang="zh-TW" dirty="0">
                <a:latin typeface="+mj-ea"/>
                <a:ea typeface="+mj-ea"/>
              </a:rPr>
              <a:t>20</a:t>
            </a:r>
            <a:r>
              <a:rPr lang="zh-TW" altLang="en-US" dirty="0" smtClean="0">
                <a:latin typeface="+mj-ea"/>
                <a:ea typeface="+mj-ea"/>
              </a:rPr>
              <a:t>秒</a:t>
            </a:r>
            <a:endParaRPr lang="en-US" altLang="zh-TW" dirty="0" smtClean="0">
              <a:latin typeface="+mj-ea"/>
              <a:ea typeface="+mj-ea"/>
            </a:endParaRP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 smtClean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咳嗽或打噴嚏後更應立即</a:t>
            </a:r>
            <a:r>
              <a:rPr lang="zh-TW" altLang="en-US" dirty="0" smtClean="0">
                <a:latin typeface="+mj-ea"/>
                <a:ea typeface="+mj-ea"/>
              </a:rPr>
              <a:t>洗手</a:t>
            </a:r>
            <a:endParaRPr lang="en-US" altLang="zh-TW" dirty="0" smtClean="0">
              <a:latin typeface="+mj-ea"/>
              <a:ea typeface="+mj-ea"/>
            </a:endParaRP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 smtClean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不要用手直接碰觸眼睛、鼻子和嘴巴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 注意呼吸道衛生及咳嗽禮節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有呼吸道症狀時戴口罩，當口罩沾到口鼻分泌物立即</a:t>
            </a:r>
            <a:r>
              <a:rPr lang="zh-TW" altLang="en-US" dirty="0" smtClean="0">
                <a:latin typeface="+mj-ea"/>
                <a:ea typeface="+mj-ea"/>
              </a:rPr>
              <a:t>更換</a:t>
            </a:r>
            <a:endParaRPr lang="en-US" altLang="zh-TW" dirty="0" smtClean="0">
              <a:latin typeface="+mj-ea"/>
              <a:ea typeface="+mj-ea"/>
            </a:endParaRP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 smtClean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打噴嚏時，應用面紙或手帕遮住口鼻，或用衣袖</a:t>
            </a:r>
            <a:r>
              <a:rPr lang="zh-TW" altLang="en-US" dirty="0" smtClean="0">
                <a:latin typeface="+mj-ea"/>
                <a:ea typeface="+mj-ea"/>
              </a:rPr>
              <a:t>代替</a:t>
            </a:r>
            <a:endParaRPr lang="en-US" altLang="zh-TW" dirty="0" smtClean="0">
              <a:latin typeface="+mj-ea"/>
              <a:ea typeface="+mj-ea"/>
            </a:endParaRP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 smtClean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有呼吸道症狀，與他人交談時，儘可能保持</a:t>
            </a:r>
            <a:r>
              <a:rPr lang="en-US" altLang="zh-TW" dirty="0">
                <a:latin typeface="+mj-ea"/>
                <a:ea typeface="+mj-ea"/>
              </a:rPr>
              <a:t>1</a:t>
            </a:r>
            <a:r>
              <a:rPr lang="zh-TW" altLang="en-US" dirty="0">
                <a:latin typeface="+mj-ea"/>
                <a:ea typeface="+mj-ea"/>
              </a:rPr>
              <a:t>公尺以上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 及早就醫，生病時在家休養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出現發燒、咳嗽等類流感症狀，建議及早</a:t>
            </a:r>
            <a:r>
              <a:rPr lang="zh-TW" altLang="en-US" dirty="0" smtClean="0">
                <a:latin typeface="+mj-ea"/>
                <a:ea typeface="+mj-ea"/>
              </a:rPr>
              <a:t>就醫</a:t>
            </a:r>
            <a:endParaRPr lang="en-US" altLang="zh-TW" dirty="0" smtClean="0">
              <a:latin typeface="+mj-ea"/>
              <a:ea typeface="+mj-ea"/>
            </a:endParaRP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 smtClean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就醫後儘量在家休息，減少出入</a:t>
            </a:r>
            <a:r>
              <a:rPr lang="zh-TW" altLang="en-US" dirty="0" smtClean="0">
                <a:latin typeface="+mj-ea"/>
                <a:ea typeface="+mj-ea"/>
              </a:rPr>
              <a:t>公共場所</a:t>
            </a:r>
            <a:endParaRPr lang="en-US" altLang="zh-TW" dirty="0" smtClean="0">
              <a:latin typeface="+mj-ea"/>
              <a:ea typeface="+mj-ea"/>
            </a:endParaRPr>
          </a:p>
          <a:p>
            <a:pPr marL="355600" indent="0">
              <a:spcBef>
                <a:spcPts val="600"/>
              </a:spcBef>
              <a:buNone/>
            </a:pPr>
            <a:r>
              <a:rPr lang="en-US" altLang="zh-TW" dirty="0" smtClean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患者應避免搭乘大眾運輸交通工具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 注意危險徵兆，掌握黃金治療時期</a:t>
            </a:r>
          </a:p>
          <a:p>
            <a:pPr marL="531813" indent="-176213">
              <a:spcBef>
                <a:spcPts val="600"/>
              </a:spcBef>
              <a:buNone/>
            </a:pPr>
            <a:r>
              <a:rPr lang="en-US" altLang="zh-TW" dirty="0">
                <a:latin typeface="+mj-ea"/>
                <a:ea typeface="+mj-ea"/>
              </a:rPr>
              <a:t>– </a:t>
            </a:r>
            <a:r>
              <a:rPr lang="zh-TW" altLang="en-US" dirty="0">
                <a:latin typeface="+mj-ea"/>
                <a:ea typeface="+mj-ea"/>
              </a:rPr>
              <a:t>出現呼吸困難、呼吸急促、發紺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缺氧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、血痰</a:t>
            </a:r>
            <a:r>
              <a:rPr lang="zh-TW" altLang="en-US" dirty="0" smtClean="0">
                <a:latin typeface="+mj-ea"/>
                <a:ea typeface="+mj-ea"/>
              </a:rPr>
              <a:t>或痰</a:t>
            </a:r>
            <a:r>
              <a:rPr lang="zh-TW" altLang="en-US" dirty="0">
                <a:latin typeface="+mj-ea"/>
                <a:ea typeface="+mj-ea"/>
              </a:rPr>
              <a:t>液變濃、胸痛、意識改變、低血壓或高燒</a:t>
            </a:r>
            <a:r>
              <a:rPr lang="zh-TW" altLang="en-US" dirty="0" smtClean="0">
                <a:latin typeface="+mj-ea"/>
                <a:ea typeface="+mj-ea"/>
              </a:rPr>
              <a:t>持續</a:t>
            </a:r>
            <a:r>
              <a:rPr lang="en-US" altLang="zh-TW" dirty="0" smtClean="0">
                <a:latin typeface="+mj-ea"/>
                <a:ea typeface="+mj-ea"/>
              </a:rPr>
              <a:t>72</a:t>
            </a:r>
            <a:r>
              <a:rPr lang="zh-TW" altLang="en-US" dirty="0">
                <a:latin typeface="+mj-ea"/>
                <a:ea typeface="+mj-ea"/>
              </a:rPr>
              <a:t>小時等危險徵兆時，應提高警覺，儘速轉診至大醫院就醫</a:t>
            </a:r>
          </a:p>
        </p:txBody>
      </p:sp>
    </p:spTree>
    <p:extLst>
      <p:ext uri="{BB962C8B-B14F-4D97-AF65-F5344CB8AC3E}">
        <p14:creationId xmlns:p14="http://schemas.microsoft.com/office/powerpoint/2010/main" val="157915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ttp://www.cdc.gov.tw/uploads/poster/original/c4696991-e341-4fb8-933d-e261a83b9e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44624"/>
            <a:ext cx="47244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dc.gov.tw/uploads/Files/original/e0e50633-46fa-45ec-bd8a-0cb0c42ccc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http://www.cdc.gov.tw/uploads/poster/original/e7e108e5-1b23-4285-8fc4-a0f194368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84442" cy="64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952525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+mj-ea"/>
                <a:ea typeface="+mj-ea"/>
              </a:rPr>
              <a:t>謝謝聆聽</a:t>
            </a:r>
          </a:p>
          <a:p>
            <a:r>
              <a:rPr lang="zh-TW" altLang="en-US" sz="5400" dirty="0">
                <a:latin typeface="+mj-ea"/>
                <a:ea typeface="+mj-ea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41233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流感是一種急性病毒性呼吸道疾病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病原為流感病毒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發生季節性流行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期間內，爆發快，散播範圍廣泛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半球而言，好發於秋、冬兩季，約在每年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月期間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出現嚴重併發症，常以細菌性及病毒性肺炎表現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見於老年人、嬰幼童及慢性疾病患者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依程度引起世界大流行、季節性流行、以及散發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78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流感與感冒大不同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9" name="Picture 5" descr="http://www.cdc.gov.tw/uploads/Files/original/41d07bd6-f2f7-417e-8e26-7aa02990fa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9" y="1698864"/>
            <a:ext cx="8568952" cy="42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2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流感與感冒大不同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</a:t>
            </a:r>
            <a:endParaRPr lang="zh-TW" altLang="en-US" sz="1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://www.cdc.gov.tw/uploads/Files/original/41d07bd6-f2f7-417e-8e26-7aa02990fa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04" y="1628800"/>
            <a:ext cx="87521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流感病毒介紹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流感病毒（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Influenza virus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屬正黏液病毒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（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orthomyxoviridae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型、及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</a:p>
          <a:p>
            <a:pPr marL="804863" indent="0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蛋白分型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外套膜含有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種醣蛋白</a:t>
            </a:r>
          </a:p>
          <a:p>
            <a:pPr marL="806450" indent="12700"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紅血球凝集素（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hemagglutinin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806450" indent="1270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神經胺酸酶（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neuraminidase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型病毒再依據不同的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40" y="2013437"/>
            <a:ext cx="3923740" cy="21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55896" y="6468972"/>
            <a:ext cx="497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Nature Reviews Microbiology 9, 590-603 (August 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187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傳播方式及臨床症狀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傳播方式</a:t>
            </a:r>
          </a:p>
          <a:p>
            <a:pPr marL="0" indent="35560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傳染：感染者咳嗽或打噴嚏而擴散病毒</a:t>
            </a:r>
          </a:p>
          <a:p>
            <a:pPr marL="627063" indent="-271463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傳染：病毒可短暫存活於非吸水性表面，故可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手沾染病毒再接觸口、鼻或眼睛而感染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一般症狀</a:t>
            </a:r>
          </a:p>
          <a:p>
            <a:pPr marL="723900" indent="-27305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、咳嗽、喉嚨痛、全身酸痛、頭痛、寒顫與疲勞</a:t>
            </a:r>
          </a:p>
          <a:p>
            <a:pPr marL="0" indent="45085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病例伴有腹瀉、嘔吐症狀</a:t>
            </a:r>
          </a:p>
          <a:p>
            <a:pPr marL="0" indent="45085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通常可在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週內康復</a:t>
            </a:r>
          </a:p>
        </p:txBody>
      </p:sp>
    </p:spTree>
    <p:extLst>
      <p:ext uri="{BB962C8B-B14F-4D97-AF65-F5344CB8AC3E}">
        <p14:creationId xmlns:p14="http://schemas.microsoft.com/office/powerpoint/2010/main" val="6214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流感併發重症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流感併發重症</a:t>
            </a:r>
          </a:p>
          <a:p>
            <a:pPr marL="536575" indent="-180975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人感染流感病毒後可能出現肺部、神經系統、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心包膜炎或侵襲性細菌感染等嚴重併發症，而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需住院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治療，甚至導致死亡，稱之為流感併發重症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可能併發重症之高危險群</a:t>
            </a:r>
          </a:p>
          <a:p>
            <a:pPr marL="0" indent="3556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、嬰幼兒、孕婦</a:t>
            </a:r>
          </a:p>
          <a:p>
            <a:pPr marL="536575" indent="-180975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氣喘、糖尿病、心血管、肺臟、肝臟、腎臟等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</a:p>
          <a:p>
            <a:pPr marL="0" indent="3556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功能不全者</a:t>
            </a:r>
          </a:p>
          <a:p>
            <a:pPr marL="0" indent="35560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肥胖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身體質量指數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BMI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dc.gov.tw/uploads/Files/original/377dca03-da36-4463-b76a-6e56ca542ad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"/>
          <a:stretch/>
        </p:blipFill>
        <p:spPr bwMode="auto">
          <a:xfrm>
            <a:off x="2051720" y="44624"/>
            <a:ext cx="5119927" cy="67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8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流感抗病毒藥劑</a:t>
            </a:r>
          </a:p>
          <a:p>
            <a:pPr marL="35560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–M2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protein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抑制劑</a:t>
            </a:r>
          </a:p>
          <a:p>
            <a:pPr marL="723900" indent="0" defTabSz="72390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Amantadine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  <a:p>
            <a:pPr marL="804863" indent="-80963">
              <a:buNone/>
              <a:tabLst>
                <a:tab pos="723900" algn="l"/>
              </a:tabLs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抗藥性問題嚴重，已不建議用來治療流感</a:t>
            </a:r>
          </a:p>
          <a:p>
            <a:pPr marL="35560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胺酸酶抑制劑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(neuraminidase inhibitor)</a:t>
            </a:r>
          </a:p>
          <a:p>
            <a:pPr marL="72390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口服式之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Oseltamivir (Tamiflu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克流感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3900" indent="0">
              <a:buNone/>
              <a:tabLst>
                <a:tab pos="723900" algn="l"/>
              </a:tabLs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吸入式之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Zanamivir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(Relenza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瑞樂沙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390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靜脈注射之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Peramivir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Rapiacta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支持療法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醫師評估投以症狀緩解藥物</a:t>
            </a:r>
          </a:p>
        </p:txBody>
      </p:sp>
    </p:spTree>
    <p:extLst>
      <p:ext uri="{BB962C8B-B14F-4D97-AF65-F5344CB8AC3E}">
        <p14:creationId xmlns:p14="http://schemas.microsoft.com/office/powerpoint/2010/main" val="2573134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</TotalTime>
  <Words>872</Words>
  <Application>Microsoft Office PowerPoint</Application>
  <PresentationFormat>如螢幕大小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高階主管</vt:lpstr>
      <vt:lpstr>流感防治</vt:lpstr>
      <vt:lpstr>前言</vt:lpstr>
      <vt:lpstr>流感與感冒大不同1/2</vt:lpstr>
      <vt:lpstr>流感與感冒大不同2/2</vt:lpstr>
      <vt:lpstr>流感病毒介紹</vt:lpstr>
      <vt:lpstr>傳播方式及臨床症狀</vt:lpstr>
      <vt:lpstr>流感併發重症</vt:lpstr>
      <vt:lpstr>PowerPoint 簡報</vt:lpstr>
      <vt:lpstr>治療方式</vt:lpstr>
      <vt:lpstr>流感疫苗接種建議</vt:lpstr>
      <vt:lpstr>PowerPoint 簡報</vt:lpstr>
      <vt:lpstr>衛教宣導-個人與家庭防護</vt:lpstr>
      <vt:lpstr>PowerPoint 簡報</vt:lpstr>
      <vt:lpstr>PowerPoint 簡報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流感防治</dc:title>
  <dc:creator>王美</dc:creator>
  <cp:lastModifiedBy>王美</cp:lastModifiedBy>
  <cp:revision>10</cp:revision>
  <dcterms:created xsi:type="dcterms:W3CDTF">2017-05-22T07:27:03Z</dcterms:created>
  <dcterms:modified xsi:type="dcterms:W3CDTF">2017-07-11T02:36:00Z</dcterms:modified>
</cp:coreProperties>
</file>