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" ContentType="image/t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79" r:id="rId4"/>
    <p:sldId id="278" r:id="rId5"/>
    <p:sldId id="277" r:id="rId6"/>
    <p:sldId id="270" r:id="rId7"/>
    <p:sldId id="275" r:id="rId8"/>
    <p:sldId id="271" r:id="rId9"/>
    <p:sldId id="268" r:id="rId10"/>
    <p:sldId id="273" r:id="rId11"/>
    <p:sldId id="274" r:id="rId12"/>
    <p:sldId id="276" r:id="rId13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-2166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140825E-4A15-4D39-8176-1F07E904CB30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140825E-4A15-4D39-8176-1F07E904CB30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pPr/>
              <a:t>5/25/2017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health.ttu.edu.tw/ezfiles/2/1002/pictures/978/part_11204_7758031_76266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health.ttu.edu.tw/ezfiles/2/1002/pictures/978/part_11204_7758031_76266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67012" y="1900369"/>
            <a:ext cx="8113785" cy="2884307"/>
          </a:xfrm>
        </p:spPr>
        <p:txBody>
          <a:bodyPr anchor="ctr">
            <a:normAutofit/>
          </a:bodyPr>
          <a:lstStyle/>
          <a:p>
            <a:r>
              <a:rPr lang="zh-TW" alt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水痘</a:t>
            </a:r>
            <a:r>
              <a:rPr lang="en-US" altLang="zh-TW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(Varicella</a:t>
            </a:r>
            <a:r>
              <a:rPr lang="en-US" altLang="zh-TW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kumimoji="1" lang="zh-TW" alt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5133645" y="6069724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資料</a:t>
            </a:r>
            <a:r>
              <a:rPr lang="zh-TW" altLang="en-US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來源：衛生福利部疾病管制署</a:t>
            </a:r>
            <a:endParaRPr lang="zh-TW" altLang="en-US" dirty="0">
              <a:solidFill>
                <a:schemeClr val="accent1">
                  <a:lumMod val="75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274211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79463" y="0"/>
            <a:ext cx="7583487" cy="1044388"/>
          </a:xfrm>
        </p:spPr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注意事項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1/2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13709" y="1627730"/>
            <a:ext cx="8188502" cy="4820367"/>
          </a:xfrm>
        </p:spPr>
        <p:txBody>
          <a:bodyPr>
            <a:normAutofit/>
          </a:bodyPr>
          <a:lstStyle/>
          <a:p>
            <a:pPr lvl="0"/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目前已有</a:t>
            </a:r>
            <a:r>
              <a:rPr lang="zh-TW" altLang="zh-TW" dirty="0" smtClean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抗病毒藥物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可以有效治療水痘，出現紅疹或水泡等疑似水痘病徵時，請</a:t>
            </a:r>
            <a:r>
              <a:rPr lang="zh-TW" altLang="zh-TW" dirty="0" smtClean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立即就醫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治療。</a:t>
            </a:r>
          </a:p>
          <a:p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請立即對病人採取隔離措施，並保持室內</a:t>
            </a:r>
            <a:r>
              <a:rPr lang="zh-TW" altLang="zh-TW" dirty="0" smtClean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空氣流通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。病人應遵循呼吸道衛生與</a:t>
            </a:r>
            <a:r>
              <a:rPr lang="zh-TW" altLang="zh-TW" dirty="0" smtClean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咳嗽禮節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，直到水泡變乾結痂為止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不得已必須出入公共場所時，應</a:t>
            </a:r>
            <a:r>
              <a:rPr lang="zh-TW" altLang="en-US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配戴口罩並穿著長袖衣物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同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住者應維持良好的</a:t>
            </a:r>
            <a:r>
              <a:rPr lang="zh-TW" altLang="zh-TW" dirty="0" smtClean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個人及環境衞生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，保持雙手清潔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，正確</a:t>
            </a:r>
            <a:r>
              <a:rPr lang="zh-TW" altLang="zh-TW" dirty="0" smtClean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勤洗手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感染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者應</a:t>
            </a:r>
            <a:r>
              <a:rPr lang="zh-TW" altLang="zh-TW" dirty="0" smtClean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避免接觸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未接種水痘疫苗的</a:t>
            </a:r>
            <a:r>
              <a:rPr lang="zh-TW" altLang="zh-TW" dirty="0" smtClean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嬰幼兒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zh-TW" dirty="0" smtClean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孕婦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及免疫功能低下者等水痘高危險群。孕婦感染水痘可能會導致胎兒先天性缺陷，免疫低下者罹患水痘容易併發肺炎和腦炎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注意事項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2/2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43646" y="1653176"/>
            <a:ext cx="8353517" cy="4572000"/>
          </a:xfrm>
        </p:spPr>
        <p:txBody>
          <a:bodyPr>
            <a:normAutofit/>
          </a:bodyPr>
          <a:lstStyle/>
          <a:p>
            <a:pPr lvl="0"/>
            <a:r>
              <a:rPr lang="zh-TW" altLang="zh-TW" sz="255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學生得到水痘時，應不要到校上課，而應</a:t>
            </a:r>
            <a:r>
              <a:rPr lang="zh-TW" altLang="zh-TW" sz="2550" dirty="0" smtClean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請假在家休息到水泡結痂</a:t>
            </a:r>
            <a:r>
              <a:rPr lang="zh-TW" altLang="zh-TW" sz="255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，且最好由醫師評估傳染力已大幅降低後再復課。</a:t>
            </a:r>
          </a:p>
          <a:p>
            <a:pPr lvl="0"/>
            <a:r>
              <a:rPr lang="zh-TW" altLang="zh-TW" sz="2550" dirty="0" smtClean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施</a:t>
            </a:r>
            <a:r>
              <a:rPr lang="zh-TW" altLang="zh-TW" sz="2550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打疫苗</a:t>
            </a:r>
            <a:r>
              <a:rPr lang="zh-TW" altLang="zh-TW" sz="25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是目前預防水痘的最佳方法，出生滿</a:t>
            </a:r>
            <a:r>
              <a:rPr lang="en-US" altLang="zh-TW" sz="25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zh-TW" sz="25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歲的幼兒應儘速由醫師評估接種。</a:t>
            </a:r>
          </a:p>
          <a:p>
            <a:pPr lvl="0"/>
            <a:r>
              <a:rPr lang="zh-TW" altLang="zh-TW" sz="2550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曾施打水痘疫苗者仍可能感染水痘</a:t>
            </a:r>
            <a:r>
              <a:rPr lang="zh-TW" altLang="zh-TW" sz="25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，稱突破</a:t>
            </a:r>
            <a:r>
              <a:rPr lang="zh-TW" altLang="zh-TW" sz="255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感染，</a:t>
            </a:r>
            <a:r>
              <a:rPr lang="zh-TW" altLang="zh-TW" sz="25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其症狀較輕微或較不典型，可能不發燒或發燒溫度較低，水疱也少於</a:t>
            </a:r>
            <a:r>
              <a:rPr lang="en-US" altLang="zh-TW" sz="25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zh-TW" altLang="zh-TW" sz="25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顆，病程通常比未接種者較短（</a:t>
            </a:r>
            <a:r>
              <a:rPr lang="en-US" altLang="zh-TW" sz="25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zh-TW" sz="25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到</a:t>
            </a:r>
            <a:r>
              <a:rPr lang="en-US" altLang="zh-TW" sz="25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zh-TW" sz="25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天）。突破感染患者的傳染力約為未曾接種疫苗患者的一半，若水疱多於</a:t>
            </a:r>
            <a:r>
              <a:rPr lang="en-US" altLang="zh-TW" sz="25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50</a:t>
            </a:r>
            <a:r>
              <a:rPr lang="zh-TW" altLang="zh-TW" sz="25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處，則傳染力更強，不宜忽視，罹病期間仍應與他人適度區隔。</a:t>
            </a:r>
          </a:p>
        </p:txBody>
      </p:sp>
    </p:spTree>
    <p:extLst>
      <p:ext uri="{BB962C8B-B14F-4D97-AF65-F5344CB8AC3E}">
        <p14:creationId xmlns:p14="http://schemas.microsoft.com/office/powerpoint/2010/main" val="3497021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6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謝謝聆聽</a:t>
            </a:r>
            <a:endParaRPr lang="zh-TW" altLang="en-US" sz="66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10525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818592" cy="870685"/>
          </a:xfrm>
        </p:spPr>
        <p:txBody>
          <a:bodyPr anchor="t"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水痘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(Varicella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介紹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1/2</a:t>
            </a:r>
            <a:endParaRPr kumimoji="1"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779463" y="1408526"/>
            <a:ext cx="7583487" cy="4850384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kumimoji="1"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致病源：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水痘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帶狀疱疹病毒（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Herpesvirus 3, Varicella-Zoster virus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  <a:p>
            <a:pPr>
              <a:spcBef>
                <a:spcPts val="1800"/>
              </a:spcBef>
            </a:pPr>
            <a:r>
              <a:rPr kumimoji="1"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人類是唯一宿主</a:t>
            </a:r>
            <a:endParaRPr kumimoji="1"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1800"/>
              </a:spcBef>
            </a:pPr>
            <a:r>
              <a:rPr kumimoji="1"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潛伏期：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14-21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天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1800"/>
              </a:spcBef>
            </a:pPr>
            <a:r>
              <a:rPr kumimoji="1"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好發於</a:t>
            </a:r>
            <a:r>
              <a:rPr kumimoji="1"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3-9</a:t>
            </a:r>
            <a:r>
              <a:rPr kumimoji="1"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歲以下幼童</a:t>
            </a:r>
            <a:endParaRPr kumimoji="1"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spcBef>
                <a:spcPts val="1800"/>
              </a:spcBef>
            </a:pPr>
            <a:r>
              <a:rPr kumimoji="1"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傳染</a:t>
            </a:r>
            <a:r>
              <a:rPr kumimoji="1"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途徑：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經由皮膚</a:t>
            </a:r>
            <a:r>
              <a:rPr lang="zh-TW" altLang="en-US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直接接觸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飛沫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</a:t>
            </a:r>
            <a:r>
              <a:rPr lang="zh-TW" altLang="en-US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空氣傳染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，接觸到得帶狀疱疹患者之水疱，也可以造成傳染。此外，也可被經由被水疱液和黏膜分泌物污染的器物間接傳染。痂皮則不具傳染性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kumimoji="1"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0966" y="271741"/>
            <a:ext cx="1517666" cy="11367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1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376407" y="1962807"/>
            <a:ext cx="3221648" cy="21677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15347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水痘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(Varicella)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介紹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2/2</a:t>
            </a:r>
            <a:endParaRPr lang="zh-TW" altLang="en-US" sz="2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01753" y="1527048"/>
            <a:ext cx="4475200" cy="4572000"/>
          </a:xfrm>
        </p:spPr>
        <p:txBody>
          <a:bodyPr>
            <a:normAutofit/>
          </a:bodyPr>
          <a:lstStyle/>
          <a:p>
            <a:r>
              <a:rPr lang="zh-TW" altLang="zh-TW" sz="2800" dirty="0" smtClean="0">
                <a:latin typeface="+mj-ea"/>
                <a:ea typeface="+mj-ea"/>
              </a:rPr>
              <a:t>傳染</a:t>
            </a:r>
            <a:r>
              <a:rPr lang="zh-TW" altLang="zh-TW" sz="2800" dirty="0">
                <a:latin typeface="+mj-ea"/>
                <a:ea typeface="+mj-ea"/>
              </a:rPr>
              <a:t>力極強，自出疹的前</a:t>
            </a:r>
            <a:r>
              <a:rPr lang="en-US" altLang="zh-TW" sz="2800" dirty="0">
                <a:latin typeface="+mj-ea"/>
                <a:ea typeface="+mj-ea"/>
              </a:rPr>
              <a:t>5</a:t>
            </a:r>
            <a:r>
              <a:rPr lang="zh-TW" altLang="zh-TW" sz="2800" dirty="0">
                <a:latin typeface="+mj-ea"/>
                <a:ea typeface="+mj-ea"/>
              </a:rPr>
              <a:t>天起（通常為前</a:t>
            </a:r>
            <a:r>
              <a:rPr lang="en-US" altLang="zh-TW" sz="2800" dirty="0">
                <a:latin typeface="+mj-ea"/>
                <a:ea typeface="+mj-ea"/>
              </a:rPr>
              <a:t>1</a:t>
            </a:r>
            <a:r>
              <a:rPr lang="zh-TW" altLang="zh-TW" sz="2800" dirty="0">
                <a:latin typeface="+mj-ea"/>
                <a:ea typeface="+mj-ea"/>
              </a:rPr>
              <a:t>～</a:t>
            </a:r>
            <a:r>
              <a:rPr lang="en-US" altLang="zh-TW" sz="2800" dirty="0">
                <a:latin typeface="+mj-ea"/>
                <a:ea typeface="+mj-ea"/>
              </a:rPr>
              <a:t>2</a:t>
            </a:r>
            <a:r>
              <a:rPr lang="zh-TW" altLang="zh-TW" sz="2800" dirty="0">
                <a:latin typeface="+mj-ea"/>
                <a:ea typeface="+mj-ea"/>
              </a:rPr>
              <a:t>天）到第一批水疱出現後</a:t>
            </a:r>
            <a:r>
              <a:rPr lang="en-US" altLang="zh-TW" sz="2800" dirty="0">
                <a:latin typeface="+mj-ea"/>
                <a:ea typeface="+mj-ea"/>
              </a:rPr>
              <a:t>5</a:t>
            </a:r>
            <a:r>
              <a:rPr lang="zh-TW" altLang="zh-TW" sz="2800" dirty="0">
                <a:latin typeface="+mj-ea"/>
                <a:ea typeface="+mj-ea"/>
              </a:rPr>
              <a:t>天之間都有傳染力，</a:t>
            </a:r>
            <a:r>
              <a:rPr lang="zh-TW" altLang="zh-TW" sz="2800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完全結痂後才不具傳染性</a:t>
            </a:r>
            <a:r>
              <a:rPr lang="zh-TW" altLang="zh-TW" sz="2800" dirty="0">
                <a:latin typeface="+mj-ea"/>
                <a:ea typeface="+mj-ea"/>
              </a:rPr>
              <a:t>。</a:t>
            </a:r>
            <a:endParaRPr lang="zh-TW" altLang="en-US" sz="2800" dirty="0">
              <a:latin typeface="+mj-ea"/>
              <a:ea typeface="+mj-ea"/>
            </a:endParaRPr>
          </a:p>
        </p:txBody>
      </p:sp>
      <p:pic>
        <p:nvPicPr>
          <p:cNvPr id="1026" name="Picture 2" descr="http://health.ttu.edu.tw/ezfiles/2/1002/pictures/978/part_11204_7758031_76266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002917" y="1292770"/>
            <a:ext cx="3991943" cy="55021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health.ttu.edu.tw/ezfiles/2/1002/pictures/978/part_11204_7758031_76266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0360" y="6333485"/>
            <a:ext cx="4887310" cy="3976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5725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水痘臨床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症狀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1/2</a:t>
            </a:r>
            <a:endParaRPr lang="zh-TW" altLang="en-US" sz="20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前驅症狀有微燒（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37.5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～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39°C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）、顫抖、腹痛、肌肉或關節酸痛約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～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天。</a:t>
            </a:r>
          </a:p>
          <a:p>
            <a:pPr lvl="0"/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皮膚上出現斑丘疹，然後多</a:t>
            </a:r>
            <a:r>
              <a:rPr lang="zh-TW" altLang="zh-TW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由臉、頭皮往軀幹及四肢延伸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，全身性的皮疹逐漸快速顯現，隨後變成水疱，最後留下粒狀痂皮。</a:t>
            </a:r>
          </a:p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成人得到水痘會有更嚴重的全身症狀，且有較高的併發症風險，常見的併發症為下呼吸道感染和繼發性細菌感染。在出疹前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至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天可能先有發燒及不適，與小孩先出現皮疹的病程有所不同。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5502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水痘臨床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症狀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2/2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053014"/>
              </p:ext>
            </p:extLst>
          </p:nvPr>
        </p:nvGraphicFramePr>
        <p:xfrm>
          <a:off x="195193" y="1624556"/>
          <a:ext cx="8640959" cy="4824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1597"/>
                <a:gridCol w="3739508"/>
                <a:gridCol w="4019854"/>
              </a:tblGrid>
              <a:tr h="1012402">
                <a:tc>
                  <a:txBody>
                    <a:bodyPr/>
                    <a:lstStyle/>
                    <a:p>
                      <a:endParaRPr lang="zh-TW" altLang="en-US" sz="2400" dirty="0"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水痘</a:t>
                      </a:r>
                      <a:endParaRPr lang="en-US" altLang="zh-TW" sz="2400" b="1" dirty="0" smtClean="0"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altLang="zh-TW" sz="2400" b="1" dirty="0" smtClean="0"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(Varicella)</a:t>
                      </a:r>
                      <a:endParaRPr lang="zh-TW" altLang="en-US" sz="2400" b="1" dirty="0"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1" kern="1200" dirty="0" smtClea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疫苗失敗的感染</a:t>
                      </a:r>
                      <a:endParaRPr lang="en-US" altLang="zh-TW" sz="2400" b="1" kern="1200" dirty="0" smtClean="0"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400" b="1" kern="1200" dirty="0" smtClea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zh-TW" altLang="en-US" sz="2400" b="1" kern="1200" dirty="0" smtClea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2400" b="1" kern="1200" dirty="0" smtClea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Breakthrough </a:t>
                      </a:r>
                      <a:r>
                        <a:rPr lang="zh-TW" altLang="en-US" sz="2400" b="1" kern="1200" dirty="0" smtClea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2400" b="1" kern="1200" dirty="0" smtClea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Infection</a:t>
                      </a:r>
                      <a:r>
                        <a:rPr lang="zh-TW" altLang="en-US" sz="2400" b="1" kern="1200" dirty="0" smtClea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altLang="zh-TW" sz="2400" b="1" kern="1200" dirty="0" smtClean="0">
                          <a:effectLst/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）</a:t>
                      </a:r>
                      <a:endParaRPr lang="zh-TW" altLang="en-US" sz="2400" b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81213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 smtClean="0"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臨</a:t>
                      </a:r>
                      <a:endParaRPr lang="en-US" altLang="zh-TW" sz="2400" dirty="0" smtClean="0"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zh-TW" altLang="en-US" sz="2400" dirty="0" smtClean="0"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床</a:t>
                      </a:r>
                      <a:endParaRPr lang="en-US" altLang="zh-TW" sz="2400" dirty="0" smtClean="0"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zh-TW" altLang="en-US" sz="2400" dirty="0" smtClean="0"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症</a:t>
                      </a:r>
                      <a:endParaRPr lang="en-US" altLang="zh-TW" sz="2400" dirty="0" smtClean="0"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zh-TW" altLang="en-US" sz="2400" dirty="0" smtClean="0">
                          <a:latin typeface="Calibri" panose="020F0502020204030204" pitchFamily="34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狀</a:t>
                      </a:r>
                      <a:endParaRPr lang="zh-TW" altLang="en-US" sz="2400" dirty="0"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altLang="zh-TW" sz="240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zh-TW" altLang="en-US" sz="2400" b="1" dirty="0">
                        <a:latin typeface="Calibri" panose="020F0502020204030204" pitchFamily="34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Picture 2" descr="http://www.cdc.gov/vaccines/imz-managers/coverage/vasp/images/brkthru2_view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112" y="2695461"/>
            <a:ext cx="3551352" cy="37274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://www.cdc.gov/vaccines/imz-managers/coverage/vasp/images/brkthru3_view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374" y="5125150"/>
            <a:ext cx="1330102" cy="133543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PHIL Image 6121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688" y="2698770"/>
            <a:ext cx="3271532" cy="3726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672" y="5140008"/>
            <a:ext cx="1400892" cy="13205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文字方塊 8"/>
          <p:cNvSpPr txBox="1"/>
          <p:nvPr/>
        </p:nvSpPr>
        <p:spPr>
          <a:xfrm>
            <a:off x="4572220" y="6422559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1400" dirty="0">
                <a:latin typeface="Calibri" panose="020F0502020204030204" pitchFamily="34" charset="0"/>
                <a:ea typeface="標楷體" panose="03000509000000000000" pitchFamily="65" charset="-120"/>
              </a:rPr>
              <a:t>圖片資料來源：</a:t>
            </a:r>
            <a:r>
              <a:rPr lang="en-US" altLang="zh-TW" sz="1400" dirty="0">
                <a:latin typeface="Calibri" panose="020F0502020204030204" pitchFamily="34" charset="0"/>
                <a:ea typeface="標楷體" panose="03000509000000000000" pitchFamily="65" charset="-120"/>
              </a:rPr>
              <a:t>United State CDC website</a:t>
            </a:r>
            <a:endParaRPr lang="zh-TW" altLang="en-US" sz="1400" dirty="0"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1143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5130" y="357784"/>
            <a:ext cx="7583487" cy="751824"/>
          </a:xfrm>
        </p:spPr>
        <p:txBody>
          <a:bodyPr anchor="t"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流行病學</a:t>
            </a:r>
            <a:endParaRPr kumimoji="1"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45561" y="1338350"/>
            <a:ext cx="7843056" cy="5160410"/>
          </a:xfrm>
        </p:spPr>
        <p:txBody>
          <a:bodyPr>
            <a:normAutofit fontScale="85000" lnSpcReduction="10000"/>
          </a:bodyPr>
          <a:lstStyle/>
          <a:p>
            <a:pPr marL="898525" indent="-898525">
              <a:buNone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一） 水痘全世界都有發生，感染者主要是兒童，惟在推動一劑</a:t>
            </a:r>
            <a:r>
              <a:rPr lang="zh-TW" altLang="en-US" b="1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水痘疫苗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接種政策後，好發年齡層有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逐漸後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移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趨勢。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（二） 盛行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季節：好發於冬季及早春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三） 好發年齡 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071563" indent="-268288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水痘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 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好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發年齡層原以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3-9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歲兒童占多數，近年逐漸後移至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9-15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歲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071563" indent="-268288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水痘</a:t>
            </a:r>
            <a:r>
              <a:rPr lang="zh-TW" altLang="en-US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併發重症</a:t>
            </a:r>
            <a:br>
              <a:rPr lang="zh-TW" altLang="en-US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好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發族群主要為免疫低下或缺陷者、成人及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孕婦。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071563" indent="-268288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水痘</a:t>
            </a:r>
            <a:r>
              <a:rPr lang="zh-TW" altLang="en-US" dirty="0">
                <a:solidFill>
                  <a:schemeClr val="accent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群聚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校園群聚為主，其中以小學占多數，好發年級層逐年上升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kumimoji="1"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kumimoji="1" lang="en-US" altLang="zh-TW" dirty="0" smtClean="0"/>
          </a:p>
          <a:p>
            <a:endParaRPr kumimoji="1" lang="en-US" altLang="zh-TW" dirty="0" smtClean="0"/>
          </a:p>
          <a:p>
            <a:endParaRPr kumimoji="1" lang="en-US" altLang="zh-TW" dirty="0"/>
          </a:p>
          <a:p>
            <a:pPr marL="0" indent="0">
              <a:buNone/>
            </a:pPr>
            <a:endParaRPr kumimoji="1" lang="en-US" altLang="zh-TW" dirty="0" smtClean="0"/>
          </a:p>
          <a:p>
            <a:endParaRPr kumimoji="1" lang="zh-TW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421" y="5789240"/>
            <a:ext cx="1132393" cy="982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6553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感受性及抵抗力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301751" y="1527048"/>
            <a:ext cx="8321987" cy="4572000"/>
          </a:xfrm>
        </p:spPr>
        <p:txBody>
          <a:bodyPr/>
          <a:lstStyle/>
          <a:p>
            <a:r>
              <a:rPr lang="zh-TW" altLang="en-US" sz="2800" dirty="0">
                <a:latin typeface="+mj-ea"/>
                <a:ea typeface="+mj-ea"/>
              </a:rPr>
              <a:t>未感染過的人皆有感受性，二次感染的機率很小；感染水痘後，可以變成潛伏性感染，至成年時復發為</a:t>
            </a:r>
            <a:r>
              <a:rPr lang="zh-TW" altLang="en-US" sz="2800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帶狀疱疹</a:t>
            </a:r>
            <a:r>
              <a:rPr lang="zh-TW" altLang="en-US" sz="2800" dirty="0">
                <a:latin typeface="+mj-ea"/>
                <a:ea typeface="+mj-ea"/>
              </a:rPr>
              <a:t>。</a:t>
            </a: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dirty="0">
                <a:solidFill>
                  <a:schemeClr val="tx2"/>
                </a:solidFill>
                <a:latin typeface="+mj-ea"/>
                <a:ea typeface="+mj-ea"/>
              </a:rPr>
              <a:t>帶狀疱</a:t>
            </a:r>
            <a:r>
              <a:rPr lang="zh-TW" altLang="en-US" sz="2800" dirty="0" smtClean="0">
                <a:solidFill>
                  <a:schemeClr val="tx2"/>
                </a:solidFill>
                <a:latin typeface="+mj-ea"/>
                <a:ea typeface="+mj-ea"/>
              </a:rPr>
              <a:t>疹</a:t>
            </a:r>
            <a:endParaRPr lang="en-US" altLang="zh-TW" sz="2800" dirty="0" smtClean="0">
              <a:solidFill>
                <a:schemeClr val="tx2"/>
              </a:solidFill>
              <a:latin typeface="+mj-ea"/>
              <a:ea typeface="+mj-ea"/>
            </a:endParaRPr>
          </a:p>
          <a:p>
            <a:pPr marL="725488" lvl="1" indent="-284163"/>
            <a:r>
              <a:rPr lang="zh-TW" altLang="en-US" sz="2400" dirty="0" smtClean="0">
                <a:latin typeface="+mj-ea"/>
                <a:ea typeface="+mj-ea"/>
              </a:rPr>
              <a:t>好</a:t>
            </a:r>
            <a:r>
              <a:rPr lang="zh-TW" altLang="en-US" sz="2400" dirty="0">
                <a:latin typeface="+mj-ea"/>
                <a:ea typeface="+mj-ea"/>
              </a:rPr>
              <a:t>發於老人，年紀越大，發病的機會大增，復發的不多（</a:t>
            </a:r>
            <a:r>
              <a:rPr lang="en-US" altLang="zh-TW" sz="2400" dirty="0">
                <a:latin typeface="+mj-ea"/>
                <a:ea typeface="+mj-ea"/>
              </a:rPr>
              <a:t>2</a:t>
            </a:r>
            <a:r>
              <a:rPr lang="zh-TW" altLang="en-US" sz="2400" dirty="0" smtClean="0">
                <a:latin typeface="+mj-ea"/>
                <a:ea typeface="+mj-ea"/>
              </a:rPr>
              <a:t>％）</a:t>
            </a:r>
            <a:endParaRPr lang="en-US" altLang="zh-TW" sz="2400" dirty="0" smtClean="0">
              <a:latin typeface="+mj-ea"/>
              <a:ea typeface="+mj-ea"/>
            </a:endParaRPr>
          </a:p>
          <a:p>
            <a:pPr marL="725488" lvl="1" indent="-284163"/>
            <a:r>
              <a:rPr lang="zh-TW" altLang="en-US" sz="2400" dirty="0" smtClean="0">
                <a:latin typeface="+mj-ea"/>
                <a:ea typeface="+mj-ea"/>
              </a:rPr>
              <a:t>有</a:t>
            </a:r>
            <a:r>
              <a:rPr lang="zh-TW" altLang="en-US" sz="2400" dirty="0">
                <a:latin typeface="+mj-ea"/>
                <a:ea typeface="+mj-ea"/>
              </a:rPr>
              <a:t>惡性腫瘤或是服用免疫抑制劑，因抵抗力較差，故發病之機會亦</a:t>
            </a:r>
            <a:r>
              <a:rPr lang="zh-TW" altLang="en-US" sz="2400" dirty="0" smtClean="0">
                <a:latin typeface="+mj-ea"/>
                <a:ea typeface="+mj-ea"/>
              </a:rPr>
              <a:t>高</a:t>
            </a:r>
            <a:endParaRPr lang="en-US" altLang="zh-TW" sz="2400" dirty="0" smtClean="0">
              <a:latin typeface="+mj-ea"/>
              <a:ea typeface="+mj-ea"/>
            </a:endParaRPr>
          </a:p>
          <a:p>
            <a:pPr marL="725488" lvl="1" indent="-284163"/>
            <a:r>
              <a:rPr lang="zh-TW" altLang="en-US" sz="2400" dirty="0" smtClean="0">
                <a:latin typeface="+mj-ea"/>
                <a:ea typeface="+mj-ea"/>
              </a:rPr>
              <a:t>小孩</a:t>
            </a:r>
            <a:r>
              <a:rPr lang="zh-TW" altLang="en-US" sz="2400" dirty="0">
                <a:latin typeface="+mj-ea"/>
                <a:ea typeface="+mj-ea"/>
              </a:rPr>
              <a:t>在</a:t>
            </a:r>
            <a:r>
              <a:rPr lang="en-US" altLang="zh-TW" sz="2400" dirty="0">
                <a:latin typeface="+mj-ea"/>
                <a:ea typeface="+mj-ea"/>
              </a:rPr>
              <a:t>2</a:t>
            </a:r>
            <a:r>
              <a:rPr lang="zh-TW" altLang="en-US" sz="2400" dirty="0">
                <a:latin typeface="+mj-ea"/>
                <a:ea typeface="+mj-ea"/>
              </a:rPr>
              <a:t>個月大前得到水痘會增加日後得到帶狀疱疹的機會。</a:t>
            </a:r>
          </a:p>
        </p:txBody>
      </p:sp>
    </p:spTree>
    <p:extLst>
      <p:ext uri="{BB962C8B-B14F-4D97-AF65-F5344CB8AC3E}">
        <p14:creationId xmlns:p14="http://schemas.microsoft.com/office/powerpoint/2010/main" val="2745471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預防方法</a:t>
            </a:r>
            <a:endParaRPr kumimoji="1"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30142" y="1171254"/>
            <a:ext cx="8406010" cy="4208930"/>
          </a:xfrm>
        </p:spPr>
        <p:txBody>
          <a:bodyPr/>
          <a:lstStyle/>
          <a:p>
            <a:endParaRPr lang="zh-TW" altLang="en-US" dirty="0"/>
          </a:p>
          <a:p>
            <a:r>
              <a:rPr lang="zh-TW" altLang="en-US" sz="2800" dirty="0" smtClean="0">
                <a:latin typeface="+mj-ea"/>
                <a:ea typeface="+mj-ea"/>
              </a:rPr>
              <a:t>預防</a:t>
            </a:r>
            <a:r>
              <a:rPr lang="zh-TW" altLang="en-US" sz="2800" dirty="0">
                <a:latin typeface="+mj-ea"/>
                <a:ea typeface="+mj-ea"/>
              </a:rPr>
              <a:t>水痘最有效的方法就是按時接種水痘</a:t>
            </a:r>
            <a:r>
              <a:rPr lang="zh-TW" altLang="en-US" sz="2800" dirty="0" smtClean="0">
                <a:latin typeface="+mj-ea"/>
                <a:ea typeface="+mj-ea"/>
              </a:rPr>
              <a:t>疫苗。</a:t>
            </a: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dirty="0" smtClean="0">
                <a:latin typeface="+mj-ea"/>
                <a:ea typeface="+mj-ea"/>
              </a:rPr>
              <a:t>維持</a:t>
            </a:r>
            <a:r>
              <a:rPr lang="zh-TW" altLang="en-US" sz="2800" dirty="0">
                <a:latin typeface="+mj-ea"/>
                <a:ea typeface="+mj-ea"/>
              </a:rPr>
              <a:t>良好的個人及環境衞生</a:t>
            </a:r>
            <a:r>
              <a:rPr lang="zh-TW" altLang="en-US" sz="2800" dirty="0" smtClean="0">
                <a:latin typeface="+mj-ea"/>
                <a:ea typeface="+mj-ea"/>
              </a:rPr>
              <a:t>。</a:t>
            </a: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dirty="0" smtClean="0">
                <a:latin typeface="+mj-ea"/>
                <a:ea typeface="+mj-ea"/>
              </a:rPr>
              <a:t>保持</a:t>
            </a:r>
            <a:r>
              <a:rPr lang="zh-TW" altLang="en-US" sz="2800" dirty="0">
                <a:latin typeface="+mj-ea"/>
                <a:ea typeface="+mj-ea"/>
              </a:rPr>
              <a:t>室內空氣流通，避免長期處於密閉空間內</a:t>
            </a:r>
            <a:r>
              <a:rPr lang="zh-TW" altLang="en-US" sz="2800" dirty="0" smtClean="0">
                <a:latin typeface="+mj-ea"/>
                <a:ea typeface="+mj-ea"/>
              </a:rPr>
              <a:t>。</a:t>
            </a:r>
            <a:endParaRPr lang="en-US" altLang="zh-TW" sz="2800" dirty="0">
              <a:latin typeface="+mj-ea"/>
              <a:ea typeface="+mj-ea"/>
            </a:endParaRPr>
          </a:p>
          <a:p>
            <a:r>
              <a:rPr lang="zh-TW" altLang="en-US" sz="2800" dirty="0" smtClean="0">
                <a:latin typeface="+mj-ea"/>
                <a:ea typeface="+mj-ea"/>
              </a:rPr>
              <a:t>保持</a:t>
            </a:r>
            <a:r>
              <a:rPr lang="zh-TW" altLang="en-US" sz="2800" dirty="0">
                <a:latin typeface="+mj-ea"/>
                <a:ea typeface="+mj-ea"/>
              </a:rPr>
              <a:t>雙手清潔，並用正確的方法洗手</a:t>
            </a:r>
            <a:r>
              <a:rPr lang="zh-TW" altLang="en-US" sz="2800" dirty="0" smtClean="0">
                <a:latin typeface="+mj-ea"/>
                <a:ea typeface="+mj-ea"/>
              </a:rPr>
              <a:t>。</a:t>
            </a: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en-US" sz="2800" dirty="0" smtClean="0">
                <a:latin typeface="+mj-ea"/>
                <a:ea typeface="+mj-ea"/>
              </a:rPr>
              <a:t>患者</a:t>
            </a:r>
            <a:r>
              <a:rPr lang="zh-TW" altLang="en-US" sz="2800" dirty="0">
                <a:latin typeface="+mj-ea"/>
                <a:ea typeface="+mj-ea"/>
              </a:rPr>
              <a:t>應遵循呼吸道衛生與咳嗽禮節</a:t>
            </a:r>
            <a:r>
              <a:rPr lang="zh-TW" altLang="en-US" sz="2800" dirty="0" smtClean="0">
                <a:latin typeface="+mj-ea"/>
                <a:ea typeface="+mj-ea"/>
              </a:rPr>
              <a:t>。</a:t>
            </a:r>
            <a:endParaRPr kumimoji="1" lang="zh-TW" altLang="en-US" sz="2800" dirty="0">
              <a:latin typeface="+mj-ea"/>
              <a:ea typeface="+mj-ea"/>
            </a:endParaRPr>
          </a:p>
        </p:txBody>
      </p:sp>
      <p:pic>
        <p:nvPicPr>
          <p:cNvPr id="2050" name="Picture 2" descr="http://health.ttu.edu.tw/ezfiles/2/1002/pictures/978/part_11204_7758031_76266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56" r="2892" b="64798"/>
          <a:stretch/>
        </p:blipFill>
        <p:spPr bwMode="auto">
          <a:xfrm>
            <a:off x="4563695" y="4086955"/>
            <a:ext cx="4517241" cy="26922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health.ttu.edu.tw/ezfiles/2/1002/pictures/978/part_11204_7758031_76266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0360" y="6333485"/>
            <a:ext cx="4887310" cy="3976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138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87356" y="2539348"/>
            <a:ext cx="59744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治療照護</a:t>
            </a:r>
          </a:p>
        </p:txBody>
      </p:sp>
      <p:sp>
        <p:nvSpPr>
          <p:cNvPr id="8" name="副標題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zh-TW" sz="28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Vidarabine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和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acyclovir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都可治療水痘或帶狀疱疹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，為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抗病毒藥物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728918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宣紙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484</TotalTime>
  <Words>843</Words>
  <Application>Microsoft Office PowerPoint</Application>
  <PresentationFormat>如螢幕大小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市鎮</vt:lpstr>
      <vt:lpstr>水痘(Varicella)</vt:lpstr>
      <vt:lpstr>水痘(Varicella)介紹1/2</vt:lpstr>
      <vt:lpstr>水痘(Varicella)介紹2/2</vt:lpstr>
      <vt:lpstr>水痘臨床症狀1/2</vt:lpstr>
      <vt:lpstr>水痘臨床症狀2/2</vt:lpstr>
      <vt:lpstr>流行病學</vt:lpstr>
      <vt:lpstr>感受性及抵抗力</vt:lpstr>
      <vt:lpstr>預防方法</vt:lpstr>
      <vt:lpstr>治療照護</vt:lpstr>
      <vt:lpstr>注意事項1/2</vt:lpstr>
      <vt:lpstr>注意事項2/2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百日咳簡介及疫情調查注意事項  校園傳染病簡介及疫情調查注意事項</dc:title>
  <dc:creator>永政 林</dc:creator>
  <cp:lastModifiedBy>王美</cp:lastModifiedBy>
  <cp:revision>37</cp:revision>
  <dcterms:created xsi:type="dcterms:W3CDTF">2015-05-25T02:21:01Z</dcterms:created>
  <dcterms:modified xsi:type="dcterms:W3CDTF">2017-05-25T05:02:15Z</dcterms:modified>
</cp:coreProperties>
</file>