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1634" r:id="rId2"/>
    <p:sldId id="1648" r:id="rId3"/>
    <p:sldId id="1659" r:id="rId4"/>
    <p:sldId id="1657" r:id="rId5"/>
    <p:sldId id="1658" r:id="rId6"/>
    <p:sldId id="1640" r:id="rId7"/>
    <p:sldId id="1650" r:id="rId8"/>
    <p:sldId id="1654" r:id="rId9"/>
    <p:sldId id="1655" r:id="rId10"/>
    <p:sldId id="1656" r:id="rId11"/>
    <p:sldId id="1647" r:id="rId12"/>
  </p:sldIdLst>
  <p:sldSz cx="9906000" cy="6858000" type="A4"/>
  <p:notesSz cx="6797675" cy="9874250"/>
  <p:custDataLst>
    <p:tags r:id="rId15"/>
  </p:custData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AD3BBBC3-344B-4DC0-8391-87078203DDD0}">
          <p14:sldIdLst>
            <p14:sldId id="1634"/>
            <p14:sldId id="1648"/>
            <p14:sldId id="1659"/>
            <p14:sldId id="1657"/>
            <p14:sldId id="1658"/>
            <p14:sldId id="1640"/>
            <p14:sldId id="1650"/>
            <p14:sldId id="1654"/>
            <p14:sldId id="1655"/>
            <p14:sldId id="1656"/>
            <p14:sldId id="16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22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AC2C8"/>
    <a:srgbClr val="E67676"/>
    <a:srgbClr val="FFD961"/>
    <a:srgbClr val="FFE9A3"/>
    <a:srgbClr val="2FC9FF"/>
    <a:srgbClr val="9BE5FF"/>
    <a:srgbClr val="D9F5FF"/>
    <a:srgbClr val="11FF7D"/>
    <a:srgbClr val="4B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7" autoAdjust="0"/>
    <p:restoredTop sz="84473" autoAdjust="0"/>
  </p:normalViewPr>
  <p:slideViewPr>
    <p:cSldViewPr snapToGrid="0">
      <p:cViewPr varScale="1">
        <p:scale>
          <a:sx n="74" d="100"/>
          <a:sy n="74" d="100"/>
        </p:scale>
        <p:origin x="1152" y="54"/>
      </p:cViewPr>
      <p:guideLst>
        <p:guide orient="horz" pos="2422"/>
        <p:guide pos="3120"/>
      </p:guideLst>
    </p:cSldViewPr>
  </p:slideViewPr>
  <p:outlineViewPr>
    <p:cViewPr>
      <p:scale>
        <a:sx n="33" d="100"/>
        <a:sy n="33" d="100"/>
      </p:scale>
      <p:origin x="0" y="10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50204" cy="49205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050" tIns="45525" rIns="91050" bIns="45525" numCol="1" anchor="t" anchorCtr="0" compatLnSpc="1">
            <a:prstTxWarp prst="textNoShape">
              <a:avLst/>
            </a:prstTxWarp>
          </a:bodyPr>
          <a:lstStyle>
            <a:lvl1pPr algn="l" defTabSz="910987" eaLnBrk="0" hangingPunct="0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5886" y="2"/>
            <a:ext cx="2950204" cy="49205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050" tIns="45525" rIns="91050" bIns="45525" numCol="1" anchor="t" anchorCtr="0" compatLnSpc="1">
            <a:prstTxWarp prst="textNoShape">
              <a:avLst/>
            </a:prstTxWarp>
          </a:bodyPr>
          <a:lstStyle>
            <a:lvl1pPr algn="r" defTabSz="910987" eaLnBrk="0" hangingPunct="0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1A415D70-FC8F-47FD-A556-CD66592A1C16}" type="datetimeFigureOut">
              <a:rPr lang="zh-TW" altLang="en-US"/>
              <a:pPr>
                <a:defRPr/>
              </a:pPr>
              <a:t>2015/12/22</a:t>
            </a:fld>
            <a:endParaRPr lang="en-US" altLang="zh-TW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618"/>
            <a:ext cx="2950204" cy="49205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050" tIns="45525" rIns="91050" bIns="45525" numCol="1" anchor="b" anchorCtr="0" compatLnSpc="1">
            <a:prstTxWarp prst="textNoShape">
              <a:avLst/>
            </a:prstTxWarp>
          </a:bodyPr>
          <a:lstStyle>
            <a:lvl1pPr algn="l" defTabSz="910987" eaLnBrk="0" hangingPunct="0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5886" y="9380618"/>
            <a:ext cx="2950204" cy="49205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050" tIns="45525" rIns="91050" bIns="45525" numCol="1" anchor="b" anchorCtr="0" compatLnSpc="1">
            <a:prstTxWarp prst="textNoShape">
              <a:avLst/>
            </a:prstTxWarp>
          </a:bodyPr>
          <a:lstStyle>
            <a:lvl1pPr algn="r" defTabSz="910987" eaLnBrk="0" hangingPunct="0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012ACBF-FD74-4B23-BACF-41856B1588E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3561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50204" cy="49205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028" tIns="45515" rIns="91028" bIns="45515" numCol="1" anchor="t" anchorCtr="0" compatLnSpc="1">
            <a:prstTxWarp prst="textNoShape">
              <a:avLst/>
            </a:prstTxWarp>
          </a:bodyPr>
          <a:lstStyle>
            <a:lvl1pPr algn="l" defTabSz="872962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5886" y="2"/>
            <a:ext cx="2950204" cy="49205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028" tIns="45515" rIns="91028" bIns="45515" numCol="1" anchor="t" anchorCtr="0" compatLnSpc="1">
            <a:prstTxWarp prst="textNoShape">
              <a:avLst/>
            </a:prstTxWarp>
          </a:bodyPr>
          <a:lstStyle>
            <a:lvl1pPr algn="r" defTabSz="872962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0250" y="741363"/>
            <a:ext cx="5341938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673" y="4690315"/>
            <a:ext cx="5435921" cy="443954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028" tIns="45515" rIns="91028" bIns="455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618"/>
            <a:ext cx="2950204" cy="49205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028" tIns="45515" rIns="91028" bIns="45515" numCol="1" anchor="b" anchorCtr="0" compatLnSpc="1">
            <a:prstTxWarp prst="textNoShape">
              <a:avLst/>
            </a:prstTxWarp>
          </a:bodyPr>
          <a:lstStyle>
            <a:lvl1pPr algn="l" defTabSz="872962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5886" y="9380618"/>
            <a:ext cx="2950204" cy="49205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028" tIns="45515" rIns="91028" bIns="45515" numCol="1" anchor="b" anchorCtr="0" compatLnSpc="1">
            <a:prstTxWarp prst="textNoShape">
              <a:avLst/>
            </a:prstTxWarp>
          </a:bodyPr>
          <a:lstStyle>
            <a:lvl1pPr algn="r" defTabSz="872962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96B7CFE-8258-465C-B71C-8EEB2C98C5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4080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備忘稿版面配置區 2"/>
          <p:cNvSpPr>
            <a:spLocks noGrp="1"/>
          </p:cNvSpPr>
          <p:nvPr>
            <p:ph type="body" idx="1"/>
          </p:nvPr>
        </p:nvSpPr>
        <p:spPr>
          <a:xfrm>
            <a:off x="681673" y="4691885"/>
            <a:ext cx="5435921" cy="4439548"/>
          </a:xfrm>
          <a:noFill/>
        </p:spPr>
        <p:txBody>
          <a:bodyPr lIns="91023" tIns="45513" rIns="91023" bIns="45513"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16387" name="投影片編號版面配置區 3"/>
          <p:cNvSpPr txBox="1">
            <a:spLocks noGrp="1"/>
          </p:cNvSpPr>
          <p:nvPr/>
        </p:nvSpPr>
        <p:spPr bwMode="auto">
          <a:xfrm>
            <a:off x="3847472" y="9379045"/>
            <a:ext cx="294861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23" tIns="45513" rIns="91023" bIns="45513" anchor="b"/>
          <a:lstStyle/>
          <a:p>
            <a:pPr algn="r" defTabSz="883000"/>
            <a:fld id="{D2338B9D-1159-44DE-81C5-D659BED8E274}" type="slidenum">
              <a:rPr lang="en-US" altLang="zh-TW" sz="1200"/>
              <a:pPr algn="r" defTabSz="883000"/>
              <a:t>1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2804666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B7CFE-8258-465C-B71C-8EEB2C98C5C6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5471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altLang="zh-TW" b="1" dirty="0" smtClean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B7CFE-8258-465C-B71C-8EEB2C98C5C6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90833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B7CFE-8258-465C-B71C-8EEB2C98C5C6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2762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B7CFE-8258-465C-B71C-8EEB2C98C5C6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2762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256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9071148-C17A-4181-A7C1-672C59202CF6}" type="slidenum">
              <a:rPr lang="zh-TW" altLang="en-US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2840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B7CFE-8258-465C-B71C-8EEB2C98C5C6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9807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256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9071148-C17A-4181-A7C1-672C59202CF6}" type="slidenum">
              <a:rPr lang="zh-TW" altLang="en-US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2840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256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9071148-C17A-4181-A7C1-672C59202CF6}" type="slidenum">
              <a:rPr lang="zh-TW" altLang="en-US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2840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ChangeArrowheads="1"/>
          </p:cNvSpPr>
          <p:nvPr userDrawn="1"/>
        </p:nvSpPr>
        <p:spPr bwMode="gray">
          <a:xfrm>
            <a:off x="0" y="0"/>
            <a:ext cx="9906000" cy="1435100"/>
          </a:xfrm>
          <a:prstGeom prst="rect">
            <a:avLst/>
          </a:prstGeom>
          <a:gradFill rotWithShape="1">
            <a:gsLst>
              <a:gs pos="0">
                <a:schemeClr val="folHlink">
                  <a:alpha val="50000"/>
                </a:schemeClr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>
              <a:ea typeface="新細明體" pitchFamily="18" charset="-120"/>
            </a:endParaRPr>
          </a:p>
        </p:txBody>
      </p:sp>
      <p:sp>
        <p:nvSpPr>
          <p:cNvPr id="12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187450" y="2708275"/>
            <a:ext cx="7523163" cy="1470025"/>
          </a:xfrm>
          <a:effectLst/>
        </p:spPr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3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95513" y="5013325"/>
            <a:ext cx="5770562" cy="1077913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0066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按一下以編輯母片副標題樣式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95300" y="0"/>
            <a:ext cx="9248775" cy="62118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330950"/>
            <a:ext cx="2311400" cy="47625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38AEE36-A104-4398-B553-4571BA034B8A}" type="datetimeFigureOut">
              <a:rPr lang="zh-TW" altLang="en-US"/>
              <a:pPr>
                <a:defRPr/>
              </a:pPr>
              <a:t>2015/12/22</a:t>
            </a:fld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330950"/>
            <a:ext cx="3136900" cy="47625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330950"/>
            <a:ext cx="2311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BA2E2FC-2C4D-44E5-BF13-7E4CA1190B1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8675" y="0"/>
            <a:ext cx="8375710" cy="965200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330950"/>
            <a:ext cx="2311400" cy="47625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9CE82B0-318E-41FA-B3F8-E2C0C8F71D30}" type="datetimeFigureOut">
              <a:rPr lang="zh-TW" altLang="en-US"/>
              <a:pPr>
                <a:defRPr/>
              </a:pPr>
              <a:t>2015/12/22</a:t>
            </a:fld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330950"/>
            <a:ext cx="3136900" cy="47625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330950"/>
            <a:ext cx="2311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DE4875B-39C2-46F6-B3B4-BB9775EA487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95300" y="1244600"/>
            <a:ext cx="4381500" cy="488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9200" y="1244600"/>
            <a:ext cx="4381500" cy="488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330950"/>
            <a:ext cx="2311400" cy="47625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A6E4262-324D-4C4C-B5DB-40EDA2528C31}" type="datetimeFigureOut">
              <a:rPr lang="zh-TW" altLang="en-US"/>
              <a:pPr>
                <a:defRPr/>
              </a:pPr>
              <a:t>2015/12/22</a:t>
            </a:fld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330950"/>
            <a:ext cx="3136900" cy="47625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330950"/>
            <a:ext cx="2311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260DF6F-9E82-4248-8F13-2528A914885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330950"/>
            <a:ext cx="2311400" cy="47625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25B7D8F-A573-4961-AB81-B55B862E86D8}" type="datetimeFigureOut">
              <a:rPr lang="zh-TW" altLang="en-US"/>
              <a:pPr>
                <a:defRPr/>
              </a:pPr>
              <a:t>2015/12/22</a:t>
            </a:fld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330950"/>
            <a:ext cx="3136900" cy="47625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330950"/>
            <a:ext cx="2311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91B5C87-E6FB-4907-8683-FB83ECDE7A1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330950"/>
            <a:ext cx="2311400" cy="47625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3F168FE-E290-49B5-A545-210472CA2E92}" type="datetimeFigureOut">
              <a:rPr lang="zh-TW" altLang="en-US"/>
              <a:pPr>
                <a:defRPr/>
              </a:pPr>
              <a:t>2015/12/22</a:t>
            </a:fld>
            <a:endParaRPr lang="en-US" altLang="zh-TW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330950"/>
            <a:ext cx="3136900" cy="47625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330950"/>
            <a:ext cx="2311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EFBB869-D870-478A-98A3-7E536916647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330950"/>
            <a:ext cx="2311400" cy="47625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CA5F305-E621-4A1D-8DDC-9FB6847DEB07}" type="datetimeFigureOut">
              <a:rPr lang="zh-TW" altLang="en-US"/>
              <a:pPr>
                <a:defRPr/>
              </a:pPr>
              <a:t>2015/12/22</a:t>
            </a:fld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330950"/>
            <a:ext cx="3136900" cy="47625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330950"/>
            <a:ext cx="2311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646CDC8-0909-45F5-B256-928DDD4BC94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330950"/>
            <a:ext cx="2311400" cy="47625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0FE41CA-B829-4A15-AEFA-E3C1099304C0}" type="datetimeFigureOut">
              <a:rPr lang="zh-TW" altLang="en-US"/>
              <a:pPr>
                <a:defRPr/>
              </a:pPr>
              <a:t>2015/12/22</a:t>
            </a:fld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330950"/>
            <a:ext cx="3136900" cy="47625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330950"/>
            <a:ext cx="2311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30871D5-20D3-43DE-8652-33F1D1A74D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330950"/>
            <a:ext cx="2311400" cy="47625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13709DC-32B8-49CA-88A9-602A726664B4}" type="datetimeFigureOut">
              <a:rPr lang="zh-TW" altLang="en-US"/>
              <a:pPr>
                <a:defRPr/>
              </a:pPr>
              <a:t>2015/12/22</a:t>
            </a:fld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330950"/>
            <a:ext cx="3136900" cy="47625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330950"/>
            <a:ext cx="2311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4C0BF2D-DCBF-4BA5-BE9E-661028F4BE1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81850" y="96838"/>
            <a:ext cx="2228850" cy="60293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95300" y="96838"/>
            <a:ext cx="6534150" cy="60293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330950"/>
            <a:ext cx="2311400" cy="47625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46A6059-0DD5-446E-A3B6-3F6298677C28}" type="datetimeFigureOut">
              <a:rPr lang="zh-TW" altLang="en-US"/>
              <a:pPr>
                <a:defRPr/>
              </a:pPr>
              <a:t>2015/12/22</a:t>
            </a:fld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330950"/>
            <a:ext cx="3136900" cy="47625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330950"/>
            <a:ext cx="2311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A3DCF52-82C2-426C-95A3-6008F3459A3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5351"/>
            <a:ext cx="9969693" cy="2501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gray">
          <a:xfrm>
            <a:off x="0" y="0"/>
            <a:ext cx="9906000" cy="1435100"/>
          </a:xfrm>
          <a:prstGeom prst="rect">
            <a:avLst/>
          </a:prstGeom>
          <a:gradFill rotWithShape="1">
            <a:gsLst>
              <a:gs pos="0">
                <a:schemeClr val="folHlink">
                  <a:alpha val="50000"/>
                </a:schemeClr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>
              <a:ea typeface="新細明體" pitchFamily="18" charset="-120"/>
            </a:endParaRP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28675" y="0"/>
            <a:ext cx="89154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330325"/>
            <a:ext cx="8915400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4703763" y="6556375"/>
            <a:ext cx="557212" cy="274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algn="ctr"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>
              <a:defRPr/>
            </a:pPr>
            <a:r>
              <a:rPr lang="en-US" altLang="zh-TW" sz="1200" smtClean="0">
                <a:ea typeface="標楷體" pitchFamily="65" charset="-120"/>
              </a:rPr>
              <a:t>- </a:t>
            </a:r>
            <a:fld id="{1C9A4094-6163-43DE-A629-F5337DEE97A7}" type="slidenum">
              <a:rPr lang="en-US" altLang="zh-TW" sz="1200" smtClean="0">
                <a:ea typeface="標楷體" pitchFamily="65" charset="-120"/>
              </a:rPr>
              <a:pPr algn="l">
                <a:defRPr/>
              </a:pPr>
              <a:t>‹#›</a:t>
            </a:fld>
            <a:r>
              <a:rPr lang="en-US" altLang="zh-TW" sz="1200" smtClean="0">
                <a:ea typeface="標楷體" pitchFamily="65" charset="-120"/>
              </a:rPr>
              <a:t>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Arial" charset="0"/>
          <a:ea typeface="標楷體" pitchFamily="65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Arial" charset="0"/>
          <a:ea typeface="標楷體" pitchFamily="65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Arial" charset="0"/>
          <a:ea typeface="標楷體" pitchFamily="65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Arial" charset="0"/>
          <a:ea typeface="標楷體" pitchFamily="65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Blip>
          <a:blip r:embed="rId13"/>
        </a:buBlip>
        <a:defRPr kumimoji="1" sz="20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‒"/>
        <a:defRPr kumimoji="1" sz="20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Char char="l"/>
        <a:defRPr kumimoji="1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842740" cy="5779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868" y="2846818"/>
            <a:ext cx="10038704" cy="409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1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287457" y="1516676"/>
            <a:ext cx="9267825" cy="2262188"/>
          </a:xfrm>
        </p:spPr>
        <p:txBody>
          <a:bodyPr lIns="90488" tIns="44450" rIns="90488" bIns="44450"/>
          <a:lstStyle/>
          <a:p>
            <a:r>
              <a:rPr lang="zh-TW" altLang="en-US" sz="5000" dirty="0" smtClean="0">
                <a:solidFill>
                  <a:schemeClr val="bg1"/>
                </a:solidFill>
                <a:cs typeface="Times New Roman" pitchFamily="18" charset="0"/>
              </a:rPr>
              <a:t>訂定本市</a:t>
            </a:r>
            <a:r>
              <a:rPr lang="zh-TW" altLang="en-US" sz="5000" dirty="0">
                <a:solidFill>
                  <a:schemeClr val="bg1"/>
                </a:solidFill>
                <a:cs typeface="Times New Roman" pitchFamily="18" charset="0"/>
              </a:rPr>
              <a:t>溫室氣體減量目標</a:t>
            </a:r>
            <a:r>
              <a:rPr lang="en-US" altLang="zh-TW" sz="5000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en-US" altLang="zh-TW" sz="50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zh-TW" altLang="en-US" sz="5000" dirty="0">
                <a:solidFill>
                  <a:schemeClr val="bg1"/>
                </a:solidFill>
                <a:cs typeface="Times New Roman" pitchFamily="18" charset="0"/>
              </a:rPr>
              <a:t>規劃說明</a:t>
            </a:r>
            <a:endParaRPr lang="zh-TW" altLang="zh-TW" sz="5000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gray">
          <a:xfrm>
            <a:off x="1326125" y="6263605"/>
            <a:ext cx="6994525" cy="48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104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年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12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月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22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日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88" y="5710341"/>
            <a:ext cx="43624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48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Box 38"/>
          <p:cNvSpPr txBox="1">
            <a:spLocks noChangeArrowheads="1"/>
          </p:cNvSpPr>
          <p:nvPr/>
        </p:nvSpPr>
        <p:spPr bwMode="gray">
          <a:xfrm>
            <a:off x="687969" y="884684"/>
            <a:ext cx="8582731" cy="23852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Blip>
                <a:blip r:embed="rId3"/>
              </a:buBlip>
            </a:pPr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為</a:t>
            </a:r>
            <a:r>
              <a:rPr kumimoji="0"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達到本市中、長期減量目標，將</a:t>
            </a:r>
            <a:r>
              <a:rPr kumimoji="0"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訂定「溫室氣體管制</a:t>
            </a:r>
            <a:r>
              <a:rPr kumimoji="0"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執行</a:t>
            </a:r>
            <a:r>
              <a:rPr kumimoji="0"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方案」執行本市減</a:t>
            </a:r>
            <a:r>
              <a:rPr kumimoji="0"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量</a:t>
            </a:r>
            <a:r>
              <a:rPr kumimoji="0"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計畫</a:t>
            </a:r>
            <a:r>
              <a:rPr kumimoji="0"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。</a:t>
            </a:r>
            <a:endParaRPr kumimoji="0"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342900" indent="-342900" eaLnBrk="0" hangingPunct="0">
              <a:buBlip>
                <a:blip r:embed="rId3"/>
              </a:buBlip>
            </a:pPr>
            <a:r>
              <a:rPr kumimoji="0"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依據</a:t>
            </a:r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「溫室氣體減量及管理法」第</a:t>
            </a:r>
            <a:r>
              <a:rPr kumimoji="0"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15</a:t>
            </a:r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條規定，</a:t>
            </a:r>
            <a:r>
              <a:rPr kumimoji="0"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地方政府訂</a:t>
            </a:r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定「溫室氣體管制執行方案」。</a:t>
            </a:r>
            <a:endParaRPr kumimoji="0"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342900" indent="-342900" eaLnBrk="0" hangingPunct="0">
              <a:spcBef>
                <a:spcPts val="600"/>
              </a:spcBef>
              <a:buBlip>
                <a:blip r:embed="rId3"/>
              </a:buBlip>
            </a:pPr>
            <a:r>
              <a:rPr kumimoji="0"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配合</a:t>
            </a:r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中央管制目標，</a:t>
            </a:r>
            <a:r>
              <a:rPr kumimoji="0"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以每</a:t>
            </a:r>
            <a:r>
              <a:rPr kumimoji="0"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5</a:t>
            </a:r>
            <a:r>
              <a:rPr kumimoji="0"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年為一階段</a:t>
            </a:r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，檢討修正，以逐步達成中、長期減量目標</a:t>
            </a:r>
            <a:r>
              <a:rPr kumimoji="0"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。</a:t>
            </a:r>
            <a:endParaRPr kumimoji="0"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987961" y="116682"/>
            <a:ext cx="7047128" cy="563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kumimoji="0" lang="zh-TW" altLang="en-US" sz="3600" dirty="0" smtClean="0">
                <a:solidFill>
                  <a:srgbClr val="000000"/>
                </a:solidFill>
              </a:rPr>
              <a:t>減量計畫</a:t>
            </a:r>
            <a:r>
              <a:rPr kumimoji="0" lang="en-US" altLang="zh-TW" sz="3600" dirty="0" smtClean="0">
                <a:solidFill>
                  <a:srgbClr val="000000"/>
                </a:solidFill>
              </a:rPr>
              <a:t>—</a:t>
            </a:r>
            <a:r>
              <a:rPr kumimoji="0" lang="zh-TW" altLang="en-US" sz="3600" dirty="0" smtClean="0">
                <a:solidFill>
                  <a:srgbClr val="000000"/>
                </a:solidFill>
                <a:latin typeface="微軟正黑體" panose="020B0604030504040204" pitchFamily="34" charset="-120"/>
              </a:rPr>
              <a:t>溫室氣體</a:t>
            </a:r>
            <a:r>
              <a:rPr kumimoji="0" lang="zh-TW" altLang="en-US" sz="3600" dirty="0" smtClean="0">
                <a:solidFill>
                  <a:srgbClr val="000000"/>
                </a:solidFill>
              </a:rPr>
              <a:t>管制</a:t>
            </a:r>
            <a:r>
              <a:rPr kumimoji="0" lang="zh-TW" altLang="en-US" sz="3600" dirty="0">
                <a:solidFill>
                  <a:srgbClr val="000000"/>
                </a:solidFill>
              </a:rPr>
              <a:t>執行方案</a:t>
            </a:r>
          </a:p>
        </p:txBody>
      </p:sp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1284368" y="3435565"/>
            <a:ext cx="4328716" cy="106838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57150" cmpd="thickThin" algn="ctr">
            <a:solidFill>
              <a:srgbClr val="99336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9pPr>
          </a:lstStyle>
          <a:p>
            <a:pPr algn="ctr" eaLnBrk="1" hangingPunct="1"/>
            <a:r>
              <a:rPr kumimoji="0" lang="zh-TW" altLang="en-US" sz="20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行政院核定</a:t>
            </a:r>
          </a:p>
          <a:p>
            <a:pPr algn="ctr" eaLnBrk="1" hangingPunct="1"/>
            <a:r>
              <a:rPr kumimoji="0"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國家因應氣候變遷行動綱領</a:t>
            </a:r>
            <a:endParaRPr kumimoji="0" lang="en-US" altLang="zh-TW"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algn="ctr" eaLnBrk="1" hangingPunct="1"/>
            <a:r>
              <a:rPr kumimoji="0" lang="zh-TW" altLang="en-US" sz="20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溫室氣體減量推動方案</a:t>
            </a:r>
            <a:r>
              <a:rPr kumimoji="0" lang="zh-TW" altLang="en-US" sz="16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（中央主管機關）</a:t>
            </a:r>
          </a:p>
        </p:txBody>
      </p:sp>
      <p:sp>
        <p:nvSpPr>
          <p:cNvPr id="33" name="AutoShape 13"/>
          <p:cNvSpPr>
            <a:spLocks noChangeArrowheads="1"/>
          </p:cNvSpPr>
          <p:nvPr/>
        </p:nvSpPr>
        <p:spPr bwMode="auto">
          <a:xfrm>
            <a:off x="1265450" y="4658381"/>
            <a:ext cx="4368271" cy="94743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57150" cmpd="thickThin" algn="ctr">
            <a:solidFill>
              <a:srgbClr val="99336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9pPr>
          </a:lstStyle>
          <a:p>
            <a:pPr algn="ctr" eaLnBrk="1" hangingPunct="1"/>
            <a:r>
              <a:rPr kumimoji="0" lang="zh-TW" altLang="en-US" sz="20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部門</a:t>
            </a:r>
            <a:r>
              <a:rPr kumimoji="0" lang="zh-TW" altLang="en-US" sz="20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溫室氣體</a:t>
            </a:r>
            <a:r>
              <a:rPr kumimoji="0" lang="zh-TW" altLang="en-US" sz="2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排放管制行動方案</a:t>
            </a:r>
          </a:p>
          <a:p>
            <a:pPr algn="ctr" eaLnBrk="1" hangingPunct="1"/>
            <a:r>
              <a:rPr kumimoji="0" lang="zh-TW" altLang="en-US" sz="1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（中央目的事業主管機關）</a:t>
            </a:r>
          </a:p>
        </p:txBody>
      </p:sp>
      <p:sp>
        <p:nvSpPr>
          <p:cNvPr id="56" name="AutoShape 17"/>
          <p:cNvSpPr>
            <a:spLocks noChangeArrowheads="1"/>
          </p:cNvSpPr>
          <p:nvPr/>
        </p:nvSpPr>
        <p:spPr bwMode="auto">
          <a:xfrm>
            <a:off x="1265450" y="5769700"/>
            <a:ext cx="4368271" cy="10080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57150" cmpd="thickThin" algn="ctr">
            <a:solidFill>
              <a:srgbClr val="99336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9pPr>
          </a:lstStyle>
          <a:p>
            <a:pPr algn="ctr" eaLnBrk="1" hangingPunct="1"/>
            <a:r>
              <a:rPr kumimoji="0"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第</a:t>
            </a:r>
            <a:r>
              <a:rPr kumimoji="0"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15</a:t>
            </a:r>
            <a:r>
              <a:rPr kumimoji="0"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條</a:t>
            </a:r>
            <a:r>
              <a:rPr kumimoji="0" lang="en-US" altLang="zh-TW" sz="20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/>
            </a:r>
            <a:br>
              <a:rPr kumimoji="0" lang="en-US" altLang="zh-TW" sz="20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</a:br>
            <a:r>
              <a:rPr kumimoji="0" lang="zh-TW" altLang="en-US" sz="20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溫室</a:t>
            </a:r>
            <a:r>
              <a:rPr kumimoji="0" lang="zh-TW" altLang="en-US" sz="20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氣體管制執行方案</a:t>
            </a:r>
            <a:endParaRPr kumimoji="0" lang="en-US" altLang="zh-TW" sz="20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algn="ctr" eaLnBrk="1" hangingPunct="1"/>
            <a:r>
              <a:rPr kumimoji="0" lang="zh-TW" altLang="en-US" sz="1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直轄市、縣</a:t>
            </a:r>
            <a:r>
              <a:rPr kumimoji="0" lang="en-US" altLang="zh-TW" sz="1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kumimoji="0" lang="zh-TW" altLang="en-US" sz="1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市</a:t>
            </a:r>
            <a:r>
              <a:rPr kumimoji="0" lang="en-US" altLang="zh-TW" sz="1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kumimoji="0" lang="zh-TW" altLang="en-US" sz="1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主管機關</a:t>
            </a:r>
            <a:endParaRPr kumimoji="0" lang="zh-TW" altLang="en-US" sz="18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57" name="AutoShape 19"/>
          <p:cNvSpPr>
            <a:spLocks noChangeArrowheads="1"/>
          </p:cNvSpPr>
          <p:nvPr/>
        </p:nvSpPr>
        <p:spPr bwMode="auto">
          <a:xfrm>
            <a:off x="3176139" y="4378979"/>
            <a:ext cx="467783" cy="287338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FFFF"/>
              </a:gs>
              <a:gs pos="50000">
                <a:srgbClr val="000080"/>
              </a:gs>
              <a:gs pos="100000">
                <a:srgbClr val="FFFFF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9pPr>
          </a:lstStyle>
          <a:p>
            <a:pPr algn="ctr" eaLnBrk="1" hangingPunct="1"/>
            <a:endParaRPr kumimoji="0" lang="zh-TW" altLang="zh-TW" sz="1800" b="1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58" name="AutoShape 20"/>
          <p:cNvSpPr>
            <a:spLocks noChangeArrowheads="1"/>
          </p:cNvSpPr>
          <p:nvPr/>
        </p:nvSpPr>
        <p:spPr bwMode="auto">
          <a:xfrm>
            <a:off x="3176140" y="5515595"/>
            <a:ext cx="545173" cy="323850"/>
          </a:xfrm>
          <a:prstGeom prst="downArrow">
            <a:avLst>
              <a:gd name="adj1" fmla="val 50000"/>
              <a:gd name="adj2" fmla="val 32176"/>
            </a:avLst>
          </a:prstGeom>
          <a:gradFill rotWithShape="1">
            <a:gsLst>
              <a:gs pos="0">
                <a:srgbClr val="FFFFFF"/>
              </a:gs>
              <a:gs pos="50000">
                <a:srgbClr val="000080"/>
              </a:gs>
              <a:gs pos="100000">
                <a:srgbClr val="FFFFF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9pPr>
          </a:lstStyle>
          <a:p>
            <a:pPr algn="ctr" eaLnBrk="1" hangingPunct="1"/>
            <a:endParaRPr kumimoji="0" lang="zh-TW" altLang="zh-TW" sz="1800" b="1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65" name="AutoShape 28"/>
          <p:cNvSpPr>
            <a:spLocks noChangeArrowheads="1"/>
          </p:cNvSpPr>
          <p:nvPr/>
        </p:nvSpPr>
        <p:spPr bwMode="auto">
          <a:xfrm rot="5400000" flipV="1">
            <a:off x="5869298" y="4480426"/>
            <a:ext cx="555601" cy="937286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593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511" y="0"/>
                </a:moveTo>
                <a:lnTo>
                  <a:pt x="9422" y="7200"/>
                </a:lnTo>
                <a:lnTo>
                  <a:pt x="12508" y="7200"/>
                </a:lnTo>
                <a:lnTo>
                  <a:pt x="12508" y="14593"/>
                </a:lnTo>
                <a:lnTo>
                  <a:pt x="0" y="14593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511" y="0"/>
                </a:lnTo>
                <a:close/>
              </a:path>
            </a:pathLst>
          </a:cu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華康中圓體" pitchFamily="49" charset="-120"/>
              </a:defRPr>
            </a:lvl9pPr>
          </a:lstStyle>
          <a:p>
            <a:pPr algn="ctr" eaLnBrk="1" hangingPunct="1"/>
            <a:endParaRPr kumimoji="0" lang="en-US" altLang="zh-TW" sz="1600" b="1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algn="ctr" eaLnBrk="1" hangingPunct="1"/>
            <a:endParaRPr kumimoji="0" lang="en-US" altLang="zh-TW" sz="1600" b="1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algn="ctr" eaLnBrk="1" hangingPunct="1"/>
            <a:endParaRPr kumimoji="0" lang="en-US" altLang="zh-TW" sz="1600" b="1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algn="ctr" eaLnBrk="1" hangingPunct="1"/>
            <a:endParaRPr kumimoji="0" lang="en-US" altLang="zh-TW" sz="1600" b="1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grpSp>
        <p:nvGrpSpPr>
          <p:cNvPr id="66" name="Group 23"/>
          <p:cNvGrpSpPr>
            <a:grpSpLocks/>
          </p:cNvGrpSpPr>
          <p:nvPr/>
        </p:nvGrpSpPr>
        <p:grpSpPr bwMode="auto">
          <a:xfrm>
            <a:off x="6226669" y="4535533"/>
            <a:ext cx="3279643" cy="869950"/>
            <a:chOff x="1791" y="1842"/>
            <a:chExt cx="1907" cy="590"/>
          </a:xfrm>
        </p:grpSpPr>
        <p:sp>
          <p:nvSpPr>
            <p:cNvPr id="67" name="AutoShape 5"/>
            <p:cNvSpPr>
              <a:spLocks noChangeArrowheads="1"/>
            </p:cNvSpPr>
            <p:nvPr/>
          </p:nvSpPr>
          <p:spPr bwMode="auto">
            <a:xfrm>
              <a:off x="1791" y="1842"/>
              <a:ext cx="274" cy="589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FFF5F5"/>
                </a:gs>
                <a:gs pos="100000">
                  <a:srgbClr val="FFCCCC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華康中圓體" pitchFamily="49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華康中圓體" pitchFamily="49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華康中圓體" pitchFamily="49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華康中圓體" pitchFamily="49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華康中圓體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華康中圓體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華康中圓體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華康中圓體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華康中圓體" pitchFamily="49" charset="-120"/>
                </a:defRPr>
              </a:lvl9pPr>
            </a:lstStyle>
            <a:p>
              <a:pPr algn="ctr" eaLnBrk="1" hangingPunct="1"/>
              <a:r>
                <a:rPr kumimoji="0"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能</a:t>
              </a:r>
            </a:p>
            <a:p>
              <a:pPr algn="ctr" eaLnBrk="1" hangingPunct="1"/>
              <a:r>
                <a:rPr kumimoji="0"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源</a:t>
              </a:r>
            </a:p>
          </p:txBody>
        </p:sp>
        <p:sp>
          <p:nvSpPr>
            <p:cNvPr id="68" name="AutoShape 7"/>
            <p:cNvSpPr>
              <a:spLocks noChangeArrowheads="1"/>
            </p:cNvSpPr>
            <p:nvPr/>
          </p:nvSpPr>
          <p:spPr bwMode="auto">
            <a:xfrm>
              <a:off x="2200" y="1842"/>
              <a:ext cx="274" cy="589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FFF5F5"/>
                </a:gs>
                <a:gs pos="100000">
                  <a:srgbClr val="FFCCCC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華康中圓體" pitchFamily="49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華康中圓體" pitchFamily="49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華康中圓體" pitchFamily="49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華康中圓體" pitchFamily="49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華康中圓體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華康中圓體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華康中圓體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華康中圓體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華康中圓體" pitchFamily="49" charset="-120"/>
                </a:defRPr>
              </a:lvl9pPr>
            </a:lstStyle>
            <a:p>
              <a:pPr algn="ctr" eaLnBrk="1" hangingPunct="1"/>
              <a:r>
                <a:rPr kumimoji="0" lang="zh-TW" altLang="en-US" sz="2000" b="1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製</a:t>
              </a:r>
              <a:endParaRPr kumimoji="0" lang="en-US" altLang="zh-TW" sz="2000" b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  <a:p>
              <a:pPr algn="ctr" eaLnBrk="1" hangingPunct="1"/>
              <a:r>
                <a:rPr kumimoji="0" lang="zh-TW" altLang="en-US" sz="2000" b="1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造</a:t>
              </a:r>
            </a:p>
          </p:txBody>
        </p:sp>
        <p:sp>
          <p:nvSpPr>
            <p:cNvPr id="69" name="AutoShape 8"/>
            <p:cNvSpPr>
              <a:spLocks noChangeArrowheads="1"/>
            </p:cNvSpPr>
            <p:nvPr/>
          </p:nvSpPr>
          <p:spPr bwMode="auto">
            <a:xfrm>
              <a:off x="3016" y="1842"/>
              <a:ext cx="274" cy="59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FFF5F5"/>
                </a:gs>
                <a:gs pos="100000">
                  <a:srgbClr val="FFCCCC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華康中圓體" pitchFamily="49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華康中圓體" pitchFamily="49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華康中圓體" pitchFamily="49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華康中圓體" pitchFamily="49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華康中圓體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華康中圓體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華康中圓體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華康中圓體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華康中圓體" pitchFamily="49" charset="-120"/>
                </a:defRPr>
              </a:lvl9pPr>
            </a:lstStyle>
            <a:p>
              <a:pPr algn="ctr" eaLnBrk="1" hangingPunct="1"/>
              <a:r>
                <a:rPr kumimoji="0"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住</a:t>
              </a:r>
            </a:p>
            <a:p>
              <a:pPr algn="ctr" eaLnBrk="1" hangingPunct="1"/>
              <a:r>
                <a:rPr kumimoji="0"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商</a:t>
              </a:r>
            </a:p>
          </p:txBody>
        </p:sp>
        <p:sp>
          <p:nvSpPr>
            <p:cNvPr id="70" name="AutoShape 11"/>
            <p:cNvSpPr>
              <a:spLocks noChangeArrowheads="1"/>
            </p:cNvSpPr>
            <p:nvPr/>
          </p:nvSpPr>
          <p:spPr bwMode="auto">
            <a:xfrm>
              <a:off x="3424" y="1842"/>
              <a:ext cx="274" cy="589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FFF5F5"/>
                </a:gs>
                <a:gs pos="100000">
                  <a:srgbClr val="FFCCCC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華康中圓體" pitchFamily="49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華康中圓體" pitchFamily="49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華康中圓體" pitchFamily="49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華康中圓體" pitchFamily="49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華康中圓體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華康中圓體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華康中圓體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華康中圓體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華康中圓體" pitchFamily="49" charset="-120"/>
                </a:defRPr>
              </a:lvl9pPr>
            </a:lstStyle>
            <a:p>
              <a:pPr algn="ctr" eaLnBrk="1" hangingPunct="1"/>
              <a:r>
                <a:rPr kumimoji="0" lang="zh-TW" altLang="en-US" sz="2000" b="1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農</a:t>
              </a:r>
            </a:p>
            <a:p>
              <a:pPr algn="ctr" eaLnBrk="1" hangingPunct="1"/>
              <a:r>
                <a:rPr kumimoji="0" lang="zh-TW" altLang="en-US" sz="2000" b="1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業</a:t>
              </a:r>
            </a:p>
          </p:txBody>
        </p:sp>
        <p:sp>
          <p:nvSpPr>
            <p:cNvPr id="71" name="AutoShape 22"/>
            <p:cNvSpPr>
              <a:spLocks noChangeArrowheads="1"/>
            </p:cNvSpPr>
            <p:nvPr/>
          </p:nvSpPr>
          <p:spPr bwMode="auto">
            <a:xfrm>
              <a:off x="2608" y="1842"/>
              <a:ext cx="274" cy="589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FFF5F5"/>
                </a:gs>
                <a:gs pos="100000">
                  <a:srgbClr val="FFCCCC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華康中圓體" pitchFamily="49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華康中圓體" pitchFamily="49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華康中圓體" pitchFamily="49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華康中圓體" pitchFamily="49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華康中圓體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華康中圓體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華康中圓體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華康中圓體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華康中圓體" pitchFamily="49" charset="-120"/>
                </a:defRPr>
              </a:lvl9pPr>
            </a:lstStyle>
            <a:p>
              <a:pPr algn="ctr" eaLnBrk="1" hangingPunct="1"/>
              <a:r>
                <a:rPr kumimoji="0"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運</a:t>
              </a:r>
            </a:p>
            <a:p>
              <a:pPr algn="ctr" eaLnBrk="1" hangingPunct="1"/>
              <a:r>
                <a:rPr kumimoji="0"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224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1583472" y="202276"/>
            <a:ext cx="6753870" cy="563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kumimoji="0" lang="zh-TW" altLang="en-US" sz="3600" dirty="0" smtClean="0">
                <a:solidFill>
                  <a:srgbClr val="000000"/>
                </a:solidFill>
              </a:rPr>
              <a:t>結論與建議</a:t>
            </a:r>
            <a:endParaRPr kumimoji="0" lang="zh-TW" altLang="en-US" sz="3600" dirty="0">
              <a:solidFill>
                <a:srgbClr val="000000"/>
              </a:solidFill>
            </a:endParaRPr>
          </a:p>
        </p:txBody>
      </p:sp>
      <p:sp>
        <p:nvSpPr>
          <p:cNvPr id="51" name="內容版面配置區 2"/>
          <p:cNvSpPr txBox="1">
            <a:spLocks/>
          </p:cNvSpPr>
          <p:nvPr/>
        </p:nvSpPr>
        <p:spPr>
          <a:xfrm>
            <a:off x="758812" y="891370"/>
            <a:ext cx="8469218" cy="559701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‒"/>
              <a:defRPr kumimoji="1"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l"/>
              <a:defRPr kumimoji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sz="2800" b="1" u="sng" kern="0" dirty="0" smtClean="0">
                <a:solidFill>
                  <a:srgbClr val="FF0000"/>
                </a:solidFill>
              </a:rPr>
              <a:t>本市溫室氣體減量目標</a:t>
            </a:r>
            <a:endParaRPr lang="en-US" altLang="zh-TW" sz="2800" b="1" u="sng" kern="0" dirty="0" smtClean="0">
              <a:solidFill>
                <a:srgbClr val="FF0000"/>
              </a:solidFill>
            </a:endParaRPr>
          </a:p>
          <a:p>
            <a:pPr lvl="1" algn="just">
              <a:spcBef>
                <a:spcPts val="800"/>
              </a:spcBef>
            </a:pPr>
            <a:r>
              <a:rPr lang="zh-TW" altLang="en-US" b="1" kern="0" dirty="0" smtClean="0"/>
              <a:t>中程可參考本市簽署之舊金山</a:t>
            </a:r>
            <a:r>
              <a:rPr lang="zh-TW" altLang="en-US" b="1" kern="0" dirty="0"/>
              <a:t>城市</a:t>
            </a:r>
            <a:r>
              <a:rPr lang="zh-TW" altLang="en-US" b="1" kern="0" dirty="0" smtClean="0"/>
              <a:t>環境協議</a:t>
            </a:r>
            <a:r>
              <a:rPr lang="en-US" altLang="zh-TW" b="1" kern="0" dirty="0" smtClean="0"/>
              <a:t>(2005</a:t>
            </a:r>
            <a:r>
              <a:rPr lang="zh-TW" altLang="en-US" b="1" kern="0" dirty="0" smtClean="0"/>
              <a:t>年簽定</a:t>
            </a:r>
            <a:r>
              <a:rPr lang="en-US" altLang="zh-TW" b="1" kern="0" dirty="0" smtClean="0"/>
              <a:t>)</a:t>
            </a:r>
            <a:endParaRPr lang="zh-TW" altLang="en-US" b="1" kern="0" dirty="0"/>
          </a:p>
          <a:p>
            <a:pPr lvl="1" algn="just">
              <a:spcBef>
                <a:spcPts val="800"/>
              </a:spcBef>
            </a:pPr>
            <a:r>
              <a:rPr lang="zh-TW" altLang="en-US" b="1" kern="0" dirty="0"/>
              <a:t>    目標：</a:t>
            </a:r>
            <a:r>
              <a:rPr lang="en-US" altLang="zh-TW" b="1" kern="0" dirty="0">
                <a:solidFill>
                  <a:srgbClr val="0000FF"/>
                </a:solidFill>
              </a:rPr>
              <a:t>2030</a:t>
            </a:r>
            <a:r>
              <a:rPr lang="zh-TW" altLang="en-US" b="1" kern="0" dirty="0">
                <a:solidFill>
                  <a:srgbClr val="0000FF"/>
                </a:solidFill>
              </a:rPr>
              <a:t>年溫室氣體排放</a:t>
            </a:r>
            <a:r>
              <a:rPr lang="zh-TW" altLang="en-US" b="1" kern="0" dirty="0" smtClean="0">
                <a:solidFill>
                  <a:srgbClr val="0000FF"/>
                </a:solidFill>
              </a:rPr>
              <a:t>量較</a:t>
            </a:r>
            <a:r>
              <a:rPr lang="en-US" altLang="zh-TW" b="1" kern="0" dirty="0" smtClean="0">
                <a:solidFill>
                  <a:srgbClr val="0000FF"/>
                </a:solidFill>
              </a:rPr>
              <a:t>2005</a:t>
            </a:r>
            <a:r>
              <a:rPr lang="zh-TW" altLang="en-US" b="1" kern="0" dirty="0">
                <a:solidFill>
                  <a:srgbClr val="0000FF"/>
                </a:solidFill>
              </a:rPr>
              <a:t>年排放</a:t>
            </a:r>
            <a:r>
              <a:rPr lang="zh-TW" altLang="en-US" b="1" kern="0" dirty="0" smtClean="0">
                <a:solidFill>
                  <a:srgbClr val="0000FF"/>
                </a:solidFill>
              </a:rPr>
              <a:t>量減少</a:t>
            </a:r>
            <a:r>
              <a:rPr lang="en-US" altLang="zh-TW" b="1" kern="0" dirty="0">
                <a:solidFill>
                  <a:srgbClr val="0000FF"/>
                </a:solidFill>
              </a:rPr>
              <a:t>25%</a:t>
            </a:r>
          </a:p>
          <a:p>
            <a:pPr lvl="1" algn="just">
              <a:spcBef>
                <a:spcPts val="800"/>
              </a:spcBef>
            </a:pPr>
            <a:r>
              <a:rPr lang="zh-TW" altLang="en-US" b="1" kern="0" dirty="0" smtClean="0"/>
              <a:t>長程可參考我國</a:t>
            </a:r>
            <a:r>
              <a:rPr lang="zh-TW" altLang="en-US" b="1" kern="0" dirty="0"/>
              <a:t>溫室氣體減量管理</a:t>
            </a:r>
            <a:r>
              <a:rPr lang="zh-TW" altLang="en-US" b="1" kern="0" dirty="0" smtClean="0"/>
              <a:t>法所定國家目標</a:t>
            </a:r>
            <a:endParaRPr lang="zh-TW" altLang="en-US" b="1" kern="0" dirty="0"/>
          </a:p>
          <a:p>
            <a:pPr lvl="1" algn="just">
              <a:spcBef>
                <a:spcPts val="800"/>
              </a:spcBef>
            </a:pPr>
            <a:r>
              <a:rPr lang="zh-TW" altLang="en-US" b="1" kern="0" dirty="0"/>
              <a:t>    目標：</a:t>
            </a:r>
            <a:r>
              <a:rPr lang="en-US" altLang="zh-TW" b="1" kern="0" dirty="0">
                <a:solidFill>
                  <a:srgbClr val="0000FF"/>
                </a:solidFill>
              </a:rPr>
              <a:t>2050</a:t>
            </a:r>
            <a:r>
              <a:rPr lang="zh-TW" altLang="en-US" b="1" kern="0" dirty="0">
                <a:solidFill>
                  <a:srgbClr val="0000FF"/>
                </a:solidFill>
              </a:rPr>
              <a:t>年溫室氣體排放</a:t>
            </a:r>
            <a:r>
              <a:rPr lang="zh-TW" altLang="en-US" b="1" kern="0" dirty="0" smtClean="0">
                <a:solidFill>
                  <a:srgbClr val="0000FF"/>
                </a:solidFill>
              </a:rPr>
              <a:t>量較</a:t>
            </a:r>
            <a:r>
              <a:rPr lang="en-US" altLang="zh-TW" b="1" kern="0" dirty="0" smtClean="0">
                <a:solidFill>
                  <a:srgbClr val="0000FF"/>
                </a:solidFill>
              </a:rPr>
              <a:t>2005</a:t>
            </a:r>
            <a:r>
              <a:rPr lang="zh-TW" altLang="en-US" b="1" kern="0" dirty="0">
                <a:solidFill>
                  <a:srgbClr val="0000FF"/>
                </a:solidFill>
              </a:rPr>
              <a:t>年排放</a:t>
            </a:r>
            <a:r>
              <a:rPr lang="zh-TW" altLang="en-US" b="1" kern="0" dirty="0" smtClean="0">
                <a:solidFill>
                  <a:srgbClr val="0000FF"/>
                </a:solidFill>
              </a:rPr>
              <a:t>量減少</a:t>
            </a:r>
            <a:r>
              <a:rPr lang="en-US" altLang="zh-TW" b="1" kern="0" dirty="0">
                <a:solidFill>
                  <a:srgbClr val="0000FF"/>
                </a:solidFill>
              </a:rPr>
              <a:t>50%</a:t>
            </a:r>
          </a:p>
          <a:p>
            <a:pPr algn="just"/>
            <a:r>
              <a:rPr lang="zh-TW" altLang="en-US" sz="2800" b="1" u="sng" kern="0" dirty="0">
                <a:solidFill>
                  <a:srgbClr val="FF0000"/>
                </a:solidFill>
              </a:rPr>
              <a:t>訂</a:t>
            </a:r>
            <a:r>
              <a:rPr lang="zh-TW" altLang="en-US" sz="2800" b="1" u="sng" kern="0" dirty="0" smtClean="0">
                <a:solidFill>
                  <a:srgbClr val="FF0000"/>
                </a:solidFill>
              </a:rPr>
              <a:t>定臺北市溫室氣體管制執行方案</a:t>
            </a:r>
            <a:endParaRPr lang="en-US" altLang="zh-TW" sz="2800" b="1" u="sng" kern="0" dirty="0" smtClean="0">
              <a:solidFill>
                <a:srgbClr val="FF0000"/>
              </a:solidFill>
            </a:endParaRPr>
          </a:p>
          <a:p>
            <a:pPr lvl="1" algn="just">
              <a:spcBef>
                <a:spcPts val="800"/>
              </a:spcBef>
            </a:pPr>
            <a:r>
              <a:rPr lang="zh-TW" altLang="en-US" b="1" kern="0" dirty="0"/>
              <a:t>預計將於</a:t>
            </a:r>
            <a:r>
              <a:rPr lang="en-US" altLang="zh-TW" b="1" kern="0" dirty="0"/>
              <a:t>105</a:t>
            </a:r>
            <a:r>
              <a:rPr lang="zh-TW" altLang="en-US" b="1" kern="0" dirty="0"/>
              <a:t>年</a:t>
            </a:r>
            <a:r>
              <a:rPr lang="en-US" altLang="zh-TW" b="1" kern="0" dirty="0"/>
              <a:t>6</a:t>
            </a:r>
            <a:r>
              <a:rPr lang="zh-TW" altLang="en-US" b="1" kern="0" dirty="0"/>
              <a:t>月制定本市溫室氣體管制執行方案</a:t>
            </a:r>
            <a:endParaRPr lang="en-US" altLang="zh-TW" b="1" kern="0" dirty="0"/>
          </a:p>
          <a:p>
            <a:pPr lvl="1" algn="just">
              <a:spcBef>
                <a:spcPts val="800"/>
              </a:spcBef>
            </a:pPr>
            <a:r>
              <a:rPr lang="zh-TW" altLang="en-US" b="1" kern="0" dirty="0"/>
              <a:t>依臺北市溫室氣體排放六大部門為標的，制定各部門減量目標</a:t>
            </a:r>
            <a:endParaRPr lang="en-US" altLang="zh-TW" b="1" kern="0" dirty="0"/>
          </a:p>
          <a:p>
            <a:r>
              <a:rPr lang="zh-TW" altLang="en-US" sz="2800" b="1" u="sng" kern="0" dirty="0" smtClean="0">
                <a:solidFill>
                  <a:srgbClr val="FF0000"/>
                </a:solidFill>
              </a:rPr>
              <a:t>本市因應巴黎協議</a:t>
            </a:r>
            <a:endParaRPr lang="en-US" altLang="zh-TW" sz="2800" b="1" u="sng" kern="0" dirty="0" smtClean="0">
              <a:solidFill>
                <a:srgbClr val="FF0000"/>
              </a:solidFill>
            </a:endParaRPr>
          </a:p>
          <a:p>
            <a:pPr lvl="1" algn="just">
              <a:spcBef>
                <a:spcPts val="800"/>
              </a:spcBef>
            </a:pPr>
            <a:r>
              <a:rPr lang="zh-TW" altLang="en-US" b="1" kern="0" dirty="0"/>
              <a:t>配合巴黎協議，應訂定每五年檢核一次溫室氣體減量目標之機制</a:t>
            </a:r>
            <a:endParaRPr lang="en-US" altLang="zh-TW" b="1" kern="0" dirty="0"/>
          </a:p>
          <a:p>
            <a:pPr lvl="1" algn="just">
              <a:spcBef>
                <a:spcPts val="800"/>
              </a:spcBef>
            </a:pPr>
            <a:r>
              <a:rPr lang="zh-TW" altLang="en-US" b="1" kern="0" dirty="0"/>
              <a:t>參與國際碳揭露專案計畫，自主登錄氣候行動及碳排放量</a:t>
            </a:r>
            <a:endParaRPr lang="en-US" altLang="zh-TW" b="1" kern="0" dirty="0"/>
          </a:p>
        </p:txBody>
      </p:sp>
    </p:spTree>
    <p:extLst>
      <p:ext uri="{BB962C8B-B14F-4D97-AF65-F5344CB8AC3E}">
        <p14:creationId xmlns:p14="http://schemas.microsoft.com/office/powerpoint/2010/main" val="182557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矩形 115"/>
          <p:cNvSpPr/>
          <p:nvPr/>
        </p:nvSpPr>
        <p:spPr>
          <a:xfrm>
            <a:off x="450813" y="931623"/>
            <a:ext cx="9054756" cy="3291944"/>
          </a:xfrm>
          <a:prstGeom prst="rect">
            <a:avLst/>
          </a:prstGeom>
          <a:solidFill>
            <a:srgbClr val="000000">
              <a:alpha val="41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pic>
        <p:nvPicPr>
          <p:cNvPr id="117" name="Picture 24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95" y="944905"/>
            <a:ext cx="694453" cy="69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" name="AutoShape 21"/>
          <p:cNvSpPr>
            <a:spLocks noChangeArrowheads="1"/>
          </p:cNvSpPr>
          <p:nvPr/>
        </p:nvSpPr>
        <p:spPr bwMode="gray">
          <a:xfrm>
            <a:off x="1240923" y="2194324"/>
            <a:ext cx="372643" cy="4407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>
              <a:solidFill>
                <a:srgbClr val="080808"/>
              </a:solidFill>
              <a:latin typeface="Arial"/>
              <a:ea typeface="新細明體"/>
            </a:endParaRPr>
          </a:p>
        </p:txBody>
      </p:sp>
      <p:grpSp>
        <p:nvGrpSpPr>
          <p:cNvPr id="119" name="群組 118"/>
          <p:cNvGrpSpPr/>
          <p:nvPr/>
        </p:nvGrpSpPr>
        <p:grpSpPr>
          <a:xfrm>
            <a:off x="687985" y="2698380"/>
            <a:ext cx="8766719" cy="320675"/>
            <a:chOff x="323530" y="3490464"/>
            <a:chExt cx="8766719" cy="320675"/>
          </a:xfrm>
        </p:grpSpPr>
        <p:sp>
          <p:nvSpPr>
            <p:cNvPr id="120" name="矩形 1"/>
            <p:cNvSpPr/>
            <p:nvPr/>
          </p:nvSpPr>
          <p:spPr bwMode="auto">
            <a:xfrm>
              <a:off x="566131" y="3490464"/>
              <a:ext cx="8524118" cy="320675"/>
            </a:xfrm>
            <a:custGeom>
              <a:avLst/>
              <a:gdLst/>
              <a:ahLst/>
              <a:cxnLst/>
              <a:rect l="l" t="t" r="r" b="b"/>
              <a:pathLst>
                <a:path w="6854778" h="321898">
                  <a:moveTo>
                    <a:pt x="262" y="0"/>
                  </a:moveTo>
                  <a:lnTo>
                    <a:pt x="6854778" y="0"/>
                  </a:lnTo>
                  <a:lnTo>
                    <a:pt x="6854778" y="321898"/>
                  </a:lnTo>
                  <a:lnTo>
                    <a:pt x="0" y="321898"/>
                  </a:lnTo>
                  <a:lnTo>
                    <a:pt x="0" y="315809"/>
                  </a:lnTo>
                  <a:lnTo>
                    <a:pt x="158035" y="157774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21" name="TextBox 25"/>
            <p:cNvSpPr txBox="1">
              <a:spLocks noChangeArrowheads="1"/>
            </p:cNvSpPr>
            <p:nvPr/>
          </p:nvSpPr>
          <p:spPr bwMode="auto">
            <a:xfrm>
              <a:off x="1475656" y="3503087"/>
              <a:ext cx="75247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Microsoft YaHei" pitchFamily="34" charset="-122"/>
                </a:rPr>
                <a:t>1997</a:t>
              </a:r>
              <a:r>
                <a:rPr kumimoji="0" lang="zh-TW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Microsoft YaHei" pitchFamily="34" charset="-122"/>
                </a:rPr>
                <a:t>年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icrosoft YaHei" pitchFamily="34" charset="-122"/>
              </a:endParaRPr>
            </a:p>
          </p:txBody>
        </p:sp>
        <p:sp>
          <p:nvSpPr>
            <p:cNvPr id="122" name="TextBox 26"/>
            <p:cNvSpPr txBox="1">
              <a:spLocks noChangeArrowheads="1"/>
            </p:cNvSpPr>
            <p:nvPr/>
          </p:nvSpPr>
          <p:spPr bwMode="auto">
            <a:xfrm>
              <a:off x="2597613" y="3503362"/>
              <a:ext cx="89426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Microsoft YaHei" pitchFamily="34" charset="-122"/>
                </a:rPr>
                <a:t>2005</a:t>
              </a:r>
              <a:r>
                <a:rPr kumimoji="0" lang="zh-TW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Microsoft YaHei" pitchFamily="34" charset="-122"/>
                </a:rPr>
                <a:t>年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icrosoft YaHei" pitchFamily="34" charset="-122"/>
              </a:endParaRPr>
            </a:p>
          </p:txBody>
        </p:sp>
        <p:sp>
          <p:nvSpPr>
            <p:cNvPr id="123" name="TextBox 27"/>
            <p:cNvSpPr txBox="1">
              <a:spLocks noChangeArrowheads="1"/>
            </p:cNvSpPr>
            <p:nvPr/>
          </p:nvSpPr>
          <p:spPr bwMode="auto">
            <a:xfrm>
              <a:off x="5220072" y="3496991"/>
              <a:ext cx="75723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Microsoft YaHei" pitchFamily="34" charset="-122"/>
                </a:rPr>
                <a:t>2013</a:t>
              </a:r>
              <a:r>
                <a:rPr kumimoji="0" lang="zh-TW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Microsoft YaHei" pitchFamily="34" charset="-122"/>
                </a:rPr>
                <a:t>年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icrosoft YaHei" pitchFamily="34" charset="-122"/>
              </a:endParaRPr>
            </a:p>
          </p:txBody>
        </p:sp>
        <p:sp>
          <p:nvSpPr>
            <p:cNvPr id="124" name="TextBox 26"/>
            <p:cNvSpPr txBox="1">
              <a:spLocks noChangeArrowheads="1"/>
            </p:cNvSpPr>
            <p:nvPr/>
          </p:nvSpPr>
          <p:spPr bwMode="auto">
            <a:xfrm>
              <a:off x="3851920" y="3503086"/>
              <a:ext cx="8097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Microsoft YaHei" pitchFamily="34" charset="-122"/>
                </a:rPr>
                <a:t>201</a:t>
              </a:r>
              <a:r>
                <a:rPr kumimoji="0" lang="en-US" altLang="zh-TW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Microsoft YaHei" pitchFamily="34" charset="-122"/>
                </a:rPr>
                <a:t>2</a:t>
              </a:r>
              <a:r>
                <a:rPr kumimoji="0" lang="zh-TW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Microsoft YaHei" pitchFamily="34" charset="-122"/>
                </a:rPr>
                <a:t>年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icrosoft YaHei" pitchFamily="34" charset="-122"/>
              </a:endParaRPr>
            </a:p>
          </p:txBody>
        </p:sp>
        <p:sp>
          <p:nvSpPr>
            <p:cNvPr id="125" name="TextBox 27"/>
            <p:cNvSpPr txBox="1"/>
            <p:nvPr/>
          </p:nvSpPr>
          <p:spPr bwMode="auto">
            <a:xfrm>
              <a:off x="323530" y="3503362"/>
              <a:ext cx="85506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Microsoft YaHei" pitchFamily="34" charset="-122"/>
                </a:rPr>
                <a:t>1992</a:t>
              </a:r>
              <a:r>
                <a:rPr kumimoji="0" lang="zh-TW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Microsoft YaHei" pitchFamily="34" charset="-122"/>
                </a:rPr>
                <a:t>年</a:t>
              </a:r>
              <a:endPara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icrosoft YaHei" pitchFamily="34" charset="-122"/>
              </a:endParaRPr>
            </a:p>
          </p:txBody>
        </p:sp>
        <p:sp>
          <p:nvSpPr>
            <p:cNvPr id="126" name="TextBox 27"/>
            <p:cNvSpPr txBox="1">
              <a:spLocks noChangeArrowheads="1"/>
            </p:cNvSpPr>
            <p:nvPr/>
          </p:nvSpPr>
          <p:spPr bwMode="auto">
            <a:xfrm>
              <a:off x="6660232" y="3499021"/>
              <a:ext cx="7906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Microsoft YaHei" pitchFamily="34" charset="-122"/>
                </a:rPr>
                <a:t>2014</a:t>
              </a:r>
              <a:r>
                <a:rPr kumimoji="0" lang="zh-TW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Microsoft YaHei" pitchFamily="34" charset="-122"/>
                </a:rPr>
                <a:t>年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icrosoft YaHei" pitchFamily="34" charset="-122"/>
              </a:endParaRPr>
            </a:p>
          </p:txBody>
        </p:sp>
        <p:sp>
          <p:nvSpPr>
            <p:cNvPr id="127" name="TextBox 27"/>
            <p:cNvSpPr txBox="1">
              <a:spLocks noChangeArrowheads="1"/>
            </p:cNvSpPr>
            <p:nvPr/>
          </p:nvSpPr>
          <p:spPr bwMode="auto">
            <a:xfrm>
              <a:off x="8028384" y="3499021"/>
              <a:ext cx="82185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Microsoft YaHei" pitchFamily="34" charset="-122"/>
                </a:rPr>
                <a:t>2015</a:t>
              </a:r>
              <a:r>
                <a:rPr kumimoji="0" lang="zh-TW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Microsoft YaHei" pitchFamily="34" charset="-122"/>
                </a:rPr>
                <a:t>年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icrosoft YaHei" pitchFamily="34" charset="-122"/>
              </a:endParaRPr>
            </a:p>
          </p:txBody>
        </p:sp>
      </p:grpSp>
      <p:grpSp>
        <p:nvGrpSpPr>
          <p:cNvPr id="128" name="群組 127"/>
          <p:cNvGrpSpPr/>
          <p:nvPr/>
        </p:nvGrpSpPr>
        <p:grpSpPr>
          <a:xfrm>
            <a:off x="517128" y="3058420"/>
            <a:ext cx="9036497" cy="1026115"/>
            <a:chOff x="107501" y="2115688"/>
            <a:chExt cx="9036497" cy="1026115"/>
          </a:xfrm>
        </p:grpSpPr>
        <p:grpSp>
          <p:nvGrpSpPr>
            <p:cNvPr id="129" name="组合 38"/>
            <p:cNvGrpSpPr>
              <a:grpSpLocks/>
            </p:cNvGrpSpPr>
            <p:nvPr/>
          </p:nvGrpSpPr>
          <p:grpSpPr bwMode="auto">
            <a:xfrm flipH="1">
              <a:off x="107501" y="2130870"/>
              <a:ext cx="1271273" cy="989889"/>
              <a:chOff x="915350" y="160897"/>
              <a:chExt cx="1362286" cy="988856"/>
            </a:xfrm>
          </p:grpSpPr>
          <p:sp>
            <p:nvSpPr>
              <p:cNvPr id="154" name="TextBox 102"/>
              <p:cNvSpPr txBox="1">
                <a:spLocks noChangeArrowheads="1"/>
              </p:cNvSpPr>
              <p:nvPr/>
            </p:nvSpPr>
            <p:spPr bwMode="auto">
              <a:xfrm>
                <a:off x="944859" y="244117"/>
                <a:ext cx="1289249" cy="738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itchFamily="34" charset="-122"/>
                    <a:ea typeface="Microsoft YaHei" pitchFamily="34" charset="-122"/>
                  </a:rPr>
                  <a:t>通過「聯合國氣候變化綱要公約」</a:t>
                </a:r>
              </a:p>
            </p:txBody>
          </p:sp>
          <p:sp>
            <p:nvSpPr>
              <p:cNvPr id="155" name="折角形 12"/>
              <p:cNvSpPr/>
              <p:nvPr/>
            </p:nvSpPr>
            <p:spPr>
              <a:xfrm>
                <a:off x="988389" y="160897"/>
                <a:ext cx="1289247" cy="984100"/>
              </a:xfrm>
              <a:custGeom>
                <a:avLst/>
                <a:gdLst/>
                <a:ahLst/>
                <a:cxnLst/>
                <a:rect l="l" t="t" r="r" b="b"/>
                <a:pathLst>
                  <a:path w="1079770" h="600164">
                    <a:moveTo>
                      <a:pt x="0" y="0"/>
                    </a:moveTo>
                    <a:lnTo>
                      <a:pt x="1079770" y="0"/>
                    </a:lnTo>
                    <a:lnTo>
                      <a:pt x="1079770" y="500135"/>
                    </a:lnTo>
                    <a:lnTo>
                      <a:pt x="979741" y="600164"/>
                    </a:lnTo>
                    <a:lnTo>
                      <a:pt x="107089" y="600164"/>
                    </a:lnTo>
                    <a:lnTo>
                      <a:pt x="108354" y="593896"/>
                    </a:lnTo>
                    <a:cubicBezTo>
                      <a:pt x="108354" y="530374"/>
                      <a:pt x="61416" y="477814"/>
                      <a:pt x="0" y="471311"/>
                    </a:cubicBezTo>
                    <a:close/>
                  </a:path>
                </a:pathLst>
              </a:custGeom>
              <a:noFill/>
              <a:ln w="12700" cap="rnd" cmpd="sng" algn="ctr">
                <a:solidFill>
                  <a:srgbClr val="00B0F0"/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56" name="流程图: 联系 104"/>
              <p:cNvSpPr/>
              <p:nvPr/>
            </p:nvSpPr>
            <p:spPr>
              <a:xfrm>
                <a:off x="915350" y="1005442"/>
                <a:ext cx="144485" cy="144311"/>
              </a:xfrm>
              <a:prstGeom prst="flowChartConnector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grpSp>
          <p:nvGrpSpPr>
            <p:cNvPr id="130" name="组合 38"/>
            <p:cNvGrpSpPr>
              <a:grpSpLocks/>
            </p:cNvGrpSpPr>
            <p:nvPr/>
          </p:nvGrpSpPr>
          <p:grpSpPr bwMode="auto">
            <a:xfrm flipH="1">
              <a:off x="1397569" y="2129902"/>
              <a:ext cx="1158654" cy="986095"/>
              <a:chOff x="1118804" y="164687"/>
              <a:chExt cx="1158831" cy="985066"/>
            </a:xfrm>
          </p:grpSpPr>
          <p:sp>
            <p:nvSpPr>
              <p:cNvPr id="151" name="TextBox 102"/>
              <p:cNvSpPr txBox="1">
                <a:spLocks noChangeArrowheads="1"/>
              </p:cNvSpPr>
              <p:nvPr/>
            </p:nvSpPr>
            <p:spPr bwMode="auto">
              <a:xfrm>
                <a:off x="1303752" y="236323"/>
                <a:ext cx="922257" cy="737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itchFamily="34" charset="-122"/>
                    <a:ea typeface="Microsoft YaHei" pitchFamily="34" charset="-122"/>
                  </a:rPr>
                  <a:t>COP3</a:t>
                </a:r>
                <a:r>
                  <a:rPr kumimoji="0" lang="zh-TW" alt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itchFamily="34" charset="-122"/>
                    <a:ea typeface="Microsoft YaHei" pitchFamily="34" charset="-122"/>
                  </a:rPr>
                  <a:t>通過「</a:t>
                </a:r>
                <a:r>
                  <a:rPr kumimoji="0" lang="zh-TW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itchFamily="34" charset="-122"/>
                    <a:ea typeface="Microsoft YaHei" pitchFamily="34" charset="-122"/>
                  </a:rPr>
                  <a:t>京都議定書</a:t>
                </a:r>
                <a:r>
                  <a:rPr kumimoji="0" lang="zh-TW" alt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itchFamily="34" charset="-122"/>
                    <a:ea typeface="Microsoft YaHei" pitchFamily="34" charset="-122"/>
                  </a:rPr>
                  <a:t>」</a:t>
                </a:r>
                <a:endParaRPr kumimoji="0" lang="zh-TW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52" name="折角形 12"/>
              <p:cNvSpPr/>
              <p:nvPr/>
            </p:nvSpPr>
            <p:spPr>
              <a:xfrm>
                <a:off x="1263291" y="164687"/>
                <a:ext cx="1014344" cy="980310"/>
              </a:xfrm>
              <a:custGeom>
                <a:avLst/>
                <a:gdLst/>
                <a:ahLst/>
                <a:cxnLst/>
                <a:rect l="l" t="t" r="r" b="b"/>
                <a:pathLst>
                  <a:path w="1079770" h="600164">
                    <a:moveTo>
                      <a:pt x="0" y="0"/>
                    </a:moveTo>
                    <a:lnTo>
                      <a:pt x="1079770" y="0"/>
                    </a:lnTo>
                    <a:lnTo>
                      <a:pt x="1079770" y="500135"/>
                    </a:lnTo>
                    <a:lnTo>
                      <a:pt x="979741" y="600164"/>
                    </a:lnTo>
                    <a:lnTo>
                      <a:pt x="107089" y="600164"/>
                    </a:lnTo>
                    <a:lnTo>
                      <a:pt x="108354" y="593896"/>
                    </a:lnTo>
                    <a:cubicBezTo>
                      <a:pt x="108354" y="530374"/>
                      <a:pt x="61416" y="477814"/>
                      <a:pt x="0" y="471311"/>
                    </a:cubicBezTo>
                    <a:close/>
                  </a:path>
                </a:pathLst>
              </a:custGeom>
              <a:noFill/>
              <a:ln w="12700" cap="rnd" cmpd="sng" algn="ctr">
                <a:solidFill>
                  <a:srgbClr val="00B0F0"/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53" name="流程图: 联系 104"/>
              <p:cNvSpPr/>
              <p:nvPr/>
            </p:nvSpPr>
            <p:spPr>
              <a:xfrm>
                <a:off x="1118804" y="1005442"/>
                <a:ext cx="144485" cy="144311"/>
              </a:xfrm>
              <a:prstGeom prst="flowChartConnector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grpSp>
          <p:nvGrpSpPr>
            <p:cNvPr id="131" name="组合 38"/>
            <p:cNvGrpSpPr>
              <a:grpSpLocks/>
            </p:cNvGrpSpPr>
            <p:nvPr/>
          </p:nvGrpSpPr>
          <p:grpSpPr bwMode="auto">
            <a:xfrm flipH="1">
              <a:off x="2555774" y="2130869"/>
              <a:ext cx="1044604" cy="976465"/>
              <a:chOff x="1232871" y="174307"/>
              <a:chExt cx="1044764" cy="975446"/>
            </a:xfrm>
          </p:grpSpPr>
          <p:sp>
            <p:nvSpPr>
              <p:cNvPr id="148" name="TextBox 102"/>
              <p:cNvSpPr txBox="1">
                <a:spLocks noChangeArrowheads="1"/>
              </p:cNvSpPr>
              <p:nvPr/>
            </p:nvSpPr>
            <p:spPr bwMode="auto">
              <a:xfrm>
                <a:off x="1289363" y="231075"/>
                <a:ext cx="952227" cy="737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0" i="0" u="sng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Microsoft YaHei" pitchFamily="34" charset="-122"/>
                    <a:ea typeface="Microsoft YaHei" pitchFamily="34" charset="-122"/>
                  </a:rPr>
                  <a:t>COP11</a:t>
                </a:r>
                <a:r>
                  <a:rPr kumimoji="0" lang="zh-TW" altLang="en-US" sz="1400" b="0" i="0" u="sng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Microsoft YaHei" pitchFamily="34" charset="-122"/>
                    <a:ea typeface="Microsoft YaHei" pitchFamily="34" charset="-122"/>
                  </a:rPr>
                  <a:t>京都議定書生效</a:t>
                </a:r>
                <a:endParaRPr kumimoji="0" lang="zh-TW" altLang="en-US" sz="1400" b="0" i="0" u="sng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49" name="折角形 12"/>
              <p:cNvSpPr/>
              <p:nvPr/>
            </p:nvSpPr>
            <p:spPr>
              <a:xfrm>
                <a:off x="1289360" y="174307"/>
                <a:ext cx="988275" cy="970689"/>
              </a:xfrm>
              <a:custGeom>
                <a:avLst/>
                <a:gdLst/>
                <a:ahLst/>
                <a:cxnLst/>
                <a:rect l="l" t="t" r="r" b="b"/>
                <a:pathLst>
                  <a:path w="1079770" h="600164">
                    <a:moveTo>
                      <a:pt x="0" y="0"/>
                    </a:moveTo>
                    <a:lnTo>
                      <a:pt x="1079770" y="0"/>
                    </a:lnTo>
                    <a:lnTo>
                      <a:pt x="1079770" y="500135"/>
                    </a:lnTo>
                    <a:lnTo>
                      <a:pt x="979741" y="600164"/>
                    </a:lnTo>
                    <a:lnTo>
                      <a:pt x="107089" y="600164"/>
                    </a:lnTo>
                    <a:lnTo>
                      <a:pt x="108354" y="593896"/>
                    </a:lnTo>
                    <a:cubicBezTo>
                      <a:pt x="108354" y="530374"/>
                      <a:pt x="61416" y="477814"/>
                      <a:pt x="0" y="471311"/>
                    </a:cubicBezTo>
                    <a:close/>
                  </a:path>
                </a:pathLst>
              </a:custGeom>
              <a:noFill/>
              <a:ln w="12700" cap="rnd" cmpd="sng" algn="ctr">
                <a:solidFill>
                  <a:srgbClr val="00B0F0"/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50" name="流程图: 联系 104"/>
              <p:cNvSpPr/>
              <p:nvPr/>
            </p:nvSpPr>
            <p:spPr>
              <a:xfrm>
                <a:off x="1232871" y="1005442"/>
                <a:ext cx="144485" cy="144311"/>
              </a:xfrm>
              <a:prstGeom prst="flowChartConnector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grpSp>
          <p:nvGrpSpPr>
            <p:cNvPr id="132" name="组合 38"/>
            <p:cNvGrpSpPr>
              <a:grpSpLocks/>
            </p:cNvGrpSpPr>
            <p:nvPr/>
          </p:nvGrpSpPr>
          <p:grpSpPr bwMode="auto">
            <a:xfrm flipH="1">
              <a:off x="3680753" y="2129901"/>
              <a:ext cx="1251734" cy="1011902"/>
              <a:chOff x="980844" y="181436"/>
              <a:chExt cx="1251925" cy="1010845"/>
            </a:xfrm>
          </p:grpSpPr>
          <p:sp>
            <p:nvSpPr>
              <p:cNvPr id="145" name="TextBox 102"/>
              <p:cNvSpPr txBox="1">
                <a:spLocks noChangeArrowheads="1"/>
              </p:cNvSpPr>
              <p:nvPr/>
            </p:nvSpPr>
            <p:spPr bwMode="auto">
              <a:xfrm>
                <a:off x="1000913" y="239171"/>
                <a:ext cx="1204701" cy="953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0" i="0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Microsoft YaHei" pitchFamily="34" charset="-122"/>
                    <a:ea typeface="Microsoft YaHei" pitchFamily="34" charset="-122"/>
                  </a:rPr>
                  <a:t>COP18</a:t>
                </a:r>
                <a:r>
                  <a:rPr kumimoji="0" lang="zh-TW" altLang="en-US" sz="1400" b="0" i="0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Microsoft YaHei" pitchFamily="34" charset="-122"/>
                    <a:ea typeface="Microsoft YaHei" pitchFamily="34" charset="-122"/>
                  </a:rPr>
                  <a:t>杜哈</a:t>
                </a:r>
                <a:r>
                  <a:rPr kumimoji="0" lang="en-US" altLang="zh-TW" sz="1400" b="0" i="0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Microsoft YaHei" pitchFamily="34" charset="-122"/>
                    <a:ea typeface="Microsoft YaHei" pitchFamily="34" charset="-122"/>
                  </a:rPr>
                  <a:t>(Doha)</a:t>
                </a:r>
                <a:r>
                  <a:rPr kumimoji="0" lang="zh-TW" altLang="en-US" sz="1400" b="0" i="0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Microsoft YaHei" pitchFamily="34" charset="-122"/>
                    <a:ea typeface="Microsoft YaHei" pitchFamily="34" charset="-122"/>
                  </a:rPr>
                  <a:t>決議延長京都</a:t>
                </a:r>
                <a:r>
                  <a:rPr kumimoji="0" lang="en-US" altLang="zh-TW" sz="1400" b="0" i="0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Microsoft YaHei" pitchFamily="34" charset="-122"/>
                    <a:ea typeface="Microsoft YaHei" pitchFamily="34" charset="-122"/>
                  </a:rPr>
                  <a:t>2</a:t>
                </a:r>
                <a:r>
                  <a:rPr kumimoji="0" lang="en-US" altLang="zh-TW" sz="1400" b="0" i="0" strike="noStrike" kern="0" cap="none" spc="0" normalizeH="0" baseline="30000" noProof="0" dirty="0" smtClean="0">
                    <a:ln>
                      <a:noFill/>
                    </a:ln>
                    <a:effectLst/>
                    <a:uLnTx/>
                    <a:uFillTx/>
                    <a:latin typeface="Microsoft YaHei" pitchFamily="34" charset="-122"/>
                    <a:ea typeface="Microsoft YaHei" pitchFamily="34" charset="-122"/>
                  </a:rPr>
                  <a:t>nd</a:t>
                </a:r>
                <a:r>
                  <a:rPr kumimoji="0" lang="zh-TW" altLang="en-US" sz="1400" b="0" i="0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icrosoft YaHei" pitchFamily="34" charset="-122"/>
                    <a:ea typeface="Microsoft YaHei" pitchFamily="34" charset="-122"/>
                  </a:rPr>
                  <a:t>至</a:t>
                </a:r>
                <a:r>
                  <a:rPr kumimoji="0" lang="en-US" altLang="zh-TW" sz="1400" b="0" i="0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Microsoft YaHei" pitchFamily="34" charset="-122"/>
                    <a:ea typeface="Microsoft YaHei" pitchFamily="34" charset="-122"/>
                  </a:rPr>
                  <a:t>2020</a:t>
                </a:r>
                <a:r>
                  <a:rPr kumimoji="0" lang="zh-TW" altLang="en-US" sz="1400" b="0" i="0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Microsoft YaHei" pitchFamily="34" charset="-122"/>
                    <a:ea typeface="Microsoft YaHei" pitchFamily="34" charset="-122"/>
                  </a:rPr>
                  <a:t>年</a:t>
                </a:r>
                <a:endParaRPr kumimoji="0" lang="en-US" altLang="zh-TW" sz="1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46" name="折角形 12"/>
              <p:cNvSpPr/>
              <p:nvPr/>
            </p:nvSpPr>
            <p:spPr>
              <a:xfrm>
                <a:off x="1053310" y="181436"/>
                <a:ext cx="1179459" cy="973935"/>
              </a:xfrm>
              <a:custGeom>
                <a:avLst/>
                <a:gdLst/>
                <a:ahLst/>
                <a:cxnLst/>
                <a:rect l="l" t="t" r="r" b="b"/>
                <a:pathLst>
                  <a:path w="1079770" h="600164">
                    <a:moveTo>
                      <a:pt x="0" y="0"/>
                    </a:moveTo>
                    <a:lnTo>
                      <a:pt x="1079770" y="0"/>
                    </a:lnTo>
                    <a:lnTo>
                      <a:pt x="1079770" y="500135"/>
                    </a:lnTo>
                    <a:lnTo>
                      <a:pt x="979741" y="600164"/>
                    </a:lnTo>
                    <a:lnTo>
                      <a:pt x="107089" y="600164"/>
                    </a:lnTo>
                    <a:lnTo>
                      <a:pt x="108354" y="593896"/>
                    </a:lnTo>
                    <a:cubicBezTo>
                      <a:pt x="108354" y="530374"/>
                      <a:pt x="61416" y="477814"/>
                      <a:pt x="0" y="471311"/>
                    </a:cubicBezTo>
                    <a:close/>
                  </a:path>
                </a:pathLst>
              </a:custGeom>
              <a:noFill/>
              <a:ln w="12700" cap="rnd" cmpd="sng" algn="ctr">
                <a:solidFill>
                  <a:srgbClr val="00B0F0"/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47" name="流程图: 联系 104"/>
              <p:cNvSpPr/>
              <p:nvPr/>
            </p:nvSpPr>
            <p:spPr>
              <a:xfrm>
                <a:off x="980844" y="1005442"/>
                <a:ext cx="144485" cy="144311"/>
              </a:xfrm>
              <a:prstGeom prst="flowChartConnector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grpSp>
          <p:nvGrpSpPr>
            <p:cNvPr id="133" name="组合 38"/>
            <p:cNvGrpSpPr>
              <a:grpSpLocks/>
            </p:cNvGrpSpPr>
            <p:nvPr/>
          </p:nvGrpSpPr>
          <p:grpSpPr bwMode="auto">
            <a:xfrm flipH="1">
              <a:off x="5044361" y="2129901"/>
              <a:ext cx="1256278" cy="1009080"/>
              <a:chOff x="967869" y="141726"/>
              <a:chExt cx="1256470" cy="1008027"/>
            </a:xfrm>
          </p:grpSpPr>
          <p:sp>
            <p:nvSpPr>
              <p:cNvPr id="142" name="TextBox 102"/>
              <p:cNvSpPr txBox="1">
                <a:spLocks noChangeArrowheads="1"/>
              </p:cNvSpPr>
              <p:nvPr/>
            </p:nvSpPr>
            <p:spPr bwMode="auto">
              <a:xfrm>
                <a:off x="1026388" y="180895"/>
                <a:ext cx="1197951" cy="737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itchFamily="34" charset="-122"/>
                    <a:ea typeface="Microsoft YaHei" pitchFamily="34" charset="-122"/>
                  </a:rPr>
                  <a:t>COP19</a:t>
                </a:r>
                <a:r>
                  <a:rPr kumimoji="0" lang="zh-TW" alt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itchFamily="34" charset="-122"/>
                    <a:ea typeface="Microsoft YaHei" pitchFamily="34" charset="-122"/>
                  </a:rPr>
                  <a:t>協商</a:t>
                </a:r>
                <a:r>
                  <a:rPr kumimoji="0" lang="zh-TW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itchFamily="34" charset="-122"/>
                    <a:ea typeface="Microsoft YaHei" pitchFamily="34" charset="-122"/>
                  </a:rPr>
                  <a:t>後京都機制之</a:t>
                </a:r>
                <a:r>
                  <a:rPr kumimoji="0" lang="zh-TW" alt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itchFamily="34" charset="-122"/>
                    <a:ea typeface="Microsoft YaHei" pitchFamily="34" charset="-122"/>
                  </a:rPr>
                  <a:t>因應</a:t>
                </a:r>
                <a:endParaRPr kumimoji="0" lang="zh-TW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43" name="折角形 12"/>
              <p:cNvSpPr/>
              <p:nvPr/>
            </p:nvSpPr>
            <p:spPr>
              <a:xfrm>
                <a:off x="1073035" y="141726"/>
                <a:ext cx="1151304" cy="981256"/>
              </a:xfrm>
              <a:custGeom>
                <a:avLst/>
                <a:gdLst/>
                <a:ahLst/>
                <a:cxnLst/>
                <a:rect l="l" t="t" r="r" b="b"/>
                <a:pathLst>
                  <a:path w="1079770" h="600164">
                    <a:moveTo>
                      <a:pt x="0" y="0"/>
                    </a:moveTo>
                    <a:lnTo>
                      <a:pt x="1079770" y="0"/>
                    </a:lnTo>
                    <a:lnTo>
                      <a:pt x="1079770" y="500135"/>
                    </a:lnTo>
                    <a:lnTo>
                      <a:pt x="979741" y="600164"/>
                    </a:lnTo>
                    <a:lnTo>
                      <a:pt x="107089" y="600164"/>
                    </a:lnTo>
                    <a:lnTo>
                      <a:pt x="108354" y="593896"/>
                    </a:lnTo>
                    <a:cubicBezTo>
                      <a:pt x="108354" y="530374"/>
                      <a:pt x="61416" y="477814"/>
                      <a:pt x="0" y="471311"/>
                    </a:cubicBezTo>
                    <a:close/>
                  </a:path>
                </a:pathLst>
              </a:custGeom>
              <a:noFill/>
              <a:ln w="12700" cap="rnd" cmpd="sng" algn="ctr">
                <a:solidFill>
                  <a:srgbClr val="00B0F0"/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44" name="流程图: 联系 104"/>
              <p:cNvSpPr/>
              <p:nvPr/>
            </p:nvSpPr>
            <p:spPr>
              <a:xfrm>
                <a:off x="967869" y="1005442"/>
                <a:ext cx="144485" cy="144311"/>
              </a:xfrm>
              <a:prstGeom prst="flowChartConnector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grpSp>
          <p:nvGrpSpPr>
            <p:cNvPr id="134" name="组合 38"/>
            <p:cNvGrpSpPr>
              <a:grpSpLocks/>
            </p:cNvGrpSpPr>
            <p:nvPr/>
          </p:nvGrpSpPr>
          <p:grpSpPr bwMode="auto">
            <a:xfrm flipH="1">
              <a:off x="6372200" y="2130869"/>
              <a:ext cx="1368599" cy="1008112"/>
              <a:chOff x="908350" y="262249"/>
              <a:chExt cx="1368808" cy="1007060"/>
            </a:xfrm>
          </p:grpSpPr>
          <p:sp>
            <p:nvSpPr>
              <p:cNvPr id="139" name="TextBox 102"/>
              <p:cNvSpPr txBox="1">
                <a:spLocks noChangeArrowheads="1"/>
              </p:cNvSpPr>
              <p:nvPr/>
            </p:nvSpPr>
            <p:spPr bwMode="auto">
              <a:xfrm>
                <a:off x="987910" y="262249"/>
                <a:ext cx="1289248" cy="95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itchFamily="34" charset="-122"/>
                    <a:ea typeface="Microsoft YaHei" pitchFamily="34" charset="-122"/>
                  </a:rPr>
                  <a:t>COP20</a:t>
                </a:r>
                <a:r>
                  <a:rPr kumimoji="0" lang="zh-TW" alt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itchFamily="34" charset="-122"/>
                    <a:ea typeface="Microsoft YaHei" pitchFamily="34" charset="-122"/>
                  </a:rPr>
                  <a:t>發表全球</a:t>
                </a:r>
                <a:r>
                  <a:rPr kumimoji="0" lang="zh-TW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itchFamily="34" charset="-122"/>
                    <a:ea typeface="Microsoft YaHei" pitchFamily="34" charset="-122"/>
                  </a:rPr>
                  <a:t>第一個</a:t>
                </a:r>
                <a:r>
                  <a:rPr kumimoji="0" lang="zh-TW" alt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itchFamily="34" charset="-122"/>
                    <a:ea typeface="Microsoft YaHei" pitchFamily="34" charset="-122"/>
                  </a:rPr>
                  <a:t>城市</a:t>
                </a:r>
                <a:r>
                  <a:rPr kumimoji="0" lang="en-US" altLang="zh-TW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itchFamily="34" charset="-122"/>
                    <a:ea typeface="Microsoft YaHei" pitchFamily="34" charset="-122"/>
                  </a:rPr>
                  <a:t>GHG</a:t>
                </a:r>
                <a:r>
                  <a:rPr kumimoji="0" lang="zh-TW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itchFamily="34" charset="-122"/>
                    <a:ea typeface="Microsoft YaHei" pitchFamily="34" charset="-122"/>
                  </a:rPr>
                  <a:t>盤查方法</a:t>
                </a:r>
                <a:r>
                  <a:rPr kumimoji="0" lang="en-US" altLang="zh-TW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itchFamily="34" charset="-122"/>
                    <a:ea typeface="Microsoft YaHei" pitchFamily="34" charset="-122"/>
                  </a:rPr>
                  <a:t>(GPC)</a:t>
                </a:r>
                <a:endParaRPr kumimoji="0" lang="zh-TW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40" name="折角形 12"/>
              <p:cNvSpPr/>
              <p:nvPr/>
            </p:nvSpPr>
            <p:spPr>
              <a:xfrm>
                <a:off x="987911" y="262249"/>
                <a:ext cx="1289247" cy="980289"/>
              </a:xfrm>
              <a:custGeom>
                <a:avLst/>
                <a:gdLst/>
                <a:ahLst/>
                <a:cxnLst/>
                <a:rect l="l" t="t" r="r" b="b"/>
                <a:pathLst>
                  <a:path w="1079770" h="600164">
                    <a:moveTo>
                      <a:pt x="0" y="0"/>
                    </a:moveTo>
                    <a:lnTo>
                      <a:pt x="1079770" y="0"/>
                    </a:lnTo>
                    <a:lnTo>
                      <a:pt x="1079770" y="500135"/>
                    </a:lnTo>
                    <a:lnTo>
                      <a:pt x="979741" y="600164"/>
                    </a:lnTo>
                    <a:lnTo>
                      <a:pt x="107089" y="600164"/>
                    </a:lnTo>
                    <a:lnTo>
                      <a:pt x="108354" y="593896"/>
                    </a:lnTo>
                    <a:cubicBezTo>
                      <a:pt x="108354" y="530374"/>
                      <a:pt x="61416" y="477814"/>
                      <a:pt x="0" y="471311"/>
                    </a:cubicBezTo>
                    <a:close/>
                  </a:path>
                </a:pathLst>
              </a:custGeom>
              <a:noFill/>
              <a:ln w="12700" cap="rnd" cmpd="sng" algn="ctr">
                <a:solidFill>
                  <a:srgbClr val="00B0F0"/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41" name="流程图: 联系 104"/>
              <p:cNvSpPr/>
              <p:nvPr/>
            </p:nvSpPr>
            <p:spPr>
              <a:xfrm>
                <a:off x="908350" y="1124998"/>
                <a:ext cx="144485" cy="144311"/>
              </a:xfrm>
              <a:prstGeom prst="flowChartConnector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grpSp>
          <p:nvGrpSpPr>
            <p:cNvPr id="135" name="组合 38"/>
            <p:cNvGrpSpPr>
              <a:grpSpLocks/>
            </p:cNvGrpSpPr>
            <p:nvPr/>
          </p:nvGrpSpPr>
          <p:grpSpPr bwMode="auto">
            <a:xfrm flipH="1">
              <a:off x="7740350" y="2115688"/>
              <a:ext cx="1403648" cy="1008112"/>
              <a:chOff x="866649" y="262249"/>
              <a:chExt cx="1403862" cy="1007060"/>
            </a:xfrm>
          </p:grpSpPr>
          <p:sp>
            <p:nvSpPr>
              <p:cNvPr id="136" name="TextBox 102"/>
              <p:cNvSpPr txBox="1">
                <a:spLocks noChangeArrowheads="1"/>
              </p:cNvSpPr>
              <p:nvPr/>
            </p:nvSpPr>
            <p:spPr bwMode="auto">
              <a:xfrm>
                <a:off x="866649" y="262249"/>
                <a:ext cx="1403862" cy="522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Microsoft YaHei" pitchFamily="34" charset="-122"/>
                    <a:ea typeface="Microsoft YaHei" pitchFamily="34" charset="-122"/>
                  </a:rPr>
                  <a:t>COP21</a:t>
                </a:r>
                <a:r>
                  <a:rPr kumimoji="0" lang="zh-TW" altLang="en-US" sz="14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Microsoft YaHei" pitchFamily="34" charset="-122"/>
                    <a:ea typeface="Microsoft YaHei" pitchFamily="34" charset="-122"/>
                  </a:rPr>
                  <a:t>通過「巴黎協議」</a:t>
                </a:r>
                <a:endParaRPr kumimoji="0" lang="zh-TW" altLang="en-US" sz="1400" b="1" i="0" u="sng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37" name="折角形 12"/>
              <p:cNvSpPr/>
              <p:nvPr/>
            </p:nvSpPr>
            <p:spPr>
              <a:xfrm>
                <a:off x="981263" y="262249"/>
                <a:ext cx="1289247" cy="980289"/>
              </a:xfrm>
              <a:custGeom>
                <a:avLst/>
                <a:gdLst/>
                <a:ahLst/>
                <a:cxnLst/>
                <a:rect l="l" t="t" r="r" b="b"/>
                <a:pathLst>
                  <a:path w="1079770" h="600164">
                    <a:moveTo>
                      <a:pt x="0" y="0"/>
                    </a:moveTo>
                    <a:lnTo>
                      <a:pt x="1079770" y="0"/>
                    </a:lnTo>
                    <a:lnTo>
                      <a:pt x="1079770" y="500135"/>
                    </a:lnTo>
                    <a:lnTo>
                      <a:pt x="979741" y="600164"/>
                    </a:lnTo>
                    <a:lnTo>
                      <a:pt x="107089" y="600164"/>
                    </a:lnTo>
                    <a:lnTo>
                      <a:pt x="108354" y="593896"/>
                    </a:lnTo>
                    <a:cubicBezTo>
                      <a:pt x="108354" y="530374"/>
                      <a:pt x="61416" y="477814"/>
                      <a:pt x="0" y="471311"/>
                    </a:cubicBezTo>
                    <a:close/>
                  </a:path>
                </a:pathLst>
              </a:custGeom>
              <a:noFill/>
              <a:ln w="12700" cap="rnd" cmpd="sng" algn="ctr">
                <a:solidFill>
                  <a:srgbClr val="00B0F0"/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38" name="流程图: 联系 104"/>
              <p:cNvSpPr/>
              <p:nvPr/>
            </p:nvSpPr>
            <p:spPr>
              <a:xfrm>
                <a:off x="901702" y="1124998"/>
                <a:ext cx="144485" cy="144311"/>
              </a:xfrm>
              <a:prstGeom prst="flowChartConnector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</p:grpSp>
      <p:sp>
        <p:nvSpPr>
          <p:cNvPr id="157" name="Rectangle 16"/>
          <p:cNvSpPr>
            <a:spLocks noChangeArrowheads="1"/>
          </p:cNvSpPr>
          <p:nvPr/>
        </p:nvSpPr>
        <p:spPr bwMode="auto">
          <a:xfrm>
            <a:off x="1613566" y="2050308"/>
            <a:ext cx="7825462" cy="658778"/>
          </a:xfrm>
          <a:prstGeom prst="rect">
            <a:avLst/>
          </a:prstGeom>
          <a:noFill/>
          <a:ln w="25400" cap="flat" cmpd="sng" algn="ctr">
            <a:noFill/>
            <a:prstDash val="solid"/>
            <a:headEnd/>
            <a:tailEnd/>
          </a:ln>
          <a:effectLst/>
        </p:spPr>
        <p:txBody>
          <a:bodyPr anchor="ctr"/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公約共有</a:t>
            </a:r>
            <a:r>
              <a:rPr kumimoji="0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195</a:t>
            </a: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個締約國，藉由國際公約的規範，凝聚減碳方向與對策，減少人類活動排放的溫室氣體，也提供各國進行談判磋商的平台</a:t>
            </a:r>
          </a:p>
        </p:txBody>
      </p:sp>
      <p:sp>
        <p:nvSpPr>
          <p:cNvPr id="158" name="文字方塊 157"/>
          <p:cNvSpPr txBox="1"/>
          <p:nvPr/>
        </p:nvSpPr>
        <p:spPr>
          <a:xfrm>
            <a:off x="1504610" y="993027"/>
            <a:ext cx="81436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36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U</a:t>
            </a:r>
            <a:r>
              <a:rPr kumimoji="0" lang="en-US" altLang="zh-TW" sz="20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NFCCC</a:t>
            </a:r>
            <a:r>
              <a:rPr kumimoji="0" lang="zh-TW" altLang="en-US" sz="20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en-US" altLang="zh-TW" sz="20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en-US" altLang="zh-TW" sz="1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United Nations Framework Convention on </a:t>
            </a:r>
            <a:r>
              <a:rPr kumimoji="0" lang="en-US" altLang="zh-TW" sz="18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Climate</a:t>
            </a:r>
            <a:r>
              <a:rPr kumimoji="0" lang="zh-TW" altLang="en-US" sz="18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en-US" altLang="zh-TW" sz="18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Change</a:t>
            </a:r>
            <a:r>
              <a:rPr kumimoji="0" lang="en-US" altLang="zh-TW" sz="20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0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|</a:t>
            </a:r>
            <a:r>
              <a:rPr kumimoji="0"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聯合國氣候變化綱要公約</a:t>
            </a:r>
            <a:r>
              <a:rPr kumimoji="0"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kumimoji="0" lang="zh-TW" altLang="en-US" sz="24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59" name="群組 158"/>
          <p:cNvGrpSpPr/>
          <p:nvPr/>
        </p:nvGrpSpPr>
        <p:grpSpPr>
          <a:xfrm>
            <a:off x="83346" y="4918194"/>
            <a:ext cx="1297471" cy="1102909"/>
            <a:chOff x="4561003" y="6011998"/>
            <a:chExt cx="1297471" cy="1102909"/>
          </a:xfrm>
        </p:grpSpPr>
        <p:pic>
          <p:nvPicPr>
            <p:cNvPr id="16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68268"/>
            <a:stretch/>
          </p:blipFill>
          <p:spPr bwMode="auto">
            <a:xfrm>
              <a:off x="4744179" y="6011998"/>
              <a:ext cx="931121" cy="1102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" name="文字方塊 162"/>
            <p:cNvSpPr txBox="1"/>
            <p:nvPr/>
          </p:nvSpPr>
          <p:spPr>
            <a:xfrm>
              <a:off x="4561003" y="6147955"/>
              <a:ext cx="129747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6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巴黎協議</a:t>
              </a:r>
              <a:r>
                <a:rPr kumimoji="0" lang="en-US" altLang="zh-TW" sz="16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kumimoji="0" lang="en-US" altLang="zh-TW" sz="16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kumimoji="0" lang="en-US" altLang="zh-TW" sz="16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Paris </a:t>
              </a:r>
              <a:br>
                <a:rPr kumimoji="0" lang="en-US" altLang="zh-TW" sz="16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kumimoji="0" lang="en-US" altLang="zh-TW" sz="16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Agreement</a:t>
              </a:r>
            </a:p>
          </p:txBody>
        </p:sp>
      </p:grpSp>
      <p:sp>
        <p:nvSpPr>
          <p:cNvPr id="169" name="文字方塊 168"/>
          <p:cNvSpPr txBox="1"/>
          <p:nvPr/>
        </p:nvSpPr>
        <p:spPr>
          <a:xfrm>
            <a:off x="1368733" y="4851608"/>
            <a:ext cx="8084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 indent="-857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兼具公約約束力與國家自主</a:t>
            </a:r>
            <a:r>
              <a:rPr kumimoji="0"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endParaRPr kumimoji="0" lang="en-US" altLang="zh-TW" sz="20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lvl="1" indent="-857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由各國提出自主減</a:t>
            </a:r>
            <a:r>
              <a:rPr kumimoji="0"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量</a:t>
            </a:r>
            <a:r>
              <a:rPr kumimoji="0"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承諾</a:t>
            </a:r>
            <a:endParaRPr kumimoji="0" lang="en-US" altLang="zh-TW" sz="20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lvl="1" indent="-857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195</a:t>
            </a:r>
            <a:r>
              <a:rPr kumimoji="0"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kumimoji="0"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締約國一致</a:t>
            </a:r>
            <a:r>
              <a:rPr kumimoji="0"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接受協議內容</a:t>
            </a:r>
            <a:r>
              <a:rPr kumimoji="0"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，史</a:t>
            </a:r>
            <a:r>
              <a:rPr kumimoji="0"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上首次每個締約國都同意減少碳排放</a:t>
            </a:r>
            <a:r>
              <a:rPr kumimoji="0"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量</a:t>
            </a:r>
            <a:endParaRPr kumimoji="0" lang="en-US" altLang="zh-TW" sz="18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2" name="標題 1"/>
          <p:cNvSpPr txBox="1">
            <a:spLocks/>
          </p:cNvSpPr>
          <p:nvPr/>
        </p:nvSpPr>
        <p:spPr bwMode="auto">
          <a:xfrm>
            <a:off x="1424708" y="-12941"/>
            <a:ext cx="753726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/>
              <a:t>背景</a:t>
            </a:r>
            <a:r>
              <a:rPr lang="zh-TW" altLang="en-US" kern="0" dirty="0" smtClean="0"/>
              <a:t>說明</a:t>
            </a:r>
            <a:r>
              <a:rPr lang="en-US" altLang="zh-TW" kern="0" dirty="0" smtClean="0"/>
              <a:t>-UNFCCC</a:t>
            </a:r>
            <a:endParaRPr lang="zh-TW" altLang="en-US" kern="0" dirty="0"/>
          </a:p>
        </p:txBody>
      </p:sp>
    </p:spTree>
    <p:extLst>
      <p:ext uri="{BB962C8B-B14F-4D97-AF65-F5344CB8AC3E}">
        <p14:creationId xmlns:p14="http://schemas.microsoft.com/office/powerpoint/2010/main" val="242772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群組 27"/>
          <p:cNvGrpSpPr/>
          <p:nvPr/>
        </p:nvGrpSpPr>
        <p:grpSpPr>
          <a:xfrm>
            <a:off x="94299" y="1209717"/>
            <a:ext cx="5099041" cy="5099035"/>
            <a:chOff x="177113" y="1600199"/>
            <a:chExt cx="5099041" cy="5099035"/>
          </a:xfrm>
        </p:grpSpPr>
        <p:grpSp>
          <p:nvGrpSpPr>
            <p:cNvPr id="29" name="群組 28"/>
            <p:cNvGrpSpPr/>
            <p:nvPr/>
          </p:nvGrpSpPr>
          <p:grpSpPr>
            <a:xfrm>
              <a:off x="177113" y="1600199"/>
              <a:ext cx="5099041" cy="5099035"/>
              <a:chOff x="4270072" y="1617561"/>
              <a:chExt cx="2906888" cy="2906885"/>
            </a:xfrm>
          </p:grpSpPr>
          <p:sp>
            <p:nvSpPr>
              <p:cNvPr id="44" name="圓形圖 43"/>
              <p:cNvSpPr/>
              <p:nvPr/>
            </p:nvSpPr>
            <p:spPr bwMode="auto">
              <a:xfrm>
                <a:off x="4270073" y="1617561"/>
                <a:ext cx="2906885" cy="2906885"/>
              </a:xfrm>
              <a:prstGeom prst="pie">
                <a:avLst>
                  <a:gd name="adj1" fmla="val 3278839"/>
                  <a:gd name="adj2" fmla="val 7517194"/>
                </a:avLst>
              </a:prstGeom>
              <a:gradFill flip="none" rotWithShape="1">
                <a:gsLst>
                  <a:gs pos="0">
                    <a:srgbClr val="EA8C8C"/>
                  </a:gs>
                  <a:gs pos="45000">
                    <a:schemeClr val="bg1"/>
                  </a:gs>
                  <a:gs pos="100000">
                    <a:srgbClr val="EA8C8C"/>
                  </a:gs>
                </a:gsLst>
                <a:lin ang="3000000" scaled="0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45" name="圓形圖 44"/>
              <p:cNvSpPr/>
              <p:nvPr/>
            </p:nvSpPr>
            <p:spPr bwMode="auto">
              <a:xfrm>
                <a:off x="4270072" y="1617561"/>
                <a:ext cx="2906885" cy="2906885"/>
              </a:xfrm>
              <a:prstGeom prst="pie">
                <a:avLst>
                  <a:gd name="adj1" fmla="val 20577644"/>
                  <a:gd name="adj2" fmla="val 3284453"/>
                </a:avLst>
              </a:prstGeom>
              <a:gradFill flip="none" rotWithShape="1">
                <a:gsLst>
                  <a:gs pos="0">
                    <a:srgbClr val="FFC000">
                      <a:lumMod val="95000"/>
                      <a:lumOff val="5000"/>
                    </a:srgbClr>
                  </a:gs>
                  <a:gs pos="39000">
                    <a:schemeClr val="bg1"/>
                  </a:gs>
                  <a:gs pos="100000">
                    <a:srgbClr val="FFC000"/>
                  </a:gs>
                </a:gsLst>
                <a:lin ang="270000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46" name="圓形圖 45"/>
              <p:cNvSpPr/>
              <p:nvPr/>
            </p:nvSpPr>
            <p:spPr bwMode="auto">
              <a:xfrm>
                <a:off x="4270073" y="1617561"/>
                <a:ext cx="2906885" cy="2906885"/>
              </a:xfrm>
              <a:prstGeom prst="pie">
                <a:avLst>
                  <a:gd name="adj1" fmla="val 7489608"/>
                  <a:gd name="adj2" fmla="val 11841425"/>
                </a:avLst>
              </a:prstGeom>
              <a:gradFill flip="none" rotWithShape="1">
                <a:gsLst>
                  <a:gs pos="0">
                    <a:srgbClr val="00FF00"/>
                  </a:gs>
                  <a:gs pos="45000">
                    <a:schemeClr val="bg1"/>
                  </a:gs>
                  <a:gs pos="100000">
                    <a:srgbClr val="00FF00"/>
                  </a:gs>
                </a:gsLst>
                <a:lin ang="3000000" scaled="0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47" name="圓形圖 46"/>
              <p:cNvSpPr/>
              <p:nvPr/>
            </p:nvSpPr>
            <p:spPr bwMode="auto">
              <a:xfrm>
                <a:off x="4270074" y="1617561"/>
                <a:ext cx="2906885" cy="2906885"/>
              </a:xfrm>
              <a:prstGeom prst="pie">
                <a:avLst>
                  <a:gd name="adj1" fmla="val 11819736"/>
                  <a:gd name="adj2" fmla="val 16228490"/>
                </a:avLst>
              </a:prstGeom>
              <a:gradFill flip="none" rotWithShape="1">
                <a:gsLst>
                  <a:gs pos="0">
                    <a:schemeClr val="accent1">
                      <a:lumMod val="90000"/>
                    </a:schemeClr>
                  </a:gs>
                  <a:gs pos="50000">
                    <a:schemeClr val="bg1"/>
                  </a:gs>
                  <a:gs pos="100000">
                    <a:schemeClr val="accent1"/>
                  </a:gs>
                </a:gsLst>
                <a:lin ang="3000000" scaled="0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kumimoji="1" lang="zh-TW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新細明體" pitchFamily="18" charset="-120"/>
                </a:endParaRPr>
              </a:p>
            </p:txBody>
          </p:sp>
          <p:sp>
            <p:nvSpPr>
              <p:cNvPr id="48" name="圓形圖 47"/>
              <p:cNvSpPr/>
              <p:nvPr/>
            </p:nvSpPr>
            <p:spPr bwMode="auto">
              <a:xfrm>
                <a:off x="4270075" y="1617561"/>
                <a:ext cx="2906885" cy="2906885"/>
              </a:xfrm>
              <a:prstGeom prst="pie">
                <a:avLst>
                  <a:gd name="adj1" fmla="val 16198217"/>
                  <a:gd name="adj2" fmla="val 20605397"/>
                </a:avLst>
              </a:prstGeom>
              <a:gradFill flip="none" rotWithShape="1">
                <a:gsLst>
                  <a:gs pos="0">
                    <a:srgbClr val="00B0F0"/>
                  </a:gs>
                  <a:gs pos="50000">
                    <a:schemeClr val="bg1"/>
                  </a:gs>
                  <a:gs pos="100000">
                    <a:srgbClr val="00B0F0"/>
                  </a:gs>
                </a:gsLst>
                <a:lin ang="270000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49" name="一般五邊形 48"/>
              <p:cNvSpPr/>
              <p:nvPr/>
            </p:nvSpPr>
            <p:spPr bwMode="auto">
              <a:xfrm>
                <a:off x="5098267" y="2427534"/>
                <a:ext cx="1250494" cy="1190947"/>
              </a:xfrm>
              <a:prstGeom prst="pentagon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</p:grpSp>
        <p:sp>
          <p:nvSpPr>
            <p:cNvPr id="30" name="文字方塊 29"/>
            <p:cNvSpPr txBox="1"/>
            <p:nvPr/>
          </p:nvSpPr>
          <p:spPr>
            <a:xfrm>
              <a:off x="856534" y="2258469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長期目標</a:t>
              </a:r>
              <a:endPara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882183" y="272013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達到淨零排放</a:t>
              </a:r>
              <a:endPara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2871088" y="2251486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行動</a:t>
              </a:r>
              <a:r>
                <a:rPr lang="zh-TW" altLang="en-US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力度</a:t>
              </a:r>
              <a:endPara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3778517" y="4027487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透明度</a:t>
              </a: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208185" y="4072335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氣候資金</a:t>
              </a: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410267" y="4595554"/>
              <a:ext cx="13575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幫助發展中國家</a:t>
              </a: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3681567" y="4463729"/>
              <a:ext cx="14037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保證實現氣候</a:t>
              </a:r>
              <a:r>
                <a:rPr lang="zh-TW" altLang="en-US" sz="1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承諾</a:t>
              </a:r>
              <a:endPara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3037185" y="2720134"/>
              <a:ext cx="18004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每五年盤點</a:t>
              </a:r>
              <a:r>
                <a:rPr lang="zh-TW" altLang="en-US" sz="1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一次</a:t>
              </a:r>
              <a:endPara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且需不斷加強</a:t>
              </a:r>
              <a:endPara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1963739" y="5247559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調適行動</a:t>
              </a: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1814306" y="5770778"/>
              <a:ext cx="18246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幫助世界最受氣候變化影響人群</a:t>
              </a: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1916150" y="3725463"/>
              <a:ext cx="162095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巴黎協議</a:t>
              </a:r>
              <a:endPara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關鍵要素</a:t>
              </a:r>
              <a:endPara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1" name="標題 1"/>
          <p:cNvSpPr txBox="1">
            <a:spLocks/>
          </p:cNvSpPr>
          <p:nvPr/>
        </p:nvSpPr>
        <p:spPr bwMode="auto">
          <a:xfrm>
            <a:off x="1188954" y="112453"/>
            <a:ext cx="7537265" cy="68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/>
              <a:t>背景</a:t>
            </a:r>
            <a:r>
              <a:rPr lang="zh-TW" altLang="en-US" kern="0" dirty="0" smtClean="0"/>
              <a:t>說明</a:t>
            </a:r>
            <a:r>
              <a:rPr lang="en-US" altLang="zh-TW" kern="0" dirty="0" smtClean="0"/>
              <a:t>-</a:t>
            </a:r>
            <a:r>
              <a:rPr lang="zh-TW" altLang="en-US" kern="0" dirty="0" smtClean="0"/>
              <a:t>巴黎協議主要成果</a:t>
            </a:r>
            <a:endParaRPr lang="zh-TW" altLang="en-US" kern="0" dirty="0"/>
          </a:p>
        </p:txBody>
      </p:sp>
      <p:sp>
        <p:nvSpPr>
          <p:cNvPr id="71" name="Content Placeholder 2"/>
          <p:cNvSpPr txBox="1">
            <a:spLocks/>
          </p:cNvSpPr>
          <p:nvPr/>
        </p:nvSpPr>
        <p:spPr bwMode="auto">
          <a:xfrm>
            <a:off x="5127183" y="1086794"/>
            <a:ext cx="4778817" cy="56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‒"/>
              <a:defRPr kumimoji="1"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l"/>
              <a:defRPr kumimoji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kumimoji="0" lang="zh-TW" altLang="en-US" sz="2400" b="1" kern="0" dirty="0" smtClean="0">
                <a:solidFill>
                  <a:srgbClr val="0000FF"/>
                </a:solidFill>
                <a:latin typeface="Times New Roman" pitchFamily="18" charset="0"/>
              </a:rPr>
              <a:t>長期目標</a:t>
            </a:r>
            <a:endParaRPr kumimoji="0" lang="en-US" altLang="zh-TW" sz="2400" b="1" kern="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lvl="1" eaLnBrk="1" hangingPunct="1">
              <a:spcBef>
                <a:spcPts val="0"/>
              </a:spcBef>
              <a:defRPr/>
            </a:pPr>
            <a:r>
              <a:rPr lang="zh-TW" altLang="en-US" b="1" dirty="0" smtClean="0">
                <a:solidFill>
                  <a:srgbClr val="006600"/>
                </a:solidFill>
              </a:rPr>
              <a:t>攝氏</a:t>
            </a:r>
            <a:r>
              <a:rPr lang="en-US" altLang="zh-TW" b="1" dirty="0" smtClean="0">
                <a:solidFill>
                  <a:srgbClr val="006600"/>
                </a:solidFill>
              </a:rPr>
              <a:t>2</a:t>
            </a:r>
            <a:r>
              <a:rPr lang="zh-TW" altLang="en-US" b="1" dirty="0" smtClean="0">
                <a:solidFill>
                  <a:srgbClr val="006600"/>
                </a:solidFill>
              </a:rPr>
              <a:t>度</a:t>
            </a:r>
            <a:r>
              <a:rPr lang="zh-TW" altLang="en-US" b="1" dirty="0">
                <a:solidFill>
                  <a:srgbClr val="006600"/>
                </a:solidFill>
              </a:rPr>
              <a:t>的控溫目標，</a:t>
            </a:r>
            <a:r>
              <a:rPr lang="zh-TW" altLang="en-US" b="1" dirty="0" smtClean="0">
                <a:solidFill>
                  <a:srgbClr val="006600"/>
                </a:solidFill>
              </a:rPr>
              <a:t>並</a:t>
            </a:r>
            <a:r>
              <a:rPr lang="zh-TW" altLang="en-US" b="1" dirty="0" smtClean="0">
                <a:solidFill>
                  <a:srgbClr val="FF0000"/>
                </a:solidFill>
              </a:rPr>
              <a:t>向攝氏</a:t>
            </a:r>
            <a:r>
              <a:rPr lang="en-US" altLang="zh-TW" b="1" dirty="0" smtClean="0">
                <a:solidFill>
                  <a:srgbClr val="FF0000"/>
                </a:solidFill>
              </a:rPr>
              <a:t>1.5</a:t>
            </a:r>
            <a:r>
              <a:rPr lang="zh-TW" altLang="en-US" b="1" dirty="0" smtClean="0">
                <a:solidFill>
                  <a:srgbClr val="FF0000"/>
                </a:solidFill>
              </a:rPr>
              <a:t>度的方向努力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kumimoji="0" lang="zh-TW" altLang="en-US" sz="2400" b="1" kern="0" dirty="0">
                <a:solidFill>
                  <a:srgbClr val="0000FF"/>
                </a:solidFill>
                <a:latin typeface="Times New Roman" pitchFamily="18" charset="0"/>
              </a:rPr>
              <a:t>行動</a:t>
            </a:r>
            <a:r>
              <a:rPr kumimoji="0" lang="zh-TW" altLang="en-US" sz="2400" b="1" kern="0" dirty="0" smtClean="0">
                <a:solidFill>
                  <a:srgbClr val="0000FF"/>
                </a:solidFill>
                <a:latin typeface="Times New Roman" pitchFamily="18" charset="0"/>
              </a:rPr>
              <a:t>力度</a:t>
            </a:r>
            <a:endParaRPr kumimoji="0" lang="en-US" altLang="zh-TW" sz="2400" b="1" kern="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lvl="1" eaLnBrk="1" hangingPunct="1">
              <a:spcBef>
                <a:spcPts val="0"/>
              </a:spcBef>
              <a:defRPr/>
            </a:pPr>
            <a:r>
              <a:rPr lang="zh-TW" altLang="en-US" b="1" dirty="0">
                <a:solidFill>
                  <a:srgbClr val="FF0000"/>
                </a:solidFill>
              </a:rPr>
              <a:t>每</a:t>
            </a:r>
            <a:r>
              <a:rPr lang="en-US" altLang="zh-TW" b="1" dirty="0">
                <a:solidFill>
                  <a:srgbClr val="FF0000"/>
                </a:solidFill>
              </a:rPr>
              <a:t>5</a:t>
            </a:r>
            <a:r>
              <a:rPr lang="zh-TW" altLang="en-US" b="1" dirty="0">
                <a:solidFill>
                  <a:srgbClr val="FF0000"/>
                </a:solidFill>
              </a:rPr>
              <a:t>年</a:t>
            </a:r>
            <a:r>
              <a:rPr lang="zh-TW" altLang="en-US" b="1" dirty="0">
                <a:solidFill>
                  <a:srgbClr val="006600"/>
                </a:solidFill>
              </a:rPr>
              <a:t>將對全球行動總體進展進行一次盤點，以幫助各國</a:t>
            </a:r>
            <a:r>
              <a:rPr lang="zh-TW" altLang="en-US" b="1" dirty="0" smtClean="0">
                <a:solidFill>
                  <a:srgbClr val="006600"/>
                </a:solidFill>
              </a:rPr>
              <a:t>提高力度</a:t>
            </a:r>
            <a:endParaRPr lang="en-US" altLang="zh-TW" b="1" dirty="0" smtClean="0">
              <a:solidFill>
                <a:srgbClr val="006600"/>
              </a:solidFill>
            </a:endParaRPr>
          </a:p>
          <a:p>
            <a:pPr eaLnBrk="1" hangingPunct="1"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kumimoji="0" lang="zh-TW" altLang="en-US" sz="2400" b="1" kern="0" dirty="0" smtClean="0">
                <a:solidFill>
                  <a:srgbClr val="0000FF"/>
                </a:solidFill>
                <a:latin typeface="Times New Roman" pitchFamily="18" charset="0"/>
              </a:rPr>
              <a:t>氣候資金</a:t>
            </a:r>
            <a:endParaRPr kumimoji="0" lang="en-US" altLang="zh-TW" sz="2400" b="1" kern="0" dirty="0">
              <a:solidFill>
                <a:srgbClr val="0000FF"/>
              </a:solidFill>
              <a:latin typeface="Times New Roman" pitchFamily="18" charset="0"/>
            </a:endParaRP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b="1" dirty="0" smtClean="0">
                <a:solidFill>
                  <a:srgbClr val="006600"/>
                </a:solidFill>
              </a:rPr>
              <a:t>2020</a:t>
            </a:r>
            <a:r>
              <a:rPr lang="zh-TW" altLang="en-US" b="1" dirty="0" smtClean="0">
                <a:solidFill>
                  <a:srgbClr val="006600"/>
                </a:solidFill>
              </a:rPr>
              <a:t>年前，每年提供</a:t>
            </a:r>
            <a:r>
              <a:rPr lang="en-US" altLang="zh-TW" b="1" dirty="0" smtClean="0">
                <a:solidFill>
                  <a:srgbClr val="006600"/>
                </a:solidFill>
              </a:rPr>
              <a:t>1,000</a:t>
            </a:r>
            <a:r>
              <a:rPr lang="zh-TW" altLang="en-US" b="1" dirty="0" smtClean="0">
                <a:solidFill>
                  <a:srgbClr val="006600"/>
                </a:solidFill>
              </a:rPr>
              <a:t>億美金</a:t>
            </a:r>
            <a:r>
              <a:rPr lang="en-US" altLang="zh-TW" b="1" dirty="0" smtClean="0">
                <a:solidFill>
                  <a:srgbClr val="006600"/>
                </a:solidFill>
              </a:rPr>
              <a:t/>
            </a:r>
            <a:br>
              <a:rPr lang="en-US" altLang="zh-TW" b="1" dirty="0" smtClean="0">
                <a:solidFill>
                  <a:srgbClr val="006600"/>
                </a:solidFill>
              </a:rPr>
            </a:br>
            <a:r>
              <a:rPr lang="en-US" altLang="zh-TW" b="1" dirty="0" smtClean="0">
                <a:solidFill>
                  <a:srgbClr val="006600"/>
                </a:solidFill>
              </a:rPr>
              <a:t>2020</a:t>
            </a:r>
            <a:r>
              <a:rPr lang="zh-TW" altLang="en-US" b="1" dirty="0" smtClean="0">
                <a:solidFill>
                  <a:srgbClr val="006600"/>
                </a:solidFill>
              </a:rPr>
              <a:t>年後，</a:t>
            </a:r>
            <a:r>
              <a:rPr lang="zh-TW" altLang="en-US" b="1" dirty="0">
                <a:solidFill>
                  <a:srgbClr val="FF0000"/>
                </a:solidFill>
              </a:rPr>
              <a:t>增加資金</a:t>
            </a:r>
            <a:r>
              <a:rPr lang="zh-TW" altLang="en-US" b="1" dirty="0" smtClean="0">
                <a:solidFill>
                  <a:srgbClr val="FF0000"/>
                </a:solidFill>
              </a:rPr>
              <a:t>規模且每年不可少於</a:t>
            </a:r>
            <a:r>
              <a:rPr lang="en-US" altLang="zh-TW" b="1" dirty="0" smtClean="0">
                <a:solidFill>
                  <a:srgbClr val="FF0000"/>
                </a:solidFill>
              </a:rPr>
              <a:t>1,000</a:t>
            </a:r>
            <a:r>
              <a:rPr lang="zh-TW" altLang="en-US" b="1" dirty="0">
                <a:solidFill>
                  <a:srgbClr val="FF0000"/>
                </a:solidFill>
              </a:rPr>
              <a:t>億</a:t>
            </a:r>
            <a:r>
              <a:rPr lang="zh-TW" altLang="en-US" b="1" dirty="0" smtClean="0">
                <a:solidFill>
                  <a:srgbClr val="FF0000"/>
                </a:solidFill>
              </a:rPr>
              <a:t>美金</a:t>
            </a:r>
            <a:endParaRPr lang="en-US" altLang="zh-TW" b="1" dirty="0">
              <a:solidFill>
                <a:srgbClr val="FF0000"/>
              </a:solidFill>
            </a:endParaRPr>
          </a:p>
          <a:p>
            <a:pPr eaLnBrk="1" hangingPunct="1"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kumimoji="0" lang="zh-TW" altLang="en-US" sz="2400" b="1" kern="0" dirty="0" smtClean="0">
                <a:solidFill>
                  <a:srgbClr val="0000FF"/>
                </a:solidFill>
                <a:latin typeface="Times New Roman" pitchFamily="18" charset="0"/>
              </a:rPr>
              <a:t>透明度</a:t>
            </a:r>
            <a:endParaRPr kumimoji="0" lang="en-US" altLang="zh-TW" sz="2400" b="1" kern="0" dirty="0">
              <a:solidFill>
                <a:srgbClr val="0000FF"/>
              </a:solidFill>
              <a:latin typeface="Times New Roman" pitchFamily="18" charset="0"/>
            </a:endParaRPr>
          </a:p>
          <a:p>
            <a:pPr lvl="1" eaLnBrk="1" hangingPunct="1">
              <a:spcBef>
                <a:spcPts val="0"/>
              </a:spcBef>
              <a:defRPr/>
            </a:pPr>
            <a:r>
              <a:rPr lang="zh-TW" altLang="en-US" b="1" dirty="0">
                <a:solidFill>
                  <a:srgbClr val="006600"/>
                </a:solidFill>
              </a:rPr>
              <a:t>設立一個透明度能力建設倡議</a:t>
            </a:r>
            <a:r>
              <a:rPr lang="zh-TW" altLang="en-US" b="1" dirty="0" smtClean="0">
                <a:solidFill>
                  <a:srgbClr val="006600"/>
                </a:solidFill>
              </a:rPr>
              <a:t>，</a:t>
            </a:r>
            <a:r>
              <a:rPr lang="zh-TW" altLang="en-US" b="1" dirty="0" smtClean="0">
                <a:solidFill>
                  <a:srgbClr val="FF0000"/>
                </a:solidFill>
              </a:rPr>
              <a:t>已開發國家報告可提供</a:t>
            </a:r>
            <a:r>
              <a:rPr lang="zh-TW" altLang="en-US" b="1" dirty="0">
                <a:solidFill>
                  <a:srgbClr val="FF0000"/>
                </a:solidFill>
              </a:rPr>
              <a:t>的資金和技術，發展中</a:t>
            </a:r>
            <a:r>
              <a:rPr lang="zh-TW" altLang="en-US" b="1" dirty="0" smtClean="0">
                <a:solidFill>
                  <a:srgbClr val="FF0000"/>
                </a:solidFill>
              </a:rPr>
              <a:t>國家彙報需要的資金及技術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zh-TW" altLang="en-US" sz="2400" b="1" dirty="0">
                <a:solidFill>
                  <a:srgbClr val="0000FF"/>
                </a:solidFill>
              </a:rPr>
              <a:t>調適</a:t>
            </a:r>
            <a:r>
              <a:rPr lang="zh-TW" altLang="en-US" sz="2400" b="1" dirty="0" smtClean="0">
                <a:solidFill>
                  <a:srgbClr val="0000FF"/>
                </a:solidFill>
              </a:rPr>
              <a:t>行動</a:t>
            </a:r>
            <a:endParaRPr kumimoji="0" lang="en-US" altLang="zh-TW" sz="2400" b="1" kern="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lvl="1" eaLnBrk="1" hangingPunct="1">
              <a:spcBef>
                <a:spcPts val="0"/>
              </a:spcBef>
              <a:defRPr/>
            </a:pPr>
            <a:r>
              <a:rPr lang="zh-TW" altLang="en-US" b="1" dirty="0">
                <a:solidFill>
                  <a:srgbClr val="006600"/>
                </a:solidFill>
              </a:rPr>
              <a:t>建立一個</a:t>
            </a:r>
            <a:r>
              <a:rPr lang="zh-TW" altLang="en-US" b="1" dirty="0" smtClean="0">
                <a:solidFill>
                  <a:srgbClr val="FF0000"/>
                </a:solidFill>
              </a:rPr>
              <a:t>加強調適能力</a:t>
            </a:r>
            <a:r>
              <a:rPr lang="zh-TW" altLang="en-US" b="1" dirty="0">
                <a:solidFill>
                  <a:srgbClr val="FF0000"/>
                </a:solidFill>
              </a:rPr>
              <a:t>、氣候韌性並減少脆弱性</a:t>
            </a:r>
            <a:r>
              <a:rPr lang="zh-TW" altLang="en-US" b="1" dirty="0">
                <a:solidFill>
                  <a:srgbClr val="006600"/>
                </a:solidFill>
              </a:rPr>
              <a:t>的全球</a:t>
            </a:r>
            <a:r>
              <a:rPr lang="zh-TW" altLang="en-US" b="1" dirty="0" smtClean="0">
                <a:solidFill>
                  <a:srgbClr val="006600"/>
                </a:solidFill>
              </a:rPr>
              <a:t>目標</a:t>
            </a:r>
            <a:endParaRPr lang="en-US" altLang="zh-TW" b="1" dirty="0" smtClean="0">
              <a:solidFill>
                <a:srgbClr val="006600"/>
              </a:solidFill>
            </a:endParaRPr>
          </a:p>
          <a:p>
            <a:pPr lvl="1" eaLnBrk="1" hangingPunct="1">
              <a:defRPr/>
            </a:pPr>
            <a:endParaRPr lang="en-US" altLang="zh-TW" b="1" kern="1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0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內容版面配置區 2"/>
          <p:cNvSpPr txBox="1">
            <a:spLocks/>
          </p:cNvSpPr>
          <p:nvPr/>
        </p:nvSpPr>
        <p:spPr bwMode="auto">
          <a:xfrm>
            <a:off x="100985" y="903122"/>
            <a:ext cx="7415606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endParaRPr kumimoji="0" lang="en-US" altLang="zh-TW" b="1" dirty="0">
              <a:solidFill>
                <a:srgbClr val="0000FF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51" name="標題 1"/>
          <p:cNvSpPr txBox="1">
            <a:spLocks/>
          </p:cNvSpPr>
          <p:nvPr/>
        </p:nvSpPr>
        <p:spPr bwMode="auto">
          <a:xfrm>
            <a:off x="1668485" y="-62078"/>
            <a:ext cx="6945437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/>
              <a:t>背景說明</a:t>
            </a:r>
            <a:r>
              <a:rPr lang="en-US" altLang="zh-TW" kern="0" dirty="0" smtClean="0"/>
              <a:t>-</a:t>
            </a:r>
            <a:r>
              <a:rPr lang="zh-TW" altLang="en-US" kern="0" dirty="0" smtClean="0"/>
              <a:t>巴黎協議本市因應對策</a:t>
            </a:r>
            <a:endParaRPr lang="zh-TW" altLang="en-US" kern="0" dirty="0"/>
          </a:p>
        </p:txBody>
      </p:sp>
      <p:sp>
        <p:nvSpPr>
          <p:cNvPr id="71" name="Content Placeholder 2"/>
          <p:cNvSpPr txBox="1">
            <a:spLocks/>
          </p:cNvSpPr>
          <p:nvPr/>
        </p:nvSpPr>
        <p:spPr bwMode="auto">
          <a:xfrm>
            <a:off x="754287" y="955098"/>
            <a:ext cx="8363272" cy="508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‒"/>
              <a:defRPr kumimoji="1"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l"/>
              <a:defRPr kumimoji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chemeClr val="hlink"/>
              </a:buClr>
              <a:buFont typeface="Wingdings" pitchFamily="2" charset="2"/>
              <a:buChar char="v"/>
            </a:pPr>
            <a:r>
              <a:rPr kumimoji="0" lang="zh-TW" altLang="en-US" sz="3200" b="1" dirty="0">
                <a:solidFill>
                  <a:srgbClr val="0000FF"/>
                </a:solidFill>
                <a:latin typeface="Times New Roman" pitchFamily="18" charset="0"/>
              </a:rPr>
              <a:t>臺北市因應</a:t>
            </a:r>
            <a:r>
              <a:rPr kumimoji="0" lang="zh-TW" alt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對策</a:t>
            </a:r>
            <a:endParaRPr kumimoji="0" lang="en-US" altLang="zh-TW" sz="32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0" indent="0">
              <a:buClr>
                <a:schemeClr val="hlink"/>
              </a:buClr>
              <a:buNone/>
            </a:pPr>
            <a:endParaRPr kumimoji="0" lang="en-US" altLang="zh-TW" sz="32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lvl="1" eaLnBrk="1" hangingPunct="1">
              <a:defRPr/>
            </a:pPr>
            <a:r>
              <a:rPr lang="zh-TW" altLang="en-US" sz="2800" b="1" dirty="0">
                <a:solidFill>
                  <a:srgbClr val="006600"/>
                </a:solidFill>
              </a:rPr>
              <a:t>因應</a:t>
            </a:r>
            <a:r>
              <a:rPr lang="zh-TW" altLang="en-US" sz="2800" b="1" dirty="0" smtClean="0">
                <a:solidFill>
                  <a:srgbClr val="006600"/>
                </a:solidFill>
              </a:rPr>
              <a:t>巴黎協議，城市可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訂定自主性減量目標</a:t>
            </a:r>
            <a:r>
              <a:rPr lang="zh-TW" altLang="en-US" sz="2800" b="1" dirty="0" smtClean="0">
                <a:solidFill>
                  <a:srgbClr val="006600"/>
                </a:solidFill>
              </a:rPr>
              <a:t>，並配合協議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每五年一次的滾動式檢討</a:t>
            </a:r>
            <a:r>
              <a:rPr lang="zh-TW" altLang="en-US" sz="2800" b="1" dirty="0" smtClean="0">
                <a:solidFill>
                  <a:srgbClr val="006600"/>
                </a:solidFill>
              </a:rPr>
              <a:t>。</a:t>
            </a:r>
            <a:r>
              <a:rPr lang="en-US" altLang="zh-TW" sz="2800" b="1" dirty="0">
                <a:solidFill>
                  <a:srgbClr val="006600"/>
                </a:solidFill>
              </a:rPr>
              <a:t/>
            </a:r>
            <a:br>
              <a:rPr lang="en-US" altLang="zh-TW" sz="2800" b="1" dirty="0">
                <a:solidFill>
                  <a:srgbClr val="006600"/>
                </a:solidFill>
              </a:rPr>
            </a:br>
            <a:endParaRPr lang="en-US" altLang="zh-TW" sz="2800" b="1" dirty="0" smtClean="0">
              <a:solidFill>
                <a:srgbClr val="006600"/>
              </a:solidFill>
            </a:endParaRPr>
          </a:p>
          <a:p>
            <a:pPr lvl="1" eaLnBrk="1" hangingPunct="1">
              <a:defRPr/>
            </a:pPr>
            <a:r>
              <a:rPr lang="zh-TW" altLang="en-US" sz="2800" b="1" dirty="0" smtClean="0">
                <a:solidFill>
                  <a:srgbClr val="006600"/>
                </a:solidFill>
              </a:rPr>
              <a:t>巴黎協議</a:t>
            </a:r>
            <a:r>
              <a:rPr lang="zh-TW" altLang="en-US" sz="2800" b="1" dirty="0">
                <a:solidFill>
                  <a:srgbClr val="006600"/>
                </a:solidFill>
              </a:rPr>
              <a:t>強調「非</a:t>
            </a:r>
            <a:r>
              <a:rPr lang="zh-TW" altLang="en-US" sz="2800" b="1" dirty="0" smtClean="0">
                <a:solidFill>
                  <a:srgbClr val="006600"/>
                </a:solidFill>
              </a:rPr>
              <a:t>締約國利害關係</a:t>
            </a:r>
            <a:r>
              <a:rPr lang="zh-TW" altLang="en-US" sz="2800" b="1" dirty="0">
                <a:solidFill>
                  <a:srgbClr val="006600"/>
                </a:solidFill>
              </a:rPr>
              <a:t>方</a:t>
            </a:r>
            <a:r>
              <a:rPr lang="zh-TW" altLang="en-US" sz="2800" b="1" dirty="0" smtClean="0">
                <a:solidFill>
                  <a:srgbClr val="006600"/>
                </a:solidFill>
              </a:rPr>
              <a:t>」的參與，鼓勵非締約方</a:t>
            </a:r>
            <a:r>
              <a:rPr lang="zh-TW" altLang="en-US" sz="2800" b="1" dirty="0">
                <a:solidFill>
                  <a:srgbClr val="006600"/>
                </a:solidFill>
              </a:rPr>
              <a:t>於「非國家</a:t>
            </a:r>
            <a:r>
              <a:rPr lang="zh-TW" altLang="en-US" sz="2800" b="1" dirty="0" smtClean="0">
                <a:solidFill>
                  <a:srgbClr val="006600"/>
                </a:solidFill>
              </a:rPr>
              <a:t>行為方氣候</a:t>
            </a:r>
            <a:r>
              <a:rPr lang="zh-TW" altLang="en-US" sz="2800" b="1" dirty="0">
                <a:solidFill>
                  <a:srgbClr val="006600"/>
                </a:solidFill>
              </a:rPr>
              <a:t>行動</a:t>
            </a:r>
            <a:r>
              <a:rPr lang="zh-TW" altLang="en-US" sz="2800" b="1" dirty="0" smtClean="0">
                <a:solidFill>
                  <a:srgbClr val="006600"/>
                </a:solidFill>
              </a:rPr>
              <a:t>區</a:t>
            </a:r>
            <a:r>
              <a:rPr lang="en-US" altLang="zh-TW" sz="2800" b="1" dirty="0" smtClean="0">
                <a:solidFill>
                  <a:srgbClr val="006600"/>
                </a:solidFill>
              </a:rPr>
              <a:t>(NAZCA)</a:t>
            </a:r>
            <a:r>
              <a:rPr lang="zh-TW" altLang="en-US" sz="2800" b="1" dirty="0" smtClean="0">
                <a:solidFill>
                  <a:srgbClr val="006600"/>
                </a:solidFill>
              </a:rPr>
              <a:t>」網站平台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自主登錄氣候行動及揭露碳排放量</a:t>
            </a:r>
            <a:r>
              <a:rPr lang="zh-TW" altLang="en-US" sz="2800" b="1" dirty="0" smtClean="0">
                <a:solidFill>
                  <a:srgbClr val="006600"/>
                </a:solidFill>
              </a:rPr>
              <a:t>。</a:t>
            </a:r>
            <a:endParaRPr lang="en-US" altLang="zh-TW" sz="2800" b="1" dirty="0"/>
          </a:p>
        </p:txBody>
      </p:sp>
    </p:spTree>
    <p:extLst>
      <p:ext uri="{BB962C8B-B14F-4D97-AF65-F5344CB8AC3E}">
        <p14:creationId xmlns:p14="http://schemas.microsoft.com/office/powerpoint/2010/main" val="399516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內容版面配置區 2"/>
          <p:cNvSpPr txBox="1">
            <a:spLocks/>
          </p:cNvSpPr>
          <p:nvPr/>
        </p:nvSpPr>
        <p:spPr bwMode="auto">
          <a:xfrm>
            <a:off x="100985" y="903122"/>
            <a:ext cx="7415606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endParaRPr kumimoji="0" lang="en-US" altLang="zh-TW" b="1" dirty="0">
              <a:solidFill>
                <a:srgbClr val="0000FF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51" name="標題 1"/>
          <p:cNvSpPr txBox="1">
            <a:spLocks/>
          </p:cNvSpPr>
          <p:nvPr/>
        </p:nvSpPr>
        <p:spPr bwMode="auto">
          <a:xfrm>
            <a:off x="1337511" y="-39372"/>
            <a:ext cx="7537265" cy="74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/>
              <a:t>背景說明</a:t>
            </a:r>
            <a:r>
              <a:rPr lang="en-US" altLang="zh-TW" kern="0" dirty="0" smtClean="0"/>
              <a:t>-</a:t>
            </a:r>
            <a:r>
              <a:rPr lang="zh-TW" altLang="en-US" kern="0" dirty="0" smtClean="0"/>
              <a:t>城市</a:t>
            </a:r>
            <a:r>
              <a:rPr lang="zh-TW" altLang="en-US" kern="0" dirty="0"/>
              <a:t>領袖氣候高峰會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281" b="89844" l="54297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57" t="39499" r="19674" b="10215"/>
          <a:stretch/>
        </p:blipFill>
        <p:spPr>
          <a:xfrm>
            <a:off x="8680375" y="3598606"/>
            <a:ext cx="1184787" cy="1700982"/>
          </a:xfrm>
          <a:prstGeom prst="rect">
            <a:avLst/>
          </a:prstGeom>
        </p:spPr>
      </p:pic>
      <p:pic>
        <p:nvPicPr>
          <p:cNvPr id="113" name="圖片 11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5" b="50260" l="16406" r="42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02" t="15655" r="66099" b="46149"/>
          <a:stretch/>
        </p:blipFill>
        <p:spPr>
          <a:xfrm>
            <a:off x="6173149" y="3156155"/>
            <a:ext cx="989864" cy="1484671"/>
          </a:xfrm>
          <a:prstGeom prst="rect">
            <a:avLst/>
          </a:prstGeom>
        </p:spPr>
      </p:pic>
      <p:sp>
        <p:nvSpPr>
          <p:cNvPr id="109" name="矩形 108"/>
          <p:cNvSpPr/>
          <p:nvPr/>
        </p:nvSpPr>
        <p:spPr bwMode="auto">
          <a:xfrm>
            <a:off x="1120907" y="4374533"/>
            <a:ext cx="632460" cy="750721"/>
          </a:xfrm>
          <a:prstGeom prst="rect">
            <a:avLst/>
          </a:prstGeom>
          <a:gradFill flip="none" rotWithShape="1">
            <a:gsLst>
              <a:gs pos="0">
                <a:srgbClr val="00F26D"/>
              </a:gs>
              <a:gs pos="50000">
                <a:srgbClr val="4BFF9C"/>
              </a:gs>
              <a:gs pos="100000">
                <a:srgbClr val="A7FFCF"/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調</a:t>
            </a:r>
            <a:endParaRPr kumimoji="1" lang="en-US" altLang="zh-TW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適</a:t>
            </a:r>
          </a:p>
        </p:txBody>
      </p:sp>
      <p:sp>
        <p:nvSpPr>
          <p:cNvPr id="111" name="矩形 110"/>
          <p:cNvSpPr/>
          <p:nvPr/>
        </p:nvSpPr>
        <p:spPr bwMode="auto">
          <a:xfrm>
            <a:off x="696213" y="5125256"/>
            <a:ext cx="641298" cy="750721"/>
          </a:xfrm>
          <a:prstGeom prst="rect">
            <a:avLst/>
          </a:prstGeom>
          <a:gradFill flip="none" rotWithShape="1">
            <a:gsLst>
              <a:gs pos="0">
                <a:srgbClr val="2FC9FF"/>
              </a:gs>
              <a:gs pos="50000">
                <a:srgbClr val="9BE5FF"/>
              </a:gs>
              <a:gs pos="100000">
                <a:srgbClr val="D9F5FF"/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抑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制</a:t>
            </a:r>
            <a:endParaRPr kumimoji="1" lang="zh-TW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824652" y="4374535"/>
            <a:ext cx="9004396" cy="2252156"/>
            <a:chOff x="824652" y="4374535"/>
            <a:chExt cx="9004396" cy="2252156"/>
          </a:xfrm>
          <a:gradFill>
            <a:gsLst>
              <a:gs pos="0">
                <a:srgbClr val="E67676"/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2000000" scaled="0"/>
          </a:gradFill>
        </p:grpSpPr>
        <p:sp>
          <p:nvSpPr>
            <p:cNvPr id="67" name="矩形 66"/>
            <p:cNvSpPr/>
            <p:nvPr/>
          </p:nvSpPr>
          <p:spPr bwMode="auto">
            <a:xfrm>
              <a:off x="1753367" y="4374536"/>
              <a:ext cx="924137" cy="75071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水資源</a:t>
              </a:r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管理</a:t>
              </a:r>
              <a:endPara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8" name="矩形 67"/>
            <p:cNvSpPr/>
            <p:nvPr/>
          </p:nvSpPr>
          <p:spPr bwMode="auto">
            <a:xfrm>
              <a:off x="2677505" y="4374536"/>
              <a:ext cx="1072362" cy="75071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災害管理</a:t>
              </a:r>
            </a:p>
          </p:txBody>
        </p:sp>
        <p:sp>
          <p:nvSpPr>
            <p:cNvPr id="69" name="矩形 68"/>
            <p:cNvSpPr/>
            <p:nvPr/>
          </p:nvSpPr>
          <p:spPr bwMode="auto">
            <a:xfrm>
              <a:off x="3746025" y="4374536"/>
              <a:ext cx="1170409" cy="75071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建構彈性調適城市</a:t>
              </a:r>
            </a:p>
          </p:txBody>
        </p:sp>
        <p:sp>
          <p:nvSpPr>
            <p:cNvPr id="70" name="矩形 69"/>
            <p:cNvSpPr/>
            <p:nvPr/>
          </p:nvSpPr>
          <p:spPr bwMode="auto">
            <a:xfrm>
              <a:off x="4916433" y="4374536"/>
              <a:ext cx="1114364" cy="75071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健康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與疾病管理</a:t>
              </a:r>
            </a:p>
          </p:txBody>
        </p:sp>
        <p:sp>
          <p:nvSpPr>
            <p:cNvPr id="72" name="矩形 71"/>
            <p:cNvSpPr/>
            <p:nvPr/>
          </p:nvSpPr>
          <p:spPr bwMode="auto">
            <a:xfrm>
              <a:off x="6030798" y="4374535"/>
              <a:ext cx="1019758" cy="75071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社會自覺與教育</a:t>
              </a:r>
            </a:p>
          </p:txBody>
        </p:sp>
        <p:sp>
          <p:nvSpPr>
            <p:cNvPr id="73" name="矩形 72"/>
            <p:cNvSpPr/>
            <p:nvPr/>
          </p:nvSpPr>
          <p:spPr bwMode="auto">
            <a:xfrm>
              <a:off x="7050556" y="4374536"/>
              <a:ext cx="946815" cy="75071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財務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與保險</a:t>
              </a:r>
            </a:p>
          </p:txBody>
        </p:sp>
        <p:sp>
          <p:nvSpPr>
            <p:cNvPr id="74" name="矩形 73"/>
            <p:cNvSpPr/>
            <p:nvPr/>
          </p:nvSpPr>
          <p:spPr bwMode="auto">
            <a:xfrm>
              <a:off x="7997370" y="4374535"/>
              <a:ext cx="1000092" cy="75071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環境難民</a:t>
              </a:r>
            </a:p>
          </p:txBody>
        </p:sp>
        <p:sp>
          <p:nvSpPr>
            <p:cNvPr id="84" name="矩形 83"/>
            <p:cNvSpPr/>
            <p:nvPr/>
          </p:nvSpPr>
          <p:spPr bwMode="auto">
            <a:xfrm>
              <a:off x="1305812" y="5125258"/>
              <a:ext cx="1052547" cy="75071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住宅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與辦公廳舍</a:t>
              </a:r>
              <a:endPara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5" name="矩形 84"/>
            <p:cNvSpPr/>
            <p:nvPr/>
          </p:nvSpPr>
          <p:spPr bwMode="auto">
            <a:xfrm>
              <a:off x="2358359" y="5125258"/>
              <a:ext cx="1022060" cy="75071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交通運輸</a:t>
              </a:r>
            </a:p>
          </p:txBody>
        </p:sp>
        <p:sp>
          <p:nvSpPr>
            <p:cNvPr id="86" name="矩形 85"/>
            <p:cNvSpPr/>
            <p:nvPr/>
          </p:nvSpPr>
          <p:spPr bwMode="auto">
            <a:xfrm>
              <a:off x="3380419" y="5125258"/>
              <a:ext cx="1032169" cy="75071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能源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效率</a:t>
              </a:r>
            </a:p>
          </p:txBody>
        </p:sp>
        <p:sp>
          <p:nvSpPr>
            <p:cNvPr id="87" name="矩形 86"/>
            <p:cNvSpPr/>
            <p:nvPr/>
          </p:nvSpPr>
          <p:spPr bwMode="auto">
            <a:xfrm>
              <a:off x="4412588" y="5125258"/>
              <a:ext cx="1022061" cy="75071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再生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能源</a:t>
              </a:r>
            </a:p>
          </p:txBody>
        </p:sp>
        <p:sp>
          <p:nvSpPr>
            <p:cNvPr id="88" name="矩形 87"/>
            <p:cNvSpPr/>
            <p:nvPr/>
          </p:nvSpPr>
          <p:spPr bwMode="auto">
            <a:xfrm>
              <a:off x="5434649" y="5125256"/>
              <a:ext cx="1025503" cy="75071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綠色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空間</a:t>
              </a:r>
            </a:p>
          </p:txBody>
        </p:sp>
        <p:sp>
          <p:nvSpPr>
            <p:cNvPr id="89" name="矩形 88"/>
            <p:cNvSpPr/>
            <p:nvPr/>
          </p:nvSpPr>
          <p:spPr bwMode="auto">
            <a:xfrm>
              <a:off x="6460152" y="5125256"/>
              <a:ext cx="1268638" cy="75071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食物供應鏈與都市</a:t>
              </a:r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農業</a:t>
              </a:r>
              <a:endPara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矩形 99"/>
            <p:cNvSpPr/>
            <p:nvPr/>
          </p:nvSpPr>
          <p:spPr bwMode="auto">
            <a:xfrm>
              <a:off x="7728790" y="5125256"/>
              <a:ext cx="1467942" cy="75071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資源回收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再利用與循環經濟</a:t>
              </a:r>
            </a:p>
          </p:txBody>
        </p:sp>
        <p:sp>
          <p:nvSpPr>
            <p:cNvPr id="102" name="矩形 101"/>
            <p:cNvSpPr/>
            <p:nvPr/>
          </p:nvSpPr>
          <p:spPr bwMode="auto">
            <a:xfrm>
              <a:off x="824652" y="5875970"/>
              <a:ext cx="1212578" cy="75071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規劃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嶄新治理模式</a:t>
              </a:r>
              <a:endPara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矩形 102"/>
            <p:cNvSpPr/>
            <p:nvPr/>
          </p:nvSpPr>
          <p:spPr bwMode="auto">
            <a:xfrm>
              <a:off x="2034764" y="5875969"/>
              <a:ext cx="899940" cy="75071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創新財務機制</a:t>
              </a:r>
            </a:p>
          </p:txBody>
        </p:sp>
        <p:sp>
          <p:nvSpPr>
            <p:cNvPr id="104" name="矩形 103"/>
            <p:cNvSpPr/>
            <p:nvPr/>
          </p:nvSpPr>
          <p:spPr bwMode="auto">
            <a:xfrm>
              <a:off x="2934704" y="5875970"/>
              <a:ext cx="1636782" cy="75071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建立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夥伴聯盟與提出具體計畫</a:t>
              </a:r>
            </a:p>
          </p:txBody>
        </p:sp>
        <p:sp>
          <p:nvSpPr>
            <p:cNvPr id="105" name="矩形 104"/>
            <p:cNvSpPr/>
            <p:nvPr/>
          </p:nvSpPr>
          <p:spPr bwMode="auto">
            <a:xfrm>
              <a:off x="4571486" y="5875967"/>
              <a:ext cx="1438428" cy="75071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測量與建立線上共享平台</a:t>
              </a:r>
            </a:p>
          </p:txBody>
        </p:sp>
        <p:sp>
          <p:nvSpPr>
            <p:cNvPr id="106" name="矩形 105"/>
            <p:cNvSpPr/>
            <p:nvPr/>
          </p:nvSpPr>
          <p:spPr bwMode="auto">
            <a:xfrm>
              <a:off x="5987062" y="5875972"/>
              <a:ext cx="1268638" cy="750719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強化國際城市網絡倡議</a:t>
              </a:r>
            </a:p>
          </p:txBody>
        </p:sp>
        <p:sp>
          <p:nvSpPr>
            <p:cNvPr id="107" name="矩形 106"/>
            <p:cNvSpPr/>
            <p:nvPr/>
          </p:nvSpPr>
          <p:spPr bwMode="auto">
            <a:xfrm>
              <a:off x="7163013" y="5875969"/>
              <a:ext cx="1417336" cy="75071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增進城市與區域的行動力</a:t>
              </a:r>
            </a:p>
          </p:txBody>
        </p:sp>
        <p:sp>
          <p:nvSpPr>
            <p:cNvPr id="108" name="矩形 107"/>
            <p:cNvSpPr/>
            <p:nvPr/>
          </p:nvSpPr>
          <p:spPr bwMode="auto">
            <a:xfrm>
              <a:off x="8584573" y="5875969"/>
              <a:ext cx="1244475" cy="75071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訂定複合式多贏目標</a:t>
              </a:r>
            </a:p>
          </p:txBody>
        </p:sp>
      </p:grpSp>
      <p:sp>
        <p:nvSpPr>
          <p:cNvPr id="112" name="矩形 111"/>
          <p:cNvSpPr/>
          <p:nvPr/>
        </p:nvSpPr>
        <p:spPr bwMode="auto">
          <a:xfrm>
            <a:off x="242594" y="5875969"/>
            <a:ext cx="582057" cy="750721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D961"/>
              </a:gs>
              <a:gs pos="100000">
                <a:srgbClr val="FFE9A3"/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參與</a:t>
            </a:r>
          </a:p>
        </p:txBody>
      </p:sp>
      <p:sp>
        <p:nvSpPr>
          <p:cNvPr id="114" name="矩形 113"/>
          <p:cNvSpPr/>
          <p:nvPr/>
        </p:nvSpPr>
        <p:spPr bwMode="auto">
          <a:xfrm>
            <a:off x="5473733" y="3923072"/>
            <a:ext cx="1072362" cy="45146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5" name="矩形 114"/>
          <p:cNvSpPr/>
          <p:nvPr/>
        </p:nvSpPr>
        <p:spPr bwMode="auto">
          <a:xfrm>
            <a:off x="4412588" y="3923072"/>
            <a:ext cx="1072362" cy="45146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▲圖說: 高峰會後黃執行長及北市周副市長等城市代表與ICLE秘書長Gino_Van_Begi交換意見並合影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486" y="1255283"/>
            <a:ext cx="2369676" cy="177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117368" y="734020"/>
            <a:ext cx="7406595" cy="269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‒"/>
              <a:defRPr kumimoji="1"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l"/>
              <a:defRPr kumimoji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chemeClr val="hlink"/>
              </a:buClr>
              <a:buFont typeface="Wingdings" pitchFamily="2" charset="2"/>
              <a:buChar char="v"/>
            </a:pPr>
            <a:r>
              <a:rPr kumimoji="0" lang="zh-TW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城市領袖氣候高峰會</a:t>
            </a:r>
            <a:r>
              <a:rPr kumimoji="0" lang="en-US" altLang="zh-TW" sz="2800" b="1" dirty="0">
                <a:solidFill>
                  <a:srgbClr val="0000FF"/>
                </a:solidFill>
              </a:rPr>
              <a:t>(Climate Summit for Local Leaders)</a:t>
            </a:r>
            <a:r>
              <a:rPr kumimoji="0" lang="zh-TW" altLang="en-US" sz="2800" b="1" dirty="0">
                <a:solidFill>
                  <a:srgbClr val="0000FF"/>
                </a:solidFill>
              </a:rPr>
              <a:t>聚集來自五大洲逾</a:t>
            </a:r>
            <a:r>
              <a:rPr kumimoji="0" lang="en-US" altLang="zh-TW" sz="2800" b="1" dirty="0">
                <a:solidFill>
                  <a:srgbClr val="0000FF"/>
                </a:solidFill>
              </a:rPr>
              <a:t>150</a:t>
            </a:r>
            <a:r>
              <a:rPr kumimoji="0" lang="zh-TW" altLang="en-US" sz="2800" b="1" dirty="0">
                <a:solidFill>
                  <a:srgbClr val="0000FF"/>
                </a:solidFill>
              </a:rPr>
              <a:t>個國家、近千名的市長與地方領袖共同發聲，並提出</a:t>
            </a:r>
            <a:r>
              <a:rPr kumimoji="0" lang="en-US" altLang="zh-TW" sz="2800" b="1" dirty="0">
                <a:solidFill>
                  <a:srgbClr val="0000FF"/>
                </a:solidFill>
              </a:rPr>
              <a:t>21</a:t>
            </a:r>
            <a:r>
              <a:rPr kumimoji="0" lang="zh-TW" altLang="en-US" sz="2800" b="1" dirty="0">
                <a:solidFill>
                  <a:srgbClr val="0000FF"/>
                </a:solidFill>
              </a:rPr>
              <a:t>項氣候變遷解決方案</a:t>
            </a:r>
            <a:endParaRPr kumimoji="0" lang="en-US" altLang="zh-TW" sz="2800" b="1" dirty="0">
              <a:solidFill>
                <a:srgbClr val="0000FF"/>
              </a:solidFill>
            </a:endParaRPr>
          </a:p>
          <a:p>
            <a:pPr lvl="1" eaLnBrk="1" hangingPunct="1">
              <a:defRPr/>
            </a:pPr>
            <a:r>
              <a:rPr lang="zh-TW" altLang="en-US" sz="2400" b="1" dirty="0" smtClean="0">
                <a:solidFill>
                  <a:srgbClr val="006600"/>
                </a:solidFill>
              </a:rPr>
              <a:t>三大</a:t>
            </a:r>
            <a:r>
              <a:rPr lang="zh-TW" altLang="en-US" sz="2400" b="1" dirty="0">
                <a:solidFill>
                  <a:srgbClr val="006600"/>
                </a:solidFill>
              </a:rPr>
              <a:t>面向：調適</a:t>
            </a:r>
            <a:r>
              <a:rPr lang="en-US" altLang="zh-TW" sz="2400" b="1" dirty="0">
                <a:solidFill>
                  <a:srgbClr val="006600"/>
                </a:solidFill>
              </a:rPr>
              <a:t>(Adapt) </a:t>
            </a:r>
            <a:r>
              <a:rPr lang="zh-TW" altLang="en-US" sz="2400" b="1" dirty="0">
                <a:solidFill>
                  <a:srgbClr val="006600"/>
                </a:solidFill>
              </a:rPr>
              <a:t>、抑制</a:t>
            </a:r>
            <a:r>
              <a:rPr lang="en-US" altLang="zh-TW" sz="2400" b="1" dirty="0">
                <a:solidFill>
                  <a:srgbClr val="006600"/>
                </a:solidFill>
              </a:rPr>
              <a:t>(Curb) </a:t>
            </a:r>
            <a:r>
              <a:rPr lang="zh-TW" altLang="en-US" sz="2400" b="1" dirty="0" smtClean="0">
                <a:solidFill>
                  <a:srgbClr val="006600"/>
                </a:solidFill>
              </a:rPr>
              <a:t>、</a:t>
            </a:r>
            <a:r>
              <a:rPr lang="en-US" altLang="zh-TW" sz="2400" b="1" dirty="0" smtClean="0">
                <a:solidFill>
                  <a:srgbClr val="006600"/>
                </a:solidFill>
              </a:rPr>
              <a:t/>
            </a:r>
            <a:br>
              <a:rPr lang="en-US" altLang="zh-TW" sz="2400" b="1" dirty="0" smtClean="0">
                <a:solidFill>
                  <a:srgbClr val="006600"/>
                </a:solidFill>
              </a:rPr>
            </a:br>
            <a:r>
              <a:rPr lang="zh-TW" altLang="en-US" sz="2400" b="1" dirty="0" smtClean="0">
                <a:solidFill>
                  <a:srgbClr val="006600"/>
                </a:solidFill>
              </a:rPr>
              <a:t>參與</a:t>
            </a:r>
            <a:r>
              <a:rPr lang="en-US" altLang="zh-TW" sz="2400" b="1" dirty="0">
                <a:solidFill>
                  <a:srgbClr val="006600"/>
                </a:solidFill>
              </a:rPr>
              <a:t>(Engage</a:t>
            </a:r>
            <a:r>
              <a:rPr lang="en-US" altLang="zh-TW" sz="2400" b="1" dirty="0" smtClean="0">
                <a:solidFill>
                  <a:srgbClr val="006600"/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zh-TW" altLang="en-US" sz="2400" b="1" dirty="0">
                <a:solidFill>
                  <a:srgbClr val="006600"/>
                </a:solidFill>
              </a:rPr>
              <a:t>各</a:t>
            </a:r>
            <a:r>
              <a:rPr lang="zh-TW" altLang="en-US" sz="2400" b="1" dirty="0" smtClean="0">
                <a:solidFill>
                  <a:srgbClr val="006600"/>
                </a:solidFill>
              </a:rPr>
              <a:t>面向具有</a:t>
            </a:r>
            <a:r>
              <a:rPr lang="en-US" altLang="zh-TW" sz="2400" b="1" dirty="0" smtClean="0">
                <a:solidFill>
                  <a:srgbClr val="006600"/>
                </a:solidFill>
              </a:rPr>
              <a:t>7</a:t>
            </a:r>
            <a:r>
              <a:rPr lang="zh-TW" altLang="en-US" sz="2400" b="1" dirty="0" smtClean="0">
                <a:solidFill>
                  <a:srgbClr val="006600"/>
                </a:solidFill>
              </a:rPr>
              <a:t>大解決方案，用以建構氣候</a:t>
            </a:r>
            <a:endParaRPr lang="en-US" altLang="zh-TW" sz="2400" b="1" dirty="0" smtClean="0">
              <a:solidFill>
                <a:srgbClr val="006600"/>
              </a:solidFill>
            </a:endParaRPr>
          </a:p>
          <a:p>
            <a:pPr marL="457200" lvl="1" indent="0" eaLnBrk="1" hangingPunct="1">
              <a:buNone/>
              <a:defRPr/>
            </a:pPr>
            <a:r>
              <a:rPr lang="zh-TW" altLang="en-US" sz="2400" b="1" dirty="0">
                <a:solidFill>
                  <a:srgbClr val="006600"/>
                </a:solidFill>
              </a:rPr>
              <a:t> </a:t>
            </a:r>
            <a:r>
              <a:rPr lang="zh-TW" altLang="en-US" sz="2400" b="1" dirty="0" smtClean="0">
                <a:solidFill>
                  <a:srgbClr val="006600"/>
                </a:solidFill>
              </a:rPr>
              <a:t>   變遷解決方案</a:t>
            </a:r>
            <a:endParaRPr lang="en-US" altLang="zh-TW" sz="2400" b="1" dirty="0" smtClean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向右箭號 31"/>
          <p:cNvSpPr/>
          <p:nvPr/>
        </p:nvSpPr>
        <p:spPr bwMode="auto">
          <a:xfrm>
            <a:off x="1463030" y="1556793"/>
            <a:ext cx="4056988" cy="4016375"/>
          </a:xfrm>
          <a:prstGeom prst="rightArrow">
            <a:avLst>
              <a:gd name="adj1" fmla="val 43577"/>
              <a:gd name="adj2" fmla="val 50000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  <a:alpha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zh-TW" altLang="en-US"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67" y="1408970"/>
            <a:ext cx="6140438" cy="403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4" name="內容版面配置區 2"/>
          <p:cNvSpPr txBox="1">
            <a:spLocks/>
          </p:cNvSpPr>
          <p:nvPr/>
        </p:nvSpPr>
        <p:spPr bwMode="auto">
          <a:xfrm>
            <a:off x="-33628" y="1107553"/>
            <a:ext cx="39026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kumimoji="0" lang="zh-TW" altLang="en-US" b="1" dirty="0">
                <a:solidFill>
                  <a:srgbClr val="0000FF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排放源分為六大部門</a:t>
            </a:r>
            <a:endParaRPr kumimoji="0" lang="en-US" altLang="zh-TW" b="1" dirty="0">
              <a:solidFill>
                <a:srgbClr val="0000FF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01317" y="1684304"/>
            <a:ext cx="3438003" cy="3888864"/>
            <a:chOff x="394566" y="2160361"/>
            <a:chExt cx="2863784" cy="3214346"/>
          </a:xfrm>
        </p:grpSpPr>
        <p:sp>
          <p:nvSpPr>
            <p:cNvPr id="24579" name="Text Box 38"/>
            <p:cNvSpPr txBox="1">
              <a:spLocks noChangeArrowheads="1"/>
            </p:cNvSpPr>
            <p:nvPr/>
          </p:nvSpPr>
          <p:spPr bwMode="gray">
            <a:xfrm>
              <a:off x="1013692" y="2242910"/>
              <a:ext cx="2244658" cy="400110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kumimoji="0" lang="zh-TW" altLang="en-US" sz="20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運輸</a:t>
              </a:r>
              <a:r>
                <a:rPr kumimoji="0" lang="en-US" altLang="zh-TW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(36.22%)</a:t>
              </a:r>
              <a:endParaRPr kumimoji="0" lang="en-US" altLang="zh-CN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</p:txBody>
        </p:sp>
        <p:sp>
          <p:nvSpPr>
            <p:cNvPr id="24580" name="Text Box 39"/>
            <p:cNvSpPr txBox="1">
              <a:spLocks noChangeArrowheads="1"/>
            </p:cNvSpPr>
            <p:nvPr/>
          </p:nvSpPr>
          <p:spPr bwMode="gray">
            <a:xfrm>
              <a:off x="1037099" y="2758850"/>
              <a:ext cx="2207509" cy="400110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kumimoji="0" lang="zh-TW" altLang="en-US" sz="20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住商</a:t>
              </a:r>
              <a:r>
                <a:rPr kumimoji="0" lang="en-US" altLang="zh-TW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(61.64%)</a:t>
              </a:r>
              <a:endParaRPr kumimoji="0" lang="en-US" altLang="zh-CN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</p:txBody>
        </p:sp>
        <p:sp>
          <p:nvSpPr>
            <p:cNvPr id="24581" name="Text Box 40"/>
            <p:cNvSpPr txBox="1">
              <a:spLocks noChangeArrowheads="1"/>
            </p:cNvSpPr>
            <p:nvPr/>
          </p:nvSpPr>
          <p:spPr bwMode="gray">
            <a:xfrm>
              <a:off x="1027068" y="3277294"/>
              <a:ext cx="2217540" cy="400110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kumimoji="0" lang="zh-TW" altLang="en-US" sz="2000" b="1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工業</a:t>
              </a:r>
              <a:r>
                <a:rPr kumimoji="0" lang="en-US" altLang="zh-TW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(0.31%)</a:t>
              </a:r>
              <a:endParaRPr kumimoji="0" lang="en-US" altLang="zh-CN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</p:txBody>
        </p:sp>
        <p:grpSp>
          <p:nvGrpSpPr>
            <p:cNvPr id="24582" name="群組 41"/>
            <p:cNvGrpSpPr>
              <a:grpSpLocks/>
            </p:cNvGrpSpPr>
            <p:nvPr/>
          </p:nvGrpSpPr>
          <p:grpSpPr bwMode="auto">
            <a:xfrm>
              <a:off x="394566" y="2711224"/>
              <a:ext cx="612246" cy="552450"/>
              <a:chOff x="4786314" y="214290"/>
              <a:chExt cx="1323975" cy="1282700"/>
            </a:xfrm>
          </p:grpSpPr>
          <p:pic>
            <p:nvPicPr>
              <p:cNvPr id="24630" name="Picture 40" descr="light_shadow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86314" y="214290"/>
                <a:ext cx="1323975" cy="1282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631" name="Oval 41" descr="68061"/>
              <p:cNvSpPr>
                <a:spLocks noChangeArrowheads="1"/>
              </p:cNvSpPr>
              <p:nvPr/>
            </p:nvSpPr>
            <p:spPr bwMode="gray">
              <a:xfrm>
                <a:off x="4983749" y="380014"/>
                <a:ext cx="955651" cy="954567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24632" name="Group 42"/>
              <p:cNvGrpSpPr>
                <a:grpSpLocks/>
              </p:cNvGrpSpPr>
              <p:nvPr/>
            </p:nvGrpSpPr>
            <p:grpSpPr bwMode="auto">
              <a:xfrm>
                <a:off x="4978772" y="351742"/>
                <a:ext cx="963946" cy="1004437"/>
                <a:chOff x="332" y="1772"/>
                <a:chExt cx="581" cy="595"/>
              </a:xfrm>
            </p:grpSpPr>
            <p:pic>
              <p:nvPicPr>
                <p:cNvPr id="24633" name="Picture 4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579" t="12962" r="13579" b="13579"/>
                <a:stretch>
                  <a:fillRect/>
                </a:stretch>
              </p:blipFill>
              <p:spPr bwMode="gray">
                <a:xfrm>
                  <a:off x="334" y="1772"/>
                  <a:ext cx="579" cy="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634" name="Picture 44" descr="gu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2" y="1782"/>
                  <a:ext cx="578" cy="5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4583" name="群組 47"/>
            <p:cNvGrpSpPr>
              <a:grpSpLocks/>
            </p:cNvGrpSpPr>
            <p:nvPr/>
          </p:nvGrpSpPr>
          <p:grpSpPr bwMode="auto">
            <a:xfrm>
              <a:off x="410044" y="3229669"/>
              <a:ext cx="612247" cy="550862"/>
              <a:chOff x="4786314" y="214290"/>
              <a:chExt cx="1323975" cy="1282700"/>
            </a:xfrm>
          </p:grpSpPr>
          <p:pic>
            <p:nvPicPr>
              <p:cNvPr id="24625" name="Picture 40" descr="light_shadow"/>
              <p:cNvPicPr preferRelativeResize="0">
                <a:picLocks noChangeAspect="1" noChangeArrowheads="1"/>
              </p:cNvPicPr>
              <p:nvPr/>
            </p:nvPicPr>
            <p:blipFill>
              <a:blip r:embed="rId8" cstate="print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86314" y="214290"/>
                <a:ext cx="1323975" cy="1282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626" name="Oval 41" descr="68061"/>
              <p:cNvSpPr>
                <a:spLocks noChangeArrowheads="1"/>
              </p:cNvSpPr>
              <p:nvPr/>
            </p:nvSpPr>
            <p:spPr bwMode="gray">
              <a:xfrm>
                <a:off x="4983749" y="380014"/>
                <a:ext cx="955651" cy="954567"/>
              </a:xfrm>
              <a:prstGeom prst="ellipse">
                <a:avLst/>
              </a:prstGeom>
              <a:blipFill dpi="0"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24627" name="Group 42"/>
              <p:cNvGrpSpPr>
                <a:grpSpLocks/>
              </p:cNvGrpSpPr>
              <p:nvPr/>
            </p:nvGrpSpPr>
            <p:grpSpPr bwMode="auto">
              <a:xfrm>
                <a:off x="4978771" y="356813"/>
                <a:ext cx="968923" cy="1006127"/>
                <a:chOff x="332" y="1775"/>
                <a:chExt cx="584" cy="596"/>
              </a:xfrm>
            </p:grpSpPr>
            <p:pic>
              <p:nvPicPr>
                <p:cNvPr id="24628" name="Picture 4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579" t="12962" r="13579" b="13579"/>
                <a:stretch>
                  <a:fillRect/>
                </a:stretch>
              </p:blipFill>
              <p:spPr bwMode="gray">
                <a:xfrm>
                  <a:off x="337" y="1775"/>
                  <a:ext cx="579" cy="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629" name="Picture 44" descr="gu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2" y="1786"/>
                  <a:ext cx="578" cy="5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4585" name="群組 53"/>
            <p:cNvGrpSpPr>
              <a:grpSpLocks/>
            </p:cNvGrpSpPr>
            <p:nvPr/>
          </p:nvGrpSpPr>
          <p:grpSpPr bwMode="auto">
            <a:xfrm>
              <a:off x="401446" y="2160361"/>
              <a:ext cx="612246" cy="550863"/>
              <a:chOff x="4786314" y="214290"/>
              <a:chExt cx="1323975" cy="1282700"/>
            </a:xfrm>
          </p:grpSpPr>
          <p:pic>
            <p:nvPicPr>
              <p:cNvPr id="24618" name="Picture 40" descr="light_shadow"/>
              <p:cNvPicPr preferRelativeResize="0">
                <a:picLocks noChangeAspect="1" noChangeArrowheads="1"/>
              </p:cNvPicPr>
              <p:nvPr/>
            </p:nvPicPr>
            <p:blipFill>
              <a:blip r:embed="rId8" cstate="print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86314" y="214290"/>
                <a:ext cx="1323975" cy="1282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" name="Oval 41"/>
              <p:cNvSpPr>
                <a:spLocks noChangeArrowheads="1"/>
              </p:cNvSpPr>
              <p:nvPr/>
            </p:nvSpPr>
            <p:spPr bwMode="gray">
              <a:xfrm>
                <a:off x="4983749" y="380014"/>
                <a:ext cx="955651" cy="954567"/>
              </a:xfrm>
              <a:prstGeom prst="ellipse">
                <a:avLst/>
              </a:prstGeom>
              <a:blipFill dpi="0"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31000" r="-27000"/>
                </a:stretch>
              </a:blip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0" lang="zh-TW" altLang="en-US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24622" name="Group 42"/>
              <p:cNvGrpSpPr>
                <a:grpSpLocks/>
              </p:cNvGrpSpPr>
              <p:nvPr/>
            </p:nvGrpSpPr>
            <p:grpSpPr bwMode="auto">
              <a:xfrm>
                <a:off x="4978771" y="372002"/>
                <a:ext cx="965605" cy="995997"/>
                <a:chOff x="332" y="1784"/>
                <a:chExt cx="582" cy="590"/>
              </a:xfrm>
            </p:grpSpPr>
            <p:pic>
              <p:nvPicPr>
                <p:cNvPr id="24623" name="Picture 4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579" t="12962" r="13579" b="13579"/>
                <a:stretch>
                  <a:fillRect/>
                </a:stretch>
              </p:blipFill>
              <p:spPr bwMode="gray">
                <a:xfrm>
                  <a:off x="332" y="1784"/>
                  <a:ext cx="579" cy="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624" name="Picture 44" descr="gu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6" y="1789"/>
                  <a:ext cx="578" cy="5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24586" name="Text Box 40"/>
            <p:cNvSpPr txBox="1">
              <a:spLocks noChangeArrowheads="1"/>
            </p:cNvSpPr>
            <p:nvPr/>
          </p:nvSpPr>
          <p:spPr bwMode="gray">
            <a:xfrm>
              <a:off x="1078899" y="3811651"/>
              <a:ext cx="2165710" cy="400110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kumimoji="0" lang="zh-TW" altLang="en-US" sz="2000" b="1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農業</a:t>
              </a:r>
              <a:r>
                <a:rPr kumimoji="0" lang="en-US" altLang="zh-TW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(0.01%)</a:t>
              </a:r>
              <a:endParaRPr kumimoji="0" lang="en-US" altLang="zh-CN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</p:txBody>
        </p:sp>
        <p:grpSp>
          <p:nvGrpSpPr>
            <p:cNvPr id="24587" name="群組 73"/>
            <p:cNvGrpSpPr>
              <a:grpSpLocks/>
            </p:cNvGrpSpPr>
            <p:nvPr/>
          </p:nvGrpSpPr>
          <p:grpSpPr bwMode="auto">
            <a:xfrm>
              <a:off x="422170" y="3779902"/>
              <a:ext cx="613880" cy="550863"/>
              <a:chOff x="4786314" y="214290"/>
              <a:chExt cx="1323975" cy="1282700"/>
            </a:xfrm>
          </p:grpSpPr>
          <p:pic>
            <p:nvPicPr>
              <p:cNvPr id="24611" name="Picture 40" descr="light_shadow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86314" y="214290"/>
                <a:ext cx="1323975" cy="1282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6" name="Oval 41"/>
              <p:cNvSpPr>
                <a:spLocks noChangeArrowheads="1"/>
              </p:cNvSpPr>
              <p:nvPr/>
            </p:nvSpPr>
            <p:spPr bwMode="gray">
              <a:xfrm>
                <a:off x="4983749" y="380014"/>
                <a:ext cx="955651" cy="954567"/>
              </a:xfrm>
              <a:prstGeom prst="ellipse">
                <a:avLst/>
              </a:prstGeom>
              <a:blipFill dpi="0"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31000" r="-27000"/>
                </a:stretch>
              </a:blip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0" lang="zh-TW" altLang="en-US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24615" name="Group 42"/>
              <p:cNvGrpSpPr>
                <a:grpSpLocks/>
              </p:cNvGrpSpPr>
              <p:nvPr/>
            </p:nvGrpSpPr>
            <p:grpSpPr bwMode="auto">
              <a:xfrm>
                <a:off x="4978771" y="372002"/>
                <a:ext cx="965605" cy="995997"/>
                <a:chOff x="332" y="1784"/>
                <a:chExt cx="582" cy="590"/>
              </a:xfrm>
            </p:grpSpPr>
            <p:pic>
              <p:nvPicPr>
                <p:cNvPr id="24616" name="Picture 4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579" t="12962" r="13579" b="13579"/>
                <a:stretch>
                  <a:fillRect/>
                </a:stretch>
              </p:blipFill>
              <p:spPr bwMode="gray">
                <a:xfrm>
                  <a:off x="332" y="1784"/>
                  <a:ext cx="579" cy="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617" name="Picture 44" descr="gu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6" y="1789"/>
                  <a:ext cx="578" cy="5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24588" name="Text Box 39"/>
            <p:cNvSpPr txBox="1">
              <a:spLocks noChangeArrowheads="1"/>
            </p:cNvSpPr>
            <p:nvPr/>
          </p:nvSpPr>
          <p:spPr bwMode="gray">
            <a:xfrm>
              <a:off x="1047941" y="4353708"/>
              <a:ext cx="2196667" cy="400110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kumimoji="0" lang="zh-TW" altLang="en-US" sz="2000" b="1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廢棄物</a:t>
              </a:r>
              <a:r>
                <a:rPr kumimoji="0" lang="en-US" altLang="zh-TW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(1.82%)</a:t>
              </a:r>
              <a:endParaRPr kumimoji="0" lang="en-US" altLang="zh-CN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</p:txBody>
        </p:sp>
        <p:grpSp>
          <p:nvGrpSpPr>
            <p:cNvPr id="24589" name="群組 80"/>
            <p:cNvGrpSpPr>
              <a:grpSpLocks/>
            </p:cNvGrpSpPr>
            <p:nvPr/>
          </p:nvGrpSpPr>
          <p:grpSpPr bwMode="auto">
            <a:xfrm>
              <a:off x="406691" y="4353976"/>
              <a:ext cx="613880" cy="552450"/>
              <a:chOff x="4786314" y="214290"/>
              <a:chExt cx="1323975" cy="1282700"/>
            </a:xfrm>
          </p:grpSpPr>
          <p:pic>
            <p:nvPicPr>
              <p:cNvPr id="24606" name="Picture 40" descr="light_shadow"/>
              <p:cNvPicPr preferRelativeResize="0">
                <a:picLocks noChangeAspect="1" noChangeArrowheads="1"/>
              </p:cNvPicPr>
              <p:nvPr/>
            </p:nvPicPr>
            <p:blipFill>
              <a:blip r:embed="rId13" cstate="print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86314" y="214290"/>
                <a:ext cx="1323975" cy="1282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607" name="Oval 41" descr="68061"/>
              <p:cNvSpPr>
                <a:spLocks noChangeArrowheads="1"/>
              </p:cNvSpPr>
              <p:nvPr/>
            </p:nvSpPr>
            <p:spPr bwMode="gray">
              <a:xfrm>
                <a:off x="4983749" y="380014"/>
                <a:ext cx="955651" cy="954567"/>
              </a:xfrm>
              <a:prstGeom prst="ellipse">
                <a:avLst/>
              </a:prstGeom>
              <a:blipFill dpi="0"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24608" name="Group 42"/>
              <p:cNvGrpSpPr>
                <a:grpSpLocks/>
              </p:cNvGrpSpPr>
              <p:nvPr/>
            </p:nvGrpSpPr>
            <p:grpSpPr bwMode="auto">
              <a:xfrm>
                <a:off x="4978772" y="351742"/>
                <a:ext cx="963946" cy="1004437"/>
                <a:chOff x="332" y="1772"/>
                <a:chExt cx="581" cy="595"/>
              </a:xfrm>
            </p:grpSpPr>
            <p:pic>
              <p:nvPicPr>
                <p:cNvPr id="24609" name="Picture 4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579" t="12962" r="13579" b="13579"/>
                <a:stretch>
                  <a:fillRect/>
                </a:stretch>
              </p:blipFill>
              <p:spPr bwMode="gray">
                <a:xfrm>
                  <a:off x="334" y="1772"/>
                  <a:ext cx="579" cy="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610" name="Picture 44" descr="gu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2" y="1782"/>
                  <a:ext cx="578" cy="5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24590" name="Text Box 40"/>
            <p:cNvSpPr txBox="1">
              <a:spLocks noChangeArrowheads="1"/>
            </p:cNvSpPr>
            <p:nvPr/>
          </p:nvSpPr>
          <p:spPr bwMode="gray">
            <a:xfrm>
              <a:off x="1079519" y="4864097"/>
              <a:ext cx="2178831" cy="400110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kumimoji="0" lang="zh-TW" altLang="en-US" sz="2000" b="1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森林</a:t>
              </a:r>
              <a:r>
                <a:rPr kumimoji="0" lang="en-US" altLang="zh-TW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(-2.83%)</a:t>
              </a:r>
              <a:endParaRPr kumimoji="0" lang="en-US" altLang="zh-CN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</p:txBody>
        </p:sp>
        <p:grpSp>
          <p:nvGrpSpPr>
            <p:cNvPr id="24591" name="群組 87"/>
            <p:cNvGrpSpPr>
              <a:grpSpLocks/>
            </p:cNvGrpSpPr>
            <p:nvPr/>
          </p:nvGrpSpPr>
          <p:grpSpPr bwMode="auto">
            <a:xfrm>
              <a:off x="430681" y="4823844"/>
              <a:ext cx="612247" cy="550863"/>
              <a:chOff x="4786314" y="214290"/>
              <a:chExt cx="1323975" cy="1282700"/>
            </a:xfrm>
          </p:grpSpPr>
          <p:pic>
            <p:nvPicPr>
              <p:cNvPr id="24601" name="Picture 40" descr="light_shadow"/>
              <p:cNvPicPr preferRelativeResize="0">
                <a:picLocks noChangeAspect="1" noChangeArrowheads="1"/>
              </p:cNvPicPr>
              <p:nvPr/>
            </p:nvPicPr>
            <p:blipFill>
              <a:blip r:embed="rId8" cstate="print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86314" y="214290"/>
                <a:ext cx="1323975" cy="1282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602" name="Oval 41" descr="68061"/>
              <p:cNvSpPr>
                <a:spLocks noChangeArrowheads="1"/>
              </p:cNvSpPr>
              <p:nvPr/>
            </p:nvSpPr>
            <p:spPr bwMode="gray">
              <a:xfrm>
                <a:off x="4983749" y="380014"/>
                <a:ext cx="955651" cy="954567"/>
              </a:xfrm>
              <a:prstGeom prst="ellipse">
                <a:avLst/>
              </a:prstGeom>
              <a:blipFill dpi="0"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24603" name="Group 42"/>
              <p:cNvGrpSpPr>
                <a:grpSpLocks/>
              </p:cNvGrpSpPr>
              <p:nvPr/>
            </p:nvGrpSpPr>
            <p:grpSpPr bwMode="auto">
              <a:xfrm>
                <a:off x="4978771" y="356813"/>
                <a:ext cx="968923" cy="1006127"/>
                <a:chOff x="332" y="1775"/>
                <a:chExt cx="584" cy="596"/>
              </a:xfrm>
            </p:grpSpPr>
            <p:pic>
              <p:nvPicPr>
                <p:cNvPr id="24604" name="Picture 4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579" t="12962" r="13579" b="13579"/>
                <a:stretch>
                  <a:fillRect/>
                </a:stretch>
              </p:blipFill>
              <p:spPr bwMode="gray">
                <a:xfrm>
                  <a:off x="337" y="1775"/>
                  <a:ext cx="579" cy="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605" name="Picture 44" descr="gu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2" y="1786"/>
                  <a:ext cx="578" cy="5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24599" name="內容版面配置區 2"/>
          <p:cNvSpPr txBox="1">
            <a:spLocks/>
          </p:cNvSpPr>
          <p:nvPr/>
        </p:nvSpPr>
        <p:spPr bwMode="auto">
          <a:xfrm>
            <a:off x="25759" y="5748465"/>
            <a:ext cx="9841604" cy="72498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3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81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69875" indent="-26987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kumimoji="0" lang="en-US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2014</a:t>
            </a:r>
            <a:r>
              <a:rPr kumimoji="0"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年臺北市各部門排放特性</a:t>
            </a:r>
            <a:r>
              <a:rPr kumimoji="0" lang="en-US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kumimoji="0"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森林吸收不計</a:t>
            </a:r>
            <a:r>
              <a:rPr kumimoji="0" lang="en-US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kumimoji="0"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，以</a:t>
            </a:r>
            <a:r>
              <a:rPr kumimoji="0"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住商</a:t>
            </a:r>
            <a:r>
              <a:rPr kumimoji="0"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(61.6%)</a:t>
            </a:r>
            <a:r>
              <a:rPr kumimoji="0"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、</a:t>
            </a:r>
            <a:r>
              <a:rPr kumimoji="0"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運輸</a:t>
            </a:r>
            <a:r>
              <a:rPr kumimoji="0"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(36.2%)</a:t>
            </a:r>
            <a:r>
              <a:rPr kumimoji="0"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為主</a:t>
            </a:r>
            <a:endParaRPr kumimoji="0" lang="en-US" altLang="zh-TW" sz="2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269875" indent="-26987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kumimoji="0" lang="zh-TW" altLang="en-US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臺北市</a:t>
            </a:r>
            <a:r>
              <a:rPr kumimoji="0" lang="en-US" altLang="zh-TW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2014</a:t>
            </a:r>
            <a:r>
              <a:rPr kumimoji="0" lang="zh-TW" altLang="en-US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年溫室氣體排放量為</a:t>
            </a:r>
            <a:r>
              <a:rPr kumimoji="0" lang="en-US" altLang="zh-TW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1,455</a:t>
            </a:r>
            <a:r>
              <a:rPr kumimoji="0" lang="zh-TW" altLang="en-US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萬公噸，較</a:t>
            </a:r>
            <a:r>
              <a:rPr kumimoji="0" lang="en-US" altLang="zh-TW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2005</a:t>
            </a:r>
            <a:r>
              <a:rPr kumimoji="0" lang="zh-TW" altLang="en-US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年約</a:t>
            </a:r>
            <a:r>
              <a:rPr kumimoji="0" lang="en-US" altLang="zh-TW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1,600</a:t>
            </a:r>
            <a:r>
              <a:rPr kumimoji="0" lang="zh-TW" altLang="en-US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萬</a:t>
            </a:r>
            <a:r>
              <a:rPr kumimoji="0" lang="zh-TW" altLang="en-US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公噸</a:t>
            </a:r>
            <a:r>
              <a:rPr kumimoji="0"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減少約</a:t>
            </a:r>
            <a:r>
              <a:rPr kumimoji="0"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9%</a:t>
            </a:r>
          </a:p>
        </p:txBody>
      </p:sp>
      <p:cxnSp>
        <p:nvCxnSpPr>
          <p:cNvPr id="4" name="直線單箭頭接點 3"/>
          <p:cNvCxnSpPr/>
          <p:nvPr/>
        </p:nvCxnSpPr>
        <p:spPr bwMode="auto">
          <a:xfrm>
            <a:off x="7056077" y="1875732"/>
            <a:ext cx="1404156" cy="27913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7CB17">
                <a:alpha val="83922"/>
              </a:srgb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圓角矩形圖說文字 1"/>
          <p:cNvSpPr/>
          <p:nvPr/>
        </p:nvSpPr>
        <p:spPr bwMode="auto">
          <a:xfrm>
            <a:off x="4902762" y="1008350"/>
            <a:ext cx="4735285" cy="404674"/>
          </a:xfrm>
          <a:prstGeom prst="wedgeRoundRectCallout">
            <a:avLst>
              <a:gd name="adj1" fmla="val -6091"/>
              <a:gd name="adj2" fmla="val 151570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zh-TW" altLang="en-US" sz="1600" b="1" dirty="0" smtClean="0">
                <a:solidFill>
                  <a:srgbClr val="0000FF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本市人口逐年上升，歷年</a:t>
            </a:r>
            <a:r>
              <a:rPr kumimoji="0" lang="zh-TW" altLang="en-US" sz="1600" b="1" dirty="0">
                <a:solidFill>
                  <a:srgbClr val="0000FF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溫室氣體排放呈下降趨勢</a:t>
            </a:r>
            <a:endParaRPr kumimoji="0" lang="en-US" altLang="zh-TW" sz="1600" b="1" dirty="0">
              <a:solidFill>
                <a:srgbClr val="0000FF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706363" y="96296"/>
            <a:ext cx="6753870" cy="563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kumimoji="0" lang="zh-TW" altLang="en-US" sz="3600" dirty="0" smtClean="0">
                <a:solidFill>
                  <a:srgbClr val="000000"/>
                </a:solidFill>
              </a:rPr>
              <a:t>臺北市溫室</a:t>
            </a:r>
            <a:r>
              <a:rPr kumimoji="0" lang="zh-TW" altLang="en-US" sz="3600" dirty="0">
                <a:solidFill>
                  <a:srgbClr val="000000"/>
                </a:solidFill>
              </a:rPr>
              <a:t>氣體排放特性及現況</a:t>
            </a:r>
          </a:p>
        </p:txBody>
      </p:sp>
    </p:spTree>
    <p:extLst>
      <p:ext uri="{BB962C8B-B14F-4D97-AF65-F5344CB8AC3E}">
        <p14:creationId xmlns:p14="http://schemas.microsoft.com/office/powerpoint/2010/main" val="402560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ontent Placeholder 2"/>
          <p:cNvSpPr txBox="1">
            <a:spLocks/>
          </p:cNvSpPr>
          <p:nvPr/>
        </p:nvSpPr>
        <p:spPr bwMode="auto">
          <a:xfrm>
            <a:off x="395536" y="1038138"/>
            <a:ext cx="836327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‒"/>
              <a:defRPr kumimoji="1"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l"/>
              <a:defRPr kumimoji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kumimoji="0" lang="zh-TW" altLang="en-US" sz="2400" b="1" kern="0" dirty="0">
                <a:solidFill>
                  <a:srgbClr val="0000FF"/>
                </a:solidFill>
                <a:latin typeface="Times New Roman" pitchFamily="18" charset="0"/>
              </a:rPr>
              <a:t>「節能減碳」是</a:t>
            </a:r>
            <a:r>
              <a:rPr kumimoji="0" lang="zh-TW" altLang="en-US" sz="2400" b="1" kern="0" dirty="0" smtClean="0">
                <a:solidFill>
                  <a:srgbClr val="0000FF"/>
                </a:solidFill>
                <a:latin typeface="Times New Roman" pitchFamily="18" charset="0"/>
              </a:rPr>
              <a:t>臺北市重</a:t>
            </a:r>
            <a:r>
              <a:rPr kumimoji="0" lang="zh-TW" altLang="en-US" sz="2400" b="1" kern="0" dirty="0">
                <a:solidFill>
                  <a:srgbClr val="0000FF"/>
                </a:solidFill>
                <a:latin typeface="Times New Roman" pitchFamily="18" charset="0"/>
              </a:rPr>
              <a:t>要</a:t>
            </a:r>
            <a:r>
              <a:rPr kumimoji="0" lang="zh-TW" altLang="en-US" sz="2400" b="1" kern="0" dirty="0" smtClean="0">
                <a:solidFill>
                  <a:srgbClr val="0000FF"/>
                </a:solidFill>
                <a:latin typeface="Times New Roman" pitchFamily="18" charset="0"/>
              </a:rPr>
              <a:t>施政</a:t>
            </a:r>
            <a:r>
              <a:rPr kumimoji="0" lang="zh-TW" altLang="en-US" sz="2400" b="1" kern="0" dirty="0">
                <a:solidFill>
                  <a:srgbClr val="0000FF"/>
                </a:solidFill>
                <a:latin typeface="Times New Roman" pitchFamily="18" charset="0"/>
              </a:rPr>
              <a:t>項目之一</a:t>
            </a:r>
            <a:endParaRPr kumimoji="0" lang="en-US" altLang="zh-TW" sz="2400" b="1" kern="0" dirty="0">
              <a:solidFill>
                <a:srgbClr val="0000FF"/>
              </a:solidFill>
              <a:latin typeface="Times New Roman" pitchFamily="18" charset="0"/>
            </a:endParaRPr>
          </a:p>
          <a:p>
            <a:pPr lvl="1" eaLnBrk="1" hangingPunct="1">
              <a:defRPr/>
            </a:pPr>
            <a:r>
              <a:rPr lang="en-US" altLang="zh-TW" b="1" kern="1200" dirty="0" smtClean="0">
                <a:solidFill>
                  <a:srgbClr val="006600"/>
                </a:solidFill>
              </a:rPr>
              <a:t>2008</a:t>
            </a:r>
            <a:r>
              <a:rPr lang="zh-TW" altLang="en-US" b="1" kern="1200" dirty="0" smtClean="0">
                <a:solidFill>
                  <a:srgbClr val="006600"/>
                </a:solidFill>
              </a:rPr>
              <a:t>年制定「臺北市推動節能減碳方案」，市府機關依權責分工推動節能減碳工作</a:t>
            </a:r>
            <a:endParaRPr lang="en-US" altLang="zh-TW" b="1" kern="1200" dirty="0">
              <a:solidFill>
                <a:srgbClr val="006600"/>
              </a:solidFill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395536" y="3523112"/>
            <a:ext cx="8363272" cy="254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400" b="1">
                <a:solidFill>
                  <a:srgbClr val="0000FF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rgbClr val="00206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kumimoji="0" lang="zh-TW" altLang="en-US" kern="0" dirty="0" smtClean="0"/>
              <a:t>配合國家政策，訂定臺北市溫室氣體減量目標</a:t>
            </a:r>
            <a:endParaRPr kumimoji="0" lang="en-US" altLang="zh-TW" kern="0" dirty="0" smtClean="0"/>
          </a:p>
          <a:p>
            <a:pPr lvl="1" eaLnBrk="1" hangingPunct="1">
              <a:defRPr/>
            </a:pPr>
            <a:r>
              <a:rPr kumimoji="0" lang="zh-TW" altLang="en-US" sz="2000" b="1" kern="1200" dirty="0" smtClean="0">
                <a:solidFill>
                  <a:srgbClr val="006600"/>
                </a:solidFill>
                <a:latin typeface="微軟正黑體" panose="020B0604030504040204" pitchFamily="34" charset="-120"/>
              </a:rPr>
              <a:t>配合行政院「永續能源政策綱領」，以「</a:t>
            </a:r>
            <a:r>
              <a:rPr kumimoji="0" lang="en-US" altLang="zh-TW" sz="2000" b="1" kern="1200" dirty="0" smtClean="0">
                <a:solidFill>
                  <a:srgbClr val="006600"/>
                </a:solidFill>
                <a:latin typeface="微軟正黑體" panose="020B0604030504040204" pitchFamily="34" charset="-120"/>
              </a:rPr>
              <a:t>2016</a:t>
            </a:r>
            <a:r>
              <a:rPr kumimoji="0" lang="zh-TW" altLang="en-US" sz="2000" b="1" kern="1200" dirty="0" smtClean="0">
                <a:solidFill>
                  <a:srgbClr val="006600"/>
                </a:solidFill>
                <a:latin typeface="微軟正黑體" panose="020B0604030504040204" pitchFamily="34" charset="-120"/>
              </a:rPr>
              <a:t>年至</a:t>
            </a:r>
            <a:r>
              <a:rPr kumimoji="0" lang="en-US" altLang="zh-TW" sz="2000" b="1" kern="1200" dirty="0" smtClean="0">
                <a:solidFill>
                  <a:srgbClr val="006600"/>
                </a:solidFill>
                <a:latin typeface="微軟正黑體" panose="020B0604030504040204" pitchFamily="34" charset="-120"/>
              </a:rPr>
              <a:t>2020</a:t>
            </a:r>
            <a:r>
              <a:rPr kumimoji="0" lang="zh-TW" altLang="en-US" sz="2000" b="1" kern="1200" dirty="0" smtClean="0">
                <a:solidFill>
                  <a:srgbClr val="006600"/>
                </a:solidFill>
                <a:latin typeface="微軟正黑體" panose="020B0604030504040204" pitchFamily="34" charset="-120"/>
              </a:rPr>
              <a:t>年間排放量降至</a:t>
            </a:r>
            <a:r>
              <a:rPr kumimoji="0" lang="en-US" altLang="zh-TW" sz="2000" b="1" kern="1200" dirty="0" smtClean="0">
                <a:solidFill>
                  <a:srgbClr val="006600"/>
                </a:solidFill>
                <a:latin typeface="微軟正黑體" panose="020B0604030504040204" pitchFamily="34" charset="-120"/>
              </a:rPr>
              <a:t>2008</a:t>
            </a:r>
            <a:r>
              <a:rPr kumimoji="0" lang="zh-TW" altLang="en-US" sz="2000" b="1" kern="1200" dirty="0" smtClean="0">
                <a:solidFill>
                  <a:srgbClr val="006600"/>
                </a:solidFill>
                <a:latin typeface="微軟正黑體" panose="020B0604030504040204" pitchFamily="34" charset="-120"/>
              </a:rPr>
              <a:t>年水準」</a:t>
            </a:r>
            <a:endParaRPr kumimoji="0" lang="en-US" altLang="zh-TW" sz="2000" b="1" kern="1200" dirty="0" smtClean="0">
              <a:solidFill>
                <a:srgbClr val="006600"/>
              </a:solidFill>
              <a:latin typeface="微軟正黑體" panose="020B0604030504040204" pitchFamily="34" charset="-120"/>
            </a:endParaRPr>
          </a:p>
          <a:p>
            <a:pPr marL="457200" lvl="1" indent="0" eaLnBrk="1" hangingPunct="1">
              <a:buNone/>
              <a:defRPr/>
            </a:pPr>
            <a:endParaRPr kumimoji="0" lang="en-US" altLang="zh-TW" sz="2000" b="1" kern="1200" dirty="0" smtClean="0">
              <a:solidFill>
                <a:srgbClr val="006600"/>
              </a:solidFill>
            </a:endParaRPr>
          </a:p>
        </p:txBody>
      </p:sp>
      <p:sp>
        <p:nvSpPr>
          <p:cNvPr id="64" name="Oval 67"/>
          <p:cNvSpPr>
            <a:spLocks noChangeArrowheads="1"/>
          </p:cNvSpPr>
          <p:nvPr/>
        </p:nvSpPr>
        <p:spPr bwMode="auto">
          <a:xfrm>
            <a:off x="5882396" y="2336454"/>
            <a:ext cx="876916" cy="9179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33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latinLnBrk="1" hangingPunct="1"/>
            <a:r>
              <a:rPr lang="zh-TW" altLang="en-US" sz="1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工務局</a:t>
            </a:r>
          </a:p>
        </p:txBody>
      </p:sp>
      <p:sp>
        <p:nvSpPr>
          <p:cNvPr id="65" name="Oval 68"/>
          <p:cNvSpPr>
            <a:spLocks noChangeArrowheads="1"/>
          </p:cNvSpPr>
          <p:nvPr/>
        </p:nvSpPr>
        <p:spPr bwMode="auto">
          <a:xfrm>
            <a:off x="1561916" y="2331692"/>
            <a:ext cx="871602" cy="9179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80808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latinLnBrk="1" hangingPunct="1"/>
            <a:r>
              <a:rPr lang="zh-TW" altLang="en-US" sz="1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秘書處</a:t>
            </a:r>
          </a:p>
        </p:txBody>
      </p:sp>
      <p:sp>
        <p:nvSpPr>
          <p:cNvPr id="66" name="Oval 69"/>
          <p:cNvSpPr>
            <a:spLocks noChangeArrowheads="1"/>
          </p:cNvSpPr>
          <p:nvPr/>
        </p:nvSpPr>
        <p:spPr bwMode="auto">
          <a:xfrm>
            <a:off x="3290108" y="2336454"/>
            <a:ext cx="884888" cy="9179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33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latinLnBrk="1" hangingPunct="1"/>
            <a:r>
              <a:rPr lang="zh-TW" altLang="en-US" sz="1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環境</a:t>
            </a:r>
            <a:endParaRPr lang="en-US" altLang="zh-TW" sz="16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latinLnBrk="1" hangingPunct="1"/>
            <a:r>
              <a:rPr lang="zh-TW" altLang="en-US" sz="1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保護</a:t>
            </a:r>
            <a:r>
              <a:rPr lang="zh-TW" altLang="en-US" sz="1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局</a:t>
            </a:r>
          </a:p>
        </p:txBody>
      </p:sp>
      <p:sp>
        <p:nvSpPr>
          <p:cNvPr id="67" name="Oval 70"/>
          <p:cNvSpPr>
            <a:spLocks noChangeArrowheads="1"/>
          </p:cNvSpPr>
          <p:nvPr/>
        </p:nvSpPr>
        <p:spPr bwMode="auto">
          <a:xfrm>
            <a:off x="2426012" y="2347567"/>
            <a:ext cx="844142" cy="9179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33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latinLnBrk="1" hangingPunct="1"/>
            <a:r>
              <a:rPr lang="zh-TW" altLang="en-US" sz="1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產業</a:t>
            </a:r>
            <a:endParaRPr lang="en-US" altLang="zh-TW" sz="16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latinLnBrk="1" hangingPunct="1"/>
            <a:r>
              <a:rPr lang="zh-TW" altLang="en-US" sz="1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發展</a:t>
            </a:r>
            <a:r>
              <a:rPr lang="zh-TW" altLang="en-US" sz="1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局</a:t>
            </a:r>
          </a:p>
        </p:txBody>
      </p:sp>
      <p:sp>
        <p:nvSpPr>
          <p:cNvPr id="68" name="Oval 72"/>
          <p:cNvSpPr>
            <a:spLocks noChangeArrowheads="1"/>
          </p:cNvSpPr>
          <p:nvPr/>
        </p:nvSpPr>
        <p:spPr bwMode="auto">
          <a:xfrm>
            <a:off x="4154204" y="2318992"/>
            <a:ext cx="884003" cy="9179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33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latinLnBrk="1" hangingPunct="1"/>
            <a:r>
              <a:rPr lang="zh-TW" altLang="en-US" sz="1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都市</a:t>
            </a:r>
            <a:endParaRPr lang="en-US" altLang="zh-TW" sz="16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latinLnBrk="1" hangingPunct="1"/>
            <a:r>
              <a:rPr lang="zh-TW" altLang="en-US" sz="1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發展</a:t>
            </a:r>
            <a:r>
              <a:rPr lang="zh-TW" altLang="en-US" sz="1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局</a:t>
            </a:r>
          </a:p>
        </p:txBody>
      </p:sp>
      <p:sp>
        <p:nvSpPr>
          <p:cNvPr id="69" name="Oval 73"/>
          <p:cNvSpPr>
            <a:spLocks noChangeArrowheads="1"/>
          </p:cNvSpPr>
          <p:nvPr/>
        </p:nvSpPr>
        <p:spPr bwMode="auto">
          <a:xfrm>
            <a:off x="6746492" y="2347567"/>
            <a:ext cx="843257" cy="9179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33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latinLnBrk="1" hangingPunct="1"/>
            <a:r>
              <a:rPr lang="zh-TW" altLang="en-US" sz="1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自來水</a:t>
            </a:r>
            <a:endParaRPr lang="en-US" altLang="zh-TW" sz="16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latinLnBrk="1" hangingPunct="1"/>
            <a:r>
              <a:rPr lang="zh-TW" altLang="en-US" sz="1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事業</a:t>
            </a:r>
            <a:r>
              <a:rPr lang="zh-TW" altLang="en-US" sz="1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處</a:t>
            </a:r>
          </a:p>
        </p:txBody>
      </p:sp>
      <p:sp>
        <p:nvSpPr>
          <p:cNvPr id="80" name="Oval 71"/>
          <p:cNvSpPr>
            <a:spLocks noChangeArrowheads="1"/>
          </p:cNvSpPr>
          <p:nvPr/>
        </p:nvSpPr>
        <p:spPr bwMode="auto">
          <a:xfrm>
            <a:off x="5049768" y="2333279"/>
            <a:ext cx="832628" cy="9179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80808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latinLnBrk="1" hangingPunct="1"/>
            <a:r>
              <a:rPr lang="zh-TW" altLang="en-US" sz="16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交通局</a:t>
            </a:r>
          </a:p>
        </p:txBody>
      </p:sp>
      <p:grpSp>
        <p:nvGrpSpPr>
          <p:cNvPr id="81" name="群組 56"/>
          <p:cNvGrpSpPr>
            <a:grpSpLocks/>
          </p:cNvGrpSpPr>
          <p:nvPr/>
        </p:nvGrpSpPr>
        <p:grpSpPr bwMode="auto">
          <a:xfrm>
            <a:off x="1561916" y="4688979"/>
            <a:ext cx="6338957" cy="1584442"/>
            <a:chOff x="2771800" y="1452017"/>
            <a:chExt cx="4897051" cy="1584325"/>
          </a:xfrm>
        </p:grpSpPr>
        <p:grpSp>
          <p:nvGrpSpPr>
            <p:cNvPr id="83" name="Group 20"/>
            <p:cNvGrpSpPr>
              <a:grpSpLocks/>
            </p:cNvGrpSpPr>
            <p:nvPr/>
          </p:nvGrpSpPr>
          <p:grpSpPr bwMode="auto">
            <a:xfrm>
              <a:off x="2771800" y="1452017"/>
              <a:ext cx="4897051" cy="1584325"/>
              <a:chOff x="1728" y="1854"/>
              <a:chExt cx="3415" cy="998"/>
            </a:xfrm>
          </p:grpSpPr>
          <p:sp>
            <p:nvSpPr>
              <p:cNvPr id="96" name="AutoShape 21"/>
              <p:cNvSpPr>
                <a:spLocks noChangeArrowheads="1"/>
              </p:cNvSpPr>
              <p:nvPr/>
            </p:nvSpPr>
            <p:spPr bwMode="gray">
              <a:xfrm>
                <a:off x="1728" y="1854"/>
                <a:ext cx="3415" cy="998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FBEBD1"/>
                  </a:gs>
                  <a:gs pos="50000">
                    <a:srgbClr val="FBEBD1">
                      <a:gamma/>
                      <a:tint val="0"/>
                      <a:invGamma/>
                    </a:srgbClr>
                  </a:gs>
                  <a:gs pos="100000">
                    <a:srgbClr val="FBEBD1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kumimoji="0" lang="zh-TW" altLang="en-US" sz="1600">
                  <a:latin typeface="微軟正黑體"/>
                  <a:ea typeface="微軟正黑體"/>
                  <a:cs typeface="微軟正黑體"/>
                </a:endParaRPr>
              </a:p>
            </p:txBody>
          </p:sp>
          <p:sp>
            <p:nvSpPr>
              <p:cNvPr id="97" name="Freeform 22"/>
              <p:cNvSpPr>
                <a:spLocks/>
              </p:cNvSpPr>
              <p:nvPr/>
            </p:nvSpPr>
            <p:spPr bwMode="gray">
              <a:xfrm>
                <a:off x="1776" y="1968"/>
                <a:ext cx="431" cy="432"/>
              </a:xfrm>
              <a:custGeom>
                <a:avLst/>
                <a:gdLst>
                  <a:gd name="T0" fmla="*/ 61 w 596"/>
                  <a:gd name="T1" fmla="*/ 0 h 598"/>
                  <a:gd name="T2" fmla="*/ 0 w 596"/>
                  <a:gd name="T3" fmla="*/ 61 h 598"/>
                  <a:gd name="T4" fmla="*/ 0 w 596"/>
                  <a:gd name="T5" fmla="*/ 307 h 598"/>
                  <a:gd name="T6" fmla="*/ 84 w 596"/>
                  <a:gd name="T7" fmla="*/ 91 h 598"/>
                  <a:gd name="T8" fmla="*/ 308 w 596"/>
                  <a:gd name="T9" fmla="*/ 0 h 598"/>
                  <a:gd name="T10" fmla="*/ 6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sz="1600"/>
              </a:p>
            </p:txBody>
          </p:sp>
        </p:grpSp>
        <p:sp>
          <p:nvSpPr>
            <p:cNvPr id="91" name="矩形 31"/>
            <p:cNvSpPr>
              <a:spLocks noChangeArrowheads="1"/>
            </p:cNvSpPr>
            <p:nvPr/>
          </p:nvSpPr>
          <p:spPr bwMode="auto">
            <a:xfrm>
              <a:off x="3635755" y="1557335"/>
              <a:ext cx="4033096" cy="584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0" lang="en-US" altLang="zh-TW" sz="1600" b="1" dirty="0">
                  <a:latin typeface="微軟正黑體" pitchFamily="34" charset="-120"/>
                  <a:ea typeface="微軟正黑體" pitchFamily="34" charset="-120"/>
                </a:rPr>
                <a:t>2016</a:t>
              </a:r>
              <a:r>
                <a:rPr kumimoji="0" lang="zh-TW" altLang="en-US" sz="1600" b="1" dirty="0">
                  <a:latin typeface="微軟正黑體" pitchFamily="34" charset="-120"/>
                  <a:ea typeface="微軟正黑體" pitchFamily="34" charset="-120"/>
                </a:rPr>
                <a:t>至</a:t>
              </a:r>
              <a:r>
                <a:rPr kumimoji="0" lang="en-US" altLang="zh-TW" sz="1600" b="1" dirty="0">
                  <a:latin typeface="微軟正黑體" pitchFamily="34" charset="-120"/>
                  <a:ea typeface="微軟正黑體" pitchFamily="34" charset="-120"/>
                </a:rPr>
                <a:t>2020</a:t>
              </a:r>
              <a:r>
                <a:rPr kumimoji="0" lang="zh-TW" altLang="en-US" sz="1600" b="1" dirty="0">
                  <a:latin typeface="微軟正黑體" pitchFamily="34" charset="-120"/>
                  <a:ea typeface="微軟正黑體" pitchFamily="34" charset="-120"/>
                </a:rPr>
                <a:t>年間溫室氣體排放量降至</a:t>
              </a:r>
              <a:r>
                <a:rPr kumimoji="0" lang="en-US" altLang="zh-TW" sz="1600" b="1" dirty="0">
                  <a:latin typeface="微軟正黑體" pitchFamily="34" charset="-120"/>
                  <a:ea typeface="微軟正黑體" pitchFamily="34" charset="-120"/>
                </a:rPr>
                <a:t>2008</a:t>
              </a:r>
              <a:r>
                <a:rPr kumimoji="0" lang="zh-TW" altLang="en-US" sz="1600" b="1" dirty="0">
                  <a:latin typeface="微軟正黑體" pitchFamily="34" charset="-120"/>
                  <a:ea typeface="微軟正黑體" pitchFamily="34" charset="-120"/>
                </a:rPr>
                <a:t>年水準</a:t>
              </a:r>
              <a:r>
                <a:rPr kumimoji="0" lang="en-US" altLang="zh-TW" sz="1600" b="1" dirty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kumimoji="0" lang="en-US" altLang="zh-TW" sz="1600" b="1" dirty="0" smtClean="0">
                  <a:latin typeface="微軟正黑體" pitchFamily="34" charset="-120"/>
                  <a:ea typeface="微軟正黑體" pitchFamily="34" charset="-120"/>
                </a:rPr>
                <a:t>1,640</a:t>
              </a:r>
              <a:r>
                <a:rPr kumimoji="0" lang="zh-TW" altLang="en-US" sz="1600" b="1" dirty="0" smtClean="0">
                  <a:latin typeface="微軟正黑體" pitchFamily="34" charset="-120"/>
                  <a:ea typeface="微軟正黑體" pitchFamily="34" charset="-120"/>
                </a:rPr>
                <a:t>萬</a:t>
              </a:r>
              <a:r>
                <a:rPr kumimoji="0" lang="zh-TW" altLang="en-US" sz="1600" b="1" dirty="0">
                  <a:latin typeface="微軟正黑體" pitchFamily="34" charset="-120"/>
                  <a:ea typeface="微軟正黑體" pitchFamily="34" charset="-120"/>
                </a:rPr>
                <a:t>公噸</a:t>
              </a:r>
              <a:r>
                <a:rPr kumimoji="0" lang="en-US" altLang="zh-TW" sz="1600" b="1" dirty="0">
                  <a:latin typeface="微軟正黑體" pitchFamily="34" charset="-120"/>
                  <a:ea typeface="微軟正黑體" pitchFamily="34" charset="-120"/>
                </a:rPr>
                <a:t>)</a:t>
              </a:r>
              <a:endParaRPr kumimoji="0" lang="zh-TW" altLang="en-US" sz="16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2" name="Text Box 14"/>
            <p:cNvSpPr txBox="1">
              <a:spLocks noChangeArrowheads="1"/>
            </p:cNvSpPr>
            <p:nvPr/>
          </p:nvSpPr>
          <p:spPr bwMode="auto">
            <a:xfrm>
              <a:off x="3564311" y="2469408"/>
              <a:ext cx="4104033" cy="338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altLang="zh-TW" sz="1600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2014</a:t>
              </a:r>
              <a:r>
                <a:rPr kumimoji="0" lang="zh-TW" altLang="en-US" sz="1600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為</a:t>
              </a:r>
              <a:r>
                <a:rPr kumimoji="0" lang="en-US" altLang="zh-TW" sz="1600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1,455</a:t>
              </a:r>
              <a:r>
                <a:rPr kumimoji="0" lang="zh-TW" altLang="en-US" sz="1600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萬</a:t>
              </a:r>
              <a:r>
                <a:rPr kumimoji="0" lang="zh-TW" altLang="en-US" sz="16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公噸</a:t>
              </a:r>
              <a:r>
                <a:rPr kumimoji="0" lang="zh-TW" altLang="en-US" sz="1600" b="1" dirty="0">
                  <a:latin typeface="微軟正黑體" pitchFamily="34" charset="-120"/>
                  <a:ea typeface="微軟正黑體" pitchFamily="34" charset="-120"/>
                </a:rPr>
                <a:t>，較</a:t>
              </a:r>
              <a:r>
                <a:rPr kumimoji="0" lang="en-US" altLang="zh-TW" sz="1600" b="1" dirty="0">
                  <a:latin typeface="微軟正黑體" pitchFamily="34" charset="-120"/>
                  <a:ea typeface="微軟正黑體" pitchFamily="34" charset="-120"/>
                </a:rPr>
                <a:t>2008</a:t>
              </a:r>
              <a:r>
                <a:rPr kumimoji="0" lang="zh-TW" altLang="en-US" sz="1600" b="1" dirty="0">
                  <a:latin typeface="微軟正黑體" pitchFamily="34" charset="-120"/>
                  <a:ea typeface="微軟正黑體" pitchFamily="34" charset="-120"/>
                </a:rPr>
                <a:t>年減少</a:t>
              </a:r>
              <a:r>
                <a:rPr kumimoji="0" lang="zh-TW" altLang="en-US" sz="1600" b="1" dirty="0" smtClean="0">
                  <a:latin typeface="微軟正黑體" pitchFamily="34" charset="-120"/>
                  <a:ea typeface="微軟正黑體" pitchFamily="34" charset="-120"/>
                </a:rPr>
                <a:t>約</a:t>
              </a:r>
              <a:r>
                <a:rPr kumimoji="0" lang="en-US" altLang="zh-TW" sz="1600" b="1" dirty="0" smtClean="0">
                  <a:latin typeface="微軟正黑體" pitchFamily="34" charset="-120"/>
                  <a:ea typeface="微軟正黑體" pitchFamily="34" charset="-120"/>
                </a:rPr>
                <a:t>185</a:t>
              </a:r>
              <a:r>
                <a:rPr kumimoji="0" lang="zh-TW" altLang="en-US" sz="1600" b="1" dirty="0" smtClean="0">
                  <a:latin typeface="微軟正黑體" pitchFamily="34" charset="-120"/>
                  <a:ea typeface="微軟正黑體" pitchFamily="34" charset="-120"/>
                </a:rPr>
                <a:t>萬公噸</a:t>
              </a:r>
              <a:endParaRPr kumimoji="0" lang="zh-TW" altLang="en-US" sz="16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3" name="AutoShape 5"/>
            <p:cNvSpPr>
              <a:spLocks noChangeArrowheads="1"/>
            </p:cNvSpPr>
            <p:nvPr/>
          </p:nvSpPr>
          <p:spPr bwMode="auto">
            <a:xfrm>
              <a:off x="2771800" y="2387664"/>
              <a:ext cx="647501" cy="64841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D9DFF"/>
                </a:gs>
                <a:gs pos="100000">
                  <a:srgbClr val="CCECFF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9D9DFF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kumimoji="0" lang="zh-TW" altLang="en-US" sz="1600" b="1">
                  <a:latin typeface="微軟正黑體" pitchFamily="34" charset="-120"/>
                  <a:ea typeface="微軟正黑體" pitchFamily="34" charset="-120"/>
                </a:rPr>
                <a:t>現況</a:t>
              </a:r>
            </a:p>
          </p:txBody>
        </p:sp>
        <p:cxnSp>
          <p:nvCxnSpPr>
            <p:cNvPr id="94" name="直線接點 93"/>
            <p:cNvCxnSpPr/>
            <p:nvPr/>
          </p:nvCxnSpPr>
          <p:spPr>
            <a:xfrm flipV="1">
              <a:off x="3458677" y="2244052"/>
              <a:ext cx="4210174" cy="22225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AutoShape 3"/>
            <p:cNvSpPr>
              <a:spLocks noChangeArrowheads="1"/>
            </p:cNvSpPr>
            <p:nvPr/>
          </p:nvSpPr>
          <p:spPr bwMode="auto">
            <a:xfrm>
              <a:off x="2771800" y="1595634"/>
              <a:ext cx="647750" cy="64841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kumimoji="0" lang="zh-TW" altLang="en-US" sz="1600" b="1" dirty="0">
                  <a:latin typeface="微軟正黑體" pitchFamily="34" charset="-120"/>
                  <a:ea typeface="微軟正黑體" pitchFamily="34" charset="-120"/>
                </a:rPr>
                <a:t>目標</a:t>
              </a:r>
            </a:p>
          </p:txBody>
        </p:sp>
      </p:grpSp>
      <p:sp>
        <p:nvSpPr>
          <p:cNvPr id="56" name="標題 1"/>
          <p:cNvSpPr txBox="1">
            <a:spLocks/>
          </p:cNvSpPr>
          <p:nvPr/>
        </p:nvSpPr>
        <p:spPr bwMode="auto">
          <a:xfrm>
            <a:off x="1281135" y="74658"/>
            <a:ext cx="7537265" cy="76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/>
              <a:t>現階段溫室氣體管制目標說明</a:t>
            </a:r>
            <a:endParaRPr lang="zh-TW" altLang="en-US" kern="0" dirty="0"/>
          </a:p>
        </p:txBody>
      </p:sp>
    </p:spTree>
    <p:extLst>
      <p:ext uri="{BB962C8B-B14F-4D97-AF65-F5344CB8AC3E}">
        <p14:creationId xmlns:p14="http://schemas.microsoft.com/office/powerpoint/2010/main" val="11605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 txBox="1">
            <a:spLocks/>
          </p:cNvSpPr>
          <p:nvPr/>
        </p:nvSpPr>
        <p:spPr>
          <a:xfrm>
            <a:off x="1449221" y="193409"/>
            <a:ext cx="6753870" cy="563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kumimoji="0" lang="zh-TW" altLang="en-US" sz="3600" dirty="0" smtClean="0">
                <a:solidFill>
                  <a:srgbClr val="000000"/>
                </a:solidFill>
              </a:rPr>
              <a:t>國際城市減量目標比較</a:t>
            </a:r>
            <a:endParaRPr kumimoji="0" lang="zh-TW" altLang="en-US" sz="3600" dirty="0">
              <a:solidFill>
                <a:srgbClr val="000000"/>
              </a:solidFill>
            </a:endParaRPr>
          </a:p>
        </p:txBody>
      </p:sp>
      <p:graphicFrame>
        <p:nvGraphicFramePr>
          <p:cNvPr id="59" name="Group 4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876886"/>
              </p:ext>
            </p:extLst>
          </p:nvPr>
        </p:nvGraphicFramePr>
        <p:xfrm>
          <a:off x="992003" y="1131506"/>
          <a:ext cx="7871506" cy="4224353"/>
        </p:xfrm>
        <a:graphic>
          <a:graphicData uri="http://schemas.openxmlformats.org/drawingml/2006/table">
            <a:tbl>
              <a:tblPr/>
              <a:tblGrid>
                <a:gridCol w="1662388"/>
                <a:gridCol w="3104559"/>
                <a:gridCol w="3104559"/>
              </a:tblGrid>
              <a:tr h="4106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城市</a:t>
                      </a:r>
                    </a:p>
                  </a:txBody>
                  <a:tcPr marL="91438" marR="91438"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中期目標</a:t>
                      </a:r>
                    </a:p>
                  </a:txBody>
                  <a:tcPr marL="91438" marR="9143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長期目標</a:t>
                      </a:r>
                    </a:p>
                  </a:txBody>
                  <a:tcPr marL="91438" marR="9143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634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韓國首爾</a:t>
                      </a:r>
                    </a:p>
                  </a:txBody>
                  <a:tcPr marL="91438" marR="91438"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2020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年較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2005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年減少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25%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中黑體" pitchFamily="49" charset="-120"/>
                      </a:endParaRPr>
                    </a:p>
                  </a:txBody>
                  <a:tcPr marL="91438" marR="9143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2030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年較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1990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年減少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40%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中黑體" pitchFamily="49" charset="-120"/>
                      </a:endParaRPr>
                    </a:p>
                  </a:txBody>
                  <a:tcPr marL="91438" marR="9143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4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日本東京</a:t>
                      </a:r>
                    </a:p>
                  </a:txBody>
                  <a:tcPr marL="91438" marR="91438"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2020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年較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2000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年減少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25%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中黑體" pitchFamily="49" charset="-120"/>
                      </a:endParaRPr>
                    </a:p>
                  </a:txBody>
                  <a:tcPr marL="91438" marR="9143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-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中黑體" pitchFamily="49" charset="-120"/>
                      </a:endParaRPr>
                    </a:p>
                  </a:txBody>
                  <a:tcPr marL="91438" marR="9143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4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日本京都</a:t>
                      </a:r>
                    </a:p>
                  </a:txBody>
                  <a:tcPr marL="91438" marR="91438"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2020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年較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1990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年減少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25%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中黑體" pitchFamily="49" charset="-120"/>
                      </a:endParaRPr>
                    </a:p>
                  </a:txBody>
                  <a:tcPr marL="91438" marR="9143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2030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年較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1990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年減少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40%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中黑體" pitchFamily="49" charset="-120"/>
                      </a:endParaRPr>
                    </a:p>
                  </a:txBody>
                  <a:tcPr marL="91438" marR="9143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4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英國倫敦</a:t>
                      </a:r>
                    </a:p>
                  </a:txBody>
                  <a:tcPr marL="91438" marR="91438"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2020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年較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2008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年減少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38%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中黑體" pitchFamily="49" charset="-120"/>
                      </a:endParaRPr>
                    </a:p>
                  </a:txBody>
                  <a:tcPr marL="91438" marR="9143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2025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年較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1990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年減少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60%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中黑體" pitchFamily="49" charset="-120"/>
                      </a:endParaRPr>
                    </a:p>
                  </a:txBody>
                  <a:tcPr marL="91438" marR="9143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4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美國紐約</a:t>
                      </a:r>
                    </a:p>
                  </a:txBody>
                  <a:tcPr marL="91438" marR="91438"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2030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年較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2006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年減少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30%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中黑體" pitchFamily="49" charset="-120"/>
                      </a:endParaRPr>
                    </a:p>
                  </a:txBody>
                  <a:tcPr marL="91438" marR="9143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2050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年較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2005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年減少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80%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中黑體" pitchFamily="49" charset="-120"/>
                      </a:endParaRPr>
                    </a:p>
                  </a:txBody>
                  <a:tcPr marL="91438" marR="9143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4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荷蘭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中黑體" pitchFamily="49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阿姆斯特丹</a:t>
                      </a:r>
                    </a:p>
                  </a:txBody>
                  <a:tcPr marL="91438" marR="91438"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2020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年較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2008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年減少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40%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中黑體" pitchFamily="49" charset="-120"/>
                      </a:endParaRPr>
                    </a:p>
                  </a:txBody>
                  <a:tcPr marL="91438" marR="9143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2025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年較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1990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年減少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中黑體" pitchFamily="49" charset="-120"/>
                        </a:rPr>
                        <a:t>40%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中黑體" pitchFamily="49" charset="-120"/>
                      </a:endParaRPr>
                    </a:p>
                  </a:txBody>
                  <a:tcPr marL="91438" marR="91438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0" name="圓角矩形 29"/>
          <p:cNvSpPr>
            <a:spLocks noChangeArrowheads="1"/>
          </p:cNvSpPr>
          <p:nvPr/>
        </p:nvSpPr>
        <p:spPr bwMode="auto">
          <a:xfrm>
            <a:off x="132734" y="5541364"/>
            <a:ext cx="9773266" cy="71319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2D050">
                  <a:alpha val="42000"/>
                </a:srgbClr>
              </a:gs>
              <a:gs pos="100000">
                <a:srgbClr val="C7E6A4"/>
              </a:gs>
            </a:gsLst>
            <a:lin ang="6600000" scaled="0"/>
          </a:gradFill>
          <a:ln w="25400">
            <a:solidFill>
              <a:srgbClr val="7AC2C8"/>
            </a:solidFill>
            <a:prstDash val="dashDot"/>
            <a:round/>
            <a:headEnd/>
            <a:tailEnd/>
          </a:ln>
          <a:extLst/>
        </p:spPr>
        <p:txBody>
          <a:bodyPr anchor="ctr"/>
          <a:lstStyle>
            <a:lvl1pPr marL="180975" indent="-180975" algn="l" eaLnBrk="0" hangingPunct="0">
              <a:lnSpc>
                <a:spcPct val="110000"/>
              </a:lnSpc>
              <a:spcBef>
                <a:spcPct val="20000"/>
              </a:spcBef>
              <a:buBlip>
                <a:blip r:embed="rId3"/>
              </a:buBlip>
              <a:defRPr kumimoji="1" sz="2400">
                <a:solidFill>
                  <a:srgbClr val="006666"/>
                </a:solidFill>
                <a:latin typeface="Book Antiqua" pitchFamily="18" charset="0"/>
                <a:ea typeface="華康中黑體" pitchFamily="49" charset="-120"/>
                <a:cs typeface="華康中黑體" pitchFamily="49" charset="-120"/>
              </a:defRPr>
            </a:lvl1pPr>
            <a:lvl2pPr marL="742950" indent="-285750" algn="l" eaLnBrk="0" hangingPunct="0">
              <a:lnSpc>
                <a:spcPct val="110000"/>
              </a:lnSpc>
              <a:spcBef>
                <a:spcPct val="20000"/>
              </a:spcBef>
              <a:buBlip>
                <a:blip r:embed="rId4"/>
              </a:buBlip>
              <a:defRPr kumimoji="1" sz="2000">
                <a:solidFill>
                  <a:srgbClr val="003366"/>
                </a:solidFill>
                <a:latin typeface="Book Antiqua" pitchFamily="18" charset="0"/>
                <a:ea typeface="華康中黑體" pitchFamily="49" charset="-120"/>
                <a:cs typeface="華康中黑體" pitchFamily="49" charset="-120"/>
              </a:defRPr>
            </a:lvl2pPr>
            <a:lvl3pPr marL="1143000" indent="-228600" algn="l" eaLnBrk="0" hangingPunct="0">
              <a:lnSpc>
                <a:spcPct val="110000"/>
              </a:lnSpc>
              <a:spcBef>
                <a:spcPct val="20000"/>
              </a:spcBef>
              <a:buBlip>
                <a:blip r:embed="rId5"/>
              </a:buBlip>
              <a:defRPr kumimoji="1" sz="1600">
                <a:solidFill>
                  <a:srgbClr val="CC0099"/>
                </a:solidFill>
                <a:latin typeface="Book Antiqua" pitchFamily="18" charset="0"/>
                <a:ea typeface="華康中黑體" pitchFamily="49" charset="-120"/>
                <a:cs typeface="華康中黑體" pitchFamily="49" charset="-120"/>
              </a:defRPr>
            </a:lvl3pPr>
            <a:lvl4pPr marL="1600200" indent="-228600" algn="l" eaLnBrk="0" hangingPunct="0">
              <a:spcBef>
                <a:spcPct val="20000"/>
              </a:spcBef>
              <a:buBlip>
                <a:blip r:embed="rId6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4pPr>
            <a:lvl5pPr marL="2057400" indent="-228600" algn="l" eaLnBrk="0" hangingPunct="0">
              <a:spcBef>
                <a:spcPct val="20000"/>
              </a:spcBef>
              <a:buBlip>
                <a:blip r:embed="rId6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9pPr>
          </a:lstStyle>
          <a:p>
            <a:pPr marL="0" indent="0" latinLnBrk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國際主要</a:t>
            </a:r>
            <a:r>
              <a:rPr kumimoji="0"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城市大部分皆有訂定中</a:t>
            </a:r>
            <a:r>
              <a:rPr kumimoji="0"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、長期目標，為因應全球氣候變遷，本市應檢討訂定中、長期減量目標，以</a:t>
            </a:r>
            <a:r>
              <a:rPr kumimoji="0"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符合國際趨勢</a:t>
            </a:r>
            <a:r>
              <a:rPr kumimoji="0"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588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內容版面配置區 2"/>
          <p:cNvSpPr txBox="1">
            <a:spLocks/>
          </p:cNvSpPr>
          <p:nvPr/>
        </p:nvSpPr>
        <p:spPr bwMode="auto">
          <a:xfrm>
            <a:off x="177113" y="1677743"/>
            <a:ext cx="9604810" cy="258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300"/>
              </a:lnSpc>
              <a:spcBef>
                <a:spcPts val="12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kumimoji="0"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中程：</a:t>
            </a:r>
            <a:r>
              <a:rPr kumimoji="0"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參照本市於</a:t>
            </a:r>
            <a:r>
              <a:rPr kumimoji="0"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2005</a:t>
            </a:r>
            <a:r>
              <a:rPr kumimoji="0"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年簽署之「舊金山城市環境協議」</a:t>
            </a:r>
            <a:endParaRPr kumimoji="0" lang="en-US" altLang="zh-TW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lnSpc>
                <a:spcPts val="2300"/>
              </a:lnSpc>
              <a:spcBef>
                <a:spcPts val="1200"/>
              </a:spcBef>
              <a:buClr>
                <a:schemeClr val="hlink"/>
              </a:buClr>
            </a:pPr>
            <a:r>
              <a:rPr kumimoji="0"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  </a:t>
            </a:r>
            <a:r>
              <a:rPr kumimoji="0"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目標：</a:t>
            </a:r>
            <a:r>
              <a:rPr kumimoji="0"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</a:t>
            </a:r>
            <a:r>
              <a:rPr kumimoji="0"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030</a:t>
            </a:r>
            <a:r>
              <a:rPr kumimoji="0"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年</a:t>
            </a:r>
            <a:r>
              <a:rPr kumimoji="0" lang="zh-TW" altLang="en-US" sz="2400" b="1" dirty="0" smtClean="0">
                <a:solidFill>
                  <a:srgbClr val="33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溫室氣體排放量較</a:t>
            </a:r>
            <a:r>
              <a:rPr kumimoji="0"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2005</a:t>
            </a:r>
            <a:r>
              <a:rPr kumimoji="0"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年排放量</a:t>
            </a:r>
            <a:r>
              <a:rPr kumimoji="0"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</a:t>
            </a:r>
            <a:r>
              <a:rPr kumimoji="0"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kumimoji="0"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約</a:t>
            </a:r>
            <a:r>
              <a:rPr kumimoji="0"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1,600</a:t>
            </a:r>
            <a:r>
              <a:rPr kumimoji="0"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萬噸</a:t>
            </a:r>
            <a:r>
              <a:rPr kumimoji="0"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</a:p>
          <a:p>
            <a:pPr>
              <a:lnSpc>
                <a:spcPts val="2300"/>
              </a:lnSpc>
              <a:spcBef>
                <a:spcPts val="1200"/>
              </a:spcBef>
              <a:buClr>
                <a:schemeClr val="hlink"/>
              </a:buClr>
            </a:pPr>
            <a:r>
              <a:rPr kumimoji="0"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	</a:t>
            </a:r>
            <a:r>
              <a:rPr kumimoji="0"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   減少</a:t>
            </a:r>
            <a:r>
              <a:rPr kumimoji="0"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25</a:t>
            </a:r>
            <a:r>
              <a:rPr kumimoji="0"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%</a:t>
            </a:r>
            <a:r>
              <a:rPr kumimoji="0"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kumimoji="0"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約</a:t>
            </a:r>
            <a:r>
              <a:rPr kumimoji="0"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1,200</a:t>
            </a:r>
            <a:r>
              <a:rPr kumimoji="0"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萬噸</a:t>
            </a:r>
            <a:r>
              <a:rPr kumimoji="0"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kumimoji="0" lang="en-US" altLang="zh-TW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</a:t>
            </a:r>
            <a:endParaRPr kumimoji="0" lang="en-US" altLang="zh-TW" sz="20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342900" indent="-342900">
              <a:lnSpc>
                <a:spcPts val="2300"/>
              </a:lnSpc>
              <a:spcBef>
                <a:spcPts val="12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kumimoji="0"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長程：參酌我國溫室氣體減量及管理法</a:t>
            </a:r>
            <a:r>
              <a:rPr kumimoji="0"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目標</a:t>
            </a:r>
            <a:endParaRPr kumimoji="0" lang="en-US" altLang="zh-TW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lvl="0">
              <a:lnSpc>
                <a:spcPts val="2300"/>
              </a:lnSpc>
              <a:spcBef>
                <a:spcPts val="1200"/>
              </a:spcBef>
              <a:buClr>
                <a:srgbClr val="009999"/>
              </a:buClr>
            </a:pPr>
            <a:r>
              <a:rPr kumimoji="0"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  </a:t>
            </a:r>
            <a:r>
              <a:rPr kumimoji="0"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目標：</a:t>
            </a:r>
            <a:r>
              <a:rPr kumimoji="0"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2050</a:t>
            </a:r>
            <a:r>
              <a:rPr kumimoji="0"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年</a:t>
            </a:r>
            <a:r>
              <a:rPr kumimoji="0" lang="zh-TW" altLang="en-US" sz="2400" b="1" dirty="0" smtClean="0">
                <a:solidFill>
                  <a:srgbClr val="33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溫室氣體排放量較</a:t>
            </a:r>
            <a:r>
              <a:rPr kumimoji="0"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2005</a:t>
            </a:r>
            <a:r>
              <a:rPr kumimoji="0"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年排放量</a:t>
            </a:r>
            <a:r>
              <a:rPr kumimoji="0" lang="en-US" altLang="zh-TW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kumimoji="0"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約</a:t>
            </a:r>
            <a:r>
              <a:rPr kumimoji="0" lang="en-US" altLang="zh-TW" sz="2000" b="1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1,600</a:t>
            </a:r>
            <a:r>
              <a:rPr kumimoji="0" lang="zh-TW" altLang="en-US" sz="2000" b="1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萬</a:t>
            </a:r>
            <a:r>
              <a:rPr kumimoji="0"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噸</a:t>
            </a:r>
            <a:r>
              <a:rPr kumimoji="0" lang="en-US" altLang="zh-TW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 </a:t>
            </a:r>
            <a:endParaRPr kumimoji="0" lang="en-US" alt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lvl="0">
              <a:lnSpc>
                <a:spcPts val="2300"/>
              </a:lnSpc>
              <a:spcBef>
                <a:spcPts val="1200"/>
              </a:spcBef>
              <a:buClr>
                <a:srgbClr val="009999"/>
              </a:buClr>
            </a:pPr>
            <a:r>
              <a:rPr kumimoji="0"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	</a:t>
            </a:r>
            <a:r>
              <a:rPr kumimoji="0"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   減少</a:t>
            </a:r>
            <a:r>
              <a:rPr kumimoji="0"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50%</a:t>
            </a:r>
            <a:r>
              <a:rPr kumimoji="0" lang="en-US" altLang="zh-TW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kumimoji="0"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約</a:t>
            </a:r>
            <a:r>
              <a:rPr kumimoji="0" lang="en-US" altLang="zh-TW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800</a:t>
            </a:r>
            <a:r>
              <a:rPr kumimoji="0"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萬噸</a:t>
            </a:r>
            <a:r>
              <a:rPr kumimoji="0" lang="en-US" altLang="zh-TW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 </a:t>
            </a:r>
            <a:endParaRPr kumimoji="0" lang="en-US" alt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lnSpc>
                <a:spcPts val="2300"/>
              </a:lnSpc>
              <a:spcBef>
                <a:spcPts val="1200"/>
              </a:spcBef>
              <a:buClr>
                <a:schemeClr val="hlink"/>
              </a:buClr>
            </a:pPr>
            <a:endParaRPr kumimoji="0" lang="en-US" altLang="zh-TW" b="1" dirty="0">
              <a:solidFill>
                <a:srgbClr val="FF0000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0303" y="1039295"/>
            <a:ext cx="3877985" cy="461665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100000">
                <a:srgbClr val="D3EBED"/>
              </a:gs>
            </a:gsLst>
            <a:lin ang="3000000" scaled="0"/>
          </a:gradFill>
        </p:spPr>
        <p:txBody>
          <a:bodyPr wrap="none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考量</a:t>
            </a:r>
            <a:r>
              <a:rPr kumimoji="0"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可達成性</a:t>
            </a:r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並兼顧</a:t>
            </a:r>
            <a:r>
              <a:rPr kumimoji="0"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企圖心</a:t>
            </a:r>
            <a:endParaRPr kumimoji="0" lang="en-US" altLang="zh-CN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pic>
        <p:nvPicPr>
          <p:cNvPr id="1028" name="Picture 4" descr="C:\Users\add0627\AppData\Local\Microsoft\Windows\Temporary Internet Files\Content.IE5\JWFB6N1H\3DXR_001018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4" y="4999702"/>
            <a:ext cx="2973277" cy="185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256" y="4227871"/>
            <a:ext cx="3477094" cy="2295832"/>
          </a:xfrm>
          <a:prstGeom prst="rect">
            <a:avLst/>
          </a:prstGeom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1810247" y="120898"/>
            <a:ext cx="6753870" cy="563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kumimoji="0" lang="zh-TW" altLang="en-US" sz="3600" dirty="0" smtClean="0">
                <a:solidFill>
                  <a:srgbClr val="000000"/>
                </a:solidFill>
              </a:rPr>
              <a:t>臺</a:t>
            </a:r>
            <a:r>
              <a:rPr kumimoji="0" lang="zh-TW" altLang="en-US" sz="3600" dirty="0">
                <a:solidFill>
                  <a:srgbClr val="000000"/>
                </a:solidFill>
              </a:rPr>
              <a:t>北</a:t>
            </a:r>
            <a:r>
              <a:rPr kumimoji="0" lang="zh-TW" altLang="en-US" sz="3600" dirty="0" smtClean="0">
                <a:solidFill>
                  <a:srgbClr val="000000"/>
                </a:solidFill>
              </a:rPr>
              <a:t>市中、長程減量目標</a:t>
            </a:r>
            <a:endParaRPr kumimoji="0" lang="zh-TW" alt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討論案三&amp;#x0D;&amp;#x0A;國家節能減碳總行動方案&amp;#x0D;&amp;#x0A;101年度工作計畫彙整評析&amp;quot;&quot;/&gt;&lt;property id=&quot;20307&quot; value=&quot;781&quot;/&gt;&lt;/object&gt;&lt;object type=&quot;3&quot; unique_id=&quot;10005&quot;&gt;&lt;property id=&quot;20148&quot; value=&quot;5&quot;/&gt;&lt;property id=&quot;20300&quot; value=&quot;Slide 2 - &amp;quot;簡報大綱&amp;quot;&quot;/&gt;&lt;property id=&quot;20307&quot; value=&quot;728&quot;/&gt;&lt;/object&gt;&lt;object type=&quot;3&quot; unique_id=&quot;10006&quot;&gt;&lt;property id=&quot;20148&quot; value=&quot;5&quot;/&gt;&lt;property id=&quot;20300&quot; value=&quot;Slide 3 - &amp;quot;年度總行動方案彙整&amp;quot;&quot;/&gt;&lt;property id=&quot;20307&quot; value=&quot;703&quot;/&gt;&lt;/object&gt;&lt;object type=&quot;3&quot; unique_id=&quot;10007&quot;&gt;&lt;property id=&quot;20148&quot; value=&quot;5&quot;/&gt;&lt;property id=&quot;20300&quot; value=&quot;Slide 4&quot;/&gt;&lt;property id=&quot;20307&quot; value=&quot;779&quot;/&gt;&lt;/object&gt;&lt;object type=&quot;3&quot; unique_id=&quot;10008&quot;&gt;&lt;property id=&quot;20148&quot; value=&quot;5&quot;/&gt;&lt;property id=&quot;20300&quot; value=&quot;Slide 5 - &amp;quot;總行動方案101年度工作計畫說明 (依標竿方案分類)&amp;quot;&quot;/&gt;&lt;property id=&quot;20307&quot; value=&quot;780&quot;/&gt;&lt;/object&gt;&lt;object type=&quot;3&quot; unique_id=&quot;10009&quot;&gt;&lt;property id=&quot;20148&quot; value=&quot;5&quot;/&gt;&lt;property id=&quot;20300&quot; value=&quot;Slide 6&quot;/&gt;&lt;property id=&quot;20307&quot; value=&quot;774&quot;/&gt;&lt;/object&gt;&lt;object type=&quot;3&quot; unique_id=&quot;10010&quot;&gt;&lt;property id=&quot;20148&quot; value=&quot;5&quot;/&gt;&lt;property id=&quot;20300&quot; value=&quot;Slide 7&quot;/&gt;&lt;property id=&quot;20307&quot; value=&quot;775&quot;/&gt;&lt;/object&gt;&lt;object type=&quot;3&quot; unique_id=&quot;10011&quot;&gt;&lt;property id=&quot;20148&quot; value=&quot;5&quot;/&gt;&lt;property id=&quot;20300&quot; value=&quot;Slide 8&quot;/&gt;&lt;property id=&quot;20307&quot; value=&quot;776&quot;/&gt;&lt;/object&gt;&lt;object type=&quot;3&quot; unique_id=&quot;10012&quot;&gt;&lt;property id=&quot;20148&quot; value=&quot;5&quot;/&gt;&lt;property id=&quot;20300&quot; value=&quot;Slide 9&quot;/&gt;&lt;property id=&quot;20307&quot; value=&quot;777&quot;/&gt;&lt;/object&gt;&lt;object type=&quot;3&quot; unique_id=&quot;10013&quot;&gt;&lt;property id=&quot;20148&quot; value=&quot;5&quot;/&gt;&lt;property id=&quot;20300&quot; value=&quot;Slide 10&quot;/&gt;&lt;property id=&quot;20307&quot; value=&quot;778&quot;/&gt;&lt;/object&gt;&lt;object type=&quot;3&quot; unique_id=&quot;10014&quot;&gt;&lt;property id=&quot;20148&quot; value=&quot;5&quot;/&gt;&lt;property id=&quot;20300&quot; value=&quot;Slide 11&quot;/&gt;&lt;property id=&quot;20307&quot; value=&quot;766&quot;/&gt;&lt;/object&gt;&lt;object type=&quot;3&quot; unique_id=&quot;10015&quot;&gt;&lt;property id=&quot;20148&quot; value=&quot;5&quot;/&gt;&lt;property id=&quot;20300&quot; value=&quot;Slide 12&quot;/&gt;&lt;property id=&quot;20307&quot; value=&quot;767&quot;/&gt;&lt;/object&gt;&lt;object type=&quot;3&quot; unique_id=&quot;10016&quot;&gt;&lt;property id=&quot;20148&quot; value=&quot;5&quot;/&gt;&lt;property id=&quot;20300&quot; value=&quot;Slide 13&quot;/&gt;&lt;property id=&quot;20307&quot; value=&quot;768&quot;/&gt;&lt;/object&gt;&lt;object type=&quot;3&quot; unique_id=&quot;10017&quot;&gt;&lt;property id=&quot;20148&quot; value=&quot;5&quot;/&gt;&lt;property id=&quot;20300&quot; value=&quot;Slide 14&quot;/&gt;&lt;property id=&quot;20307&quot; value=&quot;769&quot;/&gt;&lt;/object&gt;&lt;object type=&quot;3&quot; unique_id=&quot;10021&quot;&gt;&lt;property id=&quot;20148&quot; value=&quot;5&quot;/&gt;&lt;property id=&quot;20300&quot; value=&quot;Slide 18&quot;/&gt;&lt;property id=&quot;20307&quot; value=&quot;750&quot;/&gt;&lt;/object&gt;&lt;object type=&quot;3&quot; unique_id=&quot;10022&quot;&gt;&lt;property id=&quot;20148&quot; value=&quot;5&quot;/&gt;&lt;property id=&quot;20300&quot; value=&quot;Slide 19&quot;/&gt;&lt;property id=&quot;20307&quot; value=&quot;770&quot;/&gt;&lt;/object&gt;&lt;object type=&quot;3&quot; unique_id=&quot;10023&quot;&gt;&lt;property id=&quot;20148&quot; value=&quot;5&quot;/&gt;&lt;property id=&quot;20300&quot; value=&quot;Slide 20&quot;/&gt;&lt;property id=&quot;20307&quot; value=&quot;736&quot;/&gt;&lt;/object&gt;&lt;object type=&quot;3&quot; unique_id=&quot;10081&quot;&gt;&lt;property id=&quot;20148&quot; value=&quot;5&quot;/&gt;&lt;property id=&quot;20300&quot; value=&quot;Slide 15 - &amp;quot;2020年減碳目標達成情形評析&amp;quot;&quot;/&gt;&lt;property id=&quot;20307&quot; value=&quot;782&quot;/&gt;&lt;/object&gt;&lt;object type=&quot;3&quot; unique_id=&quot;10082&quot;&gt;&lt;property id=&quot;20148&quot; value=&quot;5&quot;/&gt;&lt;property id=&quot;20300&quot; value=&quot;Slide 16&quot;/&gt;&lt;property id=&quot;20307&quot; value=&quot;783&quot;/&gt;&lt;/object&gt;&lt;object type=&quot;3&quot; unique_id=&quot;10083&quot;&gt;&lt;property id=&quot;20148&quot; value=&quot;5&quot;/&gt;&lt;property id=&quot;20300&quot; value=&quot;Slide 17&quot;/&gt;&lt;property id=&quot;20307&quot; value=&quot;78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C00000">
                <a:tint val="66000"/>
                <a:satMod val="160000"/>
              </a:srgbClr>
            </a:gs>
            <a:gs pos="50000">
              <a:srgbClr val="C00000">
                <a:tint val="44500"/>
                <a:satMod val="160000"/>
              </a:srgbClr>
            </a:gs>
            <a:gs pos="100000">
              <a:srgbClr val="C00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33239</TotalTime>
  <Words>1184</Words>
  <Application>Microsoft Office PowerPoint</Application>
  <PresentationFormat>A4 紙張 (210x297 公釐)</PresentationFormat>
  <Paragraphs>191</Paragraphs>
  <Slides>11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2" baseType="lpstr">
      <vt:lpstr>Microsoft YaHei</vt:lpstr>
      <vt:lpstr>宋体</vt:lpstr>
      <vt:lpstr>華康中黑體</vt:lpstr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預設簡報設計</vt:lpstr>
      <vt:lpstr>訂定本市溫室氣體減量目標 規劃說明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itri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10/7領域規劃簡報初稿之邱組長意見(991005電話聯繫)</dc:title>
  <dc:creator>呂冠霖</dc:creator>
  <cp:lastModifiedBy>呂 雅雯</cp:lastModifiedBy>
  <cp:revision>2624</cp:revision>
  <cp:lastPrinted>2015-12-22T04:38:02Z</cp:lastPrinted>
  <dcterms:created xsi:type="dcterms:W3CDTF">2010-10-05T02:23:22Z</dcterms:created>
  <dcterms:modified xsi:type="dcterms:W3CDTF">2015-12-22T04:58:01Z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000800c034000000000001023620</vt:lpwstr>
  </property>
</Properties>
</file>