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02"/>
  </p:notesMasterIdLst>
  <p:sldIdLst>
    <p:sldId id="256" r:id="rId3"/>
    <p:sldId id="469" r:id="rId4"/>
    <p:sldId id="472" r:id="rId5"/>
    <p:sldId id="473" r:id="rId6"/>
    <p:sldId id="257" r:id="rId7"/>
    <p:sldId id="259" r:id="rId8"/>
    <p:sldId id="262" r:id="rId9"/>
    <p:sldId id="318" r:id="rId10"/>
    <p:sldId id="394" r:id="rId11"/>
    <p:sldId id="260" r:id="rId12"/>
    <p:sldId id="322" r:id="rId13"/>
    <p:sldId id="459" r:id="rId14"/>
    <p:sldId id="460" r:id="rId15"/>
    <p:sldId id="309" r:id="rId16"/>
    <p:sldId id="265" r:id="rId17"/>
    <p:sldId id="475" r:id="rId18"/>
    <p:sldId id="476" r:id="rId19"/>
    <p:sldId id="264" r:id="rId20"/>
    <p:sldId id="323" r:id="rId21"/>
    <p:sldId id="397" r:id="rId22"/>
    <p:sldId id="324" r:id="rId23"/>
    <p:sldId id="326" r:id="rId24"/>
    <p:sldId id="328" r:id="rId25"/>
    <p:sldId id="477" r:id="rId26"/>
    <p:sldId id="329" r:id="rId27"/>
    <p:sldId id="395" r:id="rId28"/>
    <p:sldId id="398" r:id="rId29"/>
    <p:sldId id="266" r:id="rId30"/>
    <p:sldId id="267" r:id="rId31"/>
    <p:sldId id="478" r:id="rId32"/>
    <p:sldId id="268" r:id="rId33"/>
    <p:sldId id="332" r:id="rId34"/>
    <p:sldId id="330" r:id="rId35"/>
    <p:sldId id="331" r:id="rId36"/>
    <p:sldId id="269" r:id="rId37"/>
    <p:sldId id="391" r:id="rId38"/>
    <p:sldId id="386" r:id="rId39"/>
    <p:sldId id="387" r:id="rId40"/>
    <p:sldId id="389" r:id="rId41"/>
    <p:sldId id="390" r:id="rId42"/>
    <p:sldId id="468" r:id="rId43"/>
    <p:sldId id="270" r:id="rId44"/>
    <p:sldId id="271" r:id="rId45"/>
    <p:sldId id="272" r:id="rId46"/>
    <p:sldId id="399" r:id="rId47"/>
    <p:sldId id="327" r:id="rId48"/>
    <p:sldId id="333" r:id="rId49"/>
    <p:sldId id="400" r:id="rId50"/>
    <p:sldId id="280" r:id="rId51"/>
    <p:sldId id="401" r:id="rId52"/>
    <p:sldId id="335" r:id="rId53"/>
    <p:sldId id="334" r:id="rId54"/>
    <p:sldId id="402" r:id="rId55"/>
    <p:sldId id="274" r:id="rId56"/>
    <p:sldId id="336" r:id="rId57"/>
    <p:sldId id="462" r:id="rId58"/>
    <p:sldId id="463" r:id="rId59"/>
    <p:sldId id="275" r:id="rId60"/>
    <p:sldId id="281" r:id="rId61"/>
    <p:sldId id="282" r:id="rId62"/>
    <p:sldId id="338" r:id="rId63"/>
    <p:sldId id="337" r:id="rId64"/>
    <p:sldId id="455" r:id="rId65"/>
    <p:sldId id="276" r:id="rId66"/>
    <p:sldId id="465" r:id="rId67"/>
    <p:sldId id="454" r:id="rId68"/>
    <p:sldId id="277" r:id="rId69"/>
    <p:sldId id="310" r:id="rId70"/>
    <p:sldId id="403" r:id="rId71"/>
    <p:sldId id="404" r:id="rId72"/>
    <p:sldId id="405" r:id="rId73"/>
    <p:sldId id="406" r:id="rId74"/>
    <p:sldId id="407" r:id="rId75"/>
    <p:sldId id="408" r:id="rId76"/>
    <p:sldId id="410" r:id="rId77"/>
    <p:sldId id="411" r:id="rId78"/>
    <p:sldId id="412" r:id="rId79"/>
    <p:sldId id="414" r:id="rId80"/>
    <p:sldId id="417" r:id="rId81"/>
    <p:sldId id="418" r:id="rId82"/>
    <p:sldId id="429" r:id="rId83"/>
    <p:sldId id="431" r:id="rId84"/>
    <p:sldId id="432" r:id="rId85"/>
    <p:sldId id="436" r:id="rId86"/>
    <p:sldId id="437" r:id="rId87"/>
    <p:sldId id="439" r:id="rId88"/>
    <p:sldId id="440" r:id="rId89"/>
    <p:sldId id="441" r:id="rId90"/>
    <p:sldId id="442" r:id="rId91"/>
    <p:sldId id="443" r:id="rId92"/>
    <p:sldId id="444" r:id="rId93"/>
    <p:sldId id="445" r:id="rId94"/>
    <p:sldId id="447" r:id="rId95"/>
    <p:sldId id="448" r:id="rId96"/>
    <p:sldId id="456" r:id="rId97"/>
    <p:sldId id="452" r:id="rId98"/>
    <p:sldId id="457" r:id="rId99"/>
    <p:sldId id="453" r:id="rId100"/>
    <p:sldId id="278" r:id="rId10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CC00"/>
    <a:srgbClr val="FF3300"/>
    <a:srgbClr val="008000"/>
    <a:srgbClr val="3366FF"/>
    <a:srgbClr val="0000FF"/>
    <a:srgbClr val="6600FF"/>
    <a:srgbClr val="99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397" autoAdjust="0"/>
    <p:restoredTop sz="94698" autoAdjust="0"/>
  </p:normalViewPr>
  <p:slideViewPr>
    <p:cSldViewPr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DA1D58-3E47-42B4-BFAA-8DAD18381A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0818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B190-7CAB-49B4-8622-FDF2A84968EB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944688"/>
            <a:ext cx="9009063" cy="105251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908175" y="188913"/>
            <a:ext cx="5400675" cy="20859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357563"/>
            <a:ext cx="5976938" cy="19939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4075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11A3-FD77-4D5C-81A4-CB339C27BF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39D8-9D8D-41E0-B7B5-780AF3134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9100" y="214313"/>
            <a:ext cx="2195513" cy="63103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214313"/>
            <a:ext cx="6437312" cy="63103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F6BA-86AF-48CE-8A77-8132C55AC9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85225" cy="525621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B0E9-EA63-4227-A469-4ACB641D5B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256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256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50BD-4940-45A8-8A31-35617BDEE7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pic>
        <p:nvPicPr>
          <p:cNvPr id="20" name="Picture 2" descr="市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b="9775"/>
          <a:stretch>
            <a:fillRect/>
          </a:stretch>
        </p:blipFill>
        <p:spPr bwMode="auto">
          <a:xfrm>
            <a:off x="2944813" y="2133600"/>
            <a:ext cx="31686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7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268413"/>
            <a:ext cx="7772400" cy="1228725"/>
          </a:xfrm>
        </p:spPr>
        <p:txBody>
          <a:bodyPr anchor="b"/>
          <a:lstStyle>
            <a:lvl1pPr>
              <a:defRPr sz="4400">
                <a:solidFill>
                  <a:srgbClr val="990000"/>
                </a:solidFill>
                <a:ea typeface="華康行書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707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7879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effectLst/>
                <a:ea typeface="華康行書體" pitchFamily="65" charset="-12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4B04-2673-4515-B19A-325411EB32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211E-B9CA-4348-A9A4-45CCC0B653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8113" y="908050"/>
            <a:ext cx="4387850" cy="594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8363" y="908050"/>
            <a:ext cx="4387850" cy="594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840C-CDB7-4C0F-B94D-765298C9BA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8199-4257-4B20-B934-026EA7A88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E8D0-A7C3-4DA0-9031-36E47CCB9C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164D-5240-4688-A4F9-FAED4EEA8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B476-98BF-4151-9724-8BEDF4F16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B8AB-C0C4-42F9-B925-A2483C871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5284-8199-4853-913F-010444459D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40A8-3343-4005-86E7-3F74ABB12E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34188" y="114300"/>
            <a:ext cx="2232025" cy="6743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8113" y="114300"/>
            <a:ext cx="6543675" cy="6743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B771-5099-4711-9022-B0A66CB08E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E702-A046-45DA-84B4-C49776FD9E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D782-A72B-4243-AB5F-8D1D482BC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3345-414D-46AD-998B-7A0C75719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C7E8-0A36-42E0-BEBB-160C978EF7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1927-E94B-4410-AA5A-674762CEC5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89FC-F0A5-4B55-BD23-A0CA163B02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16A8-540F-41A0-8EFF-ADCB2DCE3C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ltGray">
          <a:xfrm>
            <a:off x="417513" y="4683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ltGray">
          <a:xfrm>
            <a:off x="800100" y="4683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ltGray">
          <a:xfrm>
            <a:off x="541338" y="8905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ltGray">
          <a:xfrm>
            <a:off x="911225" y="8905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ltGray">
          <a:xfrm>
            <a:off x="127000" y="8175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gray">
          <a:xfrm>
            <a:off x="762000" y="3603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gray">
          <a:xfrm>
            <a:off x="442913" y="1196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  <a:r>
              <a:rPr lang="en-US" altLang="zh-TW" smtClean="0"/>
              <a:t>123</a:t>
            </a:r>
          </a:p>
          <a:p>
            <a:pPr lvl="1"/>
            <a:r>
              <a:rPr lang="zh-TW" altLang="en-US" smtClean="0"/>
              <a:t>第二層</a:t>
            </a:r>
            <a:r>
              <a:rPr lang="en-US" altLang="zh-TW" smtClean="0"/>
              <a:t>123(4889)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latin typeface="Batang" pitchFamily="18" charset="-127"/>
                <a:ea typeface="Batang" pitchFamily="18" charset="-127"/>
              </a:defRPr>
            </a:lvl1pPr>
          </a:lstStyle>
          <a:p>
            <a:pPr>
              <a:defRPr/>
            </a:pPr>
            <a:fld id="{AEF4615B-E529-44B6-A3F9-D97F229A9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470" name="Rectangle 14"/>
          <p:cNvSpPr>
            <a:spLocks noChangeArrowheads="1"/>
          </p:cNvSpPr>
          <p:nvPr userDrawn="1"/>
        </p:nvSpPr>
        <p:spPr bwMode="ltGray">
          <a:xfrm>
            <a:off x="7899400" y="5697538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1" name="Rectangle 15"/>
          <p:cNvSpPr>
            <a:spLocks noChangeArrowheads="1"/>
          </p:cNvSpPr>
          <p:nvPr userDrawn="1"/>
        </p:nvSpPr>
        <p:spPr bwMode="ltGray">
          <a:xfrm>
            <a:off x="8281988" y="5697538"/>
            <a:ext cx="328612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2" name="Rectangle 16"/>
          <p:cNvSpPr>
            <a:spLocks noChangeArrowheads="1"/>
          </p:cNvSpPr>
          <p:nvPr userDrawn="1"/>
        </p:nvSpPr>
        <p:spPr bwMode="ltGray">
          <a:xfrm>
            <a:off x="8023225" y="6119813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3" name="Rectangle 17"/>
          <p:cNvSpPr>
            <a:spLocks noChangeArrowheads="1"/>
          </p:cNvSpPr>
          <p:nvPr userDrawn="1"/>
        </p:nvSpPr>
        <p:spPr bwMode="ltGray">
          <a:xfrm>
            <a:off x="8393113" y="61198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4" name="Rectangle 18"/>
          <p:cNvSpPr>
            <a:spLocks noChangeArrowheads="1"/>
          </p:cNvSpPr>
          <p:nvPr userDrawn="1"/>
        </p:nvSpPr>
        <p:spPr bwMode="ltGray">
          <a:xfrm>
            <a:off x="7608888" y="6046788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5" name="Rectangle 19"/>
          <p:cNvSpPr>
            <a:spLocks noChangeArrowheads="1"/>
          </p:cNvSpPr>
          <p:nvPr userDrawn="1"/>
        </p:nvSpPr>
        <p:spPr bwMode="gray">
          <a:xfrm>
            <a:off x="8243888" y="55895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  <p:sp>
        <p:nvSpPr>
          <p:cNvPr id="19477" name="Rectangle 21"/>
          <p:cNvSpPr>
            <a:spLocks noChangeArrowheads="1"/>
          </p:cNvSpPr>
          <p:nvPr userDrawn="1"/>
        </p:nvSpPr>
        <p:spPr bwMode="gray">
          <a:xfrm>
            <a:off x="658813" y="64214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262674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kumimoji="1" sz="3200" b="1">
          <a:solidFill>
            <a:srgbClr val="A5002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ð"/>
        <a:defRPr kumimoji="1" sz="24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Blip>
          <a:blip r:embed="rId17"/>
        </a:buBlip>
        <a:defRPr kumimoji="1" sz="2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696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696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4300"/>
            <a:ext cx="8785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696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453188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96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96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425" y="30163"/>
            <a:ext cx="1044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9F526E50-AD56-4022-B9AE-9C8CB8BF16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696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3" y="908050"/>
            <a:ext cx="8928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466478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800" b="1">
          <a:solidFill>
            <a:srgbClr val="0066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600" b="1">
          <a:solidFill>
            <a:srgbClr val="3366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Garamond" pitchFamily="18" charset="0"/>
        <a:buChar char="▪"/>
        <a:defRPr kumimoji="1" sz="2400" b="1">
          <a:solidFill>
            <a:srgbClr val="3366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wb.taipei.gov.tw/bid_syste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wb.taipei.gov.tw/bid_syste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wb.taipei.gov.tw/bid_syste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&#19978;&#35506;&#29992;&#27284;&#26696;/C.1-1&#25307;&#27161;&#20316;&#26989;&#30003;&#35531;(1)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pwb.tcg.gov.tw/bid_system/&#33274;&#21271;&#24066;&#25919;&#24220;&#25505;&#36092;&#26989;&#21209;&#36039;&#35338;&#32178;%3e&#39318;&#38913;%3e&#26368;&#26032;&#28040;&#24687;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&#19978;&#35506;&#29992;&#27284;&#26696;/C.9&#24037;&#31243;&#26371;&#35413;&#36984;(&#23529;&#26597;)&#22996;&#21729;&#24314;&#35696;&#21517;&#21934;.doc" TargetMode="External"/><Relationship Id="rId2" Type="http://schemas.openxmlformats.org/officeDocument/2006/relationships/hyperlink" Target="../&#19978;&#35506;&#29992;&#27284;&#26696;/C.8&#25104;&#31435;&#22996;&#21729;&#26371;&#21450;&#24037;&#20316;&#23567;&#32068;&#31805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.11&#25505;&#36092;&#35413;&#36984;(&#23529;&#26597;)&#22996;&#21729;&#26371;&#24037;&#20316;&#23567;&#32068;&#24314;&#35696;&#21517;&#21934;.doc" TargetMode="External"/><Relationship Id="rId4" Type="http://schemas.openxmlformats.org/officeDocument/2006/relationships/hyperlink" Target="../&#19978;&#35506;&#29992;&#27284;&#26696;/C.10&#27231;&#38364;&#33258;&#34892;&#36980;&#36984;&#25505;&#36092;&#35413;&#36984;(&#23529;&#26597;)&#22996;&#21729;&#24314;&#35696;&#21517;&#21934;.do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&#19978;&#35506;&#29992;&#27284;&#26696;/B.17&#25505;&#36092;&#35413;&#36984;&#22996;&#21729;&#20523;&#29702;&#35215;&#31684;&#20107;&#38917;&#21450;&#32856;&#65288;&#27966;&#65289;&#20860;&#21516;&#24847;&#26360;.doc" TargetMode="External"/><Relationship Id="rId2" Type="http://schemas.openxmlformats.org/officeDocument/2006/relationships/hyperlink" Target="../&#19978;&#35506;&#29992;&#27284;&#26696;/C.12&#35413;&#36984;(&#23529;&#26597;)&#22996;&#21729;&#27966;&#32856;&#26360;&#20989;&#65288;&#31295;&#65289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B.16&#35413;&#36984;&#31243;&#24207;&#22806;&#25509;&#35320;&#32000;&#37636;&#34920;.doc" TargetMode="External"/><Relationship Id="rId4" Type="http://schemas.openxmlformats.org/officeDocument/2006/relationships/hyperlink" Target="B.17&#25505;&#36092;&#35413;&#36984;&#22996;&#21729;&#20523;&#29702;&#35215;&#31684;&#20107;&#38917;&#21450;&#32856;&#65288;&#27966;&#65289;&#20860;&#21516;&#24847;&#26360;.do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10101&#27402;&#36012;&#20998;&#24037;&#34920;&#20171;&#32057;(&#25945;&#32946;&#23616;).do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D.15&#21443;&#32771;&#26368;&#26377;&#21033;&#27161;-02&#35413;&#23529;&#38920;&#30693;&#21443;&#32771;&#31684;&#26412;(&#32317;&#35413;&#20998;&#27861;)OK.doc" TargetMode="External"/><Relationship Id="rId2" Type="http://schemas.openxmlformats.org/officeDocument/2006/relationships/hyperlink" Target="../&#19978;&#35506;&#29992;&#27284;&#26696;/D.14&#21443;&#32771;&#26368;&#26377;&#21033;&#27161;-01&#35413;&#23529;&#38920;&#30693;&#21443;&#32771;&#31684;&#26412;(&#24207;&#20301;&#27861;).do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&#19978;&#35506;&#29992;&#27284;&#26696;/10112&#27402;&#36012;&#20998;&#24037;&#34920;&#20171;&#32057;(&#25945;&#32946;&#23616;).doc" TargetMode="External"/><Relationship Id="rId2" Type="http://schemas.openxmlformats.org/officeDocument/2006/relationships/hyperlink" Target="../&#19978;&#35506;&#29992;&#27284;&#26696;/&#22996;&#35351;&#25216;&#34899;&#26381;&#21209;&#65288;&#19981;&#21547;&#26045;&#24037;&#38542;&#27573;&#65289;&#22865;&#32004;&#32004;&#23450;&#27402;&#36012;&#20998;&#24037;&#34920;(&#28961;&#23560;&#26696;&#31649;&#29702;)1000919.do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../&#19978;&#35506;&#29992;&#27284;&#26696;/&#20845;-29&#24288;&#21830;&#21443;&#33287;&#20844;&#20849;&#24037;&#31243;&#21487;&#33021;&#28041;&#21450;&#20043;&#27861;&#24459;&#36012;&#20219;&#20999;&#32080;&#26360;.DO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C.24&#20986;&#24109;&#36027;&#21450;&#20132;&#36890;&#36027;&#26680;&#37559;&#21934;.doc" TargetMode="External"/><Relationship Id="rId3" Type="http://schemas.openxmlformats.org/officeDocument/2006/relationships/hyperlink" Target="C.13-2&#21484;&#38283;&#23529;&#23450;&#35413;&#36984;&#38917;&#30446;&#31805;.doc" TargetMode="External"/><Relationship Id="rId7" Type="http://schemas.openxmlformats.org/officeDocument/2006/relationships/hyperlink" Target="C.16&#31532;1&#27425;&#35413;&#36984;(&#23529;&#26597;)&#22996;&#21729;&#26371;&#26371;&#35696;&#32000;&#37636;&#36890;&#30693;&#20989;&#31295;.doc" TargetMode="External"/><Relationship Id="rId2" Type="http://schemas.openxmlformats.org/officeDocument/2006/relationships/hyperlink" Target="C.13-1&#20813;&#21484;&#38283;&#23529;&#23450;&#35413;&#36984;&#38917;&#30446;&#31805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.15&#31532;1&#27425;&#35413;&#36984;(&#23529;&#26597;)&#22996;&#21729;&#26371;&#26371;&#35696;&#32000;&#37636;981005-OK.doc" TargetMode="External"/><Relationship Id="rId5" Type="http://schemas.openxmlformats.org/officeDocument/2006/relationships/hyperlink" Target="../&#19978;&#35506;&#29992;&#27284;&#26696;/C.14&#31532;1&#27425;&#35413;&#36984;(&#23529;&#26597;)&#22996;&#21729;&#26371;&#35696;&#35696;&#31243;.doc" TargetMode="External"/><Relationship Id="rId4" Type="http://schemas.openxmlformats.org/officeDocument/2006/relationships/hyperlink" Target="../&#19978;&#35506;&#29992;&#27284;&#26696;/C.13-3&#31532;1&#27425;&#25505;&#36092;&#35413;&#36984;(&#23529;&#26597;)&#22996;&#21729;&#26371;&#38283;&#26371;&#36890;&#30693;&#21934;&#31295;.doc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A.4&#33274;&#21271;&#24066;&#25919;&#24220;&#25152;&#23660;&#27231;&#38364;&#21462;&#26368;&#26377;&#21033;&#27161;&#31934;&#31070;&#25799;&#31526;&#21512;&#38656;&#35201;-&#33258;&#25105;&#27298;&#26680;&#34920;.doc" TargetMode="External"/><Relationship Id="rId2" Type="http://schemas.openxmlformats.org/officeDocument/2006/relationships/hyperlink" Target="A.1&#33274;&#21271;&#24066;&#25919;&#24220;&#25152;&#23660;&#27231;&#38364;&#36774;&#29702;&#25505;&#36092;&#20316;&#26989;-&#33258;&#25105;&#27298;&#26680;&#34920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.1-2&#25307;&#27161;&#20316;&#26989;&#30003;&#35531;(2).doc" TargetMode="External"/><Relationship Id="rId4" Type="http://schemas.openxmlformats.org/officeDocument/2006/relationships/hyperlink" Target="C.1-1&#25307;&#27161;&#20316;&#26989;&#30003;&#35531;(1).doc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.23&#35413;&#36984;(&#23529;&#26597;)&#26371;&#35696;&#35696;&#31243;&#34920;.doc" TargetMode="External"/><Relationship Id="rId2" Type="http://schemas.openxmlformats.org/officeDocument/2006/relationships/hyperlink" Target="../&#19978;&#35506;&#29992;&#27284;&#26696;/C.25&#31532;2&#27425;&#25505;&#36092;&#35413;&#36984;(&#23529;&#26597;)&#22996;&#21729;&#26371;&#38283;&#26371;&#36890;&#30693;&#21934;&#31295;(&#22996;&#21729;)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&#19978;&#35506;&#29992;&#27284;&#26696;/C.21&#24037;&#20316;&#23567;&#32068;&#21021;&#23529;&#24847;&#35211;&#22577;&#21578;.doc" TargetMode="External"/><Relationship Id="rId4" Type="http://schemas.openxmlformats.org/officeDocument/2006/relationships/hyperlink" Target="C.26&#31532;2&#27425;&#25505;&#36092;&#35413;&#36984;(&#23529;&#26597;)&#22996;&#21729;&#26371;&#38283;&#26371;&#36890;&#30693;&#21934;&#31295;(&#24288;&#21830;.doc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C.24&#20986;&#24109;&#36027;&#21450;&#20132;&#36890;&#36027;&#26680;&#37559;&#21934;.doc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C.22&#21463;&#35413;&#24288;&#21830;&#31777;&#22577;&#38918;&#24207;&#25277;&#31844;&#32080;&#26524;&#19968;&#35261;&#34920;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../&#19978;&#35506;&#29992;&#27284;&#26696;/C.18&#24207;&#20301;&#27861;&#20729;&#26684;&#19981;&#32013;&#20837;&#35413;&#36984;&#35413;&#27604;&#34920;&#21450;&#35413;&#27604;&#32317;&#34920;.doc" TargetMode="External"/><Relationship Id="rId2" Type="http://schemas.openxmlformats.org/officeDocument/2006/relationships/hyperlink" Target="&#25945;&#32946;&#23616;&#19978;&#35506;&#29992;&#27284;&#26696;/C.17&#24207;&#20301;&#27861;&#20729;&#26684;&#32013;&#20837;&#35413;&#36984;&#35413;&#27604;&#34920;&#21450;&#35413;&#27604;&#32317;&#3492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9978;&#35506;&#29992;&#27284;&#26696;/B.23&#25216;&#34899;&#26381;&#21209;&#23653;&#32004;&#32318;&#25928;&#35352;&#40670;&#22686;&#12289;&#28187;&#20998;&#35336;&#31639;&#31684;&#20363;-.doc" TargetMode="External"/><Relationship Id="rId5" Type="http://schemas.openxmlformats.org/officeDocument/2006/relationships/hyperlink" Target="C.20&#32317;&#35413;&#20998;&#27861;&#20729;&#26684;&#19981;&#32013;&#20837;&#35413;&#36984;&#35413;&#20998;&#34920;&#21450;&#35413;&#20998;&#32317;&#34920;981005-OK.doc" TargetMode="External"/><Relationship Id="rId4" Type="http://schemas.openxmlformats.org/officeDocument/2006/relationships/hyperlink" Target="C.19&#32317;&#35413;&#20998;&#27861;&#20729;&#26684;&#32013;&#20837;&#35413;&#36984;&#35413;&#20998;&#34920;&#21450;&#35413;&#20998;&#32317;&#34920;.doc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C.28&#35413;&#36984;(&#23529;&#26597;)&#32080;&#26524;&#31805;&#25991;.doc" TargetMode="External"/><Relationship Id="rId2" Type="http://schemas.openxmlformats.org/officeDocument/2006/relationships/hyperlink" Target="../&#19978;&#35506;&#29992;&#27284;&#26696;/C.27&#31532;2&#27425;&#25505;&#36092;&#35413;&#36984;(&#23529;&#26597;)&#22996;&#21729;&#26371;&#26371;&#35696;&#32000;&#37636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.29&#31532;2&#27425;&#25505;&#36092;&#35413;&#36984;(&#23529;&#26597;)&#22996;&#21729;&#26371;&#26371;&#35696;&#32000;&#37636;&#36890;&#30693;&#20989;&#31295;.doc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D.8&#28310;&#29992;&#26368;&#26377;&#21033;&#27161;-02&#35413;&#36984;&#38920;&#30693;&#21443;&#32771;&#31684;&#26412;(&#24207;&#20301;&#27861;&#20729;&#26684;&#19981;&#32013;&#20837;&#35413;&#27604;&#32156;&#21512;&#32771;&#37327;)OK.doc" TargetMode="External"/><Relationship Id="rId2" Type="http://schemas.openxmlformats.org/officeDocument/2006/relationships/hyperlink" Target="D.7&#28310;&#29992;&#26368;&#26377;&#21033;&#27161;-01&#35413;&#36984;&#38920;&#30693;&#21443;&#32771;&#31684;&#26412;(&#24207;&#20301;&#27861;&#20729;&#26684;&#32013;&#20837;&#35413;&#27604;)OK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D.10&#28310;&#29992;&#26368;&#26377;&#21033;&#27161;-04&#35413;&#36984;&#38920;&#30693;&#21443;&#32771;&#31684;&#26412;(&#32317;&#35413;&#20998;&#27861;&#20729;&#26684;&#32013;&#20837;&#35413;&#20998;)OK.doc" TargetMode="External"/><Relationship Id="rId4" Type="http://schemas.openxmlformats.org/officeDocument/2006/relationships/hyperlink" Target="D.9&#28310;&#29992;&#26368;&#26377;&#21033;&#27161;-03&#35413;&#36984;&#38920;&#30693;&#21443;&#32771;&#31684;&#26412;(&#24207;&#20301;&#27861;&#22266;&#23450;&#20729;&#26684;)OK.doc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D.12&#28310;&#29992;&#26368;&#26377;&#21033;&#27161;-06&#35413;&#36984;&#38920;&#30693;&#21443;&#32771;&#31684;&#26412;(&#32317;&#35413;&#20998;&#27861;&#22266;&#23450;&#20729;&#26684;)OK.doc" TargetMode="External"/><Relationship Id="rId2" Type="http://schemas.openxmlformats.org/officeDocument/2006/relationships/hyperlink" Target="D.11&#28310;&#29992;&#26368;&#26377;&#21033;&#27161;-05&#35413;&#36984;&#38920;&#30693;&#21443;&#32771;&#31684;&#26412;(&#32317;&#35413;&#20998;&#27861;&#20729;&#26684;&#19981;&#32013;&#20837;&#35413;&#20998;&#32156;&#21512;&#32771;&#37327;)OK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A.2&#33274;&#21271;&#24066;&#25919;&#24220;&#25152;&#23660;&#27231;&#38364;&#36774;&#29702;&#36969;&#29992;&#25110;&#28310;&#29992;&#26368;&#26377;&#21033;&#27161;&#25505;&#36092;&#26696;&#25505;&#36092;&#20316;&#26989;&#33258;&#25105;&#27298;&#26680;&#34920;981109-OK.doc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627A3-7F95-4DCE-B184-B626B6BF34BD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488237" cy="23764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6600" dirty="0" smtClean="0"/>
              <a:t>徵選建築師實務</a:t>
            </a:r>
            <a:r>
              <a:rPr lang="zh-TW" altLang="en-US" sz="6600" dirty="0" smtClean="0"/>
              <a:t/>
            </a:r>
            <a:br>
              <a:rPr lang="zh-TW" altLang="en-US" sz="6600" dirty="0" smtClean="0"/>
            </a:br>
            <a:r>
              <a:rPr lang="en-US" altLang="zh-TW" sz="6600" dirty="0" smtClean="0">
                <a:solidFill>
                  <a:srgbClr val="3366FF"/>
                </a:solidFill>
              </a:rPr>
              <a:t>(</a:t>
            </a:r>
            <a:r>
              <a:rPr lang="zh-TW" altLang="en-US" sz="6600" dirty="0" smtClean="0">
                <a:solidFill>
                  <a:srgbClr val="3366FF"/>
                </a:solidFill>
              </a:rPr>
              <a:t>委託技術服務採購</a:t>
            </a:r>
            <a:r>
              <a:rPr lang="en-US" altLang="zh-TW" sz="6600" dirty="0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068960"/>
            <a:ext cx="7776864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/>
              <a:t>臺北市政府工務局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/>
              <a:t>公園路燈工程管理處  工務科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科長  洪鳳琴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/>
              <a:t>(2361-1123)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採購諮詢專線</a:t>
            </a:r>
            <a:r>
              <a:rPr lang="en-US" altLang="zh-TW" dirty="0" smtClean="0">
                <a:solidFill>
                  <a:schemeClr val="hlink"/>
                </a:solidFill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</a:rPr>
              <a:t>工務局採購管理科</a:t>
            </a:r>
            <a:r>
              <a:rPr lang="en-US" altLang="zh-TW" dirty="0" smtClean="0">
                <a:solidFill>
                  <a:schemeClr val="hlink"/>
                </a:solidFill>
              </a:rPr>
              <a:t>)</a:t>
            </a:r>
            <a:r>
              <a:rPr lang="zh-TW" altLang="en-US" dirty="0" smtClean="0">
                <a:solidFill>
                  <a:schemeClr val="hlink"/>
                </a:solidFill>
              </a:rPr>
              <a:t> </a:t>
            </a:r>
            <a:endParaRPr lang="en-US" altLang="zh-TW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分機</a:t>
            </a:r>
            <a:r>
              <a:rPr lang="en-US" altLang="zh-TW" dirty="0" smtClean="0">
                <a:solidFill>
                  <a:schemeClr val="hlink"/>
                </a:solidFill>
              </a:rPr>
              <a:t>1052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 smtClean="0">
                <a:solidFill>
                  <a:srgbClr val="006600"/>
                </a:solidFill>
              </a:rPr>
              <a:t>104</a:t>
            </a:r>
            <a:r>
              <a:rPr lang="zh-TW" altLang="en-US" sz="2000" dirty="0" smtClean="0">
                <a:solidFill>
                  <a:srgbClr val="006600"/>
                </a:solidFill>
              </a:rPr>
              <a:t>年</a:t>
            </a:r>
            <a:r>
              <a:rPr lang="en-US" altLang="zh-TW" sz="2000" dirty="0" smtClean="0">
                <a:solidFill>
                  <a:srgbClr val="006600"/>
                </a:solidFill>
              </a:rPr>
              <a:t>12</a:t>
            </a:r>
            <a:r>
              <a:rPr lang="zh-TW" altLang="en-US" sz="2000" dirty="0" smtClean="0">
                <a:solidFill>
                  <a:srgbClr val="006600"/>
                </a:solidFill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943F9D-CF30-424D-A9D2-56D99410C00A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3 </a:t>
            </a:r>
            <a:r>
              <a:rPr lang="zh-TW" altLang="en-US" dirty="0" smtClean="0"/>
              <a:t>計費方式之決定 </a:t>
            </a:r>
            <a:r>
              <a:rPr lang="en-US" altLang="zh-TW" sz="3200" dirty="0" smtClean="0"/>
              <a:t>1/2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技服辦法 </a:t>
            </a:r>
            <a:r>
              <a:rPr lang="en-US" altLang="zh-TW" dirty="0" smtClean="0"/>
              <a:t>§25~30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服務成本加公費法～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按廠商直接薪資、管理費用、</a:t>
            </a:r>
            <a:r>
              <a:rPr lang="zh-TW" altLang="en-US" dirty="0" smtClean="0">
                <a:solidFill>
                  <a:srgbClr val="FF33CC"/>
                </a:solidFill>
              </a:rPr>
              <a:t>其他直接費用</a:t>
            </a:r>
            <a:r>
              <a:rPr lang="en-US" altLang="zh-TW" dirty="0" smtClean="0">
                <a:solidFill>
                  <a:srgbClr val="FF33CC"/>
                </a:solidFill>
              </a:rPr>
              <a:t>…</a:t>
            </a:r>
            <a:r>
              <a:rPr lang="zh-TW" altLang="en-US" dirty="0" smtClean="0">
                <a:solidFill>
                  <a:srgbClr val="FF33CC"/>
                </a:solidFill>
              </a:rPr>
              <a:t>等再加上公費</a:t>
            </a:r>
            <a:r>
              <a:rPr lang="en-US" altLang="zh-TW" dirty="0" smtClean="0">
                <a:solidFill>
                  <a:srgbClr val="FF33CC"/>
                </a:solidFill>
              </a:rPr>
              <a:t>(</a:t>
            </a:r>
            <a:r>
              <a:rPr lang="zh-TW" altLang="en-US" dirty="0" smtClean="0">
                <a:solidFill>
                  <a:srgbClr val="FF33CC"/>
                </a:solidFill>
              </a:rPr>
              <a:t>含風險、利潤等</a:t>
            </a:r>
            <a:r>
              <a:rPr lang="en-US" altLang="zh-TW" dirty="0" smtClean="0">
                <a:solidFill>
                  <a:srgbClr val="FF33CC"/>
                </a:solidFill>
              </a:rPr>
              <a:t>)</a:t>
            </a:r>
            <a:r>
              <a:rPr lang="zh-TW" altLang="en-US" dirty="0" smtClean="0"/>
              <a:t>計算給付；績效提高可給獎勵性報酬。</a:t>
            </a:r>
            <a:r>
              <a:rPr lang="en-US" altLang="zh-TW" dirty="0" smtClean="0">
                <a:solidFill>
                  <a:srgbClr val="6600FF"/>
                </a:solidFill>
              </a:rPr>
              <a:t>(</a:t>
            </a:r>
            <a:r>
              <a:rPr lang="zh-TW" altLang="en-US" dirty="0" smtClean="0">
                <a:solidFill>
                  <a:srgbClr val="6600FF"/>
                </a:solidFill>
              </a:rPr>
              <a:t>不常用</a:t>
            </a:r>
            <a:r>
              <a:rPr lang="en-US" altLang="zh-TW" dirty="0" smtClean="0">
                <a:solidFill>
                  <a:srgbClr val="66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建造費用百分比法～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按工程實際</a:t>
            </a:r>
            <a:r>
              <a:rPr lang="zh-TW" altLang="en-US" dirty="0" smtClean="0">
                <a:solidFill>
                  <a:srgbClr val="FF0000"/>
                </a:solidFill>
              </a:rPr>
              <a:t>施工費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不含規費、物價調整款、營業稅、利息、保險費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之一定</a:t>
            </a:r>
            <a:r>
              <a:rPr lang="zh-TW" altLang="en-US" dirty="0" smtClean="0">
                <a:solidFill>
                  <a:srgbClr val="FF0000"/>
                </a:solidFill>
              </a:rPr>
              <a:t>費率</a:t>
            </a:r>
            <a:r>
              <a:rPr lang="zh-TW" altLang="en-US" dirty="0" smtClean="0"/>
              <a:t>計算。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按</a:t>
            </a:r>
            <a:r>
              <a:rPr lang="zh-TW" altLang="en-US" dirty="0" smtClean="0">
                <a:solidFill>
                  <a:srgbClr val="FF9900"/>
                </a:solidFill>
              </a:rPr>
              <a:t>計服辦法 </a:t>
            </a:r>
            <a:r>
              <a:rPr lang="zh-TW" altLang="en-US" dirty="0" smtClean="0"/>
              <a:t>附表</a:t>
            </a:r>
            <a:r>
              <a:rPr lang="en-US" altLang="zh-TW" dirty="0" smtClean="0"/>
              <a:t>1~</a:t>
            </a:r>
            <a:r>
              <a:rPr lang="zh-TW" altLang="en-US" dirty="0" smtClean="0"/>
              <a:t>附表</a:t>
            </a:r>
            <a:r>
              <a:rPr lang="en-US" altLang="zh-TW" dirty="0" smtClean="0"/>
              <a:t>4 </a:t>
            </a:r>
            <a:r>
              <a:rPr lang="zh-TW" altLang="en-US" dirty="0" smtClean="0"/>
              <a:t>之比例為上限</a:t>
            </a:r>
            <a:r>
              <a:rPr lang="zh-TW" altLang="en-US" dirty="0" smtClean="0">
                <a:solidFill>
                  <a:srgbClr val="FF33CC"/>
                </a:solidFill>
              </a:rPr>
              <a:t>參考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按月、按日或按時計酬法～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按月、日、時之薪資計算</a:t>
            </a:r>
            <a:r>
              <a:rPr lang="en-US" altLang="zh-TW" dirty="0" smtClean="0">
                <a:solidFill>
                  <a:srgbClr val="6600FF"/>
                </a:solidFill>
              </a:rPr>
              <a:t>(</a:t>
            </a:r>
            <a:r>
              <a:rPr lang="zh-TW" altLang="en-US" dirty="0" smtClean="0">
                <a:solidFill>
                  <a:srgbClr val="6600FF"/>
                </a:solidFill>
              </a:rPr>
              <a:t>不常用</a:t>
            </a:r>
            <a:r>
              <a:rPr lang="en-US" altLang="zh-TW" dirty="0" smtClean="0">
                <a:solidFill>
                  <a:srgbClr val="6600FF"/>
                </a:solidFill>
              </a:rPr>
              <a:t>)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/>
              <a:t>總包價法或單價計算法～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總價</a:t>
            </a:r>
            <a:r>
              <a:rPr lang="zh-TW" altLang="en-US" dirty="0" smtClean="0"/>
              <a:t>承攬</a:t>
            </a:r>
            <a:endParaRPr lang="en-US" altLang="zh-TW" dirty="0" smtClean="0"/>
          </a:p>
        </p:txBody>
      </p:sp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壹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395288" y="3357563"/>
            <a:ext cx="288925" cy="287337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395288" y="5805488"/>
            <a:ext cx="288925" cy="287337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FD174-AD7C-4A78-A690-D699302B0FDA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3 </a:t>
            </a:r>
            <a:r>
              <a:rPr lang="zh-TW" altLang="en-US" dirty="0" smtClean="0"/>
              <a:t>計費方式之決定 </a:t>
            </a:r>
            <a:r>
              <a:rPr lang="en-US" altLang="zh-TW" sz="3200" dirty="0" smtClean="0"/>
              <a:t>2/2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各計費方式之操作</a:t>
            </a:r>
            <a:endParaRPr lang="en-US" altLang="zh-TW" dirty="0" smtClean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zh-TW" altLang="en-US" dirty="0" smtClean="0"/>
              <a:t>建造費用百分比法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操作</a:t>
            </a:r>
            <a:r>
              <a:rPr lang="zh-TW" altLang="en-US" dirty="0" smtClean="0"/>
              <a:t>：議價、</a:t>
            </a:r>
            <a:r>
              <a:rPr lang="zh-TW" altLang="en-US" dirty="0" smtClean="0">
                <a:solidFill>
                  <a:srgbClr val="FF33CC"/>
                </a:solidFill>
              </a:rPr>
              <a:t>訂約</a:t>
            </a:r>
            <a:r>
              <a:rPr lang="zh-TW" altLang="en-US" dirty="0" smtClean="0"/>
              <a:t>時，係以「</a:t>
            </a:r>
            <a:r>
              <a:rPr lang="zh-TW" altLang="en-US" dirty="0" smtClean="0">
                <a:solidFill>
                  <a:srgbClr val="FF33CC"/>
                </a:solidFill>
              </a:rPr>
              <a:t>百分比</a:t>
            </a:r>
            <a:r>
              <a:rPr lang="zh-TW" altLang="en-US" dirty="0" smtClean="0"/>
              <a:t>」表述；亦可暫以金額議、減價格，決標後轉換為百分比。</a:t>
            </a:r>
            <a:endParaRPr lang="en-US" altLang="zh-TW" dirty="0" smtClean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zh-TW" altLang="en-US" dirty="0" smtClean="0"/>
              <a:t>總包價法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操作</a:t>
            </a:r>
            <a:r>
              <a:rPr lang="zh-TW" altLang="en-US" dirty="0" smtClean="0"/>
              <a:t>：常參照</a:t>
            </a:r>
            <a:r>
              <a:rPr lang="zh-TW" altLang="en-US" dirty="0" smtClean="0">
                <a:solidFill>
                  <a:srgbClr val="FF6600"/>
                </a:solidFill>
              </a:rPr>
              <a:t>技服辦法</a:t>
            </a:r>
            <a:r>
              <a:rPr lang="zh-TW" altLang="en-US" dirty="0" smtClean="0"/>
              <a:t>建造百分比法</a:t>
            </a:r>
            <a:r>
              <a:rPr lang="zh-TW" altLang="en-US" dirty="0" smtClean="0">
                <a:solidFill>
                  <a:srgbClr val="FF6600"/>
                </a:solidFill>
              </a:rPr>
              <a:t>附表</a:t>
            </a:r>
            <a:r>
              <a:rPr lang="en-US" altLang="zh-TW" dirty="0" smtClean="0">
                <a:solidFill>
                  <a:srgbClr val="FF6600"/>
                </a:solidFill>
              </a:rPr>
              <a:t>1~4</a:t>
            </a:r>
            <a:r>
              <a:rPr lang="zh-TW" altLang="en-US" dirty="0" smtClean="0"/>
              <a:t>之費率，換算服務費用總價</a:t>
            </a:r>
            <a:r>
              <a:rPr lang="en-US" altLang="zh-TW" dirty="0" smtClean="0"/>
              <a:t>(</a:t>
            </a:r>
            <a:r>
              <a:rPr lang="zh-TW" altLang="en-US" dirty="0" smtClean="0"/>
              <a:t>即</a:t>
            </a:r>
            <a:r>
              <a:rPr lang="zh-TW" altLang="en-US" dirty="0" smtClean="0">
                <a:solidFill>
                  <a:srgbClr val="FF0000"/>
                </a:solidFill>
              </a:rPr>
              <a:t>委託技術服務</a:t>
            </a:r>
            <a:r>
              <a:rPr lang="zh-TW" altLang="en-US" dirty="0" smtClean="0"/>
              <a:t>採購案之預算金額</a:t>
            </a:r>
            <a:r>
              <a:rPr lang="en-US" altLang="zh-TW" dirty="0" smtClean="0"/>
              <a:t>)</a:t>
            </a:r>
          </a:p>
          <a:p>
            <a:pPr lvl="3" eaLnBrk="1" hangingPunct="1">
              <a:lnSpc>
                <a:spcPct val="110000"/>
              </a:lnSpc>
              <a:spcBef>
                <a:spcPts val="0"/>
              </a:spcBef>
              <a:tabLst>
                <a:tab pos="2517775" algn="l"/>
              </a:tabLst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非固定費用</a:t>
            </a:r>
            <a:r>
              <a:rPr lang="zh-TW" altLang="en-US" dirty="0" smtClean="0"/>
              <a:t>～評選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審</a:t>
            </a:r>
            <a:r>
              <a:rPr lang="en-US" altLang="zh-TW" dirty="0" smtClean="0"/>
              <a:t>)</a:t>
            </a:r>
            <a:r>
              <a:rPr lang="zh-TW" altLang="en-US" dirty="0" smtClean="0"/>
              <a:t>後，經議、減價程序，以</a:t>
            </a:r>
            <a:r>
              <a:rPr lang="zh-TW" altLang="en-US" u="sng" dirty="0" smtClean="0">
                <a:solidFill>
                  <a:srgbClr val="FF0066"/>
                </a:solidFill>
              </a:rPr>
              <a:t>減價後</a:t>
            </a:r>
            <a:r>
              <a:rPr lang="zh-TW" altLang="en-US" dirty="0" smtClean="0"/>
              <a:t>之決標金額訂約。</a:t>
            </a:r>
          </a:p>
          <a:p>
            <a:pPr lvl="3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固定費用</a:t>
            </a:r>
            <a:r>
              <a:rPr lang="zh-TW" altLang="en-US" dirty="0" smtClean="0"/>
              <a:t>～於招標文件</a:t>
            </a:r>
            <a:r>
              <a:rPr lang="zh-TW" altLang="en-US" u="sng" dirty="0" smtClean="0">
                <a:solidFill>
                  <a:srgbClr val="FF0066"/>
                </a:solidFill>
              </a:rPr>
              <a:t>公告</a:t>
            </a:r>
            <a:r>
              <a:rPr lang="zh-TW" altLang="en-US" dirty="0" smtClean="0"/>
              <a:t>服務費金額，評選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審</a:t>
            </a:r>
            <a:r>
              <a:rPr lang="en-US" altLang="zh-TW" dirty="0" smtClean="0"/>
              <a:t>)</a:t>
            </a:r>
            <a:r>
              <a:rPr lang="zh-TW" altLang="en-US" dirty="0" smtClean="0"/>
              <a:t>後不議減價，但須經「議約、決標」之程序，以該金額訂約。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7C6453-4B14-43A4-8DFE-9DCF36003F7F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993062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FF33CC"/>
                </a:solidFill>
              </a:rPr>
              <a:t>附表一</a:t>
            </a:r>
            <a:r>
              <a:rPr lang="en-US" altLang="zh-TW" sz="3200" dirty="0" smtClean="0">
                <a:solidFill>
                  <a:srgbClr val="FF33CC"/>
                </a:solidFill>
              </a:rPr>
              <a:t>:</a:t>
            </a:r>
            <a:r>
              <a:rPr lang="zh-TW" altLang="en-US" sz="3200" dirty="0" smtClean="0">
                <a:solidFill>
                  <a:srgbClr val="FF6600"/>
                </a:solidFill>
              </a:rPr>
              <a:t>建築物</a:t>
            </a:r>
            <a:r>
              <a:rPr lang="en-US" altLang="zh-TW" sz="3200" dirty="0" smtClean="0">
                <a:solidFill>
                  <a:srgbClr val="FF33CC"/>
                </a:solidFill>
              </a:rPr>
              <a:t>-</a:t>
            </a:r>
            <a:r>
              <a:rPr lang="zh-TW" altLang="en-US" sz="3200" dirty="0" smtClean="0">
                <a:solidFill>
                  <a:srgbClr val="FF33CC"/>
                </a:solidFill>
              </a:rPr>
              <a:t>建造費用百分比上限</a:t>
            </a:r>
            <a:r>
              <a:rPr lang="zh-TW" altLang="en-US" sz="3200" dirty="0" smtClean="0">
                <a:solidFill>
                  <a:schemeClr val="folHlink"/>
                </a:solidFill>
              </a:rPr>
              <a:t>參考</a:t>
            </a:r>
            <a:r>
              <a:rPr lang="zh-TW" altLang="en-US" sz="3200" dirty="0" smtClean="0">
                <a:solidFill>
                  <a:srgbClr val="FF33CC"/>
                </a:solidFill>
              </a:rPr>
              <a:t>表</a:t>
            </a:r>
            <a:r>
              <a:rPr lang="zh-TW" altLang="en-US" sz="4000" dirty="0" smtClean="0"/>
              <a:t> </a:t>
            </a:r>
          </a:p>
        </p:txBody>
      </p:sp>
      <p:graphicFrame>
        <p:nvGraphicFramePr>
          <p:cNvPr id="364547" name="Group 3"/>
          <p:cNvGraphicFramePr>
            <a:graphicFrameLocks noGrp="1"/>
          </p:cNvGraphicFramePr>
          <p:nvPr>
            <p:ph idx="1"/>
          </p:nvPr>
        </p:nvGraphicFramePr>
        <p:xfrm>
          <a:off x="179388" y="1439863"/>
          <a:ext cx="8488362" cy="4510088"/>
        </p:xfrm>
        <a:graphic>
          <a:graphicData uri="http://schemas.openxmlformats.org/drawingml/2006/table">
            <a:tbl>
              <a:tblPr/>
              <a:tblGrid>
                <a:gridCol w="504825"/>
                <a:gridCol w="2735262"/>
                <a:gridCol w="906463"/>
                <a:gridCol w="906462"/>
                <a:gridCol w="906463"/>
                <a:gridCol w="906462"/>
                <a:gridCol w="1622425"/>
              </a:tblGrid>
              <a:tr h="117475"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建造費用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（新臺幣）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 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服務費用百分比上限參考（％）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67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第五類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萬元以下部分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比照服務成本加公費法編列，或比照第四類辦理。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萬元至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2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萬元至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億元部分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6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超過一億元至五億元部分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2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超過五億元部分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72000" marR="72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7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附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註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一、本表所列服務費用包括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規劃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監造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三項，原則上規劃占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、設計占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，監造占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。但機關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得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視個案特性及實際需要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調整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該百分比之組成。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標楷體" pitchFamily="65" charset="-12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八、建築物之</a:t>
                      </a:r>
                      <a:r>
                        <a:rPr kumimoji="1" lang="zh-TW" altLang="en-US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室內裝修</a:t>
                      </a: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kumimoji="1" lang="zh-TW" altLang="en-US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整建工程</a:t>
                      </a: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得比照同類之建築物計費。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十、本表所列百分比，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不包括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本辦法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第四條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第五條第一項第四款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第六條第一項第一款第二目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第二款第一目及第八條第三款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第五款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服務事項之服務費用。其費用由機關依個案特性及實際需要另行估算，如需加計，不受本表百分比上限之限制。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98AF03-C6A7-4987-B6FA-A18BE61CCBE3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993062" cy="838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100" dirty="0" smtClean="0">
                <a:solidFill>
                  <a:srgbClr val="FF33CC"/>
                </a:solidFill>
              </a:rPr>
              <a:t>附表二</a:t>
            </a:r>
            <a:r>
              <a:rPr lang="en-US" altLang="zh-TW" sz="3100" dirty="0" smtClean="0">
                <a:solidFill>
                  <a:srgbClr val="FF33CC"/>
                </a:solidFill>
              </a:rPr>
              <a:t>:</a:t>
            </a:r>
            <a:r>
              <a:rPr lang="zh-TW" altLang="en-US" sz="3100" dirty="0" smtClean="0">
                <a:solidFill>
                  <a:srgbClr val="FF6600"/>
                </a:solidFill>
              </a:rPr>
              <a:t>公共工程</a:t>
            </a:r>
            <a:r>
              <a:rPr lang="zh-TW" altLang="en-US" sz="3100" dirty="0" smtClean="0">
                <a:solidFill>
                  <a:srgbClr val="FF33CC"/>
                </a:solidFill>
              </a:rPr>
              <a:t>建造費用百分比上限參考表</a:t>
            </a: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5657850" y="25860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65572" name="Group 4"/>
          <p:cNvGraphicFramePr>
            <a:graphicFrameLocks noGrp="1"/>
          </p:cNvGraphicFramePr>
          <p:nvPr/>
        </p:nvGraphicFramePr>
        <p:xfrm>
          <a:off x="323850" y="1196975"/>
          <a:ext cx="8712200" cy="5256360"/>
        </p:xfrm>
        <a:graphic>
          <a:graphicData uri="http://schemas.openxmlformats.org/drawingml/2006/table">
            <a:tbl>
              <a:tblPr/>
              <a:tblGrid>
                <a:gridCol w="360363"/>
                <a:gridCol w="2943225"/>
                <a:gridCol w="2287587"/>
                <a:gridCol w="3121025"/>
              </a:tblGrid>
              <a:tr h="37680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建造費用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（新臺幣）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服務費用百分比上限參考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68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設計及協辦招標決標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監造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五百萬元以下部分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超過五百萬元至一千萬元部分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超過一千萬元至五千萬元部分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超過五千萬元至一億元部分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超過一億元至五億元部分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800">
                <a:tc gridSpan="2"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超過五億元部分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附註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542925" marR="0" lvl="0" indent="-54292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一、設計、協辦招標決標及監造，如係由同一廠商辦理者，各項服務費用所占百分比，得在上述百分比合計值範圍內，由機關視個案特性及實際需要予以調整。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542925" marR="0" lvl="0" indent="-542925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二、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542925" marR="0" lvl="0" indent="-542925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三、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542925" marR="0" lvl="0" indent="-542925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四、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542925" marR="0" lvl="0" indent="-542925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五、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……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4FE5E-A7B0-49DC-92C7-FF7E21CA325E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            </a:t>
            </a:r>
            <a:r>
              <a:rPr lang="zh-TW" altLang="en-US" smtClean="0"/>
              <a:t>簡報大綱</a:t>
            </a:r>
          </a:p>
        </p:txBody>
      </p:sp>
      <p:sp>
        <p:nvSpPr>
          <p:cNvPr id="194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150" y="3119438"/>
            <a:ext cx="5775325" cy="957262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貳</a:t>
            </a:r>
            <a:r>
              <a:rPr lang="zh-TW" alt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、取最有利標精神</a:t>
            </a:r>
          </a:p>
        </p:txBody>
      </p:sp>
      <p:sp>
        <p:nvSpPr>
          <p:cNvPr id="19456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5150" y="4651375"/>
            <a:ext cx="5761038" cy="865188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參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、準用最有利標</a:t>
            </a:r>
          </a:p>
        </p:txBody>
      </p:sp>
      <p:sp>
        <p:nvSpPr>
          <p:cNvPr id="194565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35150" y="1627188"/>
            <a:ext cx="5759450" cy="865187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壹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、採購決策</a:t>
            </a:r>
          </a:p>
        </p:txBody>
      </p:sp>
      <p:pic>
        <p:nvPicPr>
          <p:cNvPr id="7" name="Picture 8" descr="MC90035294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16013" y="3429818"/>
            <a:ext cx="487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1341" t="11438" r="12838" b="11782"/>
          <a:stretch>
            <a:fillRect/>
          </a:stretch>
        </p:blipFill>
        <p:spPr bwMode="auto">
          <a:xfrm>
            <a:off x="611561" y="2425618"/>
            <a:ext cx="7200800" cy="409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917B8-218A-41AC-872E-6153DA79D101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貳、取最有利標精神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108046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【</a:t>
            </a:r>
            <a:r>
              <a:rPr lang="zh-TW" altLang="en-US" sz="2400" dirty="0" smtClean="0">
                <a:solidFill>
                  <a:schemeClr val="tx1"/>
                </a:solidFill>
              </a:rPr>
              <a:t>臺北市政府</a:t>
            </a:r>
            <a:r>
              <a:rPr lang="zh-TW" altLang="en-US" sz="2400" dirty="0" smtClean="0">
                <a:solidFill>
                  <a:srgbClr val="FF0000"/>
                </a:solidFill>
              </a:rPr>
              <a:t>採購標準作業</a:t>
            </a:r>
            <a:r>
              <a:rPr lang="zh-TW" altLang="en-US" sz="2400" dirty="0" smtClean="0">
                <a:solidFill>
                  <a:schemeClr val="tx1"/>
                </a:solidFill>
              </a:rPr>
              <a:t>程序 </a:t>
            </a:r>
            <a:r>
              <a:rPr lang="en-US" altLang="zh-TW" sz="2400" dirty="0" smtClean="0">
                <a:solidFill>
                  <a:srgbClr val="FF0000"/>
                </a:solidFill>
              </a:rPr>
              <a:t>SOP</a:t>
            </a:r>
            <a:r>
              <a:rPr lang="zh-TW" altLang="en-US" sz="2400" dirty="0" smtClean="0">
                <a:solidFill>
                  <a:schemeClr val="tx1"/>
                </a:solidFill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</a:rPr>
              <a:t>102</a:t>
            </a:r>
            <a:r>
              <a:rPr lang="zh-TW" altLang="en-US" sz="2400" dirty="0" smtClean="0">
                <a:solidFill>
                  <a:schemeClr val="tx1"/>
                </a:solidFill>
              </a:rPr>
              <a:t>年</a:t>
            </a:r>
            <a:r>
              <a:rPr lang="en-US" altLang="zh-TW" sz="2400" dirty="0" smtClean="0">
                <a:solidFill>
                  <a:schemeClr val="tx1"/>
                </a:solidFill>
              </a:rPr>
              <a:t>12</a:t>
            </a:r>
            <a:r>
              <a:rPr lang="zh-TW" altLang="en-US" sz="2400" dirty="0" smtClean="0">
                <a:solidFill>
                  <a:schemeClr val="tx1"/>
                </a:solidFill>
              </a:rPr>
              <a:t>月，第七版</a:t>
            </a:r>
            <a:r>
              <a:rPr lang="en-US" altLang="zh-TW" sz="2400" dirty="0" smtClean="0">
                <a:solidFill>
                  <a:schemeClr val="tx1"/>
                </a:solidFill>
              </a:rPr>
              <a:t>】</a:t>
            </a:r>
          </a:p>
          <a:p>
            <a:pPr indent="22225" eaLnBrk="1" hangingPunct="1"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en-US" altLang="zh-TW" sz="2000" dirty="0" smtClean="0">
                <a:solidFill>
                  <a:schemeClr val="tx1"/>
                </a:solidFill>
                <a:hlinkClick r:id="rId3"/>
              </a:rPr>
              <a:t>http://pwb.tcg.gov.tw/ </a:t>
            </a:r>
            <a:r>
              <a:rPr lang="zh-TW" altLang="en-US" sz="2000" dirty="0" smtClean="0">
                <a:solidFill>
                  <a:schemeClr val="tx1"/>
                </a:solidFill>
              </a:rPr>
              <a:t>臺北市政府採購業務資訊網</a:t>
            </a:r>
            <a:r>
              <a:rPr lang="en-US" altLang="zh-TW" sz="2000" dirty="0" smtClean="0">
                <a:solidFill>
                  <a:schemeClr val="tx1"/>
                </a:solidFill>
              </a:rPr>
              <a:t>&gt;</a:t>
            </a:r>
            <a:r>
              <a:rPr lang="zh-TW" altLang="en-US" sz="2000" dirty="0" smtClean="0">
                <a:solidFill>
                  <a:schemeClr val="tx1"/>
                </a:solidFill>
              </a:rPr>
              <a:t>首頁</a:t>
            </a:r>
            <a:r>
              <a:rPr lang="en-US" altLang="zh-TW" sz="2000" dirty="0" smtClean="0">
                <a:solidFill>
                  <a:schemeClr val="tx1"/>
                </a:solidFill>
              </a:rPr>
              <a:t>&gt; SOP</a:t>
            </a:r>
            <a:r>
              <a:rPr lang="zh-TW" altLang="en-US" sz="2000" dirty="0" smtClean="0">
                <a:solidFill>
                  <a:schemeClr val="tx1"/>
                </a:solidFill>
              </a:rPr>
              <a:t>採購標準作業程序知識庫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932040" y="3933056"/>
            <a:ext cx="1368152" cy="504056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2195736" y="2420888"/>
            <a:ext cx="1152525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83768" y="3933056"/>
            <a:ext cx="1368152" cy="504056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 animBg="1"/>
      <p:bldP spid="14337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164D-5240-4688-A4F9-FAED4EEA8ACC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2422" r="21140" b="6250"/>
          <a:stretch>
            <a:fillRect/>
          </a:stretch>
        </p:blipFill>
        <p:spPr bwMode="auto">
          <a:xfrm>
            <a:off x="971600" y="1052736"/>
            <a:ext cx="7416824" cy="55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775" y="0"/>
            <a:ext cx="8785225" cy="10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臺北市政府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採購標準作業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程序 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SOP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102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月，第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七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版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】</a:t>
            </a:r>
          </a:p>
          <a:p>
            <a:pPr marL="342900" marR="0" lvl="0" indent="222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http://pwb.tcg.gov.tw/ 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臺北市政府採購業務資訊網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首頁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 SOP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採購標準作業程序知識庫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491880" y="4005064"/>
            <a:ext cx="108012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868144" y="2060848"/>
            <a:ext cx="2952328" cy="2376264"/>
          </a:xfrm>
          <a:prstGeom prst="wedgeRoundRectCallout">
            <a:avLst>
              <a:gd name="adj1" fmla="val -90935"/>
              <a:gd name="adj2" fmla="val 393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使用方式</a:t>
            </a:r>
            <a:r>
              <a:rPr lang="en-US" altLang="zh-TW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：</a:t>
            </a:r>
            <a:endParaRPr lang="en-US" altLang="zh-TW" sz="2000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尋找點擊準備採購之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金額級距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招標方式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。</a:t>
            </a:r>
            <a:endParaRPr lang="en-US" altLang="zh-TW" sz="2000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例如：點擊「公開取得書面報價單及企劃書」</a:t>
            </a:r>
            <a:endParaRPr lang="zh-TW" altLang="en-US" sz="20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059832" y="1096608"/>
            <a:ext cx="22322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4391" r="22247" b="6250"/>
          <a:stretch>
            <a:fillRect/>
          </a:stretch>
        </p:blipFill>
        <p:spPr bwMode="auto">
          <a:xfrm>
            <a:off x="2159224" y="1340768"/>
            <a:ext cx="6661248" cy="52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164D-5240-4688-A4F9-FAED4EEA8ACC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775" y="0"/>
            <a:ext cx="8785225" cy="10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【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臺北市政府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採購標準作業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程序 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SOP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102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月，第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七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版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】</a:t>
            </a:r>
          </a:p>
          <a:p>
            <a:pPr marL="342900" marR="0" lvl="0" indent="222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http://pwb.tcg.gov.tw/ 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臺北市政府採購業務資訊網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首頁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 SOP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採購標準作業程序知識庫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940152" y="1772816"/>
            <a:ext cx="9361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251520" y="3933056"/>
            <a:ext cx="3240360" cy="2592288"/>
          </a:xfrm>
          <a:prstGeom prst="wedgeRoundRectCallout">
            <a:avLst>
              <a:gd name="adj1" fmla="val 107360"/>
              <a:gd name="adj2" fmla="val -48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使用方式</a:t>
            </a:r>
            <a:r>
              <a:rPr lang="en-US" altLang="zh-TW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：</a:t>
            </a:r>
            <a:endParaRPr lang="en-US" altLang="zh-TW" sz="2000" dirty="0" smtClean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出現辦理該採購作業各階段過程，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作業流程圖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使用表單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作業程序</a:t>
            </a:r>
            <a:r>
              <a:rPr lang="en-US" altLang="zh-TW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控制重點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。</a:t>
            </a:r>
            <a:endParaRPr lang="en-US" altLang="zh-TW" sz="2000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zh-TW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本講義所使用採購實務、程序、表單，皆出自於此！</a:t>
            </a:r>
            <a:r>
              <a:rPr lang="en-US" altLang="zh-TW" sz="20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zh-TW" altLang="en-US" sz="20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380312" y="1772816"/>
            <a:ext cx="122413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大括弧 10"/>
          <p:cNvSpPr/>
          <p:nvPr/>
        </p:nvSpPr>
        <p:spPr>
          <a:xfrm>
            <a:off x="5436096" y="2132856"/>
            <a:ext cx="504056" cy="4464496"/>
          </a:xfrm>
          <a:prstGeom prst="leftBrace">
            <a:avLst>
              <a:gd name="adj1" fmla="val 8333"/>
              <a:gd name="adj2" fmla="val 3991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角星形 8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108E1-E186-4BB7-B098-E51BDDE44BA5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貳、取最有利標精神</a:t>
            </a: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539750" y="126841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539750" y="3644900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205163" y="1989138"/>
            <a:ext cx="5038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成立「評審小組」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  <a:endParaRPr lang="zh-TW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次評審小組會議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(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得免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)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116013" y="4319588"/>
            <a:ext cx="7056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簽陳、公告</a:t>
            </a:r>
          </a:p>
          <a:p>
            <a:pPr>
              <a:defRPr/>
            </a:pP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第一步驟：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第二步驟：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評「審」作業階段</a:t>
            </a:r>
          </a:p>
          <a:p>
            <a:pPr>
              <a:defRPr/>
            </a:pP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第三步驟：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決標作業後階段：</a:t>
            </a:r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sp>
        <p:nvSpPr>
          <p:cNvPr id="10" name="五角星形 9"/>
          <p:cNvSpPr/>
          <p:nvPr/>
        </p:nvSpPr>
        <p:spPr>
          <a:xfrm>
            <a:off x="2987675" y="2492375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1" name="五角星形 10"/>
          <p:cNvSpPr/>
          <p:nvPr/>
        </p:nvSpPr>
        <p:spPr>
          <a:xfrm>
            <a:off x="2987824" y="3212083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2" name="五角星形 11"/>
          <p:cNvSpPr/>
          <p:nvPr/>
        </p:nvSpPr>
        <p:spPr>
          <a:xfrm>
            <a:off x="2986931" y="2852043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2987824" y="5085184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4" name="文字方塊 13">
            <a:hlinkClick r:id="rId2" action="ppaction://hlinksldjump"/>
          </p:cNvPr>
          <p:cNvSpPr txBox="1"/>
          <p:nvPr/>
        </p:nvSpPr>
        <p:spPr>
          <a:xfrm>
            <a:off x="7956376" y="836712"/>
            <a:ext cx="79208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2626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FF831-E9B1-46CD-ADB3-56B0F5DF4C6C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 </a:t>
            </a:r>
            <a:r>
              <a:rPr lang="zh-TW" altLang="en-US" smtClean="0"/>
              <a:t>前置作業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3.2.1.2 </a:t>
            </a:r>
            <a:r>
              <a:rPr lang="zh-TW" altLang="en-US" sz="2000" dirty="0" smtClean="0">
                <a:solidFill>
                  <a:schemeClr val="tx1"/>
                </a:solidFill>
              </a:rPr>
              <a:t>限制性招標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公開評選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準用最有利標決標招標前置作業流程圖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1-1 </a:t>
            </a:r>
            <a:r>
              <a:rPr lang="zh-TW" altLang="en-US" dirty="0" smtClean="0"/>
              <a:t>簽辦採購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/>
              <a:t>簽辦採購原則策略～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採購法源依據</a:t>
            </a:r>
            <a:r>
              <a:rPr lang="en-US" altLang="zh-TW" dirty="0" smtClean="0"/>
              <a:t>(</a:t>
            </a:r>
            <a:r>
              <a:rPr lang="zh-TW" altLang="en-US" sz="3200" dirty="0" smtClean="0">
                <a:solidFill>
                  <a:srgbClr val="FF0000"/>
                </a:solidFill>
              </a:rPr>
              <a:t>壹</a:t>
            </a:r>
            <a:r>
              <a:rPr lang="en-US" altLang="zh-TW" dirty="0" smtClean="0"/>
              <a:t>.2 </a:t>
            </a:r>
            <a:r>
              <a:rPr lang="zh-TW" altLang="en-US" dirty="0" smtClean="0"/>
              <a:t>招、決標方式之決定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，採購類別、採購金額及預算金額，參考最有利標精神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【SOP】5.6 </a:t>
            </a:r>
            <a:r>
              <a:rPr lang="zh-TW" altLang="en-US" dirty="0" smtClean="0"/>
              <a:t>公開取得書面報價單及企劃書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參考最有利標精神之採購</a:t>
            </a:r>
            <a:r>
              <a:rPr lang="en-US" altLang="zh-TW" dirty="0" smtClean="0"/>
              <a:t>)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【SOP】5.6.2.1 </a:t>
            </a:r>
            <a:r>
              <a:rPr lang="zh-TW" altLang="en-US" dirty="0" smtClean="0"/>
              <a:t>採購類別及採購金額級距確認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【SOP】5.6.2.2 </a:t>
            </a:r>
            <a:r>
              <a:rPr lang="zh-TW" altLang="en-US" dirty="0" smtClean="0"/>
              <a:t>簽報採參考最有利標精神採購 </a:t>
            </a:r>
            <a:endParaRPr lang="en-US" altLang="zh-TW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</a:t>
            </a:r>
            <a:r>
              <a:rPr lang="en-US" altLang="zh-TW" dirty="0" smtClean="0">
                <a:hlinkClick r:id="rId2" action="ppaction://hlinkfile"/>
              </a:rPr>
              <a:t> C.1-1</a:t>
            </a:r>
            <a:r>
              <a:rPr lang="zh-TW" altLang="zh-TW" dirty="0" smtClean="0"/>
              <a:t>招標作業申請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(2)</a:t>
            </a:r>
            <a:endParaRPr lang="zh-TW" alt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1-2 </a:t>
            </a:r>
            <a:r>
              <a:rPr lang="zh-TW" altLang="en-US" dirty="0" smtClean="0"/>
              <a:t>成立「評審小組」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1-3 </a:t>
            </a:r>
            <a:r>
              <a:rPr lang="zh-TW" altLang="en-US" dirty="0" smtClean="0"/>
              <a:t>準備招標文件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1-4 </a:t>
            </a:r>
            <a:r>
              <a:rPr lang="zh-TW" altLang="en-US" dirty="0" smtClean="0"/>
              <a:t>召開第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次評審小組會議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得免，後述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20485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0" y="5229200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0" y="5661248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0" y="6165304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志工-新.jpg"/>
          <p:cNvPicPr>
            <a:picLocks/>
          </p:cNvPicPr>
          <p:nvPr/>
        </p:nvPicPr>
        <p:blipFill>
          <a:blip r:embed="rId3" cstate="print"/>
          <a:srcRect l="17105" r="9210"/>
          <a:stretch>
            <a:fillRect/>
          </a:stretch>
        </p:blipFill>
        <p:spPr>
          <a:xfrm>
            <a:off x="539552" y="2276872"/>
            <a:ext cx="3960000" cy="3960000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3D161-0DC1-4F33-A125-4804901DB038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569325" cy="93617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hlinkClick r:id="rId4"/>
              </a:rPr>
              <a:t>http://pwb.tcg.gov.tw/ </a:t>
            </a:r>
            <a:r>
              <a:rPr lang="zh-TW" altLang="en-US" sz="2000" dirty="0" smtClean="0">
                <a:hlinkClick r:id="rId4"/>
              </a:rPr>
              <a:t>臺北市政府採購業務資訊網</a:t>
            </a:r>
            <a:r>
              <a:rPr lang="en-US" altLang="zh-TW" sz="2000" dirty="0" smtClean="0">
                <a:hlinkClick r:id="rId4"/>
              </a:rPr>
              <a:t>&gt;</a:t>
            </a:r>
            <a:r>
              <a:rPr lang="zh-TW" altLang="en-US" sz="2000" dirty="0" smtClean="0">
                <a:hlinkClick r:id="rId4"/>
              </a:rPr>
              <a:t>首頁</a:t>
            </a:r>
            <a:r>
              <a:rPr lang="en-US" altLang="zh-TW" sz="2000" dirty="0" smtClean="0">
                <a:hlinkClick r:id="rId4"/>
              </a:rPr>
              <a:t>&gt;</a:t>
            </a:r>
            <a:r>
              <a:rPr lang="zh-TW" altLang="en-US" sz="2000" dirty="0" smtClean="0">
                <a:hlinkClick r:id="rId4"/>
              </a:rPr>
              <a:t>最新消息</a:t>
            </a:r>
            <a:r>
              <a:rPr lang="en-US" altLang="zh-TW" sz="2000" dirty="0" smtClean="0"/>
              <a:t>)  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2000" dirty="0" smtClean="0">
                <a:solidFill>
                  <a:srgbClr val="002060"/>
                </a:solidFill>
              </a:rPr>
              <a:t>諮詢顧問：張顧問慶雲、徐科長貞益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sz="2400" dirty="0" smtClean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057676" y="2204864"/>
            <a:ext cx="1008112" cy="36004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title"/>
          </p:nvPr>
        </p:nvSpPr>
        <p:spPr>
          <a:xfrm>
            <a:off x="34925" y="71438"/>
            <a:ext cx="9145588" cy="1485354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採購</a:t>
            </a:r>
            <a:r>
              <a:rPr lang="zh-TW" altLang="en-US" dirty="0" smtClean="0">
                <a:solidFill>
                  <a:srgbClr val="0000FF"/>
                </a:solidFill>
              </a:rPr>
              <a:t>諮詢志工輪值表</a:t>
            </a:r>
            <a:r>
              <a:rPr lang="en-US" altLang="zh-TW" dirty="0" smtClean="0">
                <a:solidFill>
                  <a:srgbClr val="0000FF"/>
                </a:solidFill>
              </a:rPr>
              <a:t/>
            </a:r>
            <a:br>
              <a:rPr lang="en-US" altLang="zh-TW" dirty="0" smtClean="0">
                <a:solidFill>
                  <a:srgbClr val="0000FF"/>
                </a:solidFill>
              </a:rPr>
            </a:br>
            <a:r>
              <a:rPr lang="zh-TW" altLang="en-US" sz="2400" dirty="0" smtClean="0">
                <a:solidFill>
                  <a:schemeClr val="tx1"/>
                </a:solidFill>
              </a:rPr>
              <a:t>府內分機：</a:t>
            </a:r>
            <a:r>
              <a:rPr lang="en-US" altLang="zh-TW" sz="2400" dirty="0" smtClean="0">
                <a:solidFill>
                  <a:schemeClr val="tx1"/>
                </a:solidFill>
              </a:rPr>
              <a:t>1052  </a:t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2400" dirty="0" smtClean="0">
                <a:solidFill>
                  <a:schemeClr val="tx1"/>
                </a:solidFill>
              </a:rPr>
              <a:t>地點：市政大樓</a:t>
            </a:r>
            <a:r>
              <a:rPr lang="en-US" altLang="zh-TW" sz="2400" dirty="0" smtClean="0">
                <a:solidFill>
                  <a:schemeClr val="tx1"/>
                </a:solidFill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</a:rPr>
              <a:t>樓西南區低層棟（工務局採購管理科會議室）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3608" y="4653136"/>
            <a:ext cx="1728192" cy="43204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" name="圖片 10" descr="志工-新1.jpg"/>
          <p:cNvPicPr>
            <a:picLocks/>
          </p:cNvPicPr>
          <p:nvPr/>
        </p:nvPicPr>
        <p:blipFill>
          <a:blip r:embed="rId5" cstate="print"/>
          <a:srcRect l="2953" r="5501"/>
          <a:stretch>
            <a:fillRect/>
          </a:stretch>
        </p:blipFill>
        <p:spPr>
          <a:xfrm>
            <a:off x="4679505" y="2248736"/>
            <a:ext cx="3960000" cy="396000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50CF3-0ABD-44E2-9D74-7D1A431BE6F8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299011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成立「評審小組」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  <a:endParaRPr lang="zh-TW" alt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次評審小組會議</a:t>
            </a:r>
            <a:endParaRPr lang="zh-TW" alt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pic>
        <p:nvPicPr>
          <p:cNvPr id="21510" name="Picture 8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2781300"/>
            <a:ext cx="487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7" name="AutoShape 9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9" name="五角星形 8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8F383-1E14-43DC-9D87-025E3D4FB3F3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1-2 </a:t>
            </a:r>
            <a:r>
              <a:rPr lang="zh-TW" altLang="en-US" smtClean="0"/>
              <a:t>成立「評審小組」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1-2-1 </a:t>
            </a:r>
            <a:r>
              <a:rPr lang="zh-TW" altLang="en-US" dirty="0" smtClean="0"/>
              <a:t>遴選委員、成立「評審小組」</a:t>
            </a:r>
            <a:r>
              <a:rPr lang="en-US" altLang="zh-TW" sz="2800" dirty="0" smtClean="0">
                <a:solidFill>
                  <a:srgbClr val="006600"/>
                </a:solidFill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800" dirty="0" smtClean="0">
                <a:solidFill>
                  <a:srgbClr val="006600"/>
                </a:solidFill>
              </a:rPr>
              <a:t>)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zh-TW" altLang="en-US" dirty="0" smtClean="0"/>
              <a:t>審定評選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審</a:t>
            </a:r>
            <a:r>
              <a:rPr lang="en-US" altLang="zh-TW" dirty="0" smtClean="0"/>
              <a:t>)</a:t>
            </a:r>
            <a:r>
              <a:rPr lang="zh-TW" altLang="en-US" dirty="0" smtClean="0"/>
              <a:t>項目、評審標準及評定方式</a:t>
            </a:r>
          </a:p>
          <a:p>
            <a:pPr lvl="1" eaLnBrk="1" hangingPunct="1">
              <a:defRPr/>
            </a:pPr>
            <a:r>
              <a:rPr lang="zh-TW" altLang="en-US" dirty="0" smtClean="0"/>
              <a:t>辦理廠商評選</a:t>
            </a:r>
            <a:r>
              <a:rPr lang="en-US" altLang="zh-TW" dirty="0" smtClean="0"/>
              <a:t>(</a:t>
            </a:r>
            <a:r>
              <a:rPr lang="zh-TW" altLang="en-US" dirty="0" smtClean="0"/>
              <a:t>審</a:t>
            </a:r>
            <a:r>
              <a:rPr lang="en-US" altLang="zh-TW" dirty="0" smtClean="0"/>
              <a:t>)</a:t>
            </a:r>
            <a:endParaRPr lang="en-US" altLang="zh-TW" sz="2400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1-2-2 </a:t>
            </a:r>
            <a:r>
              <a:rPr lang="zh-TW" altLang="en-US" dirty="0" smtClean="0"/>
              <a:t>成立「工作小組」</a:t>
            </a:r>
            <a:r>
              <a:rPr lang="en-US" altLang="zh-TW" sz="2800" dirty="0" smtClean="0">
                <a:solidFill>
                  <a:srgbClr val="006600"/>
                </a:solidFill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800" dirty="0" smtClean="0">
                <a:solidFill>
                  <a:srgbClr val="006600"/>
                </a:solidFill>
              </a:rPr>
              <a:t>)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zh-TW" altLang="en-US" dirty="0" smtClean="0"/>
              <a:t>辦理與評審有關之作業，視需要成立；若無，則由業務單位擔任</a:t>
            </a:r>
            <a:endParaRPr lang="zh-TW" altLang="en-US" sz="2400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1-2-3 </a:t>
            </a:r>
            <a:r>
              <a:rPr lang="zh-TW" altLang="en-US" dirty="0" smtClean="0"/>
              <a:t>確認會議時間</a:t>
            </a:r>
          </a:p>
          <a:p>
            <a:pPr lvl="1" eaLnBrk="1" hangingPunct="1">
              <a:defRPr/>
            </a:pPr>
            <a:r>
              <a:rPr lang="zh-TW" altLang="en-US" dirty="0" smtClean="0"/>
              <a:t>確認各委員可出席時間：</a:t>
            </a:r>
          </a:p>
          <a:p>
            <a:pPr lvl="2" eaLnBrk="1" hangingPunct="1"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次會議～審定評審項目、配分、評定方式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</a:p>
          <a:p>
            <a:pPr lvl="2" eaLnBrk="1" hangingPunct="1"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次會議～評審會議</a:t>
            </a:r>
          </a:p>
        </p:txBody>
      </p:sp>
      <p:sp>
        <p:nvSpPr>
          <p:cNvPr id="22533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8A286-6622-4AE9-8BC2-89E30646CECC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400" smtClean="0"/>
              <a:t>1-2-1 </a:t>
            </a:r>
            <a:r>
              <a:rPr lang="zh-TW" altLang="en-US" sz="3400" smtClean="0"/>
              <a:t>遴聘委員、成立「評審小組」</a:t>
            </a:r>
            <a:r>
              <a:rPr lang="en-US" altLang="zh-TW" sz="2400" smtClean="0"/>
              <a:t>1/3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5.6.2.3</a:t>
            </a:r>
            <a:r>
              <a:rPr lang="zh-TW" altLang="en-US" sz="2000" dirty="0" smtClean="0">
                <a:solidFill>
                  <a:schemeClr val="tx1"/>
                </a:solidFill>
              </a:rPr>
              <a:t>成立評審小組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defRPr/>
            </a:pPr>
            <a:r>
              <a:rPr lang="zh-TW" altLang="en-US" dirty="0" smtClean="0"/>
              <a:t>法源～</a:t>
            </a:r>
            <a:r>
              <a:rPr lang="zh-TW" altLang="en-US" sz="2800" dirty="0" smtClean="0">
                <a:solidFill>
                  <a:schemeClr val="tx1"/>
                </a:solidFill>
              </a:rPr>
              <a:t>參考</a:t>
            </a:r>
            <a:r>
              <a:rPr lang="en-US" altLang="zh-TW" sz="2800" dirty="0" smtClean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採購評選委員會組織準則 </a:t>
            </a:r>
            <a:r>
              <a:rPr lang="en-US" altLang="zh-TW" sz="2800" dirty="0" smtClean="0">
                <a:solidFill>
                  <a:schemeClr val="tx1"/>
                </a:solidFill>
              </a:rPr>
              <a:t>§3~7</a:t>
            </a:r>
          </a:p>
          <a:p>
            <a:pPr lvl="1" eaLnBrk="1" hangingPunct="1">
              <a:defRPr/>
            </a:pPr>
            <a:r>
              <a:rPr lang="zh-TW" altLang="en-US" dirty="0" smtClean="0">
                <a:solidFill>
                  <a:schemeClr val="folHlink"/>
                </a:solidFill>
              </a:rPr>
              <a:t>職責</a:t>
            </a:r>
            <a:r>
              <a:rPr lang="zh-TW" altLang="en-US" dirty="0" smtClean="0"/>
              <a:t>：審定評審項目、評審標準及評定方式、辦理廠商評審</a:t>
            </a:r>
          </a:p>
          <a:p>
            <a:pPr lvl="1" eaLnBrk="1" hangingPunct="1">
              <a:defRPr/>
            </a:pPr>
            <a:r>
              <a:rPr lang="zh-TW" altLang="en-US" dirty="0" smtClean="0">
                <a:solidFill>
                  <a:schemeClr val="folHlink"/>
                </a:solidFill>
              </a:rPr>
              <a:t>組成</a:t>
            </a:r>
            <a:r>
              <a:rPr lang="zh-TW" altLang="en-US" dirty="0" smtClean="0"/>
              <a:t>：於</a:t>
            </a:r>
            <a:r>
              <a:rPr lang="zh-TW" altLang="en-US" dirty="0" smtClean="0">
                <a:solidFill>
                  <a:srgbClr val="FF9900"/>
                </a:solidFill>
              </a:rPr>
              <a:t>招標前</a:t>
            </a:r>
            <a:r>
              <a:rPr lang="zh-TW" altLang="en-US" dirty="0" smtClean="0"/>
              <a:t>成立，</a:t>
            </a:r>
            <a:r>
              <a:rPr lang="en-US" altLang="zh-TW" dirty="0" smtClean="0"/>
              <a:t>5~17</a:t>
            </a:r>
            <a:r>
              <a:rPr lang="zh-TW" altLang="en-US" dirty="0" smtClean="0"/>
              <a:t>人，召集人、副召集人各</a:t>
            </a:r>
            <a:r>
              <a:rPr lang="en-US" altLang="zh-TW" dirty="0" smtClean="0"/>
              <a:t>1</a:t>
            </a:r>
            <a:r>
              <a:rPr lang="zh-TW" altLang="en-US" dirty="0" smtClean="0"/>
              <a:t>人</a:t>
            </a:r>
          </a:p>
          <a:p>
            <a:pPr lvl="1" eaLnBrk="1" hangingPunct="1">
              <a:defRPr/>
            </a:pPr>
            <a:r>
              <a:rPr lang="zh-TW" altLang="en-US" dirty="0" smtClean="0">
                <a:solidFill>
                  <a:schemeClr val="folHlink"/>
                </a:solidFill>
              </a:rPr>
              <a:t>成員</a:t>
            </a:r>
            <a:r>
              <a:rPr lang="zh-TW" altLang="en-US" dirty="0" smtClean="0"/>
              <a:t>：</a:t>
            </a:r>
          </a:p>
          <a:p>
            <a:pPr lvl="2" eaLnBrk="1" hangingPunct="1">
              <a:defRPr/>
            </a:pPr>
            <a:r>
              <a:rPr lang="zh-TW" altLang="en-US" dirty="0" smtClean="0"/>
              <a:t>自行審查者：機關自行組成評審小組，並</a:t>
            </a:r>
            <a:r>
              <a:rPr lang="zh-TW" altLang="en-US" dirty="0" smtClean="0">
                <a:solidFill>
                  <a:srgbClr val="FF0000"/>
                </a:solidFill>
              </a:rPr>
              <a:t>得</a:t>
            </a:r>
            <a:r>
              <a:rPr lang="zh-TW" altLang="en-US" dirty="0" smtClean="0"/>
              <a:t>邀請專家學者參與。</a:t>
            </a:r>
          </a:p>
          <a:p>
            <a:pPr lvl="2" eaLnBrk="1" hangingPunct="1">
              <a:defRPr/>
            </a:pPr>
            <a:r>
              <a:rPr lang="zh-TW" altLang="en-US" dirty="0" smtClean="0"/>
              <a:t>委託審查者：委託專業廠商、機構、團體或人士組成評審小組。</a:t>
            </a:r>
          </a:p>
        </p:txBody>
      </p:sp>
      <p:sp>
        <p:nvSpPr>
          <p:cNvPr id="2355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395288" y="3284538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900113" y="465296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AA038D-56D3-4582-8FF6-27DEDCA4E82E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操作 </a:t>
            </a:r>
            <a:r>
              <a:rPr lang="en-US" altLang="zh-TW" dirty="0" smtClean="0"/>
              <a:t>1</a:t>
            </a:r>
            <a:r>
              <a:rPr lang="zh-TW" altLang="en-US" dirty="0" smtClean="0"/>
              <a:t>～</a:t>
            </a:r>
          </a:p>
          <a:p>
            <a:pPr lvl="1" eaLnBrk="1" hangingPunct="1">
              <a:defRPr/>
            </a:pPr>
            <a:r>
              <a:rPr lang="zh-TW" altLang="en-US" dirty="0" smtClean="0"/>
              <a:t>簽陳成立評審小組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含工作小組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、遴聘委員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2200" dirty="0" smtClean="0">
                <a:solidFill>
                  <a:schemeClr val="tx2"/>
                </a:solidFill>
              </a:rPr>
              <a:t>【</a:t>
            </a:r>
            <a:r>
              <a:rPr lang="en-US" altLang="zh-TW" dirty="0" smtClean="0"/>
              <a:t>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C.8 </a:t>
            </a:r>
            <a:r>
              <a:rPr lang="zh-TW" altLang="en-US" dirty="0" smtClean="0"/>
              <a:t>成立委員會及工作小組簽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 </a:t>
            </a:r>
            <a:r>
              <a:rPr lang="en-US" altLang="zh-TW" dirty="0" smtClean="0">
                <a:hlinkClick r:id="rId3" action="ppaction://hlinkfile"/>
              </a:rPr>
              <a:t>C.9 </a:t>
            </a:r>
            <a:r>
              <a:rPr lang="zh-TW" altLang="en-US" dirty="0" smtClean="0"/>
              <a:t>工程會評選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審查委員建議名單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 </a:t>
            </a:r>
            <a:r>
              <a:rPr lang="en-US" altLang="zh-TW" dirty="0" smtClean="0">
                <a:hlinkClick r:id="rId4" action="ppaction://hlinkfile"/>
              </a:rPr>
              <a:t>C.10 </a:t>
            </a:r>
            <a:r>
              <a:rPr lang="zh-TW" altLang="en-US" dirty="0" smtClean="0"/>
              <a:t>機關自行遴選採購評選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審查委員建議名單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5" action="ppaction://hlinkfile"/>
              </a:rPr>
              <a:t>附錄 </a:t>
            </a:r>
            <a:r>
              <a:rPr lang="en-US" altLang="zh-TW" dirty="0" smtClean="0">
                <a:hlinkClick r:id="rId5" action="ppaction://hlinkfile"/>
              </a:rPr>
              <a:t>C.11 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審查委員會工作小組建議名單 </a:t>
            </a:r>
            <a:endParaRPr lang="en-US" altLang="zh-TW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rgbClr val="006600"/>
                </a:solidFill>
              </a:rPr>
              <a:t>視需要得邀請</a:t>
            </a:r>
            <a:r>
              <a:rPr lang="zh-TW" altLang="en-US" dirty="0" smtClean="0">
                <a:solidFill>
                  <a:srgbClr val="FF0000"/>
                </a:solidFill>
              </a:rPr>
              <a:t>外聘專家學者</a:t>
            </a:r>
            <a:r>
              <a:rPr lang="zh-TW" altLang="en-US" dirty="0" smtClean="0">
                <a:solidFill>
                  <a:srgbClr val="006600"/>
                </a:solidFill>
              </a:rPr>
              <a:t>參與，詢問意願，密件分繕發文聘派</a:t>
            </a:r>
          </a:p>
          <a:p>
            <a:pPr marL="1709738" lvl="3" indent="-338138" eaLnBrk="1" hangingPunct="1">
              <a:lnSpc>
                <a:spcPct val="80000"/>
              </a:lnSpc>
              <a:defRPr/>
            </a:pPr>
            <a:r>
              <a:rPr lang="zh-TW" altLang="en-US" dirty="0" smtClean="0"/>
              <a:t>由機關需求或承辦採購單位參考主管機關會同教育部、考選部及其他相關機關所建立之建議名單，列出遴選名單，簽報機關首長或其授權人員核定。 </a:t>
            </a:r>
            <a:endParaRPr lang="en-US" altLang="zh-TW" dirty="0" smtClean="0"/>
          </a:p>
          <a:p>
            <a:pPr marL="1709738" lvl="3" indent="-338138" eaLnBrk="1" hangingPunct="1">
              <a:lnSpc>
                <a:spcPct val="80000"/>
              </a:lnSpc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簽報及核定，均不受建議名單之限制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pPr lvl="3" eaLnBrk="1" hangingPunct="1">
              <a:lnSpc>
                <a:spcPct val="80000"/>
              </a:lnSpc>
              <a:buNone/>
              <a:defRPr/>
            </a:pPr>
            <a:r>
              <a:rPr lang="en-US" altLang="zh-TW" sz="1800" dirty="0" smtClean="0">
                <a:solidFill>
                  <a:srgbClr val="FF33CC"/>
                </a:solidFill>
              </a:rPr>
              <a:t>(Q</a:t>
            </a:r>
            <a:r>
              <a:rPr lang="zh-TW" altLang="en-US" sz="1800" dirty="0" smtClean="0">
                <a:solidFill>
                  <a:srgbClr val="FF33CC"/>
                </a:solidFill>
              </a:rPr>
              <a:t>：可以請家長擔任委員嗎？ 什麼條件？屬外聘或內聘？</a:t>
            </a:r>
            <a:r>
              <a:rPr lang="en-US" altLang="zh-TW" sz="1800" dirty="0" smtClean="0">
                <a:solidFill>
                  <a:srgbClr val="FF33CC"/>
                </a:solidFill>
              </a:rPr>
              <a:t>)</a:t>
            </a:r>
            <a:endParaRPr lang="zh-TW" altLang="en-US" dirty="0" smtClean="0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400" smtClean="0"/>
              <a:t>1-2-1 </a:t>
            </a:r>
            <a:r>
              <a:rPr lang="zh-TW" altLang="en-US" sz="3400" smtClean="0"/>
              <a:t>遴聘委員、成立「評審小組」</a:t>
            </a:r>
            <a:r>
              <a:rPr lang="en-US" altLang="zh-TW" sz="2400" smtClean="0"/>
              <a:t>2/3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1258739" y="2349500"/>
            <a:ext cx="288925" cy="287338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參考解釋函：</a:t>
            </a:r>
          </a:p>
          <a:p>
            <a:r>
              <a:rPr lang="zh-TW" altLang="en-US" sz="2400" b="0" smtClean="0">
                <a:solidFill>
                  <a:schemeClr val="tx1"/>
                </a:solidFill>
              </a:rPr>
              <a:t>行政院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公共工程委員會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</a:rPr>
              <a:t>發文日期：中華民國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96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年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6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月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4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日 </a:t>
            </a:r>
            <a:br>
              <a:rPr lang="zh-TW" altLang="en-US" sz="2400" b="0" dirty="0" smtClean="0">
                <a:solidFill>
                  <a:schemeClr val="tx1"/>
                </a:solidFill>
              </a:rPr>
            </a:br>
            <a:r>
              <a:rPr lang="zh-TW" altLang="en-US" sz="2400" b="0" dirty="0" smtClean="0">
                <a:solidFill>
                  <a:schemeClr val="tx1"/>
                </a:solidFill>
              </a:rPr>
              <a:t>發文字號：工程企字第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09600221500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號 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</a:rPr>
              <a:t>主旨：學校採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最有利標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或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準用最有利標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決標方式辦理採購，其邀請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家長會成員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擔任評選委員會之</a:t>
            </a:r>
            <a:r>
              <a:rPr lang="zh-TW" altLang="en-US" sz="2400" dirty="0" smtClean="0">
                <a:solidFill>
                  <a:srgbClr val="00CC00"/>
                </a:solidFill>
              </a:rPr>
              <a:t>校內評選委員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是否適宜乙節，復如說明，請　查照。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</a:rPr>
              <a:t>二、依「採購評選委員會組織準則」第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4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條規定，評選委員應具有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與採購案相關專門知識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，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……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，所稱家長會長或家長會成員如擔任評選委員，因尚非學校人員，屬</a:t>
            </a:r>
            <a:r>
              <a:rPr lang="zh-TW" altLang="en-US" sz="2400" dirty="0" smtClean="0">
                <a:solidFill>
                  <a:srgbClr val="00CC00"/>
                </a:solidFill>
              </a:rPr>
              <a:t>外聘評選委員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，且其遴聘應符合「採購評選委員會組織準則」第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4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條第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1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項及第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3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項規定，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……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164D-5240-4688-A4F9-FAED4EEA8AC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5E9D2-222F-414A-A0C4-6BAF762E7EFF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dirty="0" smtClean="0"/>
              <a:t>操作 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～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zh-TW" sz="1800" dirty="0" smtClean="0">
              <a:solidFill>
                <a:srgbClr val="FF33CC"/>
              </a:solidFill>
            </a:endParaRPr>
          </a:p>
          <a:p>
            <a:pPr lvl="2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C.12 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審查委員派聘書函（稿） </a:t>
            </a:r>
          </a:p>
          <a:p>
            <a:pPr lvl="2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zh-TW" altLang="en-US" dirty="0" smtClean="0"/>
              <a:t>隨文檢附：</a:t>
            </a:r>
          </a:p>
          <a:p>
            <a:pPr lvl="3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zh-TW" altLang="en-US" sz="2000" dirty="0" smtClean="0"/>
              <a:t>採購評選委員會委員須知</a:t>
            </a:r>
          </a:p>
          <a:p>
            <a:pPr lvl="3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zh-TW" altLang="en-US" sz="2000" dirty="0" smtClean="0"/>
              <a:t>臺北市政府採購評選委員倫理規範</a:t>
            </a:r>
          </a:p>
          <a:p>
            <a:pPr lvl="3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TW" sz="2000" dirty="0" smtClean="0"/>
              <a:t>【SOP】</a:t>
            </a:r>
            <a:r>
              <a:rPr lang="zh-TW" altLang="en-US" sz="2000" dirty="0" smtClean="0">
                <a:hlinkClick r:id="rId3" action="ppaction://hlinkfile"/>
              </a:rPr>
              <a:t>附錄 </a:t>
            </a:r>
            <a:r>
              <a:rPr lang="en-US" altLang="zh-TW" sz="2000" dirty="0" smtClean="0">
                <a:hlinkClick r:id="rId3" action="ppaction://hlinkfile"/>
              </a:rPr>
              <a:t>B.17</a:t>
            </a:r>
            <a:r>
              <a:rPr lang="en-US" altLang="zh-TW" sz="2000" dirty="0" smtClean="0">
                <a:hlinkClick r:id="rId4" action="ppaction://hlinkfile"/>
              </a:rPr>
              <a:t> </a:t>
            </a:r>
            <a:r>
              <a:rPr lang="zh-TW" altLang="en-US" sz="2000" dirty="0" smtClean="0"/>
              <a:t>採購評選委員倫理規範事項及聘（派）兼同意書 </a:t>
            </a:r>
          </a:p>
          <a:p>
            <a:pPr lvl="4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zh-TW" altLang="en-US" u="sng" dirty="0" smtClean="0">
                <a:solidFill>
                  <a:srgbClr val="CC3300"/>
                </a:solidFill>
              </a:rPr>
              <a:t>聘</a:t>
            </a:r>
            <a:r>
              <a:rPr lang="en-US" altLang="zh-TW" u="sng" dirty="0" smtClean="0">
                <a:solidFill>
                  <a:srgbClr val="CC3300"/>
                </a:solidFill>
              </a:rPr>
              <a:t>(</a:t>
            </a:r>
            <a:r>
              <a:rPr lang="zh-TW" altLang="en-US" u="sng" dirty="0" smtClean="0">
                <a:solidFill>
                  <a:srgbClr val="CC3300"/>
                </a:solidFill>
              </a:rPr>
              <a:t>派</a:t>
            </a:r>
            <a:r>
              <a:rPr lang="en-US" altLang="zh-TW" u="sng" dirty="0" smtClean="0">
                <a:solidFill>
                  <a:srgbClr val="CC3300"/>
                </a:solidFill>
              </a:rPr>
              <a:t>)</a:t>
            </a:r>
            <a:r>
              <a:rPr lang="zh-TW" altLang="en-US" u="sng" dirty="0" smtClean="0">
                <a:solidFill>
                  <a:srgbClr val="CC3300"/>
                </a:solidFill>
              </a:rPr>
              <a:t>兼同意書目的，為加強宣導告知</a:t>
            </a:r>
            <a:r>
              <a:rPr lang="zh-TW" altLang="en-US" dirty="0" smtClean="0"/>
              <a:t>擔任評選委員之相關規範事項，評選委員瞭解同意後，應</a:t>
            </a:r>
            <a:r>
              <a:rPr lang="zh-TW" altLang="en-US" u="sng" dirty="0" smtClean="0">
                <a:solidFill>
                  <a:srgbClr val="CC3300"/>
                </a:solidFill>
              </a:rPr>
              <a:t>簽名擲回機關收存</a:t>
            </a:r>
            <a:r>
              <a:rPr lang="zh-TW" altLang="en-US" dirty="0" smtClean="0"/>
              <a:t>。</a:t>
            </a:r>
          </a:p>
          <a:p>
            <a:pPr lvl="3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TW" sz="2000" dirty="0" smtClean="0"/>
              <a:t>【SOP】</a:t>
            </a:r>
            <a:r>
              <a:rPr lang="zh-TW" altLang="en-US" sz="2000" dirty="0" smtClean="0">
                <a:hlinkClick r:id="rId5" action="ppaction://hlinkfile"/>
              </a:rPr>
              <a:t>附錄 </a:t>
            </a:r>
            <a:r>
              <a:rPr lang="en-US" altLang="zh-TW" sz="2000" dirty="0" smtClean="0">
                <a:hlinkClick r:id="rId5" action="ppaction://hlinkfile"/>
              </a:rPr>
              <a:t>B.16 </a:t>
            </a:r>
            <a:r>
              <a:rPr lang="zh-TW" altLang="en-US" sz="2000" dirty="0" smtClean="0"/>
              <a:t>評選程序外接觸紀錄表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400" dirty="0" smtClean="0"/>
              <a:t>1-2-1 </a:t>
            </a:r>
            <a:r>
              <a:rPr lang="zh-TW" altLang="en-US" sz="3400" dirty="0" smtClean="0"/>
              <a:t>遴聘委員、成立「評審小組」</a:t>
            </a:r>
            <a:r>
              <a:rPr lang="en-US" altLang="zh-TW" sz="2400" dirty="0" smtClean="0"/>
              <a:t>3/3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898699" y="1916832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93408-583F-41FA-B587-D905B0D3FD4A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1-2-2 </a:t>
            </a:r>
            <a:r>
              <a:rPr lang="zh-TW" altLang="en-US" smtClean="0"/>
              <a:t>成立「工作小組」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【SOP </a:t>
            </a:r>
            <a:r>
              <a:rPr lang="en-US" altLang="en-US" sz="1800" dirty="0" smtClean="0">
                <a:solidFill>
                  <a:schemeClr val="tx1"/>
                </a:solidFill>
              </a:rPr>
              <a:t>2.3.2.5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成立工作小組</a:t>
            </a:r>
            <a:r>
              <a:rPr lang="zh-TW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</a:rPr>
              <a:t>】</a:t>
            </a:r>
            <a:endParaRPr lang="en-US" altLang="zh-TW" sz="2800" dirty="0" smtClean="0"/>
          </a:p>
          <a:p>
            <a:pPr eaLnBrk="1" hangingPunct="1">
              <a:defRPr/>
            </a:pPr>
            <a:r>
              <a:rPr lang="zh-TW" altLang="en-US" sz="2800" dirty="0" smtClean="0"/>
              <a:t>法源～</a:t>
            </a:r>
            <a:r>
              <a:rPr lang="zh-TW" altLang="en-US" sz="2400" dirty="0" smtClean="0">
                <a:solidFill>
                  <a:schemeClr val="tx1"/>
                </a:solidFill>
              </a:rPr>
              <a:t>參考</a:t>
            </a:r>
            <a:r>
              <a:rPr lang="en-US" altLang="zh-TW" sz="2400" dirty="0" smtClean="0">
                <a:solidFill>
                  <a:schemeClr val="tx1"/>
                </a:solidFill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</a:rPr>
              <a:t>採購評選委員會組織準則 </a:t>
            </a:r>
            <a:r>
              <a:rPr lang="en-US" altLang="zh-TW" sz="2400" dirty="0" smtClean="0">
                <a:solidFill>
                  <a:schemeClr val="tx1"/>
                </a:solidFill>
              </a:rPr>
              <a:t>§8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solidFill>
                  <a:schemeClr val="folHlink"/>
                </a:solidFill>
              </a:rPr>
              <a:t>職責</a:t>
            </a:r>
            <a:r>
              <a:rPr lang="zh-TW" altLang="en-US" sz="2400" dirty="0" smtClean="0"/>
              <a:t>：協助委員會辦理與評選有關之作業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solidFill>
                  <a:schemeClr val="folHlink"/>
                </a:solidFill>
              </a:rPr>
              <a:t>組成</a:t>
            </a:r>
            <a:r>
              <a:rPr lang="zh-TW" altLang="en-US" sz="2400" dirty="0" smtClean="0"/>
              <a:t>：評選委員會成立時，一併成立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人以上之工作小組。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solidFill>
                  <a:schemeClr val="folHlink"/>
                </a:solidFill>
              </a:rPr>
              <a:t>成員</a:t>
            </a:r>
            <a:r>
              <a:rPr lang="zh-TW" altLang="en-US" sz="2400" dirty="0" smtClean="0"/>
              <a:t>：機關首長或其授權人員指定機關人員或專業人士擔任，且至少應有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人具有採購專業人員資格。 </a:t>
            </a:r>
          </a:p>
          <a:p>
            <a:pPr eaLnBrk="1" hangingPunct="1">
              <a:defRPr/>
            </a:pPr>
            <a:r>
              <a:rPr lang="zh-TW" altLang="en-US" sz="2800" dirty="0" smtClean="0"/>
              <a:t>操作～</a:t>
            </a:r>
          </a:p>
          <a:p>
            <a:pPr lvl="1" eaLnBrk="1" hangingPunct="1">
              <a:defRPr/>
            </a:pPr>
            <a:r>
              <a:rPr lang="zh-TW" altLang="en-US" sz="2400" dirty="0" smtClean="0"/>
              <a:t>與簽陳成立「評審小組」時，一併簽報成立「工作小組」</a:t>
            </a:r>
            <a:endParaRPr lang="en-US" altLang="zh-TW" sz="2400" dirty="0" smtClean="0"/>
          </a:p>
          <a:p>
            <a:pPr lvl="1" eaLnBrk="1" hangingPunct="1">
              <a:defRPr/>
            </a:pPr>
            <a:r>
              <a:rPr lang="zh-TW" altLang="en-US" sz="2400" dirty="0" smtClean="0"/>
              <a:t>取最有利標精神者，機關可視情況成立之；若未成立，由業務單位擔任。</a:t>
            </a:r>
          </a:p>
          <a:p>
            <a:pPr lvl="2" eaLnBrk="1" hangingPunct="1">
              <a:defRPr/>
            </a:pPr>
            <a:r>
              <a:rPr lang="zh-TW" altLang="en-US" dirty="0" smtClean="0"/>
              <a:t>工作小組成員</a:t>
            </a:r>
            <a:r>
              <a:rPr lang="zh-TW" altLang="en-US" u="sng" dirty="0" smtClean="0">
                <a:solidFill>
                  <a:srgbClr val="CC3300"/>
                </a:solidFill>
              </a:rPr>
              <a:t>不宜與採購評選委員重疊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工程會</a:t>
            </a:r>
            <a:r>
              <a:rPr lang="en-US" altLang="zh-TW" dirty="0" smtClean="0"/>
              <a:t>94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11</a:t>
            </a:r>
            <a:r>
              <a:rPr lang="zh-TW" altLang="en-US" dirty="0" smtClean="0"/>
              <a:t>日工程企字第</a:t>
            </a:r>
            <a:r>
              <a:rPr lang="en-US" altLang="zh-TW" dirty="0" smtClean="0"/>
              <a:t>09400285340</a:t>
            </a:r>
            <a:r>
              <a:rPr lang="zh-TW" altLang="en-US" dirty="0" smtClean="0"/>
              <a:t>號釋示函 </a:t>
            </a:r>
            <a:r>
              <a:rPr lang="en-US" altLang="zh-TW" dirty="0" smtClean="0"/>
              <a:t>)</a:t>
            </a:r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395288" y="4797152"/>
            <a:ext cx="288925" cy="287338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1B9D2-B25C-4153-B397-5A90EA9E9FCA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00035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成立「評審小組」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次評審小組會議</a:t>
            </a:r>
            <a:endParaRPr lang="zh-TW" alt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pic>
        <p:nvPicPr>
          <p:cNvPr id="27654" name="Picture 5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328453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8" name="AutoShape 6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56420-3FF4-43A9-8904-B970CE2C72F8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 </a:t>
            </a:r>
            <a:r>
              <a:rPr lang="zh-TW" altLang="en-US" smtClean="0"/>
              <a:t>準備招標文件 </a:t>
            </a:r>
            <a:r>
              <a:rPr lang="en-US" altLang="zh-TW" sz="3200" b="0" smtClean="0">
                <a:effectLst/>
              </a:rPr>
              <a:t>1/2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5.6.2.7 </a:t>
            </a:r>
            <a:r>
              <a:rPr lang="zh-TW" altLang="en-US" sz="2000" dirty="0" smtClean="0">
                <a:solidFill>
                  <a:schemeClr val="tx1"/>
                </a:solidFill>
              </a:rPr>
              <a:t>準備招標文件、</a:t>
            </a:r>
            <a:r>
              <a:rPr lang="en-US" altLang="zh-TW" sz="2000" dirty="0" smtClean="0">
                <a:solidFill>
                  <a:schemeClr val="tx1"/>
                </a:solidFill>
              </a:rPr>
              <a:t>3.2.2.8 </a:t>
            </a:r>
            <a:r>
              <a:rPr lang="zh-TW" altLang="en-US" sz="2000" dirty="0" smtClean="0">
                <a:solidFill>
                  <a:schemeClr val="tx1"/>
                </a:solidFill>
              </a:rPr>
              <a:t>準備招標文件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  <a:endParaRPr lang="en-US" altLang="zh-TW" sz="2400" dirty="0" smtClean="0">
              <a:solidFill>
                <a:srgbClr val="0066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TW" sz="2800" dirty="0" smtClean="0"/>
              <a:t>1-3-1 </a:t>
            </a:r>
            <a:r>
              <a:rPr lang="zh-TW" altLang="en-US" sz="2800" dirty="0" smtClean="0"/>
              <a:t>評審須知 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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【SOP】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附錄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D.7~D.15</a:t>
            </a:r>
            <a:endParaRPr lang="zh-TW" altLang="en-US" sz="2200" dirty="0" smtClean="0">
              <a:solidFill>
                <a:srgbClr val="0000CC"/>
              </a:solidFill>
              <a:sym typeface="Wingdings 3"/>
            </a:endParaRPr>
          </a:p>
          <a:p>
            <a:pPr lvl="2" eaLnBrk="1" hangingPunct="1">
              <a:spcBef>
                <a:spcPts val="300"/>
              </a:spcBef>
              <a:defRPr/>
            </a:pPr>
            <a:r>
              <a:rPr lang="zh-TW" altLang="en-US" dirty="0" smtClean="0"/>
              <a:t>含評審項目及配分、評定方式</a:t>
            </a:r>
            <a:r>
              <a:rPr lang="en-US" altLang="zh-TW" dirty="0" smtClean="0"/>
              <a:t>…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後述</a:t>
            </a:r>
            <a:r>
              <a:rPr lang="en-US" altLang="zh-TW" sz="2000" dirty="0" smtClean="0"/>
              <a:t>)</a:t>
            </a: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en-US" altLang="zh-TW" sz="2800" dirty="0" smtClean="0"/>
              <a:t>1-3-2 </a:t>
            </a:r>
            <a:r>
              <a:rPr lang="zh-TW" altLang="en-US" sz="2800" dirty="0" smtClean="0"/>
              <a:t>投標須知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本府採購業務資訊網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首頁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招標文件範本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zh-TW" altLang="en-US" dirty="0" smtClean="0"/>
              <a:t>含訂定投標廠商資格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後述</a:t>
            </a:r>
            <a:r>
              <a:rPr lang="en-US" altLang="zh-TW" sz="2000" dirty="0" smtClean="0"/>
              <a:t>)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TW" sz="2800" dirty="0" smtClean="0"/>
              <a:t>1-3-3 </a:t>
            </a:r>
            <a:r>
              <a:rPr lang="zh-TW" altLang="en-US" sz="2800" dirty="0" smtClean="0"/>
              <a:t>委託技術服務契約</a:t>
            </a:r>
            <a:endParaRPr lang="en-US" altLang="zh-TW" sz="2800" dirty="0" smtClean="0"/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en-US" altLang="zh-TW" sz="2800" dirty="0" smtClean="0">
                <a:solidFill>
                  <a:srgbClr val="0000CC"/>
                </a:solidFill>
                <a:sym typeface="Wingdings 3"/>
              </a:rPr>
              <a:t>           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本府採購業務資訊網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首頁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招標文件範本</a:t>
            </a:r>
            <a:r>
              <a:rPr lang="en-US" altLang="zh-TW" sz="2000" dirty="0" smtClean="0">
                <a:solidFill>
                  <a:srgbClr val="FF33CC"/>
                </a:solidFill>
              </a:rPr>
              <a:t>(</a:t>
            </a:r>
            <a:r>
              <a:rPr lang="zh-TW" altLang="en-US" sz="2000" dirty="0" smtClean="0">
                <a:solidFill>
                  <a:srgbClr val="FF33CC"/>
                </a:solidFill>
              </a:rPr>
              <a:t>後述</a:t>
            </a:r>
            <a:r>
              <a:rPr lang="en-US" altLang="zh-TW" sz="2000" dirty="0" smtClean="0">
                <a:solidFill>
                  <a:srgbClr val="FF33CC"/>
                </a:solidFill>
              </a:rPr>
              <a:t>)</a:t>
            </a:r>
            <a:endParaRPr lang="en-US" altLang="zh-TW" sz="2200" dirty="0" smtClean="0">
              <a:solidFill>
                <a:srgbClr val="0000CC"/>
              </a:solidFill>
              <a:sym typeface="Wingdings 3"/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TW" sz="2800" dirty="0" smtClean="0"/>
              <a:t>1-3-4 </a:t>
            </a:r>
            <a:r>
              <a:rPr lang="zh-TW" altLang="zh-TW" sz="2800" dirty="0" smtClean="0"/>
              <a:t>委託技術服務</a:t>
            </a:r>
            <a:r>
              <a:rPr lang="en-US" altLang="zh-TW" sz="2800" dirty="0" smtClean="0"/>
              <a:t>(</a:t>
            </a:r>
            <a:r>
              <a:rPr lang="zh-TW" altLang="zh-TW" sz="2400" dirty="0" smtClean="0">
                <a:solidFill>
                  <a:srgbClr val="FF6600"/>
                </a:solidFill>
              </a:rPr>
              <a:t>不含施工階段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契約約定權責分工表</a:t>
            </a:r>
            <a:endParaRPr lang="en-US" altLang="zh-TW" sz="2800" dirty="0" smtClean="0"/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en-US" altLang="zh-TW" sz="2800" dirty="0" smtClean="0"/>
              <a:t>           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本府採購業務資訊網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首頁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招標文件範本</a:t>
            </a:r>
            <a:r>
              <a:rPr lang="en-US" altLang="zh-TW" sz="2400" dirty="0" smtClean="0">
                <a:solidFill>
                  <a:srgbClr val="FF33CC"/>
                </a:solidFill>
              </a:rPr>
              <a:t>(</a:t>
            </a:r>
            <a:r>
              <a:rPr lang="zh-TW" altLang="en-US" sz="2400" dirty="0" smtClean="0">
                <a:solidFill>
                  <a:srgbClr val="FF33CC"/>
                </a:solidFill>
              </a:rPr>
              <a:t>後述</a:t>
            </a:r>
            <a:r>
              <a:rPr lang="en-US" altLang="zh-TW" sz="2400" dirty="0" smtClean="0">
                <a:solidFill>
                  <a:srgbClr val="FF33CC"/>
                </a:solidFill>
              </a:rPr>
              <a:t>)</a:t>
            </a:r>
            <a:r>
              <a:rPr lang="zh-TW" altLang="en-US" sz="2400" dirty="0" smtClean="0">
                <a:solidFill>
                  <a:srgbClr val="FF33CC"/>
                </a:solidFill>
              </a:rPr>
              <a:t> </a:t>
            </a:r>
            <a:endParaRPr lang="en-US" altLang="zh-TW" sz="2200" dirty="0" smtClean="0">
              <a:solidFill>
                <a:srgbClr val="0000CC"/>
              </a:solidFill>
              <a:sym typeface="Wingdings 3"/>
            </a:endParaRPr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en-US" altLang="zh-TW" sz="2800" dirty="0" smtClean="0"/>
              <a:t>1-3-5 </a:t>
            </a:r>
            <a:r>
              <a:rPr lang="zh-TW" altLang="zh-TW" sz="2800" dirty="0" smtClean="0">
                <a:hlinkClick r:id="rId2" action="ppaction://hlinkfile"/>
              </a:rPr>
              <a:t>公共工程</a:t>
            </a:r>
            <a:r>
              <a:rPr lang="zh-TW" altLang="zh-TW" sz="2800" dirty="0" smtClean="0">
                <a:solidFill>
                  <a:srgbClr val="FF6600"/>
                </a:solidFill>
                <a:hlinkClick r:id="rId2" action="ppaction://hlinkfile"/>
              </a:rPr>
              <a:t>施工階段</a:t>
            </a:r>
            <a:r>
              <a:rPr lang="zh-TW" altLang="zh-TW" sz="2800" dirty="0" smtClean="0">
                <a:hlinkClick r:id="rId2" action="ppaction://hlinkfile"/>
              </a:rPr>
              <a:t>契約約定權責分工表</a:t>
            </a:r>
            <a:r>
              <a:rPr lang="zh-TW" altLang="en-US" sz="2800" dirty="0" smtClean="0">
                <a:solidFill>
                  <a:srgbClr val="FF33CC"/>
                </a:solidFill>
              </a:rPr>
              <a:t> </a:t>
            </a:r>
            <a:endParaRPr lang="en-US" altLang="zh-TW" sz="2800" dirty="0" smtClean="0"/>
          </a:p>
          <a:p>
            <a:pPr eaLnBrk="1" hangingPunct="1">
              <a:spcBef>
                <a:spcPts val="300"/>
              </a:spcBef>
              <a:buNone/>
              <a:defRPr/>
            </a:pP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              本府採購業務資訊網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首頁</a:t>
            </a:r>
            <a:r>
              <a:rPr lang="en-US" altLang="zh-TW" sz="2200" dirty="0" smtClean="0">
                <a:solidFill>
                  <a:srgbClr val="0000CC"/>
                </a:solidFill>
                <a:sym typeface="Wingdings 3"/>
              </a:rPr>
              <a:t>/</a:t>
            </a:r>
            <a:r>
              <a:rPr lang="zh-TW" altLang="en-US" sz="2200" dirty="0" smtClean="0">
                <a:solidFill>
                  <a:srgbClr val="0000CC"/>
                </a:solidFill>
                <a:sym typeface="Wingdings 3"/>
              </a:rPr>
              <a:t>招標文件範本</a:t>
            </a:r>
            <a:r>
              <a:rPr lang="en-US" altLang="zh-TW" sz="2400" dirty="0" smtClean="0">
                <a:solidFill>
                  <a:srgbClr val="FF33CC"/>
                </a:solidFill>
              </a:rPr>
              <a:t>(</a:t>
            </a:r>
            <a:r>
              <a:rPr lang="zh-TW" altLang="en-US" sz="2400" dirty="0" smtClean="0">
                <a:solidFill>
                  <a:srgbClr val="FF33CC"/>
                </a:solidFill>
              </a:rPr>
              <a:t>後述</a:t>
            </a:r>
            <a:r>
              <a:rPr lang="en-US" altLang="zh-TW" sz="2400" dirty="0" smtClean="0">
                <a:solidFill>
                  <a:srgbClr val="FF33CC"/>
                </a:solidFill>
              </a:rPr>
              <a:t>)</a:t>
            </a:r>
            <a:endParaRPr lang="en-US" altLang="zh-TW" sz="2200" dirty="0" smtClean="0">
              <a:solidFill>
                <a:srgbClr val="0000CC"/>
              </a:solidFill>
            </a:endParaRPr>
          </a:p>
        </p:txBody>
      </p:sp>
      <p:sp>
        <p:nvSpPr>
          <p:cNvPr id="2867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36191" y="5445224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6782780" y="6155272"/>
            <a:ext cx="2311192" cy="693737"/>
          </a:xfrm>
          <a:prstGeom prst="wedgeEllipseCallout">
            <a:avLst>
              <a:gd name="adj1" fmla="val -93978"/>
              <a:gd name="adj2" fmla="val -67725"/>
            </a:avLst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威力強大的～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威猛先生</a:t>
            </a:r>
          </a:p>
        </p:txBody>
      </p:sp>
      <p:sp>
        <p:nvSpPr>
          <p:cNvPr id="9" name="五角星形 8"/>
          <p:cNvSpPr/>
          <p:nvPr/>
        </p:nvSpPr>
        <p:spPr>
          <a:xfrm>
            <a:off x="0" y="170080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DD2686-8079-4943-A139-C26BBCD2307C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 </a:t>
            </a:r>
            <a:r>
              <a:rPr lang="zh-TW" altLang="en-US" dirty="0" smtClean="0"/>
              <a:t>準備招標文件 </a:t>
            </a:r>
            <a:r>
              <a:rPr lang="en-US" altLang="zh-TW" sz="3200" b="0" dirty="0" smtClean="0">
                <a:effectLst/>
              </a:rPr>
              <a:t>2/2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4006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200"/>
              </a:spcBef>
              <a:buNone/>
              <a:defRPr/>
            </a:pPr>
            <a:r>
              <a:rPr lang="en-US" altLang="zh-TW" dirty="0" smtClean="0"/>
              <a:t>1-3-6 </a:t>
            </a:r>
            <a:r>
              <a:rPr lang="zh-TW" altLang="en-US" dirty="0" smtClean="0"/>
              <a:t>需求說明書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盡量！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rgbClr val="0000CC"/>
                </a:solidFill>
                <a:sym typeface="Wingdings 3"/>
              </a:rPr>
              <a:t> 技服辦法</a:t>
            </a:r>
            <a:r>
              <a:rPr lang="en-US" altLang="zh-TW" sz="2400" dirty="0" smtClean="0">
                <a:solidFill>
                  <a:srgbClr val="0000CC"/>
                </a:solidFill>
                <a:sym typeface="Wingdings 3"/>
              </a:rPr>
              <a:t>§12</a:t>
            </a:r>
          </a:p>
          <a:p>
            <a:pPr lvl="2" eaLnBrk="1" hangingPunct="1">
              <a:spcBef>
                <a:spcPts val="200"/>
              </a:spcBef>
              <a:buSzPct val="80000"/>
              <a:defRPr/>
            </a:pPr>
            <a:r>
              <a:rPr lang="zh-TW" altLang="en-US" dirty="0" smtClean="0"/>
              <a:t>含需求說明、基地概況、工程經費上限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endParaRPr lang="en-US" altLang="zh-TW" dirty="0" smtClean="0">
              <a:sym typeface="Wingdings 3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1-3-7 </a:t>
            </a:r>
            <a:r>
              <a:rPr lang="zh-TW" altLang="en-US" dirty="0" smtClean="0"/>
              <a:t>履約績效管理要點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盡量的盡量</a:t>
            </a:r>
            <a:r>
              <a:rPr lang="en-US" altLang="zh-TW" sz="2400" dirty="0" smtClean="0">
                <a:solidFill>
                  <a:srgbClr val="006600"/>
                </a:solidFill>
              </a:rPr>
              <a:t>!) </a:t>
            </a: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1-3-8 </a:t>
            </a:r>
            <a:r>
              <a:rPr lang="zh-TW" altLang="en-US" dirty="0" smtClean="0"/>
              <a:t>涉及法律責任切結書</a:t>
            </a:r>
            <a:r>
              <a:rPr lang="zh-TW" altLang="en-US" sz="2400" dirty="0" smtClean="0">
                <a:solidFill>
                  <a:srgbClr val="0000CC"/>
                </a:solidFill>
                <a:sym typeface="Wingdings 3"/>
              </a:rPr>
              <a:t>待會兒告訴你！</a:t>
            </a:r>
            <a:endParaRPr lang="en-US" altLang="zh-TW" sz="2200" dirty="0" smtClean="0">
              <a:solidFill>
                <a:srgbClr val="0000CC"/>
              </a:solidFill>
              <a:sym typeface="Wingdings 3"/>
            </a:endParaRPr>
          </a:p>
          <a:p>
            <a:pPr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1-3-9 </a:t>
            </a:r>
            <a:r>
              <a:rPr lang="zh-TW" altLang="en-US" dirty="0" smtClean="0"/>
              <a:t>其他，例如：</a:t>
            </a:r>
            <a:r>
              <a:rPr lang="en-US" altLang="zh-TW" sz="20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  <a:sym typeface="Wingdings" pitchFamily="2" charset="2"/>
              </a:rPr>
              <a:t>與施工過程</a:t>
            </a:r>
            <a:r>
              <a:rPr lang="zh-TW" altLang="en-US" sz="2000" dirty="0" smtClean="0">
                <a:solidFill>
                  <a:srgbClr val="FF0000"/>
                </a:solidFill>
                <a:sym typeface="Wingdings" pitchFamily="2" charset="2"/>
              </a:rPr>
              <a:t>監造</a:t>
            </a:r>
            <a:r>
              <a:rPr lang="zh-TW" altLang="en-US" sz="2000" dirty="0" smtClean="0">
                <a:solidFill>
                  <a:schemeClr val="tx1"/>
                </a:solidFill>
                <a:sym typeface="Wingdings" pitchFamily="2" charset="2"/>
              </a:rPr>
              <a:t>單位職責有關之規定</a:t>
            </a:r>
            <a:r>
              <a:rPr lang="en-US" altLang="zh-TW" sz="20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altLang="zh-TW" sz="2000" dirty="0" smtClean="0"/>
          </a:p>
          <a:p>
            <a:pPr lvl="2" eaLnBrk="1" hangingPunct="1">
              <a:spcBef>
                <a:spcPts val="200"/>
              </a:spcBef>
              <a:defRPr/>
            </a:pPr>
            <a:r>
              <a:rPr lang="zh-TW" altLang="en-US" dirty="0" smtClean="0"/>
              <a:t>臺北市政府所屬各機關工程施工及驗收基準</a:t>
            </a:r>
            <a:r>
              <a:rPr lang="en-US" altLang="zh-TW" sz="1400" dirty="0" smtClean="0"/>
              <a:t>(</a:t>
            </a:r>
            <a:r>
              <a:rPr lang="en-US" altLang="zh-TW" sz="1400" dirty="0" smtClean="0">
                <a:solidFill>
                  <a:srgbClr val="FF0000"/>
                </a:solidFill>
              </a:rPr>
              <a:t>100</a:t>
            </a:r>
            <a:r>
              <a:rPr lang="zh-TW" altLang="en-US" sz="1400" dirty="0" smtClean="0">
                <a:solidFill>
                  <a:srgbClr val="FF0000"/>
                </a:solidFill>
              </a:rPr>
              <a:t>萬元以上工程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pPr lvl="2" eaLnBrk="1" hangingPunct="1">
              <a:spcBef>
                <a:spcPts val="200"/>
              </a:spcBef>
              <a:defRPr/>
            </a:pPr>
            <a:r>
              <a:rPr lang="zh-TW" altLang="en-US" dirty="0" smtClean="0"/>
              <a:t>臺北市政府公共工程施工品質管理作業要點</a:t>
            </a:r>
            <a:r>
              <a:rPr lang="en-US" altLang="zh-TW" sz="1400" dirty="0" smtClean="0"/>
              <a:t>(</a:t>
            </a:r>
            <a:r>
              <a:rPr lang="en-US" altLang="zh-TW" sz="1400" dirty="0" smtClean="0">
                <a:solidFill>
                  <a:srgbClr val="FF0000"/>
                </a:solidFill>
              </a:rPr>
              <a:t>100</a:t>
            </a:r>
            <a:r>
              <a:rPr lang="zh-TW" altLang="en-US" sz="1400" dirty="0" smtClean="0">
                <a:solidFill>
                  <a:srgbClr val="FF0000"/>
                </a:solidFill>
              </a:rPr>
              <a:t>萬元以上工程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 </a:t>
            </a:r>
          </a:p>
          <a:p>
            <a:pPr lvl="2" eaLnBrk="1" hangingPunct="1">
              <a:spcBef>
                <a:spcPts val="200"/>
              </a:spcBef>
              <a:defRPr/>
            </a:pPr>
            <a:r>
              <a:rPr lang="zh-TW" altLang="en-US" dirty="0" smtClean="0"/>
              <a:t>臺北市政府所屬各機關公共工程施工安全衛生須知</a:t>
            </a:r>
          </a:p>
          <a:p>
            <a:pPr lvl="2" eaLnBrk="1" hangingPunct="1">
              <a:spcBef>
                <a:spcPts val="200"/>
              </a:spcBef>
              <a:defRPr/>
            </a:pPr>
            <a:r>
              <a:rPr lang="zh-TW" altLang="en-US" dirty="0" smtClean="0"/>
              <a:t>臺北市政府採購契約變更作業規定一覽表 </a:t>
            </a:r>
          </a:p>
          <a:p>
            <a:pPr lvl="2" eaLnBrk="1" hangingPunct="1">
              <a:spcBef>
                <a:spcPts val="200"/>
              </a:spcBef>
              <a:defRPr/>
            </a:pPr>
            <a:r>
              <a:rPr lang="zh-TW" altLang="en-US" dirty="0" smtClean="0"/>
              <a:t>臺北市政府採購契約廠商分包管理要點</a:t>
            </a:r>
          </a:p>
          <a:p>
            <a:pPr lvl="2" eaLnBrk="1" hangingPunct="1">
              <a:spcBef>
                <a:spcPts val="200"/>
              </a:spcBef>
              <a:defRPr/>
            </a:pPr>
            <a:r>
              <a:rPr lang="en-US" altLang="zh-TW" dirty="0" smtClean="0"/>
              <a:t>…… </a:t>
            </a:r>
          </a:p>
          <a:p>
            <a:pPr lvl="3" eaLnBrk="1" hangingPunct="1">
              <a:spcBef>
                <a:spcPts val="200"/>
              </a:spcBef>
              <a:defRPr/>
            </a:pPr>
            <a:r>
              <a:rPr lang="zh-TW" altLang="en-US" sz="2600" dirty="0" smtClean="0"/>
              <a:t>去哪裡找這些規定？</a:t>
            </a:r>
          </a:p>
          <a:p>
            <a:pPr lvl="4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en-US" sz="2600" dirty="0" smtClean="0"/>
              <a:t>～本府法規會網站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臺北市法規查詢系統</a:t>
            </a:r>
            <a:endParaRPr lang="en-US" altLang="zh-TW" sz="2600" dirty="0" smtClean="0"/>
          </a:p>
          <a:p>
            <a:pPr lvl="4" eaLnBrk="1" hangingPunct="1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en-US" sz="2600" dirty="0" smtClean="0">
                <a:solidFill>
                  <a:srgbClr val="0000CC"/>
                </a:solidFill>
                <a:sym typeface="Wingdings 3"/>
              </a:rPr>
              <a:t>    告訴你撇步！</a:t>
            </a:r>
            <a:endParaRPr lang="en-US" altLang="zh-TW" sz="2600" dirty="0" smtClean="0"/>
          </a:p>
        </p:txBody>
      </p:sp>
      <p:sp>
        <p:nvSpPr>
          <p:cNvPr id="2970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pic>
        <p:nvPicPr>
          <p:cNvPr id="29702" name="Picture 5" descr="1446288002bf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3006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7019925" y="4508500"/>
            <a:ext cx="1982788" cy="649288"/>
          </a:xfrm>
          <a:prstGeom prst="cloudCallout">
            <a:avLst>
              <a:gd name="adj1" fmla="val -7579"/>
              <a:gd name="adj2" fmla="val 127712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肛溫ㄏㄚˇ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志工-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95539"/>
            <a:ext cx="6256685" cy="4273821"/>
          </a:xfrm>
        </p:spPr>
      </p:pic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D32DE-7325-4C5F-8991-FB0D1FCF0A0E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3808" y="4725144"/>
            <a:ext cx="1008112" cy="43204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43808" y="6093296"/>
            <a:ext cx="4680520" cy="504056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29600" cy="1656184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</a:rPr>
              <a:t>臺北市</a:t>
            </a:r>
            <a:r>
              <a:rPr lang="zh-TW" altLang="en-US" sz="3600" dirty="0" smtClean="0">
                <a:solidFill>
                  <a:srgbClr val="FF0000"/>
                </a:solidFill>
              </a:rPr>
              <a:t>工程專家</a:t>
            </a:r>
            <a:r>
              <a:rPr lang="zh-TW" altLang="en-US" sz="3600" dirty="0" smtClean="0">
                <a:solidFill>
                  <a:srgbClr val="0000FF"/>
                </a:solidFill>
              </a:rPr>
              <a:t>諮詢服務團</a:t>
            </a:r>
            <a:r>
              <a:rPr lang="en-US" altLang="zh-TW" sz="3600" dirty="0" smtClean="0">
                <a:solidFill>
                  <a:srgbClr val="0000FF"/>
                </a:solidFill>
              </a:rPr>
              <a:t/>
            </a:r>
            <a:br>
              <a:rPr lang="en-US" altLang="zh-TW" sz="3600" dirty="0" smtClean="0">
                <a:solidFill>
                  <a:srgbClr val="0000FF"/>
                </a:solidFill>
              </a:rPr>
            </a:br>
            <a:r>
              <a:rPr lang="zh-TW" altLang="en-US" sz="3600" dirty="0" smtClean="0"/>
              <a:t>臺北市</a:t>
            </a:r>
            <a:r>
              <a:rPr lang="zh-TW" altLang="en-US" sz="3600" dirty="0" smtClean="0">
                <a:solidFill>
                  <a:srgbClr val="FF0000"/>
                </a:solidFill>
              </a:rPr>
              <a:t>水土保持</a:t>
            </a:r>
            <a:r>
              <a:rPr lang="zh-TW" altLang="en-US" sz="3600" dirty="0" smtClean="0"/>
              <a:t>服務團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>
                <a:solidFill>
                  <a:srgbClr val="0000FF"/>
                </a:solidFill>
              </a:rPr>
              <a:t>諮詢輪值表    </a:t>
            </a:r>
            <a:r>
              <a:rPr lang="zh-TW" altLang="en-US" sz="2400" dirty="0" smtClean="0">
                <a:solidFill>
                  <a:schemeClr val="tx1"/>
                </a:solidFill>
              </a:rPr>
              <a:t>府內分機：</a:t>
            </a:r>
            <a:r>
              <a:rPr lang="en-US" altLang="zh-TW" sz="2400" dirty="0" smtClean="0">
                <a:solidFill>
                  <a:schemeClr val="tx1"/>
                </a:solidFill>
              </a:rPr>
              <a:t>1490</a:t>
            </a:r>
            <a:endParaRPr lang="zh-TW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628800"/>
            <a:ext cx="8713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000" b="1" kern="0" dirty="0" smtClean="0">
                <a:solidFill>
                  <a:srgbClr val="FF0000"/>
                </a:solidFill>
                <a:latin typeface="+mn-lt"/>
                <a:ea typeface="+mn-ea"/>
              </a:rPr>
              <a:t>(http://pwd.gov.taipei/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臺北市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政府工務局</a:t>
            </a:r>
            <a:r>
              <a:rPr lang="en-US" altLang="zh-TW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&gt;</a:t>
            </a:r>
            <a:r>
              <a:rPr lang="zh-TW" altLang="en-US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首頁</a:t>
            </a:r>
            <a:r>
              <a:rPr lang="en-US" altLang="zh-TW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&gt;</a:t>
            </a:r>
            <a:r>
              <a:rPr lang="zh-TW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公告事項</a:t>
            </a:r>
            <a:r>
              <a:rPr lang="en-US" altLang="zh-TW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otum" pitchFamily="34" charset="-127"/>
              </a:rPr>
              <a:t>)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zh-TW" altLang="en-US" b="1" dirty="0" smtClean="0">
                <a:solidFill>
                  <a:srgbClr val="002060"/>
                </a:solidFill>
              </a:rPr>
              <a:t>每週三上午</a:t>
            </a:r>
            <a:r>
              <a:rPr lang="en-US" altLang="zh-TW" b="1" dirty="0" smtClean="0">
                <a:solidFill>
                  <a:srgbClr val="002060"/>
                </a:solidFill>
              </a:rPr>
              <a:t>9</a:t>
            </a:r>
            <a:r>
              <a:rPr lang="zh-TW" altLang="en-US" b="1" dirty="0" smtClean="0">
                <a:solidFill>
                  <a:srgbClr val="002060"/>
                </a:solidFill>
              </a:rPr>
              <a:t>時至</a:t>
            </a:r>
            <a:r>
              <a:rPr lang="en-US" altLang="zh-TW" b="1" dirty="0" smtClean="0">
                <a:solidFill>
                  <a:srgbClr val="002060"/>
                </a:solidFill>
              </a:rPr>
              <a:t>12</a:t>
            </a:r>
            <a:r>
              <a:rPr lang="zh-TW" altLang="en-US" b="1" dirty="0" smtClean="0">
                <a:solidFill>
                  <a:srgbClr val="002060"/>
                </a:solidFill>
              </a:rPr>
              <a:t>時，本市市政大樓</a:t>
            </a:r>
            <a:r>
              <a:rPr lang="en-US" altLang="zh-TW" b="1" dirty="0" smtClean="0">
                <a:solidFill>
                  <a:srgbClr val="002060"/>
                </a:solidFill>
              </a:rPr>
              <a:t>3</a:t>
            </a:r>
            <a:r>
              <a:rPr lang="zh-TW" altLang="en-US" b="1" dirty="0" smtClean="0">
                <a:solidFill>
                  <a:srgbClr val="002060"/>
                </a:solidFill>
              </a:rPr>
              <a:t>樓西南區低層棟</a:t>
            </a:r>
            <a:r>
              <a:rPr lang="en-US" altLang="zh-TW" b="1" dirty="0" smtClean="0">
                <a:solidFill>
                  <a:srgbClr val="002060"/>
                </a:solidFill>
              </a:rPr>
              <a:t>--</a:t>
            </a:r>
            <a:r>
              <a:rPr lang="zh-TW" altLang="en-US" b="1" dirty="0" smtClean="0">
                <a:solidFill>
                  <a:srgbClr val="002060"/>
                </a:solidFill>
              </a:rPr>
              <a:t>聯合採購發包中心</a:t>
            </a:r>
            <a:endParaRPr lang="en-US" altLang="zh-TW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19" t="26203" r="15605" b="10798"/>
          <a:stretch>
            <a:fillRect/>
          </a:stretch>
        </p:blipFill>
        <p:spPr bwMode="auto">
          <a:xfrm>
            <a:off x="1043607" y="2016224"/>
            <a:ext cx="722765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99CD6-112D-4B3B-900A-94BE33D2574B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folHlink"/>
                </a:solidFill>
              </a:rPr>
              <a:t>  </a:t>
            </a:r>
            <a:r>
              <a:rPr lang="zh-TW" altLang="en-US" sz="4000" dirty="0" smtClean="0">
                <a:solidFill>
                  <a:srgbClr val="FF0000"/>
                </a:solidFill>
              </a:rPr>
              <a:t>工程契約</a:t>
            </a:r>
            <a:r>
              <a:rPr lang="zh-TW" altLang="en-US" sz="4000" dirty="0" smtClean="0">
                <a:solidFill>
                  <a:schemeClr val="folHlink"/>
                </a:solidFill>
              </a:rPr>
              <a:t>文件一覽表</a:t>
            </a:r>
            <a:r>
              <a:rPr lang="zh-TW" altLang="en-US" sz="4000" dirty="0" smtClean="0">
                <a:solidFill>
                  <a:schemeClr val="tx1"/>
                </a:solidFill>
              </a:rPr>
              <a:t>全部檔案下載</a:t>
            </a:r>
            <a:endParaRPr lang="zh-TW" alt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179388" y="1280815"/>
            <a:ext cx="896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https://pwb.tcg.gov.tw/bid_system/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臺北市政府採購業務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資訊網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首頁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最新</a:t>
            </a:r>
            <a:r>
              <a:rPr lang="zh-TW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招標文件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範本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工程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採購契約範本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043608" y="2132856"/>
            <a:ext cx="1152525" cy="36036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1043608" y="3645024"/>
            <a:ext cx="1512168" cy="43204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1979712" y="4653136"/>
            <a:ext cx="5904656" cy="136815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6804248" y="5282540"/>
            <a:ext cx="1008111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2195736" y="6724655"/>
            <a:ext cx="4342691" cy="1377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2060104" y="5445224"/>
            <a:ext cx="4960168" cy="8384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綵帶 (向上) 12"/>
          <p:cNvSpPr/>
          <p:nvPr/>
        </p:nvSpPr>
        <p:spPr>
          <a:xfrm>
            <a:off x="7380312" y="116632"/>
            <a:ext cx="1368152" cy="462022"/>
          </a:xfrm>
          <a:prstGeom prst="ribbon2">
            <a:avLst>
              <a:gd name="adj1" fmla="val 13721"/>
              <a:gd name="adj2" fmla="val 64211"/>
            </a:avLst>
          </a:prstGeom>
          <a:solidFill>
            <a:srgbClr val="FF3300"/>
          </a:solidFill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3"/>
              </a:rPr>
              <a:t>撇步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nimBg="1"/>
      <p:bldP spid="1781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E5F82-149E-479A-BC10-B20F503D68A9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1-3-1 </a:t>
            </a:r>
            <a:r>
              <a:rPr lang="zh-TW" altLang="en-US" dirty="0" smtClean="0"/>
              <a:t>評審須知 </a:t>
            </a:r>
            <a:r>
              <a:rPr lang="en-US" altLang="zh-TW" sz="2800" dirty="0" smtClean="0"/>
              <a:t>1/4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 </a:t>
            </a:r>
            <a:r>
              <a:rPr lang="en-US" altLang="zh-TW" dirty="0" smtClean="0"/>
              <a:t>1</a:t>
            </a:r>
            <a:r>
              <a:rPr lang="zh-TW" altLang="en-US" dirty="0" smtClean="0"/>
              <a:t>～</a:t>
            </a:r>
          </a:p>
          <a:p>
            <a:pPr lvl="1" eaLnBrk="1" hangingPunct="1">
              <a:defRPr/>
            </a:pPr>
            <a:r>
              <a:rPr lang="zh-TW" altLang="en-US" dirty="0" smtClean="0"/>
              <a:t>服務建議書：</a:t>
            </a:r>
          </a:p>
          <a:p>
            <a:pPr lvl="2" eaLnBrk="1" hangingPunct="1">
              <a:defRPr/>
            </a:pPr>
            <a:r>
              <a:rPr lang="zh-TW" altLang="en-US" sz="2800" dirty="0" smtClean="0"/>
              <a:t>參考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技服辦法 </a:t>
            </a:r>
            <a:r>
              <a:rPr lang="en-US" altLang="zh-TW" sz="2800" dirty="0" smtClean="0"/>
              <a:t>§13</a:t>
            </a:r>
          </a:p>
          <a:p>
            <a:pPr lvl="3" eaLnBrk="1" hangingPunct="1">
              <a:defRPr/>
            </a:pPr>
            <a:r>
              <a:rPr lang="zh-TW" altLang="en-US" sz="2800" dirty="0" smtClean="0"/>
              <a:t>服務建議書內容包括：計畫概述、基地法令分析、工作進度時程、</a:t>
            </a:r>
            <a:r>
              <a:rPr lang="zh-TW" altLang="en-US" sz="2800" dirty="0" smtClean="0">
                <a:solidFill>
                  <a:srgbClr val="FF0000"/>
                </a:solidFill>
              </a:rPr>
              <a:t>服務費用</a:t>
            </a:r>
            <a:r>
              <a:rPr lang="zh-TW" altLang="en-US" sz="2800" dirty="0" smtClean="0"/>
              <a:t>分析、規劃設計理念及構想、</a:t>
            </a:r>
            <a:r>
              <a:rPr lang="zh-TW" altLang="en-US" sz="2800" dirty="0" smtClean="0">
                <a:solidFill>
                  <a:srgbClr val="FF0000"/>
                </a:solidFill>
              </a:rPr>
              <a:t>設計圖</a:t>
            </a:r>
            <a:r>
              <a:rPr lang="zh-TW" altLang="en-US" sz="2800" dirty="0" smtClean="0"/>
              <a:t>、工程經費分析、</a:t>
            </a:r>
            <a:r>
              <a:rPr lang="en-US" altLang="zh-TW" sz="2800" dirty="0" smtClean="0"/>
              <a:t>…</a:t>
            </a:r>
            <a:r>
              <a:rPr lang="zh-TW" altLang="en-US" sz="2800" dirty="0" smtClean="0">
                <a:solidFill>
                  <a:srgbClr val="FF0000"/>
                </a:solidFill>
              </a:rPr>
              <a:t>工作組織</a:t>
            </a:r>
            <a:r>
              <a:rPr lang="zh-TW" altLang="en-US" sz="2800" dirty="0" smtClean="0"/>
              <a:t>及主要</a:t>
            </a:r>
            <a:r>
              <a:rPr lang="zh-TW" altLang="en-US" sz="2800" dirty="0" smtClean="0">
                <a:solidFill>
                  <a:srgbClr val="FF0000"/>
                </a:solidFill>
              </a:rPr>
              <a:t>工作人員</a:t>
            </a:r>
            <a:r>
              <a:rPr lang="zh-TW" altLang="en-US" sz="2800" dirty="0" smtClean="0"/>
              <a:t>學經歷、專長，廠商信譽及實績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等。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9D0CB-A365-4A31-A7DF-3D94B7675102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1-3-1 </a:t>
            </a:r>
            <a:r>
              <a:rPr lang="zh-TW" altLang="en-US" smtClean="0"/>
              <a:t>評審須知  </a:t>
            </a:r>
            <a:r>
              <a:rPr lang="en-US" altLang="zh-TW" sz="2800" smtClean="0"/>
              <a:t>2/4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 </a:t>
            </a:r>
            <a:r>
              <a:rPr lang="en-US" altLang="zh-TW" dirty="0" smtClean="0"/>
              <a:t>2</a:t>
            </a:r>
            <a:r>
              <a:rPr lang="zh-TW" altLang="en-US" dirty="0" smtClean="0"/>
              <a:t>～</a:t>
            </a:r>
          </a:p>
          <a:p>
            <a:pPr lvl="1" eaLnBrk="1" hangingPunct="1">
              <a:defRPr/>
            </a:pPr>
            <a:r>
              <a:rPr lang="zh-TW" altLang="en-US" dirty="0" smtClean="0"/>
              <a:t>評審項目及配分：</a:t>
            </a:r>
          </a:p>
          <a:p>
            <a:pPr lvl="2" eaLnBrk="1" hangingPunct="1"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技服辦法 </a:t>
            </a:r>
            <a:r>
              <a:rPr lang="en-US" altLang="zh-TW" dirty="0" smtClean="0"/>
              <a:t>§17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廠商於技術服務項目之</a:t>
            </a:r>
            <a:r>
              <a:rPr lang="zh-TW" altLang="en-US" sz="2400" dirty="0" smtClean="0">
                <a:solidFill>
                  <a:srgbClr val="FF6600"/>
                </a:solidFill>
              </a:rPr>
              <a:t>經驗</a:t>
            </a:r>
            <a:r>
              <a:rPr lang="zh-TW" altLang="en-US" sz="2400" dirty="0" smtClean="0"/>
              <a:t>及</a:t>
            </a:r>
            <a:r>
              <a:rPr lang="zh-TW" altLang="en-US" sz="2400" dirty="0" smtClean="0">
                <a:solidFill>
                  <a:srgbClr val="FF6600"/>
                </a:solidFill>
              </a:rPr>
              <a:t>信譽</a:t>
            </a:r>
            <a:r>
              <a:rPr lang="zh-TW" altLang="en-US" sz="2400" dirty="0" smtClean="0"/>
              <a:t>、服務建議書之完整性、</a:t>
            </a:r>
            <a:r>
              <a:rPr lang="zh-TW" altLang="en-US" sz="2400" dirty="0" smtClean="0">
                <a:solidFill>
                  <a:srgbClr val="FF6600"/>
                </a:solidFill>
              </a:rPr>
              <a:t>計畫主持人</a:t>
            </a:r>
            <a:r>
              <a:rPr lang="zh-TW" altLang="en-US" sz="2400" dirty="0" smtClean="0"/>
              <a:t>及主要</a:t>
            </a:r>
            <a:r>
              <a:rPr lang="zh-TW" altLang="en-US" sz="2400" dirty="0" smtClean="0">
                <a:solidFill>
                  <a:srgbClr val="FF6600"/>
                </a:solidFill>
              </a:rPr>
              <a:t>工作人員之經驗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6600"/>
                </a:solidFill>
              </a:rPr>
              <a:t>專</a:t>
            </a:r>
            <a:r>
              <a:rPr lang="zh-TW" altLang="en-US" sz="2400" dirty="0" smtClean="0"/>
              <a:t>長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等；含競圖者，得包括</a:t>
            </a:r>
            <a:r>
              <a:rPr lang="zh-TW" altLang="en-US" sz="2400" dirty="0" smtClean="0">
                <a:solidFill>
                  <a:srgbClr val="FF6600"/>
                </a:solidFill>
              </a:rPr>
              <a:t>設計理念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6600"/>
                </a:solidFill>
              </a:rPr>
              <a:t>創意性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等。</a:t>
            </a:r>
          </a:p>
          <a:p>
            <a:pPr lvl="2" eaLnBrk="1" hangingPunct="1"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最有利標評選辦法 </a:t>
            </a:r>
            <a:r>
              <a:rPr lang="en-US" altLang="zh-TW" dirty="0" smtClean="0"/>
              <a:t>§5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16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技術、品質、功能、管理、商業條款、過去履約績效、價格、財物計畫、其他與採購之功能或效益相關事項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有廠商</a:t>
            </a:r>
            <a:r>
              <a:rPr lang="zh-TW" altLang="en-US" sz="2400" dirty="0" smtClean="0">
                <a:solidFill>
                  <a:schemeClr val="hlink"/>
                </a:solidFill>
              </a:rPr>
              <a:t>簡報</a:t>
            </a:r>
            <a:r>
              <a:rPr lang="zh-TW" altLang="en-US" sz="2400" dirty="0" smtClean="0"/>
              <a:t>者，其配分在</a:t>
            </a:r>
            <a:r>
              <a:rPr lang="en-US" altLang="zh-TW" sz="2400" dirty="0" smtClean="0">
                <a:solidFill>
                  <a:schemeClr val="hlink"/>
                </a:solidFill>
              </a:rPr>
              <a:t>20%</a:t>
            </a:r>
            <a:r>
              <a:rPr lang="zh-TW" altLang="en-US" sz="2400" dirty="0" smtClean="0">
                <a:solidFill>
                  <a:schemeClr val="hlink"/>
                </a:solidFill>
              </a:rPr>
              <a:t>以下</a:t>
            </a:r>
          </a:p>
          <a:p>
            <a:pPr lvl="3" eaLnBrk="1" hangingPunct="1">
              <a:defRPr/>
            </a:pPr>
            <a:r>
              <a:rPr lang="zh-TW" altLang="en-US" sz="2400" dirty="0" smtClean="0">
                <a:solidFill>
                  <a:schemeClr val="hlink"/>
                </a:solidFill>
              </a:rPr>
              <a:t>價格</a:t>
            </a:r>
            <a:r>
              <a:rPr lang="zh-TW" altLang="en-US" sz="2400" dirty="0" smtClean="0"/>
              <a:t>納入評分者，其配分在</a:t>
            </a:r>
            <a:r>
              <a:rPr lang="en-US" altLang="zh-TW" sz="2400" dirty="0" smtClean="0">
                <a:solidFill>
                  <a:schemeClr val="hlink"/>
                </a:solidFill>
              </a:rPr>
              <a:t>20%~50%</a:t>
            </a:r>
          </a:p>
        </p:txBody>
      </p:sp>
      <p:sp>
        <p:nvSpPr>
          <p:cNvPr id="32773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369DF-CA45-4435-BB2A-75E21A6C5D28}" type="slidenum">
              <a:rPr lang="en-US" altLang="zh-TW" smtClean="0"/>
              <a:pPr/>
              <a:t>33</a:t>
            </a:fld>
            <a:endParaRPr lang="en-US" altLang="zh-TW" smtClean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1-3-1 </a:t>
            </a:r>
            <a:r>
              <a:rPr lang="zh-TW" altLang="en-US" smtClean="0"/>
              <a:t>評審須知  </a:t>
            </a:r>
            <a:r>
              <a:rPr lang="en-US" altLang="zh-TW" sz="2800" smtClean="0"/>
              <a:t>3/4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 </a:t>
            </a:r>
            <a:r>
              <a:rPr lang="en-US" altLang="zh-TW" dirty="0" smtClean="0"/>
              <a:t>3</a:t>
            </a:r>
            <a:r>
              <a:rPr lang="zh-TW" altLang="en-US" dirty="0" smtClean="0"/>
              <a:t>～</a:t>
            </a:r>
          </a:p>
          <a:p>
            <a:pPr lvl="1" eaLnBrk="1" hangingPunct="1">
              <a:defRPr/>
            </a:pPr>
            <a:r>
              <a:rPr lang="zh-TW" altLang="en-US" dirty="0" smtClean="0"/>
              <a:t>評定方式：</a:t>
            </a:r>
          </a:p>
          <a:p>
            <a:pPr lvl="2" eaLnBrk="1" hangingPunct="1"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最有利標評選辦法 </a:t>
            </a:r>
            <a:r>
              <a:rPr lang="en-US" altLang="zh-TW" dirty="0" smtClean="0"/>
              <a:t>§11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總評分法</a:t>
            </a:r>
          </a:p>
          <a:p>
            <a:pPr lvl="4" eaLnBrk="1" hangingPunct="1">
              <a:defRPr/>
            </a:pPr>
            <a:r>
              <a:rPr lang="zh-TW" altLang="en-US" sz="2400" dirty="0" smtClean="0"/>
              <a:t>以</a:t>
            </a:r>
            <a:r>
              <a:rPr lang="zh-TW" altLang="en-US" sz="2400" dirty="0" smtClean="0">
                <a:solidFill>
                  <a:srgbClr val="FF0000"/>
                </a:solidFill>
              </a:rPr>
              <a:t>總評分</a:t>
            </a:r>
            <a:r>
              <a:rPr lang="zh-TW" altLang="en-US" sz="2400" dirty="0" smtClean="0"/>
              <a:t>最高者，為最優勝廠商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評分單價法</a:t>
            </a:r>
            <a:r>
              <a:rPr lang="en-US" altLang="zh-TW" sz="2000" dirty="0" smtClean="0">
                <a:solidFill>
                  <a:srgbClr val="006600"/>
                </a:solidFill>
              </a:rPr>
              <a:t>(</a:t>
            </a:r>
            <a:r>
              <a:rPr lang="zh-TW" altLang="en-US" sz="2000" dirty="0" smtClean="0">
                <a:solidFill>
                  <a:srgbClr val="006600"/>
                </a:solidFill>
              </a:rPr>
              <a:t>不常用</a:t>
            </a:r>
            <a:r>
              <a:rPr lang="en-US" altLang="zh-TW" sz="2000" dirty="0" smtClean="0">
                <a:solidFill>
                  <a:srgbClr val="006600"/>
                </a:solidFill>
              </a:rPr>
              <a:t>)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序位法</a:t>
            </a:r>
          </a:p>
          <a:p>
            <a:pPr lvl="4" eaLnBrk="1" hangingPunct="1">
              <a:defRPr/>
            </a:pPr>
            <a:r>
              <a:rPr lang="zh-TW" altLang="en-US" sz="2400" dirty="0" smtClean="0"/>
              <a:t>評選委員分別對各廠商，按各評選項目分別評分後予以加總，依加總分數高低轉換為序位；彙整合計各廠商之序位，以</a:t>
            </a:r>
            <a:r>
              <a:rPr lang="zh-TW" altLang="en-US" sz="2400" dirty="0" smtClean="0">
                <a:solidFill>
                  <a:srgbClr val="FF0000"/>
                </a:solidFill>
              </a:rPr>
              <a:t>合計值最低者</a:t>
            </a:r>
            <a:r>
              <a:rPr lang="zh-TW" altLang="en-US" sz="2400" dirty="0" smtClean="0"/>
              <a:t>為</a:t>
            </a:r>
            <a:r>
              <a:rPr lang="zh-TW" altLang="en-US" sz="2400" dirty="0" smtClean="0">
                <a:solidFill>
                  <a:srgbClr val="FF0000"/>
                </a:solidFill>
              </a:rPr>
              <a:t>序位第一</a:t>
            </a:r>
            <a:r>
              <a:rPr lang="zh-TW" altLang="en-US" sz="2400" dirty="0" smtClean="0"/>
              <a:t>。</a:t>
            </a:r>
          </a:p>
          <a:p>
            <a:pPr lvl="3" eaLnBrk="1" hangingPunct="1">
              <a:defRPr/>
            </a:pPr>
            <a:r>
              <a:rPr lang="zh-TW" altLang="en-US" sz="2400" dirty="0" smtClean="0"/>
              <a:t>其他經主管機關認定之方式</a:t>
            </a:r>
          </a:p>
        </p:txBody>
      </p:sp>
      <p:sp>
        <p:nvSpPr>
          <p:cNvPr id="3379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9C0953-B4FC-4C49-A04B-69E19F6BF35D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268413"/>
            <a:ext cx="9109075" cy="5256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</a:t>
            </a:r>
            <a:r>
              <a:rPr lang="en-US" altLang="en-US" sz="2000" dirty="0" smtClean="0">
                <a:solidFill>
                  <a:schemeClr val="tx1"/>
                </a:solidFill>
              </a:rPr>
              <a:t>5.6.2.6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訂定評審項目、評審標準及評審程序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操作～</a:t>
            </a:r>
          </a:p>
          <a:p>
            <a:pPr lvl="1" eaLnBrk="1" hangingPunct="1">
              <a:defRPr/>
            </a:pPr>
            <a:r>
              <a:rPr lang="zh-TW" altLang="en-US" dirty="0" smtClean="0"/>
              <a:t>工作小組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或業務單位</a:t>
            </a:r>
            <a:r>
              <a:rPr lang="en-US" altLang="zh-TW" dirty="0" smtClean="0"/>
              <a:t>)</a:t>
            </a:r>
            <a:r>
              <a:rPr lang="zh-TW" altLang="en-US" dirty="0" smtClean="0"/>
              <a:t>擬訂評選項目及子項、配分、評定方式</a:t>
            </a:r>
          </a:p>
          <a:p>
            <a:pPr lvl="2" eaLnBrk="1" hangingPunct="1">
              <a:defRPr/>
            </a:pPr>
            <a:r>
              <a:rPr lang="en-US" altLang="zh-TW" sz="2000" dirty="0" smtClean="0"/>
              <a:t>【SOP】</a:t>
            </a:r>
            <a:r>
              <a:rPr lang="zh-TW" altLang="en-US" sz="2000" dirty="0" smtClean="0">
                <a:hlinkClick r:id="rId2" action="ppaction://hlinkfile"/>
              </a:rPr>
              <a:t>附錄 </a:t>
            </a:r>
            <a:r>
              <a:rPr lang="en-US" altLang="zh-TW" sz="2000" dirty="0" smtClean="0">
                <a:hlinkClick r:id="rId2" action="ppaction://hlinkfile"/>
              </a:rPr>
              <a:t>D.14 </a:t>
            </a:r>
            <a:r>
              <a:rPr lang="zh-TW" altLang="en-US" sz="2000" dirty="0" smtClean="0"/>
              <a:t>評審須知參考範本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參考最有利標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序位法價格納入評比 </a:t>
            </a:r>
          </a:p>
          <a:p>
            <a:pPr lvl="2" eaLnBrk="1" hangingPunct="1">
              <a:defRPr/>
            </a:pPr>
            <a:r>
              <a:rPr lang="en-US" altLang="zh-TW" sz="2000" dirty="0" smtClean="0"/>
              <a:t>【SOP】</a:t>
            </a:r>
            <a:r>
              <a:rPr lang="zh-TW" altLang="en-US" sz="2000" dirty="0" smtClean="0">
                <a:hlinkClick r:id="rId3" action="ppaction://hlinkfile"/>
              </a:rPr>
              <a:t>附錄 </a:t>
            </a:r>
            <a:r>
              <a:rPr lang="en-US" altLang="zh-TW" sz="2000" dirty="0" smtClean="0">
                <a:hlinkClick r:id="rId3" action="ppaction://hlinkfile"/>
              </a:rPr>
              <a:t>D.15 </a:t>
            </a:r>
            <a:r>
              <a:rPr lang="zh-TW" altLang="en-US" sz="2000" dirty="0" smtClean="0"/>
              <a:t>評審須知參考範本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參考最有利標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總評分法價格納入評分 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1-3-1 </a:t>
            </a:r>
            <a:r>
              <a:rPr lang="zh-TW" altLang="en-US" smtClean="0"/>
              <a:t>評審須知  </a:t>
            </a:r>
            <a:r>
              <a:rPr lang="en-US" altLang="zh-TW" sz="2800" smtClean="0"/>
              <a:t>4/4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755650" y="3213100"/>
            <a:ext cx="287338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F2C856-EAB7-48B1-BE40-981D4498CEEC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 1-3-2 </a:t>
            </a:r>
            <a:r>
              <a:rPr lang="zh-TW" altLang="en-US" sz="4000" dirty="0" smtClean="0"/>
              <a:t>投標須知</a:t>
            </a:r>
            <a:r>
              <a:rPr lang="zh-TW" altLang="en-US" sz="2800" dirty="0" smtClean="0"/>
              <a:t>～投標廠商資格 </a:t>
            </a:r>
            <a:r>
              <a:rPr lang="en-US" altLang="zh-TW" sz="2800" dirty="0" smtClean="0"/>
              <a:t>1/2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【</a:t>
            </a:r>
            <a:r>
              <a:rPr lang="zh-TW" altLang="en-US" dirty="0" smtClean="0"/>
              <a:t>本府投標須知範本</a:t>
            </a:r>
            <a:r>
              <a:rPr lang="en-US" altLang="zh-TW" dirty="0" smtClean="0"/>
              <a:t>】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13</a:t>
            </a:r>
            <a:r>
              <a:rPr lang="zh-TW" altLang="en-US" dirty="0" smtClean="0"/>
              <a:t>點：投標廠商資格條件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65</a:t>
            </a:r>
            <a:r>
              <a:rPr lang="zh-TW" altLang="en-US" dirty="0" smtClean="0"/>
              <a:t>點：評定方式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zh-TW" alt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13</a:t>
            </a:r>
            <a:r>
              <a:rPr lang="zh-TW" altLang="en-US" dirty="0" smtClean="0"/>
              <a:t>點：投標廠商資格條件～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法源～技服辦法 </a:t>
            </a:r>
            <a:r>
              <a:rPr lang="en-US" altLang="zh-TW" sz="2800" dirty="0" smtClean="0"/>
              <a:t>§3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本辦法所稱技術服務，指</a:t>
            </a:r>
            <a:r>
              <a:rPr lang="en-US" altLang="zh-TW" sz="2800" dirty="0" smtClean="0"/>
              <a:t>(1)</a:t>
            </a:r>
            <a:r>
              <a:rPr lang="zh-TW" altLang="en-US" sz="2800" dirty="0" smtClean="0">
                <a:solidFill>
                  <a:schemeClr val="hlink"/>
                </a:solidFill>
              </a:rPr>
              <a:t>工程技術顧問公司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(2)</a:t>
            </a:r>
            <a:r>
              <a:rPr lang="zh-TW" altLang="en-US" sz="2800" dirty="0" smtClean="0">
                <a:solidFill>
                  <a:schemeClr val="hlink"/>
                </a:solidFill>
              </a:rPr>
              <a:t>技師事務所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(3)</a:t>
            </a:r>
            <a:r>
              <a:rPr lang="zh-TW" altLang="en-US" sz="2800" dirty="0" smtClean="0">
                <a:solidFill>
                  <a:schemeClr val="hlink"/>
                </a:solidFill>
              </a:rPr>
              <a:t>建築師事務所</a:t>
            </a:r>
            <a:r>
              <a:rPr lang="zh-TW" altLang="en-US" sz="2800" dirty="0" smtClean="0"/>
              <a:t>及</a:t>
            </a:r>
            <a:r>
              <a:rPr lang="en-US" altLang="zh-TW" sz="2800" dirty="0" smtClean="0"/>
              <a:t>(4)</a:t>
            </a:r>
            <a:r>
              <a:rPr lang="zh-TW" altLang="en-US" sz="2800" dirty="0" smtClean="0">
                <a:solidFill>
                  <a:srgbClr val="00CC00"/>
                </a:solidFill>
              </a:rPr>
              <a:t>其他依法令規定</a:t>
            </a:r>
            <a:r>
              <a:rPr lang="zh-TW" altLang="en-US" sz="2800" dirty="0" smtClean="0">
                <a:solidFill>
                  <a:schemeClr val="hlink"/>
                </a:solidFill>
              </a:rPr>
              <a:t>得提供技術性服務之自然人或法人</a:t>
            </a:r>
            <a:r>
              <a:rPr lang="zh-TW" altLang="en-US" sz="2800" dirty="0" smtClean="0"/>
              <a:t>所提供與技術有關之可行性研究、規劃、設計、監造、專案管理或其他服務。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47464" name="AutoShape 8"/>
          <p:cNvSpPr>
            <a:spLocks noChangeArrowheads="1"/>
          </p:cNvSpPr>
          <p:nvPr/>
        </p:nvSpPr>
        <p:spPr bwMode="auto">
          <a:xfrm>
            <a:off x="179388" y="2708275"/>
            <a:ext cx="8785225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>
                  <a:alpha val="41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CB1DA-3937-43C9-AB7F-3555B7585B0B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800" dirty="0" smtClean="0"/>
              <a:t>【</a:t>
            </a:r>
            <a:r>
              <a:rPr lang="zh-TW" altLang="en-US" sz="2800" dirty="0" smtClean="0"/>
              <a:t>本府投標須知範本</a:t>
            </a:r>
            <a:r>
              <a:rPr lang="en-US" altLang="zh-TW" sz="2800" dirty="0" smtClean="0"/>
              <a:t>】</a:t>
            </a:r>
          </a:p>
          <a:p>
            <a:pPr lvl="1" eaLnBrk="1" hangingPunct="1">
              <a:lnSpc>
                <a:spcPct val="80000"/>
              </a:lnSpc>
              <a:spcBef>
                <a:spcPts val="200"/>
              </a:spcBef>
              <a:defRPr/>
            </a:pPr>
            <a:r>
              <a:rPr lang="zh-TW" altLang="en-US" sz="2200" dirty="0" smtClean="0"/>
              <a:t>第</a:t>
            </a:r>
            <a:r>
              <a:rPr lang="en-US" altLang="zh-TW" sz="2200" dirty="0" smtClean="0"/>
              <a:t>13</a:t>
            </a:r>
            <a:r>
              <a:rPr lang="zh-TW" altLang="en-US" sz="2200" dirty="0" smtClean="0"/>
              <a:t>點：投標廠商基本資格及應附證明文件如下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如勾選者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：</a:t>
            </a:r>
          </a:p>
          <a:p>
            <a:pPr lvl="2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(</a:t>
            </a:r>
            <a:r>
              <a:rPr lang="zh-TW" altLang="en-US" sz="2200" dirty="0" smtClean="0"/>
              <a:t>一</a:t>
            </a:r>
            <a:r>
              <a:rPr lang="en-US" altLang="zh-TW" sz="2200" dirty="0" smtClean="0"/>
              <a:t>).1……</a:t>
            </a:r>
          </a:p>
          <a:p>
            <a:pPr lvl="3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zh-TW" dirty="0" smtClean="0"/>
              <a:t>□</a:t>
            </a:r>
            <a:r>
              <a:rPr lang="en-US" altLang="zh-TW" dirty="0" smtClean="0"/>
              <a:t>(4)E801060</a:t>
            </a:r>
            <a:r>
              <a:rPr lang="zh-TW" altLang="zh-TW" dirty="0" smtClean="0"/>
              <a:t>室內裝修業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TW" sz="2200" dirty="0" smtClean="0"/>
              <a:t>a.</a:t>
            </a:r>
            <a:r>
              <a:rPr lang="zh-TW" altLang="en-US" sz="2200" dirty="0" smtClean="0"/>
              <a:t>室內裝修業登記證。   </a:t>
            </a:r>
            <a:r>
              <a:rPr lang="en-US" altLang="zh-TW" sz="2200" dirty="0" smtClean="0"/>
              <a:t>b.</a:t>
            </a:r>
            <a:r>
              <a:rPr lang="zh-TW" altLang="zh-TW" sz="2200" dirty="0" smtClean="0"/>
              <a:t>其他：</a:t>
            </a:r>
            <a:r>
              <a:rPr lang="zh-TW" altLang="en-US" sz="2200" dirty="0" smtClean="0"/>
              <a:t> ＿＿＿＿＿＿。</a:t>
            </a:r>
            <a:endParaRPr lang="en-US" altLang="zh-TW" sz="2200" dirty="0" smtClean="0"/>
          </a:p>
          <a:p>
            <a:pPr lvl="3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□</a:t>
            </a:r>
            <a:r>
              <a:rPr lang="en-US" altLang="zh-TW" dirty="0" smtClean="0"/>
              <a:t>(8)</a:t>
            </a:r>
            <a:r>
              <a:rPr lang="zh-TW" altLang="en-US" dirty="0" smtClean="0"/>
              <a:t>建築師事務所：</a:t>
            </a:r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a.</a:t>
            </a:r>
            <a:r>
              <a:rPr lang="zh-TW" altLang="en-US" sz="2200" dirty="0" smtClean="0"/>
              <a:t>開業證書。   </a:t>
            </a:r>
            <a:r>
              <a:rPr lang="en-US" altLang="zh-TW" sz="2200" dirty="0" smtClean="0"/>
              <a:t>b.</a:t>
            </a:r>
            <a:r>
              <a:rPr lang="zh-TW" altLang="en-US" sz="2200" dirty="0" smtClean="0"/>
              <a:t>建築師公會會員證。</a:t>
            </a:r>
          </a:p>
          <a:p>
            <a:pPr lvl="3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□</a:t>
            </a:r>
            <a:r>
              <a:rPr lang="en-US" altLang="zh-TW" dirty="0" smtClean="0"/>
              <a:t>(9)</a:t>
            </a:r>
            <a:r>
              <a:rPr lang="zh-TW" altLang="en-US" dirty="0" smtClean="0"/>
              <a:t>專業技師事務所：</a:t>
            </a:r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a.</a:t>
            </a:r>
            <a:r>
              <a:rPr lang="zh-TW" altLang="en-US" sz="2200" dirty="0" smtClean="0"/>
              <a:t>技師執業執照，科別：＿＿。   </a:t>
            </a:r>
            <a:r>
              <a:rPr lang="en-US" altLang="zh-TW" sz="2200" dirty="0" smtClean="0"/>
              <a:t>b.</a:t>
            </a:r>
            <a:r>
              <a:rPr lang="zh-TW" altLang="en-US" sz="2200" dirty="0" smtClean="0"/>
              <a:t>技師公會會員證。</a:t>
            </a:r>
          </a:p>
          <a:p>
            <a:pPr lvl="3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□</a:t>
            </a:r>
            <a:r>
              <a:rPr lang="en-US" altLang="zh-TW" dirty="0" smtClean="0"/>
              <a:t>(10) I101061</a:t>
            </a:r>
            <a:r>
              <a:rPr lang="zh-TW" altLang="en-US" dirty="0" smtClean="0"/>
              <a:t>工程技術顧問業：</a:t>
            </a:r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a.</a:t>
            </a:r>
            <a:r>
              <a:rPr lang="zh-TW" altLang="en-US" sz="2200" dirty="0" smtClean="0"/>
              <a:t>工程技術顧問公司登記證。</a:t>
            </a:r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b.</a:t>
            </a:r>
            <a:r>
              <a:rPr lang="zh-TW" altLang="en-US" sz="2200" dirty="0" smtClean="0"/>
              <a:t>技師執業執照，科別：＿＿＿＿＿＿。</a:t>
            </a:r>
          </a:p>
          <a:p>
            <a:pPr lvl="4"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c.</a:t>
            </a:r>
            <a:r>
              <a:rPr lang="zh-TW" altLang="en-US" sz="2200" dirty="0" smtClean="0"/>
              <a:t>中華民國工程技術顧問商業同業公會或地方同業公會之會員證。</a:t>
            </a:r>
          </a:p>
          <a:p>
            <a:pPr lvl="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□(16)</a:t>
            </a:r>
            <a:r>
              <a:rPr lang="zh-TW" altLang="zh-TW" dirty="0" smtClean="0">
                <a:solidFill>
                  <a:srgbClr val="A50021"/>
                </a:solidFill>
              </a:rPr>
              <a:t>其他業類</a:t>
            </a:r>
            <a:r>
              <a:rPr lang="zh-TW" altLang="zh-TW" dirty="0" smtClean="0"/>
              <a:t>或其他證明文件：</a:t>
            </a:r>
            <a:r>
              <a:rPr lang="en-US" altLang="zh-TW" dirty="0" smtClean="0"/>
              <a:t>(</a:t>
            </a:r>
            <a:r>
              <a:rPr lang="zh-TW" altLang="en-US" dirty="0" smtClean="0"/>
              <a:t>代碼及業別招標時載明</a:t>
            </a:r>
            <a:r>
              <a:rPr lang="en-US" altLang="zh-TW" dirty="0" smtClean="0"/>
              <a:t>) </a:t>
            </a:r>
          </a:p>
          <a:p>
            <a:pPr lvl="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         </a:t>
            </a:r>
            <a:r>
              <a:rPr lang="zh-TW" altLang="zh-TW" dirty="0" smtClean="0"/>
              <a:t>□營業項目代碼、營業項目：</a:t>
            </a:r>
            <a:r>
              <a:rPr lang="en-US" altLang="zh-TW" dirty="0" smtClean="0"/>
              <a:t>_______</a:t>
            </a:r>
            <a:endParaRPr lang="zh-TW" altLang="en-US" dirty="0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1-3-2 </a:t>
            </a:r>
            <a:r>
              <a:rPr lang="zh-TW" altLang="en-US" sz="3600" dirty="0" smtClean="0"/>
              <a:t>投標須知</a:t>
            </a:r>
            <a:r>
              <a:rPr lang="zh-TW" altLang="en-US" sz="3200" dirty="0" smtClean="0"/>
              <a:t>～投標廠商資格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3686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468313" y="170021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1331913" y="220503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271DF9-0312-434C-9423-DC7F38D4A478}" type="slidenum">
              <a:rPr lang="en-US" altLang="zh-TW" smtClean="0"/>
              <a:pPr/>
              <a:t>37</a:t>
            </a:fld>
            <a:endParaRPr lang="en-US" altLang="zh-TW" smtClean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1-3-2 </a:t>
            </a:r>
            <a:r>
              <a:rPr lang="zh-TW" altLang="en-US" dirty="0" smtClean="0"/>
              <a:t>投標須知</a:t>
            </a:r>
            <a:r>
              <a:rPr lang="zh-TW" altLang="en-US" sz="3200" dirty="0" smtClean="0"/>
              <a:t>～評定方式 </a:t>
            </a:r>
            <a:r>
              <a:rPr lang="en-US" altLang="zh-TW" sz="3200" dirty="0" smtClean="0"/>
              <a:t>1/4</a:t>
            </a:r>
          </a:p>
        </p:txBody>
      </p:sp>
      <p:sp>
        <p:nvSpPr>
          <p:cNvPr id="37893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395288" y="170021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827088" y="4219575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2280" y="5589240"/>
            <a:ext cx="205172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400947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800" dirty="0" smtClean="0"/>
              <a:t>【</a:t>
            </a:r>
            <a:r>
              <a:rPr lang="zh-TW" altLang="en-US" sz="2800" dirty="0" smtClean="0"/>
              <a:t>本府投標須知範本</a:t>
            </a:r>
            <a:r>
              <a:rPr lang="en-US" altLang="zh-TW" sz="2800" dirty="0" smtClean="0"/>
              <a:t>】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zh-TW" altLang="en-US" sz="2400" dirty="0" smtClean="0"/>
              <a:t>第</a:t>
            </a:r>
            <a:r>
              <a:rPr lang="en-US" altLang="zh-TW" sz="2400" dirty="0" smtClean="0"/>
              <a:t>65</a:t>
            </a:r>
            <a:r>
              <a:rPr lang="zh-TW" altLang="en-US" sz="2400" dirty="0" smtClean="0"/>
              <a:t>點：逾公告金額十分之一未達公告金額之採購案，參考最有利標者：</a:t>
            </a:r>
          </a:p>
          <a:p>
            <a:pPr marL="1636713" lvl="2" indent="-714375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000" dirty="0" smtClean="0"/>
              <a:t> 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一</a:t>
            </a:r>
            <a:r>
              <a:rPr lang="en-US" altLang="zh-TW" sz="2200" dirty="0" smtClean="0"/>
              <a:t>) </a:t>
            </a:r>
            <a:r>
              <a:rPr lang="zh-TW" altLang="en-US" sz="2200" dirty="0" smtClean="0"/>
              <a:t>參考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sz="2200" i="1" u="sng" dirty="0" smtClean="0">
                <a:solidFill>
                  <a:srgbClr val="FF6600"/>
                </a:solidFill>
              </a:rPr>
              <a:t>63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點第</a:t>
            </a:r>
            <a:r>
              <a:rPr lang="en-US" altLang="zh-TW" sz="2200" i="1" u="sng" dirty="0" smtClean="0">
                <a:solidFill>
                  <a:srgbClr val="FF6600"/>
                </a:solidFill>
              </a:rPr>
              <a:t>5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款</a:t>
            </a:r>
            <a:r>
              <a:rPr lang="zh-TW" altLang="en-US" sz="2200" dirty="0" smtClean="0"/>
              <a:t>之評定方式：</a:t>
            </a:r>
            <a:r>
              <a:rPr lang="en-US" altLang="zh-TW" sz="2200" i="1" u="sng" dirty="0" smtClean="0">
                <a:solidFill>
                  <a:schemeClr val="hlink"/>
                </a:solidFill>
              </a:rPr>
              <a:t>_(</a:t>
            </a:r>
            <a:r>
              <a:rPr lang="zh-TW" altLang="en-US" sz="2200" i="1" u="sng" dirty="0" smtClean="0">
                <a:solidFill>
                  <a:schemeClr val="hlink"/>
                </a:solidFill>
              </a:rPr>
              <a:t>例：總評分法</a:t>
            </a:r>
            <a:r>
              <a:rPr lang="en-US" altLang="zh-TW" sz="2200" i="1" u="sng" dirty="0" smtClean="0">
                <a:solidFill>
                  <a:schemeClr val="hlink"/>
                </a:solidFill>
              </a:rPr>
              <a:t>/</a:t>
            </a:r>
            <a:r>
              <a:rPr lang="zh-TW" altLang="en-US" sz="2200" i="1" u="sng" dirty="0" smtClean="0">
                <a:solidFill>
                  <a:schemeClr val="hlink"/>
                </a:solidFill>
              </a:rPr>
              <a:t>序位法</a:t>
            </a:r>
            <a:r>
              <a:rPr lang="en-US" altLang="zh-TW" sz="2200" i="1" u="sng" dirty="0" smtClean="0">
                <a:solidFill>
                  <a:schemeClr val="hlink"/>
                </a:solidFill>
              </a:rPr>
              <a:t>)</a:t>
            </a:r>
            <a:r>
              <a:rPr lang="en-US" altLang="zh-TW" sz="2200" u="sng" dirty="0" smtClean="0">
                <a:solidFill>
                  <a:schemeClr val="hlink"/>
                </a:solidFill>
              </a:rPr>
              <a:t>__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機關得於第</a:t>
            </a:r>
            <a:r>
              <a:rPr lang="en-US" altLang="zh-TW" sz="2200" dirty="0" smtClean="0"/>
              <a:t>63</a:t>
            </a:r>
            <a:r>
              <a:rPr lang="zh-TW" altLang="en-US" sz="2200" dirty="0" smtClean="0"/>
              <a:t>點第</a:t>
            </a:r>
            <a:r>
              <a:rPr lang="en-US" altLang="zh-TW" sz="2200" dirty="0" smtClean="0"/>
              <a:t>5</a:t>
            </a:r>
            <a:r>
              <a:rPr lang="zh-TW" altLang="en-US" sz="2200" dirty="0" smtClean="0"/>
              <a:t>款規定之評定方式擇一敘明，並將「最有利標」改為「最符合需要」，「評選委員會」改為「評審小組」，或另定評定方式。機關無需依採購法第</a:t>
            </a:r>
            <a:r>
              <a:rPr lang="en-US" altLang="zh-TW" sz="2200" dirty="0" smtClean="0"/>
              <a:t>94</a:t>
            </a:r>
            <a:r>
              <a:rPr lang="zh-TW" altLang="en-US" sz="2200" dirty="0" smtClean="0"/>
              <a:t>條規定成立評選委員會，得由機關人員自行成立評審小組辦理評審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，擇符合需要之廠商依下列方式辦理：</a:t>
            </a:r>
          </a:p>
          <a:p>
            <a:pPr marL="1636713" lvl="2" indent="-714375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/>
              <a:t>□</a:t>
            </a:r>
            <a:r>
              <a:rPr lang="en-US" altLang="zh-TW" sz="2200" dirty="0" smtClean="0"/>
              <a:t>1.</a:t>
            </a:r>
            <a:r>
              <a:rPr lang="zh-TW" altLang="en-US" sz="2200" dirty="0" smtClean="0">
                <a:solidFill>
                  <a:schemeClr val="folHlink"/>
                </a:solidFill>
              </a:rPr>
              <a:t>擇</a:t>
            </a:r>
            <a:r>
              <a:rPr lang="zh-TW" altLang="en-US" sz="2200" dirty="0" smtClean="0">
                <a:solidFill>
                  <a:srgbClr val="A50021"/>
                </a:solidFill>
              </a:rPr>
              <a:t>最</a:t>
            </a:r>
            <a:r>
              <a:rPr lang="zh-TW" altLang="en-US" sz="2200" dirty="0" smtClean="0">
                <a:solidFill>
                  <a:schemeClr val="folHlink"/>
                </a:solidFill>
              </a:rPr>
              <a:t>符合需要者進行</a:t>
            </a:r>
            <a:r>
              <a:rPr lang="zh-TW" altLang="en-US" sz="2200" u="sng" dirty="0" smtClean="0">
                <a:solidFill>
                  <a:srgbClr val="FF3399"/>
                </a:solidFill>
              </a:rPr>
              <a:t>議價</a:t>
            </a:r>
            <a:r>
              <a:rPr lang="zh-TW" altLang="en-US" sz="2200" dirty="0" smtClean="0">
                <a:solidFill>
                  <a:schemeClr val="folHlink"/>
                </a:solidFill>
              </a:rPr>
              <a:t>。</a:t>
            </a:r>
          </a:p>
          <a:p>
            <a:pPr marL="1636713" lvl="2" indent="-714375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hlink"/>
                </a:solidFill>
              </a:rPr>
              <a:t>□</a:t>
            </a:r>
            <a:r>
              <a:rPr lang="en-US" altLang="zh-TW" sz="2200" dirty="0" smtClean="0"/>
              <a:t>2.</a:t>
            </a:r>
            <a:r>
              <a:rPr lang="zh-TW" altLang="en-US" sz="2200" dirty="0" smtClean="0">
                <a:solidFill>
                  <a:schemeClr val="folHlink"/>
                </a:solidFill>
              </a:rPr>
              <a:t>擇符合需要者依</a:t>
            </a:r>
            <a:r>
              <a:rPr lang="zh-TW" altLang="en-US" sz="2200" dirty="0" smtClean="0">
                <a:solidFill>
                  <a:srgbClr val="A50021"/>
                </a:solidFill>
              </a:rPr>
              <a:t>符合需要之序位</a:t>
            </a:r>
            <a:r>
              <a:rPr lang="zh-TW" altLang="en-US" sz="2200" dirty="0" smtClean="0">
                <a:solidFill>
                  <a:schemeClr val="folHlink"/>
                </a:solidFill>
              </a:rPr>
              <a:t>依序</a:t>
            </a:r>
            <a:r>
              <a:rPr lang="zh-TW" altLang="en-US" sz="2200" u="sng" dirty="0" smtClean="0">
                <a:solidFill>
                  <a:srgbClr val="FF3399"/>
                </a:solidFill>
              </a:rPr>
              <a:t>議價</a:t>
            </a:r>
            <a:r>
              <a:rPr lang="zh-TW" altLang="en-US" sz="2200" dirty="0" smtClean="0">
                <a:solidFill>
                  <a:schemeClr val="folHlink"/>
                </a:solidFill>
              </a:rPr>
              <a:t>，符合需要廠商</a:t>
            </a:r>
            <a:r>
              <a:rPr lang="zh-TW" altLang="en-US" sz="2200" dirty="0" smtClean="0">
                <a:solidFill>
                  <a:srgbClr val="A50021"/>
                </a:solidFill>
              </a:rPr>
              <a:t>家數上限：</a:t>
            </a:r>
            <a:r>
              <a:rPr lang="en-US" altLang="zh-TW" sz="2200" dirty="0" smtClean="0">
                <a:solidFill>
                  <a:srgbClr val="A50021"/>
                </a:solidFill>
              </a:rPr>
              <a:t>______</a:t>
            </a:r>
            <a:r>
              <a:rPr lang="zh-TW" altLang="en-US" sz="2200" dirty="0" smtClean="0">
                <a:solidFill>
                  <a:srgbClr val="A50021"/>
                </a:solidFill>
              </a:rPr>
              <a:t>家</a:t>
            </a:r>
            <a:r>
              <a:rPr lang="zh-TW" altLang="en-US" sz="2200" dirty="0" smtClean="0">
                <a:solidFill>
                  <a:schemeClr val="folHlink"/>
                </a:solidFill>
              </a:rPr>
              <a:t>。未載明者，為經評審結果符合需要之家數。</a:t>
            </a:r>
          </a:p>
          <a:p>
            <a:pPr marL="1636713" lvl="2" indent="-714375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/>
              <a:t>□</a:t>
            </a:r>
            <a:r>
              <a:rPr lang="en-US" altLang="zh-TW" sz="2200" dirty="0" smtClean="0"/>
              <a:t>3.</a:t>
            </a:r>
            <a:r>
              <a:rPr lang="zh-TW" altLang="en-US" sz="2200" dirty="0" smtClean="0">
                <a:solidFill>
                  <a:schemeClr val="folHlink"/>
                </a:solidFill>
              </a:rPr>
              <a:t>擇符合需要者</a:t>
            </a:r>
            <a:r>
              <a:rPr lang="zh-TW" altLang="en-US" sz="2200" u="sng" dirty="0" smtClean="0">
                <a:solidFill>
                  <a:srgbClr val="FF3399"/>
                </a:solidFill>
              </a:rPr>
              <a:t>比價</a:t>
            </a:r>
            <a:r>
              <a:rPr lang="zh-TW" altLang="en-US" sz="2200" dirty="0" smtClean="0">
                <a:solidFill>
                  <a:schemeClr val="folHlink"/>
                </a:solidFill>
              </a:rPr>
              <a:t>，符合需要廠商</a:t>
            </a:r>
            <a:r>
              <a:rPr lang="zh-TW" altLang="en-US" sz="2200" dirty="0" smtClean="0">
                <a:solidFill>
                  <a:srgbClr val="A50021"/>
                </a:solidFill>
              </a:rPr>
              <a:t>家數上限：</a:t>
            </a:r>
            <a:r>
              <a:rPr lang="en-US" altLang="zh-TW" sz="2200" dirty="0" smtClean="0">
                <a:solidFill>
                  <a:srgbClr val="A50021"/>
                </a:solidFill>
              </a:rPr>
              <a:t>______</a:t>
            </a:r>
            <a:r>
              <a:rPr lang="zh-TW" altLang="en-US" sz="2200" dirty="0" smtClean="0">
                <a:solidFill>
                  <a:srgbClr val="A50021"/>
                </a:solidFill>
              </a:rPr>
              <a:t>家</a:t>
            </a:r>
            <a:r>
              <a:rPr lang="zh-TW" altLang="en-US" sz="2200" dirty="0" smtClean="0">
                <a:solidFill>
                  <a:schemeClr val="folHlink"/>
                </a:solidFill>
              </a:rPr>
              <a:t>。未載明者，為經評審結果符合需要之家數。</a:t>
            </a:r>
          </a:p>
          <a:p>
            <a:pPr marL="1636713" lvl="2" indent="-714375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200" dirty="0" smtClean="0"/>
              <a:t>(</a:t>
            </a:r>
            <a:r>
              <a:rPr lang="zh-TW" altLang="en-US" sz="2200" dirty="0" smtClean="0"/>
              <a:t>三</a:t>
            </a:r>
            <a:r>
              <a:rPr lang="en-US" altLang="zh-TW" sz="2200" dirty="0" smtClean="0"/>
              <a:t>) </a:t>
            </a:r>
            <a:r>
              <a:rPr lang="zh-TW" altLang="en-US" sz="2200" dirty="0" smtClean="0"/>
              <a:t>符合需要者總評分最高、價格與總評分之商數最低、或序位第一之廠商，有</a:t>
            </a:r>
            <a:r>
              <a:rPr lang="en-US" altLang="zh-TW" sz="2200" dirty="0" smtClean="0">
                <a:solidFill>
                  <a:srgbClr val="FF0000"/>
                </a:solidFill>
              </a:rPr>
              <a:t>2</a:t>
            </a:r>
            <a:r>
              <a:rPr lang="zh-TW" altLang="en-US" sz="2200" dirty="0" smtClean="0">
                <a:solidFill>
                  <a:srgbClr val="FF0000"/>
                </a:solidFill>
              </a:rPr>
              <a:t>家以上相同</a:t>
            </a:r>
            <a:r>
              <a:rPr lang="zh-TW" altLang="en-US" sz="2200" dirty="0" smtClean="0"/>
              <a:t>時，準依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sz="2200" i="1" u="sng" dirty="0" smtClean="0">
                <a:solidFill>
                  <a:srgbClr val="FF6600"/>
                </a:solidFill>
              </a:rPr>
              <a:t>64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點第</a:t>
            </a:r>
            <a:r>
              <a:rPr lang="en-US" altLang="zh-TW" sz="2200" i="1" u="sng" dirty="0" smtClean="0">
                <a:solidFill>
                  <a:srgbClr val="FF6600"/>
                </a:solidFill>
              </a:rPr>
              <a:t>2</a:t>
            </a:r>
            <a:r>
              <a:rPr lang="zh-TW" altLang="en-US" sz="2200" i="1" u="sng" dirty="0" smtClean="0">
                <a:solidFill>
                  <a:srgbClr val="FF6600"/>
                </a:solidFill>
              </a:rPr>
              <a:t>款</a:t>
            </a:r>
            <a:r>
              <a:rPr lang="zh-TW" altLang="en-US" sz="2200" dirty="0" smtClean="0"/>
              <a:t>之規定辦理。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54123-0350-40DB-A5C2-EA7FDB5DA38C}" type="slidenum">
              <a:rPr lang="en-US" altLang="zh-TW" smtClean="0"/>
              <a:pPr/>
              <a:t>38</a:t>
            </a:fld>
            <a:endParaRPr lang="en-US" altLang="zh-TW" smtClean="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2/4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【</a:t>
            </a:r>
            <a:r>
              <a:rPr lang="zh-TW" altLang="en-US" dirty="0" smtClean="0"/>
              <a:t>本府投標須知範本</a:t>
            </a:r>
            <a:r>
              <a:rPr lang="en-US" altLang="zh-TW" dirty="0" smtClean="0"/>
              <a:t>】</a:t>
            </a:r>
          </a:p>
          <a:p>
            <a:pPr lvl="1" eaLnBrk="1" hangingPunct="1">
              <a:defRPr/>
            </a:pPr>
            <a:r>
              <a:rPr lang="zh-TW" altLang="en-US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63</a:t>
            </a:r>
            <a:r>
              <a:rPr lang="zh-TW" altLang="en-US" i="1" u="sng" dirty="0" smtClean="0">
                <a:solidFill>
                  <a:srgbClr val="FF6600"/>
                </a:solidFill>
              </a:rPr>
              <a:t>點第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5</a:t>
            </a:r>
            <a:r>
              <a:rPr lang="zh-TW" altLang="en-US" i="1" u="sng" dirty="0" smtClean="0">
                <a:solidFill>
                  <a:srgbClr val="FF6600"/>
                </a:solidFill>
              </a:rPr>
              <a:t>款</a:t>
            </a:r>
            <a:r>
              <a:rPr lang="zh-TW" altLang="en-US" dirty="0" smtClean="0"/>
              <a:t>：評定最有利標之方式，依下列方式之一辦理： </a:t>
            </a:r>
          </a:p>
          <a:p>
            <a:pPr marL="1344613" lvl="2" indent="-422275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1.</a:t>
            </a:r>
            <a:r>
              <a:rPr lang="zh-TW" altLang="en-US" dirty="0" smtClean="0"/>
              <a:t>總評分法：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(1)</a:t>
            </a:r>
            <a:r>
              <a:rPr lang="zh-TW" altLang="en-US" dirty="0" smtClean="0"/>
              <a:t>價格納入評分，以總評分最高，經□機關首長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□評選委員會過半數</a:t>
            </a:r>
            <a:r>
              <a:rPr lang="zh-TW" altLang="en-US" dirty="0" smtClean="0"/>
              <a:t>　之決定者為最有利標。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(2)</a:t>
            </a:r>
            <a:r>
              <a:rPr lang="zh-TW" altLang="en-US" dirty="0" smtClean="0"/>
              <a:t>價格不納入評分，綜合考量廠商之總評分及價格，以整體表現經□機關首長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□評選委員會過半數決定</a:t>
            </a:r>
            <a:r>
              <a:rPr lang="zh-TW" altLang="en-US" dirty="0" smtClean="0"/>
              <a:t>　最優者為最有利標。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(3)</a:t>
            </a:r>
            <a:r>
              <a:rPr lang="zh-TW" altLang="en-US" dirty="0" smtClean="0"/>
              <a:t>以固定費用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或費率</a:t>
            </a:r>
            <a:r>
              <a:rPr lang="en-US" altLang="zh-TW" dirty="0" smtClean="0"/>
              <a:t>)</a:t>
            </a:r>
            <a:r>
              <a:rPr lang="zh-TW" altLang="en-US" dirty="0" smtClean="0"/>
              <a:t>給付，以總評分最高，經□機關首長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zh-TW" altLang="en-US" dirty="0" smtClean="0"/>
              <a:t>評選委員會過半數　之決定者為最有利標。</a:t>
            </a:r>
          </a:p>
        </p:txBody>
      </p:sp>
      <p:sp>
        <p:nvSpPr>
          <p:cNvPr id="3891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088" y="285273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870F0-9827-4C61-B7F7-73F046FB283F}" type="slidenum">
              <a:rPr lang="en-US" altLang="zh-TW" smtClean="0"/>
              <a:pPr/>
              <a:t>39</a:t>
            </a:fld>
            <a:endParaRPr lang="en-US" altLang="zh-TW" smtClean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3/4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44613" lvl="2" indent="-422275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 2.</a:t>
            </a:r>
            <a:r>
              <a:rPr lang="zh-TW" altLang="en-US" dirty="0" smtClean="0"/>
              <a:t>序位法：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(1)</a:t>
            </a:r>
            <a:r>
              <a:rPr lang="zh-TW" altLang="en-US" dirty="0" smtClean="0"/>
              <a:t>價格納入評比，以序位第一，經□機關首長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□評選委員會過半數</a:t>
            </a:r>
            <a:r>
              <a:rPr lang="zh-TW" altLang="en-US" dirty="0" smtClean="0"/>
              <a:t>　之決定者為最有利標。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(2)</a:t>
            </a:r>
            <a:r>
              <a:rPr lang="zh-TW" altLang="en-US" dirty="0" smtClean="0"/>
              <a:t>價格不納入評比，綜合考量廠商之評比及價格，以整體表現經□機關首長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□評選委員會過半數決定</a:t>
            </a:r>
            <a:r>
              <a:rPr lang="zh-TW" altLang="en-US" dirty="0" smtClean="0"/>
              <a:t>　序位第一者為最有利標。</a:t>
            </a:r>
          </a:p>
          <a:p>
            <a:pPr marL="2189163" lvl="3" indent="-665163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en-US" altLang="zh-TW" dirty="0" smtClean="0"/>
              <a:t>(3)</a:t>
            </a:r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6600"/>
                </a:solidFill>
              </a:rPr>
              <a:t>固定費用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或費率</a:t>
            </a:r>
            <a:r>
              <a:rPr lang="en-US" altLang="zh-TW" dirty="0" smtClean="0"/>
              <a:t>)</a:t>
            </a:r>
            <a:r>
              <a:rPr lang="zh-TW" altLang="en-US" dirty="0" smtClean="0"/>
              <a:t>給付，以序位第一，經□機關首長</a:t>
            </a:r>
            <a:r>
              <a:rPr lang="zh-TW" altLang="en-US" dirty="0" smtClean="0">
                <a:solidFill>
                  <a:schemeClr val="hlink"/>
                </a:solidFill>
              </a:rPr>
              <a:t>□</a:t>
            </a:r>
            <a:r>
              <a:rPr lang="zh-TW" altLang="en-US" dirty="0" smtClean="0"/>
              <a:t>評選委員會過半數　之決定者為最有利標。</a:t>
            </a:r>
          </a:p>
          <a:p>
            <a:pPr marL="1344613" lvl="2" indent="-422275" eaLnBrk="1" hangingPunct="1">
              <a:buFont typeface="Wingdings" pitchFamily="2" charset="2"/>
              <a:buNone/>
              <a:defRPr/>
            </a:pPr>
            <a:r>
              <a:rPr lang="zh-TW" altLang="en-US" dirty="0" smtClean="0"/>
              <a:t>    序位計算方式，係以評選委員各評選項目之分別評分後予以加總，並依加總分數高低轉換為序位，彙整合計各廠商之序位，以合計值最低者為序位第一。</a:t>
            </a:r>
          </a:p>
          <a:p>
            <a:pPr marL="1344613" lvl="2" indent="-422275" eaLnBrk="1" hangingPunct="1">
              <a:buFont typeface="Wingdings" pitchFamily="2" charset="2"/>
              <a:buNone/>
              <a:defRPr/>
            </a:pPr>
            <a:r>
              <a:rPr lang="zh-TW" altLang="en-US" dirty="0" smtClean="0"/>
              <a:t>□ </a:t>
            </a:r>
            <a:r>
              <a:rPr lang="en-US" altLang="zh-TW" dirty="0" smtClean="0"/>
              <a:t>3.</a:t>
            </a:r>
            <a:r>
              <a:rPr lang="zh-TW" altLang="en-US" dirty="0" smtClean="0"/>
              <a:t>評分單價法：價格不納入評分；以價格與總評分之商數最低者為最有利標。</a:t>
            </a:r>
          </a:p>
        </p:txBody>
      </p:sp>
      <p:sp>
        <p:nvSpPr>
          <p:cNvPr id="3994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088" y="134143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9164D-5240-4688-A4F9-FAED4EEA8ACC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52" t="12835" r="24591" b="11356"/>
          <a:stretch>
            <a:fillRect/>
          </a:stretch>
        </p:blipFill>
        <p:spPr bwMode="auto">
          <a:xfrm>
            <a:off x="1115616" y="0"/>
            <a:ext cx="74168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圖說文字 7"/>
          <p:cNvSpPr/>
          <p:nvPr/>
        </p:nvSpPr>
        <p:spPr>
          <a:xfrm>
            <a:off x="7092280" y="3284984"/>
            <a:ext cx="1872208" cy="1512168"/>
          </a:xfrm>
          <a:prstGeom prst="wedgeRoundRectCallout">
            <a:avLst>
              <a:gd name="adj1" fmla="val -62493"/>
              <a:gd name="adj2" fmla="val 88548"/>
              <a:gd name="adj3" fmla="val 16667"/>
            </a:avLst>
          </a:prstGeom>
          <a:solidFill>
            <a:srgbClr val="9966FF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專家學者出席費用</a:t>
            </a:r>
            <a:r>
              <a:rPr lang="en-US" altLang="zh-TW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(2000</a:t>
            </a:r>
            <a:r>
              <a:rPr lang="zh-TW" altLang="en-US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元</a:t>
            </a:r>
            <a:r>
              <a:rPr lang="en-US" altLang="zh-TW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zh-TW" altLang="en-US" sz="2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由工務局支付</a:t>
            </a:r>
            <a:endParaRPr lang="zh-TW" altLang="en-US" sz="24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52FCC1-D0BD-4EFD-89E2-DD61FD17C68E}" type="slidenum">
              <a:rPr lang="en-US" altLang="zh-TW" smtClean="0"/>
              <a:pPr/>
              <a:t>40</a:t>
            </a:fld>
            <a:endParaRPr lang="en-US" altLang="zh-TW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4/4</a:t>
            </a:r>
          </a:p>
        </p:txBody>
      </p:sp>
      <p:sp>
        <p:nvSpPr>
          <p:cNvPr id="40965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584" y="5085184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827584" y="602128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0312" y="5517232"/>
            <a:ext cx="1763688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【</a:t>
            </a:r>
            <a:r>
              <a:rPr lang="zh-TW" altLang="en-US" dirty="0" smtClean="0"/>
              <a:t>本府投標須知範本</a:t>
            </a:r>
            <a:r>
              <a:rPr lang="en-US" altLang="zh-TW" dirty="0" smtClean="0"/>
              <a:t>】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TW" altLang="en-US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64</a:t>
            </a:r>
            <a:r>
              <a:rPr lang="zh-TW" altLang="en-US" i="1" u="sng" dirty="0" smtClean="0">
                <a:solidFill>
                  <a:srgbClr val="FF6600"/>
                </a:solidFill>
              </a:rPr>
              <a:t>點第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2</a:t>
            </a:r>
            <a:r>
              <a:rPr lang="zh-TW" altLang="en-US" i="1" u="sng" dirty="0" smtClean="0">
                <a:solidFill>
                  <a:srgbClr val="FF6600"/>
                </a:solidFill>
              </a:rPr>
              <a:t>款</a:t>
            </a:r>
            <a:r>
              <a:rPr lang="zh-TW" altLang="en-US" dirty="0" smtClean="0"/>
              <a:t>：</a:t>
            </a:r>
          </a:p>
          <a:p>
            <a:pPr marL="1344613" lvl="2" indent="-4222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dirty="0" smtClean="0"/>
              <a:t>    </a:t>
            </a:r>
            <a:r>
              <a:rPr lang="zh-TW" altLang="en-US" sz="2200" dirty="0" smtClean="0"/>
              <a:t>總評分法或序位法採價格納入評分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比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，或採評分單價法者，評定結果，有</a:t>
            </a:r>
            <a:r>
              <a:rPr lang="en-US" altLang="zh-TW" sz="2200" dirty="0" smtClean="0">
                <a:solidFill>
                  <a:srgbClr val="FF0000"/>
                </a:solidFill>
              </a:rPr>
              <a:t>2</a:t>
            </a:r>
            <a:r>
              <a:rPr lang="zh-TW" altLang="en-US" sz="2200" dirty="0" smtClean="0">
                <a:solidFill>
                  <a:srgbClr val="FF0000"/>
                </a:solidFill>
              </a:rPr>
              <a:t>家以上</a:t>
            </a:r>
            <a:r>
              <a:rPr lang="zh-TW" altLang="en-US" sz="2200" dirty="0" smtClean="0"/>
              <a:t>總評分</a:t>
            </a:r>
            <a:r>
              <a:rPr lang="zh-TW" altLang="en-US" sz="2200" dirty="0" smtClean="0">
                <a:solidFill>
                  <a:srgbClr val="FF0000"/>
                </a:solidFill>
              </a:rPr>
              <a:t>同為最高、序位同為第一</a:t>
            </a:r>
            <a:r>
              <a:rPr lang="zh-TW" altLang="en-US" sz="2200" dirty="0" smtClean="0"/>
              <a:t>或價格與總評分之商數同為最低時，以</a:t>
            </a:r>
            <a:r>
              <a:rPr lang="zh-TW" altLang="en-US" sz="2200" dirty="0" smtClean="0">
                <a:solidFill>
                  <a:srgbClr val="00B0F0"/>
                </a:solidFill>
              </a:rPr>
              <a:t>標價低者優先議價</a:t>
            </a:r>
            <a:r>
              <a:rPr lang="zh-TW" altLang="en-US" sz="2200" dirty="0" smtClean="0"/>
              <a:t>；但廠商報價仍相同時或</a:t>
            </a:r>
            <a:r>
              <a:rPr lang="zh-TW" altLang="en-US" sz="2200" dirty="0" smtClean="0">
                <a:solidFill>
                  <a:srgbClr val="FF0000"/>
                </a:solidFill>
              </a:rPr>
              <a:t>以固定費用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或費率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給付者，其評定方式分別準依</a:t>
            </a:r>
            <a:r>
              <a:rPr lang="zh-TW" altLang="en-US" sz="2200" i="1" dirty="0" smtClean="0">
                <a:solidFill>
                  <a:srgbClr val="FF6600"/>
                </a:solidFill>
              </a:rPr>
              <a:t>前點□第</a:t>
            </a:r>
            <a:r>
              <a:rPr lang="en-US" altLang="zh-TW" sz="2200" i="1" dirty="0" smtClean="0">
                <a:solidFill>
                  <a:srgbClr val="FF6600"/>
                </a:solidFill>
              </a:rPr>
              <a:t>6</a:t>
            </a:r>
            <a:r>
              <a:rPr lang="zh-TW" altLang="en-US" sz="2200" i="1" dirty="0" smtClean="0">
                <a:solidFill>
                  <a:srgbClr val="FF6600"/>
                </a:solidFill>
              </a:rPr>
              <a:t>款；□第</a:t>
            </a:r>
            <a:r>
              <a:rPr lang="en-US" altLang="zh-TW" sz="2200" i="1" dirty="0" smtClean="0">
                <a:solidFill>
                  <a:srgbClr val="FF6600"/>
                </a:solidFill>
              </a:rPr>
              <a:t>7</a:t>
            </a:r>
            <a:r>
              <a:rPr lang="zh-TW" altLang="en-US" sz="2200" i="1" dirty="0" smtClean="0">
                <a:solidFill>
                  <a:srgbClr val="FF6600"/>
                </a:solidFill>
              </a:rPr>
              <a:t>款</a:t>
            </a:r>
            <a:r>
              <a:rPr lang="zh-TW" altLang="en-US" sz="2200" dirty="0" smtClean="0"/>
              <a:t>之規定辦理。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zh-TW" altLang="en-US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63</a:t>
            </a:r>
            <a:r>
              <a:rPr lang="zh-TW" altLang="en-US" i="1" u="sng" dirty="0" smtClean="0">
                <a:solidFill>
                  <a:srgbClr val="FF6600"/>
                </a:solidFill>
              </a:rPr>
              <a:t>點第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6</a:t>
            </a:r>
            <a:r>
              <a:rPr lang="zh-TW" altLang="en-US" i="1" u="sng" dirty="0" smtClean="0">
                <a:solidFill>
                  <a:srgbClr val="FF6600"/>
                </a:solidFill>
              </a:rPr>
              <a:t>款</a:t>
            </a:r>
            <a:r>
              <a:rPr lang="en-US" altLang="zh-TW" dirty="0" smtClean="0"/>
              <a:t>(</a:t>
            </a:r>
            <a:r>
              <a:rPr lang="zh-TW" altLang="en-US" dirty="0" smtClean="0"/>
              <a:t>總評分法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zh-TW" altLang="en-US" i="1" u="sng" dirty="0" smtClean="0">
                <a:solidFill>
                  <a:srgbClr val="FF6600"/>
                </a:solidFill>
              </a:rPr>
              <a:t>第</a:t>
            </a:r>
            <a:r>
              <a:rPr lang="en-US" altLang="zh-TW" i="1" u="sng" dirty="0" smtClean="0">
                <a:solidFill>
                  <a:srgbClr val="FF6600"/>
                </a:solidFill>
              </a:rPr>
              <a:t>7</a:t>
            </a:r>
            <a:r>
              <a:rPr lang="zh-TW" altLang="en-US" i="1" u="sng" dirty="0" smtClean="0">
                <a:solidFill>
                  <a:srgbClr val="FF6600"/>
                </a:solidFill>
              </a:rPr>
              <a:t>款</a:t>
            </a:r>
            <a:r>
              <a:rPr lang="en-US" altLang="zh-TW" dirty="0" smtClean="0"/>
              <a:t>(</a:t>
            </a:r>
            <a:r>
              <a:rPr lang="zh-TW" altLang="en-US" dirty="0" smtClean="0"/>
              <a:t>序位法</a:t>
            </a:r>
            <a:r>
              <a:rPr lang="en-US" altLang="zh-TW" dirty="0" smtClean="0"/>
              <a:t>)</a:t>
            </a:r>
            <a:r>
              <a:rPr lang="zh-TW" altLang="en-US" sz="2200" dirty="0" smtClean="0"/>
              <a:t>：</a:t>
            </a:r>
          </a:p>
          <a:p>
            <a:pPr marL="1344613" lvl="2" indent="-4222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/>
              <a:t>□</a:t>
            </a:r>
            <a:r>
              <a:rPr lang="en-US" altLang="zh-TW" sz="2200" dirty="0" smtClean="0"/>
              <a:t>1.</a:t>
            </a:r>
            <a:r>
              <a:rPr lang="zh-TW" altLang="en-US" sz="2200" dirty="0" smtClean="0"/>
              <a:t>對總評分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或序位合計值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相同廠商再行綜合評選一次，總評分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或序位合計值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仍相同者，抽籤決定之。</a:t>
            </a:r>
          </a:p>
          <a:p>
            <a:pPr marL="1344613" lvl="2" indent="-4222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hlink"/>
                </a:solidFill>
              </a:rPr>
              <a:t>□</a:t>
            </a:r>
            <a:r>
              <a:rPr lang="en-US" altLang="zh-TW" sz="2200" dirty="0" smtClean="0"/>
              <a:t>2.</a:t>
            </a:r>
            <a:r>
              <a:rPr lang="zh-TW" altLang="en-US" sz="2200" dirty="0" smtClean="0"/>
              <a:t>擇</a:t>
            </a:r>
            <a:r>
              <a:rPr lang="zh-TW" altLang="en-US" sz="2200" dirty="0" smtClean="0">
                <a:solidFill>
                  <a:srgbClr val="FF0000"/>
                </a:solidFill>
              </a:rPr>
              <a:t>配分最高</a:t>
            </a:r>
            <a:r>
              <a:rPr lang="zh-TW" altLang="en-US" sz="2200" dirty="0" smtClean="0"/>
              <a:t>之評選項目之</a:t>
            </a:r>
            <a:r>
              <a:rPr lang="zh-TW" altLang="en-US" sz="2200" dirty="0" smtClean="0">
                <a:solidFill>
                  <a:srgbClr val="FF0000"/>
                </a:solidFill>
              </a:rPr>
              <a:t>得分較高者</a:t>
            </a:r>
            <a:r>
              <a:rPr lang="zh-TW" altLang="en-US" sz="2200" dirty="0" smtClean="0"/>
              <a:t>為最有利標。得分仍相同者，抽籤決定之。</a:t>
            </a:r>
          </a:p>
          <a:p>
            <a:pPr marL="1344613" lvl="2" indent="-4222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</a:rPr>
              <a:t>序位法多了第</a:t>
            </a:r>
            <a:r>
              <a:rPr lang="en-US" altLang="zh-TW" sz="2200" dirty="0" smtClean="0">
                <a:solidFill>
                  <a:schemeClr val="tx1"/>
                </a:solidFill>
              </a:rPr>
              <a:t>3</a:t>
            </a:r>
            <a:r>
              <a:rPr lang="zh-TW" altLang="en-US" sz="2200" dirty="0" smtClean="0">
                <a:solidFill>
                  <a:schemeClr val="tx1"/>
                </a:solidFill>
              </a:rPr>
              <a:t>選項：</a:t>
            </a:r>
            <a:r>
              <a:rPr lang="en-US" altLang="zh-TW" sz="2200" dirty="0" smtClean="0">
                <a:solidFill>
                  <a:schemeClr val="tx1"/>
                </a:solidFill>
              </a:rPr>
              <a:t>)</a:t>
            </a:r>
          </a:p>
          <a:p>
            <a:pPr marL="1344613" lvl="2" indent="-422275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TW" sz="2200" dirty="0" smtClean="0">
                <a:solidFill>
                  <a:schemeClr val="hlink"/>
                </a:solidFill>
              </a:rPr>
              <a:t>□</a:t>
            </a:r>
            <a:r>
              <a:rPr lang="en-US" altLang="zh-TW" sz="2200" dirty="0" smtClean="0"/>
              <a:t>3.</a:t>
            </a:r>
            <a:r>
              <a:rPr lang="zh-TW" altLang="en-US" sz="2200" dirty="0" smtClean="0"/>
              <a:t>擇獲得評選委員評定</a:t>
            </a:r>
            <a:r>
              <a:rPr lang="zh-TW" altLang="en-US" sz="2200" dirty="0" smtClean="0">
                <a:solidFill>
                  <a:srgbClr val="FF0000"/>
                </a:solidFill>
              </a:rPr>
              <a:t>序位第一較多者</a:t>
            </a:r>
            <a:r>
              <a:rPr lang="zh-TW" altLang="en-US" sz="2200" dirty="0" smtClean="0"/>
              <a:t>為序位第一；仍相同者，抽籤決定之。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800E0-90D4-4DAE-8203-23E7F7B89719}" type="slidenum">
              <a:rPr lang="en-US" altLang="zh-TW" smtClean="0"/>
              <a:pPr/>
              <a:t>41</a:t>
            </a:fld>
            <a:endParaRPr lang="en-US" altLang="zh-TW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1-3-5 </a:t>
            </a:r>
            <a:r>
              <a:rPr lang="zh-TW" altLang="en-US" dirty="0" smtClean="0"/>
              <a:t>權責分工表</a:t>
            </a:r>
            <a:endParaRPr lang="en-US" altLang="zh-TW" sz="3200" dirty="0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zh-TW" dirty="0" smtClean="0">
                <a:hlinkClick r:id="rId2" action="ppaction://hlinkfile"/>
              </a:rPr>
              <a:t>委託技術服務</a:t>
            </a:r>
            <a:r>
              <a:rPr lang="en-US" altLang="zh-TW" dirty="0" smtClean="0">
                <a:hlinkClick r:id="rId2" action="ppaction://hlinkfile"/>
              </a:rPr>
              <a:t>(</a:t>
            </a:r>
            <a:r>
              <a:rPr lang="zh-TW" altLang="zh-TW" sz="2800" dirty="0" smtClean="0">
                <a:solidFill>
                  <a:srgbClr val="FF6600"/>
                </a:solidFill>
                <a:hlinkClick r:id="rId2" action="ppaction://hlinkfile"/>
              </a:rPr>
              <a:t>不含施工階段</a:t>
            </a:r>
            <a:r>
              <a:rPr lang="en-US" altLang="zh-TW" dirty="0" smtClean="0">
                <a:hlinkClick r:id="rId2" action="ppaction://hlinkfile"/>
              </a:rPr>
              <a:t>)</a:t>
            </a:r>
            <a:r>
              <a:rPr lang="zh-TW" altLang="zh-TW" dirty="0" smtClean="0">
                <a:hlinkClick r:id="rId2" action="ppaction://hlinkfile"/>
              </a:rPr>
              <a:t>契約約定權責分工表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zh-TW" dirty="0" smtClean="0">
                <a:hlinkClick r:id="rId3" action="ppaction://hlinkfile"/>
              </a:rPr>
              <a:t>公共工程</a:t>
            </a:r>
            <a:r>
              <a:rPr lang="zh-TW" altLang="zh-TW" dirty="0" smtClean="0">
                <a:solidFill>
                  <a:srgbClr val="FF6600"/>
                </a:solidFill>
                <a:hlinkClick r:id="rId3" action="ppaction://hlinkfile"/>
              </a:rPr>
              <a:t>施工階段</a:t>
            </a:r>
            <a:r>
              <a:rPr lang="zh-TW" altLang="zh-TW" dirty="0" smtClean="0">
                <a:hlinkClick r:id="rId3" action="ppaction://hlinkfile"/>
              </a:rPr>
              <a:t>契約約定權責分工表</a:t>
            </a:r>
            <a:endParaRPr lang="en-US" altLang="zh-TW" dirty="0" smtClean="0"/>
          </a:p>
        </p:txBody>
      </p:sp>
      <p:sp>
        <p:nvSpPr>
          <p:cNvPr id="4198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3DE34-79FC-44BA-84A3-020AB62D6D76}" type="slidenum">
              <a:rPr lang="en-US" altLang="zh-TW" smtClean="0"/>
              <a:pPr/>
              <a:t>42</a:t>
            </a:fld>
            <a:endParaRPr lang="en-US" altLang="zh-TW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1-3-6 </a:t>
            </a:r>
            <a:r>
              <a:rPr lang="zh-TW" altLang="en-US" dirty="0" smtClean="0"/>
              <a:t>需求說明書</a:t>
            </a: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法源～</a:t>
            </a:r>
          </a:p>
          <a:p>
            <a:pPr lvl="1" eaLnBrk="1" hangingPunct="1"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技服辦法 </a:t>
            </a:r>
            <a:r>
              <a:rPr lang="en-US" altLang="zh-TW" dirty="0" smtClean="0"/>
              <a:t>§11</a:t>
            </a:r>
          </a:p>
          <a:p>
            <a:pPr lvl="2" eaLnBrk="1" hangingPunct="1">
              <a:defRPr/>
            </a:pPr>
            <a:r>
              <a:rPr lang="zh-TW" altLang="en-US" dirty="0" smtClean="0"/>
              <a:t>服務之項目、工作內容及需求計畫、廠商應具備之人員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</a:p>
          <a:p>
            <a:pPr eaLnBrk="1" hangingPunct="1">
              <a:defRPr/>
            </a:pPr>
            <a:r>
              <a:rPr lang="zh-TW" altLang="en-US" dirty="0" smtClean="0"/>
              <a:t>操作～</a:t>
            </a:r>
          </a:p>
          <a:p>
            <a:pPr lvl="1" eaLnBrk="1" hangingPunct="1">
              <a:defRPr/>
            </a:pPr>
            <a:r>
              <a:rPr lang="zh-TW" altLang="en-US" dirty="0" smtClean="0"/>
              <a:t>為利建築師於投標時了解服務內容，評估所需服務費、人力、風險，建議簡略說明：</a:t>
            </a:r>
          </a:p>
          <a:p>
            <a:pPr lvl="2" eaLnBrk="1" hangingPunct="1">
              <a:defRPr/>
            </a:pPr>
            <a:r>
              <a:rPr lang="zh-TW" altLang="en-US" dirty="0" smtClean="0"/>
              <a:t>工程位置、施工預算、施工標整修內容、原建物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或原整修處</a:t>
            </a:r>
            <a:r>
              <a:rPr lang="en-US" altLang="zh-TW" dirty="0" smtClean="0"/>
              <a:t>)</a:t>
            </a:r>
            <a:r>
              <a:rPr lang="zh-TW" altLang="en-US" dirty="0" smtClean="0"/>
              <a:t>損壞情形及預估達成效益、是否須申請室內裝修許可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如：隔間牆位置變更、增加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、是否須申請雜項執照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如：新增無障礙電梯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、是否須變更使用執照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例：使用用途變更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、消防檢討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</a:p>
        </p:txBody>
      </p:sp>
      <p:sp>
        <p:nvSpPr>
          <p:cNvPr id="43013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 rot="986418">
            <a:off x="5781675" y="928688"/>
            <a:ext cx="3348038" cy="1430337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盡  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79ACF-5AAB-46E0-842E-F242F0793191}" type="slidenum">
              <a:rPr lang="en-US" altLang="zh-TW" smtClean="0"/>
              <a:pPr/>
              <a:t>43</a:t>
            </a:fld>
            <a:endParaRPr lang="en-US" altLang="zh-TW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1-3-7 </a:t>
            </a:r>
            <a:r>
              <a:rPr lang="zh-TW" altLang="en-US" sz="4000" dirty="0" smtClean="0"/>
              <a:t>履約績效管理要點</a:t>
            </a:r>
            <a:endParaRPr lang="zh-TW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法源～</a:t>
            </a:r>
            <a:r>
              <a:rPr lang="zh-TW" altLang="en-US" sz="2800" dirty="0" smtClean="0">
                <a:solidFill>
                  <a:schemeClr val="tx1"/>
                </a:solidFill>
              </a:rPr>
              <a:t>準用：</a:t>
            </a:r>
          </a:p>
          <a:p>
            <a:pPr lvl="1" eaLnBrk="1" hangingPunct="1">
              <a:defRPr/>
            </a:pPr>
            <a:r>
              <a:rPr lang="zh-TW" altLang="en-US" dirty="0" smtClean="0"/>
              <a:t>臺北市政府委託技術服務履約績效管理要點：</a:t>
            </a:r>
          </a:p>
          <a:p>
            <a:pPr lvl="2" eaLnBrk="1" hangingPunct="1">
              <a:defRPr/>
            </a:pPr>
            <a:r>
              <a:rPr lang="en-US" altLang="zh-TW" sz="2800" dirty="0" smtClean="0"/>
              <a:t>§2-</a:t>
            </a:r>
            <a:r>
              <a:rPr lang="zh-TW" altLang="en-US" sz="2800" dirty="0" smtClean="0"/>
              <a:t>適用於公告金額</a:t>
            </a:r>
            <a:r>
              <a:rPr lang="en-US" altLang="zh-TW" sz="2800" dirty="0" smtClean="0"/>
              <a:t>(100</a:t>
            </a:r>
            <a:r>
              <a:rPr lang="zh-TW" altLang="en-US" sz="2800" dirty="0" smtClean="0"/>
              <a:t>萬元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以上委託技術服務採購案</a:t>
            </a:r>
          </a:p>
          <a:p>
            <a:pPr lvl="2" eaLnBrk="1" hangingPunct="1">
              <a:defRPr/>
            </a:pPr>
            <a:r>
              <a:rPr lang="en-US" altLang="zh-TW" sz="2800" dirty="0" smtClean="0"/>
              <a:t>§7-</a:t>
            </a:r>
            <a:r>
              <a:rPr lang="zh-TW" altLang="en-US" sz="2800" dirty="0" smtClean="0"/>
              <a:t>廠商有第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點履約績效</a:t>
            </a:r>
            <a:r>
              <a:rPr lang="zh-TW" altLang="en-US" sz="2800" dirty="0" smtClean="0">
                <a:solidFill>
                  <a:schemeClr val="hlink"/>
                </a:solidFill>
              </a:rPr>
              <a:t>良好</a:t>
            </a:r>
            <a:r>
              <a:rPr lang="zh-TW" altLang="en-US" sz="2800" dirty="0" smtClean="0"/>
              <a:t>情事，</a:t>
            </a:r>
            <a:r>
              <a:rPr lang="zh-TW" altLang="en-US" sz="2800" dirty="0" smtClean="0">
                <a:solidFill>
                  <a:schemeClr val="hlink"/>
                </a:solidFill>
              </a:rPr>
              <a:t>增分</a:t>
            </a:r>
            <a:r>
              <a:rPr lang="zh-TW" altLang="en-US" sz="2800" dirty="0" smtClean="0"/>
              <a:t>記點 </a:t>
            </a:r>
          </a:p>
          <a:p>
            <a:pPr lvl="2" eaLnBrk="1" hangingPunct="1">
              <a:defRPr/>
            </a:pPr>
            <a:r>
              <a:rPr lang="en-US" altLang="zh-TW" sz="2800" dirty="0" smtClean="0"/>
              <a:t>§8-</a:t>
            </a:r>
            <a:r>
              <a:rPr lang="zh-TW" altLang="en-US" sz="2800" dirty="0" smtClean="0"/>
              <a:t>廠商有第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點至第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點履約績效</a:t>
            </a:r>
            <a:r>
              <a:rPr lang="zh-TW" altLang="en-US" sz="2800" dirty="0" smtClean="0">
                <a:solidFill>
                  <a:schemeClr val="hlink"/>
                </a:solidFill>
              </a:rPr>
              <a:t>不良</a:t>
            </a:r>
            <a:r>
              <a:rPr lang="zh-TW" altLang="en-US" sz="2800" dirty="0" smtClean="0"/>
              <a:t>情事，</a:t>
            </a:r>
            <a:r>
              <a:rPr lang="zh-TW" altLang="en-US" sz="2800" dirty="0" smtClean="0">
                <a:solidFill>
                  <a:schemeClr val="hlink"/>
                </a:solidFill>
              </a:rPr>
              <a:t>扣分</a:t>
            </a:r>
            <a:r>
              <a:rPr lang="zh-TW" altLang="en-US" sz="2800" dirty="0" smtClean="0"/>
              <a:t>記點</a:t>
            </a:r>
          </a:p>
          <a:p>
            <a:pPr lvl="2" eaLnBrk="1" hangingPunct="1">
              <a:defRPr/>
            </a:pPr>
            <a:r>
              <a:rPr lang="en-US" altLang="zh-TW" sz="2800" dirty="0" smtClean="0"/>
              <a:t>§11-</a:t>
            </a:r>
            <a:r>
              <a:rPr lang="zh-TW" altLang="en-US" sz="2800" dirty="0" smtClean="0"/>
              <a:t>除扣分記點外，</a:t>
            </a:r>
            <a:r>
              <a:rPr lang="zh-TW" altLang="en-US" sz="2800" dirty="0" smtClean="0">
                <a:solidFill>
                  <a:schemeClr val="hlink"/>
                </a:solidFill>
              </a:rPr>
              <a:t>扣罰違約金</a:t>
            </a:r>
          </a:p>
          <a:p>
            <a:pPr lvl="2" eaLnBrk="1" hangingPunct="1">
              <a:defRPr/>
            </a:pPr>
            <a:r>
              <a:rPr lang="en-US" altLang="zh-TW" sz="2800" dirty="0" smtClean="0"/>
              <a:t>§15-</a:t>
            </a:r>
            <a:r>
              <a:rPr lang="zh-TW" altLang="en-US" sz="2800" dirty="0" smtClean="0"/>
              <a:t>評選時，增、扣分記點之履約績效，</a:t>
            </a:r>
            <a:r>
              <a:rPr lang="zh-TW" altLang="en-US" sz="2800" dirty="0" smtClean="0">
                <a:solidFill>
                  <a:schemeClr val="folHlink"/>
                </a:solidFill>
              </a:rPr>
              <a:t>列為必要評選項目之一</a:t>
            </a:r>
            <a:r>
              <a:rPr lang="zh-TW" altLang="en-US" sz="2800" dirty="0" smtClean="0"/>
              <a:t>，配分最少</a:t>
            </a:r>
            <a:r>
              <a:rPr lang="en-US" altLang="zh-TW" sz="2800" dirty="0" smtClean="0">
                <a:solidFill>
                  <a:schemeClr val="hlink"/>
                </a:solidFill>
              </a:rPr>
              <a:t>15%</a:t>
            </a:r>
            <a:r>
              <a:rPr lang="zh-TW" altLang="en-US" sz="2800" dirty="0" smtClean="0">
                <a:solidFill>
                  <a:schemeClr val="hlink"/>
                </a:solidFill>
              </a:rPr>
              <a:t>以上</a:t>
            </a:r>
            <a:r>
              <a:rPr lang="zh-TW" altLang="en-US" sz="2800" dirty="0" smtClean="0"/>
              <a:t> </a:t>
            </a:r>
          </a:p>
        </p:txBody>
      </p:sp>
      <p:sp>
        <p:nvSpPr>
          <p:cNvPr id="4403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 rot="-364113">
            <a:off x="5643563" y="763588"/>
            <a:ext cx="3505200" cy="1285875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盡量的盡量！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827088" y="242093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8B4CB-4EDF-4B83-BA03-BA40A020BC29}" type="slidenum">
              <a:rPr lang="en-US" altLang="zh-TW" smtClean="0"/>
              <a:pPr/>
              <a:t>44</a:t>
            </a:fld>
            <a:endParaRPr lang="en-US" altLang="zh-TW" smtClean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1-3-8 </a:t>
            </a:r>
            <a:r>
              <a:rPr lang="zh-TW" altLang="en-US" dirty="0" smtClean="0"/>
              <a:t>涉及法律責任切結書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法源～</a:t>
            </a:r>
          </a:p>
          <a:p>
            <a:pPr lvl="1" eaLnBrk="1" hangingPunct="1">
              <a:defRPr/>
            </a:pPr>
            <a:r>
              <a:rPr lang="zh-TW" altLang="en-US" dirty="0" smtClean="0"/>
              <a:t>行政院公共工程委員會</a:t>
            </a:r>
            <a:r>
              <a:rPr lang="en-US" altLang="zh-TW" dirty="0" smtClean="0"/>
              <a:t>97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4</a:t>
            </a:r>
            <a:r>
              <a:rPr lang="zh-TW" altLang="en-US" dirty="0" smtClean="0"/>
              <a:t>日工程企字第</a:t>
            </a:r>
            <a:r>
              <a:rPr lang="en-US" altLang="zh-TW" dirty="0" smtClean="0"/>
              <a:t>09700056250</a:t>
            </a:r>
            <a:r>
              <a:rPr lang="zh-TW" altLang="en-US" dirty="0" smtClean="0"/>
              <a:t>號函： </a:t>
            </a:r>
          </a:p>
          <a:p>
            <a:pPr lvl="2" eaLnBrk="1" hangingPunct="1">
              <a:defRPr/>
            </a:pPr>
            <a:r>
              <a:rPr lang="zh-TW" altLang="en-US" dirty="0" smtClean="0"/>
              <a:t>為提醒技術服務或工程廠商注意法令規定，善盡職責及履行契約義務，以免觸犯法令或違反契約規定而受處罰，請各機關辦理技術服務或工程採購時，於招標文件提供廠商相關法令，並規定廠商於投標或開工前檢附切結書。</a:t>
            </a:r>
          </a:p>
          <a:p>
            <a:pPr lvl="1" eaLnBrk="1" hangingPunct="1">
              <a:defRPr/>
            </a:pPr>
            <a:r>
              <a:rPr lang="zh-TW" altLang="en-US" dirty="0" smtClean="0"/>
              <a:t>廠商參與公共工程可能涉及之法律責任、</a:t>
            </a:r>
            <a:r>
              <a:rPr lang="zh-TW" altLang="en-US" dirty="0" smtClean="0">
                <a:hlinkClick r:id="rId2" action="ppaction://hlinkfile"/>
              </a:rPr>
              <a:t>切結書</a:t>
            </a:r>
            <a:endParaRPr lang="zh-TW" altLang="en-US" dirty="0" smtClean="0"/>
          </a:p>
        </p:txBody>
      </p:sp>
      <p:sp>
        <p:nvSpPr>
          <p:cNvPr id="4506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395288" y="4508500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8CCE4-B887-47F0-B9F2-2223488801AB}" type="slidenum">
              <a:rPr lang="en-US" altLang="zh-TW" smtClean="0"/>
              <a:pPr/>
              <a:t>45</a:t>
            </a:fld>
            <a:endParaRPr lang="en-US" altLang="zh-TW" smtClean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成立「評審小組」</a:t>
            </a: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</a:p>
          <a:p>
            <a:pPr>
              <a:defRPr/>
            </a:pPr>
            <a:r>
              <a:rPr lang="en-US" altLang="zh-TW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次評審小組會議</a:t>
            </a:r>
          </a:p>
        </p:txBody>
      </p:sp>
      <p:pic>
        <p:nvPicPr>
          <p:cNvPr id="46086" name="Picture 5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371633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779B30-2915-4420-BDD5-07F16FCF1DB3}" type="slidenum">
              <a:rPr lang="en-US" altLang="zh-TW" smtClean="0"/>
              <a:pPr/>
              <a:t>46</a:t>
            </a:fld>
            <a:endParaRPr lang="en-US" altLang="zh-TW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1-4 </a:t>
            </a:r>
            <a:r>
              <a:rPr lang="zh-TW" altLang="en-US" sz="4000" smtClean="0"/>
              <a:t>召開第</a:t>
            </a:r>
            <a:r>
              <a:rPr lang="en-US" altLang="zh-TW" sz="4000" smtClean="0"/>
              <a:t>1</a:t>
            </a:r>
            <a:r>
              <a:rPr lang="zh-TW" altLang="en-US" sz="4000" smtClean="0"/>
              <a:t>次評審小組會議</a:t>
            </a:r>
            <a:r>
              <a:rPr lang="zh-TW" altLang="en-US" sz="3200" smtClean="0"/>
              <a:t> </a:t>
            </a:r>
            <a:r>
              <a:rPr lang="en-US" altLang="zh-TW" sz="3200" smtClean="0"/>
              <a:t>1/2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dirty="0" smtClean="0"/>
              <a:t>法源～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評審會議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審定評審項目、標準、評定方式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：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採購評選委員會組織準則 </a:t>
            </a:r>
            <a:r>
              <a:rPr lang="en-US" altLang="zh-TW" dirty="0" smtClean="0"/>
              <a:t>§3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zh-TW" altLang="en-US" sz="2500" dirty="0" smtClean="0"/>
              <a:t>有前例或條件簡單者，由機關自行審定，</a:t>
            </a:r>
            <a:r>
              <a:rPr lang="zh-TW" altLang="en-US" sz="2500" dirty="0" smtClean="0">
                <a:solidFill>
                  <a:schemeClr val="hlink"/>
                </a:solidFill>
              </a:rPr>
              <a:t>得免</a:t>
            </a:r>
            <a:r>
              <a:rPr lang="zh-TW" altLang="en-US" sz="2500" dirty="0" smtClean="0"/>
              <a:t>召開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zh-TW" altLang="en-US" dirty="0" smtClean="0"/>
              <a:t>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採購評選委員會審議規則 </a:t>
            </a:r>
            <a:r>
              <a:rPr lang="en-US" altLang="zh-TW" dirty="0" smtClean="0"/>
              <a:t>§9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zh-TW" altLang="en-US" sz="2500" dirty="0" smtClean="0"/>
              <a:t>評審會議，應有委員總額</a:t>
            </a:r>
            <a:r>
              <a:rPr lang="en-US" altLang="zh-TW" sz="2500" dirty="0" smtClean="0"/>
              <a:t>1/2</a:t>
            </a:r>
            <a:r>
              <a:rPr lang="zh-TW" altLang="en-US" sz="2500" dirty="0" smtClean="0"/>
              <a:t>以上出席，其決議應經出席委員過半數之同意行之。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dirty="0" smtClean="0"/>
              <a:t>操作～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如有</a:t>
            </a:r>
            <a:r>
              <a:rPr lang="zh-TW" altLang="en-US" sz="2400" dirty="0" smtClean="0">
                <a:solidFill>
                  <a:schemeClr val="hlink"/>
                </a:solidFill>
              </a:rPr>
              <a:t>外聘</a:t>
            </a:r>
            <a:r>
              <a:rPr lang="zh-TW" altLang="en-US" sz="2400" dirty="0" smtClean="0"/>
              <a:t>專家學者擔任委員，領取出席費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當日</a:t>
            </a:r>
            <a:r>
              <a:rPr lang="zh-TW" altLang="en-US" sz="2400" dirty="0" smtClean="0">
                <a:solidFill>
                  <a:schemeClr val="hlink"/>
                </a:solidFill>
              </a:rPr>
              <a:t>出席</a:t>
            </a:r>
            <a:r>
              <a:rPr lang="zh-TW" altLang="en-US" sz="2400" dirty="0" smtClean="0"/>
              <a:t>開會或</a:t>
            </a:r>
            <a:r>
              <a:rPr lang="zh-TW" altLang="en-US" sz="2400" dirty="0" smtClean="0">
                <a:solidFill>
                  <a:schemeClr val="hlink"/>
                </a:solidFill>
              </a:rPr>
              <a:t>請假</a:t>
            </a:r>
            <a:r>
              <a:rPr lang="zh-TW" altLang="en-US" sz="2400" dirty="0" smtClean="0"/>
              <a:t>之委員姓名皆應記載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推舉召集人、副召集人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均為委員，可於簽陳成立評審小組時，由首長指派</a:t>
            </a:r>
            <a:r>
              <a:rPr lang="en-US" altLang="zh-TW" sz="2400" dirty="0" smtClean="0"/>
              <a:t>) </a:t>
            </a:r>
            <a:r>
              <a:rPr lang="en-US" altLang="zh-TW" sz="2000" dirty="0" smtClean="0">
                <a:solidFill>
                  <a:srgbClr val="006600"/>
                </a:solidFill>
              </a:rPr>
              <a:t>→</a:t>
            </a:r>
            <a:r>
              <a:rPr lang="zh-TW" altLang="en-US" sz="2000" dirty="0" smtClean="0">
                <a:solidFill>
                  <a:srgbClr val="006600"/>
                </a:solidFill>
              </a:rPr>
              <a:t>採購評選委員會組織準則 </a:t>
            </a:r>
            <a:r>
              <a:rPr lang="en-US" altLang="zh-TW" sz="2000" dirty="0" smtClean="0">
                <a:solidFill>
                  <a:srgbClr val="006600"/>
                </a:solidFill>
              </a:rPr>
              <a:t>§7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 smtClean="0"/>
              <a:t>審定招標文件之</a:t>
            </a:r>
            <a:r>
              <a:rPr lang="zh-TW" altLang="en-US" sz="2400" dirty="0" smtClean="0">
                <a:solidFill>
                  <a:srgbClr val="FF0000"/>
                </a:solidFill>
              </a:rPr>
              <a:t>評審項目</a:t>
            </a:r>
            <a:r>
              <a:rPr lang="zh-TW" altLang="en-US" sz="2400" dirty="0" smtClean="0"/>
              <a:t>、標準、</a:t>
            </a:r>
            <a:r>
              <a:rPr lang="zh-TW" altLang="en-US" sz="2400" dirty="0" smtClean="0">
                <a:solidFill>
                  <a:srgbClr val="FF0000"/>
                </a:solidFill>
              </a:rPr>
              <a:t>配分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評定方式</a:t>
            </a:r>
            <a:r>
              <a:rPr lang="zh-TW" altLang="en-US" sz="2400" dirty="0" smtClean="0"/>
              <a:t>，如有修改，應再給委員確認</a:t>
            </a:r>
          </a:p>
        </p:txBody>
      </p:sp>
      <p:sp>
        <p:nvSpPr>
          <p:cNvPr id="4710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03DE6-670D-4CD8-B213-80A4D674E8C6}" type="slidenum">
              <a:rPr lang="en-US" altLang="zh-TW" smtClean="0"/>
              <a:pPr/>
              <a:t>47</a:t>
            </a:fld>
            <a:endParaRPr lang="en-US" altLang="zh-TW" smtClean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1-4 </a:t>
            </a:r>
            <a:r>
              <a:rPr lang="zh-TW" altLang="en-US" sz="4000" smtClean="0"/>
              <a:t>召開第</a:t>
            </a:r>
            <a:r>
              <a:rPr lang="en-US" altLang="zh-TW" sz="4000" smtClean="0"/>
              <a:t>1</a:t>
            </a:r>
            <a:r>
              <a:rPr lang="zh-TW" altLang="en-US" sz="4000" smtClean="0"/>
              <a:t>次評審小組會議 </a:t>
            </a:r>
            <a:r>
              <a:rPr lang="en-US" altLang="zh-TW" sz="3200" smtClean="0"/>
              <a:t>2/2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569325" cy="52562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zh-TW" altLang="en-US" dirty="0" smtClean="0"/>
              <a:t>操作～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</a:t>
            </a:r>
            <a:r>
              <a:rPr lang="en-US" altLang="zh-TW" dirty="0" smtClean="0">
                <a:hlinkClick r:id="rId2" action="ppaction://hlinkfile"/>
              </a:rPr>
              <a:t>C.13-1 </a:t>
            </a:r>
            <a:r>
              <a:rPr lang="zh-TW" altLang="en-US" dirty="0" smtClean="0">
                <a:solidFill>
                  <a:srgbClr val="FF6600"/>
                </a:solidFill>
              </a:rPr>
              <a:t>免</a:t>
            </a:r>
            <a:r>
              <a:rPr lang="zh-TW" altLang="en-US" dirty="0" smtClean="0"/>
              <a:t>召開評選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審查委員會議審定評選項目、評審標準及評定方式簽參考本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</a:t>
            </a:r>
            <a:r>
              <a:rPr lang="en-US" altLang="zh-TW" dirty="0" smtClean="0">
                <a:hlinkClick r:id="rId3" action="ppaction://hlinkfile"/>
              </a:rPr>
              <a:t>C.13-2 </a:t>
            </a:r>
            <a:r>
              <a:rPr lang="zh-TW" altLang="en-US" dirty="0" smtClean="0"/>
              <a:t>召開評選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審查委員會議審定評選項目、評審標準及評定方式簽參考本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</a:t>
            </a:r>
            <a:r>
              <a:rPr lang="en-US" altLang="zh-TW" dirty="0" smtClean="0">
                <a:hlinkClick r:id="rId4" action="ppaction://hlinkfile"/>
              </a:rPr>
              <a:t>C.13-3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</a:t>
            </a:r>
            <a:r>
              <a:rPr lang="zh-TW" altLang="en-US" dirty="0" smtClean="0">
                <a:solidFill>
                  <a:srgbClr val="FF33CC"/>
                </a:solidFill>
              </a:rPr>
              <a:t>開會通知單稿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5" action="ppaction://hlinkfile"/>
              </a:rPr>
              <a:t>附錄</a:t>
            </a:r>
            <a:r>
              <a:rPr lang="en-US" altLang="zh-TW" dirty="0" smtClean="0">
                <a:hlinkClick r:id="rId5" action="ppaction://hlinkfile"/>
              </a:rPr>
              <a:t>C.14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</a:t>
            </a:r>
            <a:r>
              <a:rPr lang="zh-TW" altLang="en-US" dirty="0" smtClean="0">
                <a:solidFill>
                  <a:srgbClr val="FF33CC"/>
                </a:solidFill>
              </a:rPr>
              <a:t>會議議程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6" action="ppaction://hlinkfile"/>
              </a:rPr>
              <a:t>附錄</a:t>
            </a:r>
            <a:r>
              <a:rPr lang="en-US" altLang="zh-TW" dirty="0" smtClean="0">
                <a:hlinkClick r:id="rId6" action="ppaction://hlinkfile"/>
              </a:rPr>
              <a:t>C.15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</a:t>
            </a:r>
            <a:r>
              <a:rPr lang="zh-TW" altLang="en-US" dirty="0" smtClean="0">
                <a:solidFill>
                  <a:srgbClr val="FF33CC"/>
                </a:solidFill>
              </a:rPr>
              <a:t>會議紀錄</a:t>
            </a:r>
            <a:r>
              <a:rPr lang="zh-TW" altLang="en-US" dirty="0" smtClean="0"/>
              <a:t>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7" action="ppaction://hlinkfile"/>
              </a:rPr>
              <a:t>附錄</a:t>
            </a:r>
            <a:r>
              <a:rPr lang="en-US" altLang="zh-TW" dirty="0" smtClean="0">
                <a:hlinkClick r:id="rId7" action="ppaction://hlinkfile"/>
              </a:rPr>
              <a:t>C.16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評選前</a:t>
            </a:r>
            <a:r>
              <a:rPr lang="en-US" altLang="zh-TW" dirty="0" smtClean="0"/>
              <a:t>)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</a:t>
            </a:r>
            <a:r>
              <a:rPr lang="zh-TW" altLang="en-US" dirty="0" smtClean="0">
                <a:solidFill>
                  <a:srgbClr val="FF33CC"/>
                </a:solidFill>
              </a:rPr>
              <a:t>會議紀錄通知函</a:t>
            </a:r>
            <a:r>
              <a:rPr lang="zh-TW" altLang="en-US" dirty="0" smtClean="0"/>
              <a:t>稿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8" action="ppaction://hlinkfile"/>
              </a:rPr>
              <a:t>附錄</a:t>
            </a:r>
            <a:r>
              <a:rPr lang="en-US" altLang="zh-TW" dirty="0" smtClean="0">
                <a:hlinkClick r:id="rId8" action="ppaction://hlinkfile"/>
              </a:rPr>
              <a:t>C.24 </a:t>
            </a:r>
            <a:r>
              <a:rPr lang="zh-TW" altLang="en-US" dirty="0" smtClean="0"/>
              <a:t>出席費及交通費</a:t>
            </a:r>
            <a:r>
              <a:rPr lang="zh-TW" altLang="en-US" dirty="0" smtClean="0">
                <a:solidFill>
                  <a:srgbClr val="FF33CC"/>
                </a:solidFill>
              </a:rPr>
              <a:t>核銷單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3EE23-6EDE-403F-98B1-B48D9BD8727B}" type="slidenum">
              <a:rPr lang="en-US" altLang="zh-TW" smtClean="0"/>
              <a:pPr/>
              <a:t>48</a:t>
            </a:fld>
            <a:endParaRPr lang="en-US" altLang="zh-TW" smtClean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02083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簽陳、公告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</a:t>
            </a:r>
            <a:r>
              <a:rPr lang="zh-TW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審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49159" name="Picture 7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6850" y="2492375"/>
            <a:ext cx="487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3132138" y="4365625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9" name="五角星形 8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F0EBB-DD29-4149-8800-584BE47E4459}" type="slidenum">
              <a:rPr lang="en-US" altLang="zh-TW" smtClean="0"/>
              <a:pPr/>
              <a:t>49</a:t>
            </a:fld>
            <a:endParaRPr lang="en-US" altLang="zh-TW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 </a:t>
            </a:r>
            <a:r>
              <a:rPr lang="zh-TW" altLang="en-US" smtClean="0"/>
              <a:t>採購作業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1052513" eaLnBrk="1" hangingPunct="1"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5.6.1</a:t>
            </a:r>
            <a:r>
              <a:rPr lang="zh-TW" altLang="en-US" sz="2000" smtClean="0">
                <a:solidFill>
                  <a:schemeClr val="tx1"/>
                </a:solidFill>
              </a:rPr>
              <a:t>公開取得書面報價單及企劃書採購作業流程圖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</a:p>
          <a:p>
            <a:pPr marL="533400" indent="-533400" defTabSz="1052513" eaLnBrk="1" hangingPunct="1">
              <a:defRPr/>
            </a:pPr>
            <a:r>
              <a:rPr lang="zh-TW" altLang="en-US" smtClean="0"/>
              <a:t>招標～</a:t>
            </a:r>
          </a:p>
          <a:p>
            <a:pPr marL="1295400" lvl="2" indent="-381000" defTabSz="1052513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2-1 </a:t>
            </a:r>
            <a:r>
              <a:rPr lang="zh-TW" altLang="en-US" smtClean="0"/>
              <a:t>招標作業階段：</a:t>
            </a:r>
            <a:r>
              <a:rPr lang="zh-TW" altLang="en-US" smtClean="0">
                <a:solidFill>
                  <a:schemeClr val="tx1"/>
                </a:solidFill>
              </a:rPr>
              <a:t>簽陳採購作業申請、刊登招標公告</a:t>
            </a:r>
          </a:p>
          <a:p>
            <a:pPr marL="533400" indent="-533400" defTabSz="1052513" eaLnBrk="1" hangingPunct="1">
              <a:defRPr/>
            </a:pPr>
            <a:r>
              <a:rPr lang="zh-TW" altLang="en-US" smtClean="0"/>
              <a:t>開、審、決標～</a:t>
            </a:r>
          </a:p>
          <a:p>
            <a:pPr marL="1295400" lvl="2" indent="-381000" defTabSz="1052513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2-2 </a:t>
            </a:r>
            <a:r>
              <a:rPr lang="zh-TW" altLang="en-US" smtClean="0"/>
              <a:t>第一步驟：</a:t>
            </a:r>
            <a:r>
              <a:rPr lang="zh-TW" altLang="en-US" smtClean="0">
                <a:solidFill>
                  <a:schemeClr val="tx1"/>
                </a:solidFill>
              </a:rPr>
              <a:t>資格標階段</a:t>
            </a:r>
          </a:p>
          <a:p>
            <a:pPr marL="1966913" lvl="3" indent="-263525" defTabSz="1052513" eaLnBrk="1" hangingPunct="1">
              <a:defRPr/>
            </a:pPr>
            <a:r>
              <a:rPr lang="zh-TW" altLang="en-US" sz="2000" smtClean="0"/>
              <a:t>注意→未達</a:t>
            </a:r>
            <a:r>
              <a:rPr lang="en-US" altLang="zh-TW" sz="2000" smtClean="0"/>
              <a:t>3</a:t>
            </a:r>
            <a:r>
              <a:rPr lang="zh-TW" altLang="en-US" sz="2000" smtClean="0"/>
              <a:t>家時，當場改採限制性招標</a:t>
            </a:r>
            <a:r>
              <a:rPr lang="en-US" altLang="zh-TW" sz="2000" smtClean="0"/>
              <a:t>(</a:t>
            </a:r>
            <a:r>
              <a:rPr lang="zh-TW" altLang="en-US" sz="2000" smtClean="0"/>
              <a:t>事先簽准</a:t>
            </a:r>
            <a:r>
              <a:rPr lang="en-US" altLang="zh-TW" sz="2000" smtClean="0"/>
              <a:t>)</a:t>
            </a:r>
          </a:p>
          <a:p>
            <a:pPr marL="1295400" lvl="2" indent="-381000" defTabSz="1052513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2-3 </a:t>
            </a:r>
            <a:r>
              <a:rPr lang="zh-TW" altLang="en-US" smtClean="0"/>
              <a:t>第二步驟：</a:t>
            </a:r>
            <a:r>
              <a:rPr lang="zh-TW" altLang="en-US" smtClean="0">
                <a:solidFill>
                  <a:schemeClr val="tx1"/>
                </a:solidFill>
              </a:rPr>
              <a:t>評</a:t>
            </a:r>
            <a:r>
              <a:rPr lang="zh-TW" altLang="en-US" smtClean="0">
                <a:solidFill>
                  <a:srgbClr val="FF0000"/>
                </a:solidFill>
              </a:rPr>
              <a:t>「審」</a:t>
            </a:r>
            <a:r>
              <a:rPr lang="zh-TW" altLang="en-US" smtClean="0">
                <a:solidFill>
                  <a:schemeClr val="tx1"/>
                </a:solidFill>
              </a:rPr>
              <a:t>作業階段</a:t>
            </a:r>
            <a:endParaRPr lang="zh-TW" altLang="en-US" sz="2000" smtClean="0"/>
          </a:p>
          <a:p>
            <a:pPr marL="1295400" lvl="2" indent="-381000" defTabSz="1052513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2-4 </a:t>
            </a:r>
            <a:r>
              <a:rPr lang="zh-TW" altLang="en-US" smtClean="0"/>
              <a:t>第三步驟：</a:t>
            </a:r>
            <a:r>
              <a:rPr lang="zh-TW" altLang="en-US" smtClean="0">
                <a:solidFill>
                  <a:schemeClr val="tx1"/>
                </a:solidFill>
              </a:rPr>
              <a:t>價格標階段</a:t>
            </a:r>
          </a:p>
          <a:p>
            <a:pPr marL="533400" indent="-533400" defTabSz="1052513" eaLnBrk="1" hangingPunct="1">
              <a:defRPr/>
            </a:pPr>
            <a:r>
              <a:rPr lang="zh-TW" altLang="en-US" smtClean="0"/>
              <a:t>決標後～</a:t>
            </a:r>
          </a:p>
          <a:p>
            <a:pPr marL="1295400" lvl="2" indent="-381000" defTabSz="1052513"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2-5 </a:t>
            </a:r>
            <a:r>
              <a:rPr lang="zh-TW" altLang="en-US" smtClean="0"/>
              <a:t>決標作業後階段：</a:t>
            </a:r>
            <a:r>
              <a:rPr lang="zh-TW" altLang="en-US" smtClean="0">
                <a:solidFill>
                  <a:schemeClr val="tx1"/>
                </a:solidFill>
              </a:rPr>
              <a:t>書面通知，刊登決標公告，訂約</a:t>
            </a:r>
          </a:p>
        </p:txBody>
      </p:sp>
      <p:sp>
        <p:nvSpPr>
          <p:cNvPr id="5018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BBE11-D9F9-44CC-96E3-3750559A11A4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            </a:t>
            </a:r>
            <a:r>
              <a:rPr lang="zh-TW" altLang="en-US" dirty="0" smtClean="0"/>
              <a:t>簡報大綱</a:t>
            </a:r>
          </a:p>
        </p:txBody>
      </p:sp>
      <p:sp>
        <p:nvSpPr>
          <p:cNvPr id="16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20863" y="3573463"/>
            <a:ext cx="5775325" cy="957262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貳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、取最有利標精神</a:t>
            </a:r>
          </a:p>
        </p:txBody>
      </p:sp>
      <p:sp>
        <p:nvSpPr>
          <p:cNvPr id="163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5150" y="4868863"/>
            <a:ext cx="5761038" cy="865187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參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、準用最有利標</a:t>
            </a:r>
          </a:p>
        </p:txBody>
      </p:sp>
      <p:sp>
        <p:nvSpPr>
          <p:cNvPr id="1639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35150" y="2349500"/>
            <a:ext cx="5759450" cy="865188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壹</a:t>
            </a:r>
            <a:r>
              <a:rPr lang="zh-TW" alt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、採購決策</a:t>
            </a:r>
          </a:p>
        </p:txBody>
      </p:sp>
      <p:pic>
        <p:nvPicPr>
          <p:cNvPr id="6157" name="Picture 8" descr="MC90035294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16013" y="2492375"/>
            <a:ext cx="487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AC0CF2-3493-4E0C-ABB0-3955ABE1E069}" type="slidenum">
              <a:rPr lang="en-US" altLang="zh-TW" smtClean="0"/>
              <a:pPr/>
              <a:t>50</a:t>
            </a:fld>
            <a:endParaRPr lang="en-US" altLang="zh-TW" smtClean="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3108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……………2-1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招標作業階段：簽陳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評「審」作業階段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51207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288" y="3500438"/>
            <a:ext cx="487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3203848" y="4365104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9" name="五角星形 8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9867F-1D55-4478-982A-58CBB79371EA}" type="slidenum">
              <a:rPr lang="en-US" altLang="zh-TW" smtClean="0"/>
              <a:pPr/>
              <a:t>51</a:t>
            </a:fld>
            <a:endParaRPr lang="en-US" altLang="zh-TW" smtClean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</a:t>
            </a:r>
            <a:r>
              <a:rPr lang="en-US" altLang="zh-TW" sz="4800" smtClean="0"/>
              <a:t>2-1 </a:t>
            </a:r>
            <a:r>
              <a:rPr lang="zh-TW" altLang="en-US" sz="4800" smtClean="0"/>
              <a:t>簽陳採購作業申請 </a:t>
            </a:r>
            <a:r>
              <a:rPr lang="en-US" altLang="zh-TW" sz="3200" smtClean="0"/>
              <a:t>1/2</a:t>
            </a:r>
            <a:r>
              <a:rPr lang="en-US" altLang="zh-TW" sz="4800" smtClean="0"/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1800" smtClean="0">
                <a:solidFill>
                  <a:schemeClr val="tx1"/>
                </a:solidFill>
              </a:rPr>
              <a:t>【SOP 5.6.2.8 </a:t>
            </a:r>
            <a:r>
              <a:rPr lang="zh-TW" altLang="en-US" sz="1800" smtClean="0">
                <a:solidFill>
                  <a:schemeClr val="tx1"/>
                </a:solidFill>
              </a:rPr>
              <a:t>採購作業簽報、</a:t>
            </a:r>
            <a:r>
              <a:rPr lang="en-US" altLang="zh-TW" sz="1800" smtClean="0">
                <a:solidFill>
                  <a:schemeClr val="tx1"/>
                </a:solidFill>
              </a:rPr>
              <a:t>5.5.2.5 </a:t>
            </a:r>
            <a:r>
              <a:rPr lang="zh-TW" altLang="en-US" sz="1800" smtClean="0">
                <a:solidFill>
                  <a:schemeClr val="tx1"/>
                </a:solidFill>
              </a:rPr>
              <a:t>採購簽報作業、</a:t>
            </a:r>
            <a:r>
              <a:rPr lang="en-US" altLang="zh-TW" sz="1800" smtClean="0">
                <a:solidFill>
                  <a:schemeClr val="tx1"/>
                </a:solidFill>
              </a:rPr>
              <a:t>2.1.2.6 </a:t>
            </a:r>
            <a:r>
              <a:rPr lang="zh-TW" altLang="en-US" sz="1800" smtClean="0">
                <a:solidFill>
                  <a:schemeClr val="tx1"/>
                </a:solidFill>
              </a:rPr>
              <a:t>採購作業簽報</a:t>
            </a:r>
            <a:r>
              <a:rPr lang="en-US" altLang="zh-TW" sz="180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法源～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招標方式：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採 </a:t>
            </a:r>
            <a:r>
              <a:rPr lang="en-US" altLang="zh-TW" smtClean="0"/>
              <a:t>§49</a:t>
            </a:r>
            <a:r>
              <a:rPr lang="zh-TW" altLang="en-US" smtClean="0"/>
              <a:t>；中央機關未達公告金額採購招標辦法 </a:t>
            </a:r>
            <a:r>
              <a:rPr lang="en-US" altLang="zh-TW" smtClean="0"/>
              <a:t>§2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限制性招標：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中央機關未達公告金額採購招標辦法 </a:t>
            </a:r>
            <a:r>
              <a:rPr lang="en-US" altLang="zh-TW" smtClean="0"/>
              <a:t>§3</a:t>
            </a:r>
          </a:p>
          <a:p>
            <a:pPr lvl="3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第</a:t>
            </a:r>
            <a:r>
              <a:rPr lang="en-US" altLang="zh-TW" smtClean="0"/>
              <a:t>1</a:t>
            </a:r>
            <a:r>
              <a:rPr lang="zh-TW" altLang="en-US" smtClean="0"/>
              <a:t>次公告未達</a:t>
            </a:r>
            <a:r>
              <a:rPr lang="en-US" altLang="zh-TW" smtClean="0"/>
              <a:t>3</a:t>
            </a:r>
            <a:r>
              <a:rPr lang="zh-TW" altLang="en-US" smtClean="0"/>
              <a:t>家投標，得事先簽准當場改採限制性招標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計費方式：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計服辦法 </a:t>
            </a:r>
            <a:r>
              <a:rPr lang="en-US" altLang="zh-TW" smtClean="0"/>
              <a:t>§25</a:t>
            </a:r>
          </a:p>
          <a:p>
            <a:pPr lvl="3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建造百分比法、總包價法</a:t>
            </a:r>
            <a:r>
              <a:rPr lang="en-US" altLang="zh-TW" smtClean="0"/>
              <a:t>…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押標、履保、保固金：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採 </a:t>
            </a:r>
            <a:r>
              <a:rPr lang="en-US" altLang="zh-TW" smtClean="0"/>
              <a:t>§30.1.1</a:t>
            </a:r>
          </a:p>
          <a:p>
            <a:pPr lvl="3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勞務採購，得免收押標金、保證金</a:t>
            </a:r>
          </a:p>
        </p:txBody>
      </p:sp>
      <p:sp>
        <p:nvSpPr>
          <p:cNvPr id="52229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99CBD-3D1E-43E0-B152-AB01F002233E}" type="slidenum">
              <a:rPr lang="en-US" altLang="zh-TW" smtClean="0"/>
              <a:pPr/>
              <a:t>52</a:t>
            </a:fld>
            <a:endParaRPr lang="en-US" altLang="zh-TW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法源～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等標期：</a:t>
            </a:r>
          </a:p>
          <a:p>
            <a:pPr lvl="2"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招標期限標準 </a:t>
            </a:r>
            <a:r>
              <a:rPr lang="en-US" altLang="zh-TW" dirty="0" smtClean="0"/>
              <a:t>§5</a:t>
            </a:r>
          </a:p>
          <a:p>
            <a:pPr lvl="3" eaLnBrk="1" hangingPunct="1">
              <a:spcBef>
                <a:spcPct val="5000"/>
              </a:spcBef>
              <a:defRPr/>
            </a:pPr>
            <a:r>
              <a:rPr lang="zh-TW" altLang="en-US" sz="2600" dirty="0" smtClean="0"/>
              <a:t>依採</a:t>
            </a:r>
            <a:r>
              <a:rPr lang="en-US" altLang="zh-TW" sz="2600" dirty="0" smtClean="0"/>
              <a:t>§49</a:t>
            </a:r>
            <a:r>
              <a:rPr lang="zh-TW" altLang="en-US" sz="2600" dirty="0" smtClean="0"/>
              <a:t>之公開徵求案件：最少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日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其他</a:t>
            </a:r>
            <a:r>
              <a:rPr lang="en-US" altLang="zh-TW" dirty="0" smtClean="0"/>
              <a:t>……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操作～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A.1 </a:t>
            </a:r>
            <a:r>
              <a:rPr lang="zh-TW" altLang="en-US" dirty="0" smtClean="0"/>
              <a:t>臺北市政府所屬機關辦理採購作業 自我檢核表 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 </a:t>
            </a:r>
            <a:r>
              <a:rPr lang="en-US" altLang="zh-TW" dirty="0" smtClean="0">
                <a:hlinkClick r:id="rId3" action="ppaction://hlinkfile"/>
              </a:rPr>
              <a:t>A.4 </a:t>
            </a:r>
            <a:r>
              <a:rPr lang="zh-TW" altLang="en-US" dirty="0" smtClean="0"/>
              <a:t>臺北市政府所屬機關辦理取最有利標精神擇符合需要 採購作業自我檢核表 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 </a:t>
            </a:r>
            <a:r>
              <a:rPr lang="en-US" altLang="zh-TW" dirty="0" smtClean="0">
                <a:hlinkClick r:id="rId4" action="ppaction://hlinkfile"/>
              </a:rPr>
              <a:t>C.1-1 </a:t>
            </a:r>
            <a:r>
              <a:rPr lang="zh-TW" altLang="en-US" dirty="0" smtClean="0"/>
              <a:t>招標作業申請</a:t>
            </a:r>
            <a:r>
              <a:rPr lang="en-US" altLang="zh-TW" dirty="0" smtClean="0"/>
              <a:t>(1)  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5" action="ppaction://hlinkfile"/>
              </a:rPr>
              <a:t>附錄 </a:t>
            </a:r>
            <a:r>
              <a:rPr lang="en-US" altLang="zh-TW" dirty="0" smtClean="0">
                <a:hlinkClick r:id="rId5" action="ppaction://hlinkfile"/>
              </a:rPr>
              <a:t>C.1-2 </a:t>
            </a:r>
            <a:r>
              <a:rPr lang="zh-TW" altLang="en-US" dirty="0" smtClean="0"/>
              <a:t>招標作業申請</a:t>
            </a:r>
            <a:r>
              <a:rPr lang="en-US" altLang="zh-TW" dirty="0" smtClean="0"/>
              <a:t>(2) 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dirty="0" smtClean="0"/>
              <a:t>刊登招標公告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</a:t>
            </a:r>
            <a:r>
              <a:rPr lang="en-US" altLang="zh-TW" sz="4800" smtClean="0"/>
              <a:t>2-1 </a:t>
            </a:r>
            <a:r>
              <a:rPr lang="zh-TW" altLang="en-US" sz="4800" smtClean="0"/>
              <a:t>簽陳採購作業申請</a:t>
            </a:r>
            <a:r>
              <a:rPr lang="zh-TW" altLang="en-US" smtClean="0"/>
              <a:t> </a:t>
            </a:r>
            <a:r>
              <a:rPr lang="en-US" altLang="zh-TW" sz="3200" smtClean="0"/>
              <a:t>2/2</a:t>
            </a:r>
            <a:r>
              <a:rPr lang="en-US" altLang="zh-TW" smtClean="0"/>
              <a:t> 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088" y="400526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827088" y="4724400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FC153-17A5-404A-AD03-2BB84E6645F3}" type="slidenum">
              <a:rPr lang="en-US" altLang="zh-TW" smtClean="0"/>
              <a:pPr/>
              <a:t>53</a:t>
            </a:fld>
            <a:endParaRPr lang="en-US" altLang="zh-TW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04131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招標作業階段：簽陳</a:t>
            </a:r>
          </a:p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第二步驟：評「審」作業階段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54279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44477" y="4293096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五角星形 8"/>
          <p:cNvSpPr/>
          <p:nvPr/>
        </p:nvSpPr>
        <p:spPr>
          <a:xfrm>
            <a:off x="3131840" y="4365104"/>
            <a:ext cx="288925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0" name="五角星形 9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55849-ECBD-4D8E-9072-0812A5E19766}" type="slidenum">
              <a:rPr lang="en-US" altLang="zh-TW" smtClean="0"/>
              <a:pPr/>
              <a:t>54</a:t>
            </a:fld>
            <a:endParaRPr lang="en-US" altLang="zh-TW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2-3 </a:t>
            </a:r>
            <a:r>
              <a:rPr lang="zh-TW" altLang="en-US" dirty="0" smtClean="0"/>
              <a:t>評「審」作業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評審前</a:t>
            </a:r>
            <a:r>
              <a:rPr lang="zh-TW" altLang="en-US" dirty="0" smtClean="0"/>
              <a:t> </a:t>
            </a:r>
            <a:r>
              <a:rPr lang="en-US" altLang="zh-TW" sz="3200" dirty="0" smtClean="0"/>
              <a:t>1/2</a:t>
            </a:r>
          </a:p>
        </p:txBody>
      </p:sp>
      <p:sp>
        <p:nvSpPr>
          <p:cNvPr id="5530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6" name="矩形 5"/>
          <p:cNvSpPr/>
          <p:nvPr/>
        </p:nvSpPr>
        <p:spPr>
          <a:xfrm>
            <a:off x="7308304" y="5273824"/>
            <a:ext cx="183569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3.2.1.4 </a:t>
            </a:r>
            <a:r>
              <a:rPr lang="zh-TW" altLang="en-US" sz="2000" dirty="0" smtClean="0">
                <a:solidFill>
                  <a:schemeClr val="tx1"/>
                </a:solidFill>
              </a:rPr>
              <a:t>限制性招標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公開評選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準用最有利標決標－評選作業流程圖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2.3.2.21</a:t>
            </a:r>
            <a:r>
              <a:rPr lang="zh-TW" altLang="en-US" sz="2000" dirty="0" smtClean="0">
                <a:solidFill>
                  <a:schemeClr val="tx1"/>
                </a:solidFill>
              </a:rPr>
              <a:t>評選作業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2-3-A </a:t>
            </a:r>
            <a:r>
              <a:rPr lang="zh-TW" altLang="en-US" dirty="0" smtClean="0"/>
              <a:t>評審前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2-3-A1 </a:t>
            </a:r>
            <a:r>
              <a:rPr lang="zh-TW" altLang="en-US" dirty="0" smtClean="0"/>
              <a:t>再次與委員確認時間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2-3-A2 </a:t>
            </a:r>
            <a:r>
              <a:rPr lang="zh-TW" altLang="en-US" dirty="0" smtClean="0"/>
              <a:t>發送第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次會議通知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zh-TW" altLang="en-US" dirty="0" smtClean="0"/>
              <a:t>密件，得將廠商服務建議書一併送委員預覽→</a:t>
            </a:r>
            <a:r>
              <a:rPr lang="zh-TW" altLang="en-US" dirty="0" smtClean="0">
                <a:solidFill>
                  <a:schemeClr val="hlink"/>
                </a:solidFill>
              </a:rPr>
              <a:t>註明</a:t>
            </a:r>
            <a:r>
              <a:rPr lang="zh-TW" altLang="en-US" dirty="0" smtClean="0"/>
              <a:t>：應保守秘密、攜回機關辦理評審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zh-TW" altLang="en-US" dirty="0" smtClean="0">
                <a:solidFill>
                  <a:schemeClr val="folHlink"/>
                </a:solidFill>
              </a:rPr>
              <a:t>建議</a:t>
            </a:r>
            <a:r>
              <a:rPr lang="zh-TW" altLang="en-US" dirty="0" smtClean="0"/>
              <a:t>：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提醒委員如發現有應迴避事項，應立即離職或通知機關解聘，使機關有充裕工作時間遞補委員，避免評選當日才通知，造成委員人數不足而流會</a:t>
            </a:r>
          </a:p>
          <a:p>
            <a:pPr lvl="2" eaLnBrk="1" hangingPunct="1">
              <a:lnSpc>
                <a:spcPct val="90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擇定評審會議時間，應控留工作小組擬具「初審意見」、製作文書等行政作業所需時間</a:t>
            </a:r>
          </a:p>
          <a:p>
            <a:pPr lvl="3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zh-TW" altLang="en-US" dirty="0" smtClean="0"/>
              <a:t>例：上午</a:t>
            </a:r>
            <a:r>
              <a:rPr lang="en-US" altLang="zh-TW" dirty="0" smtClean="0"/>
              <a:t>10:00</a:t>
            </a:r>
            <a:r>
              <a:rPr lang="zh-TW" altLang="en-US" dirty="0" smtClean="0"/>
              <a:t>截止投標收件、開標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資格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，下午</a:t>
            </a:r>
            <a:r>
              <a:rPr lang="en-US" altLang="zh-TW" dirty="0" smtClean="0"/>
              <a:t>13:30</a:t>
            </a:r>
            <a:r>
              <a:rPr lang="zh-TW" altLang="en-US" dirty="0" smtClean="0"/>
              <a:t>進行評審會議→</a:t>
            </a:r>
            <a:r>
              <a:rPr lang="zh-TW" altLang="en-US" dirty="0" smtClean="0">
                <a:solidFill>
                  <a:schemeClr val="hlink"/>
                </a:solidFill>
              </a:rPr>
              <a:t>委員如何預覽服務建議書？機關初審意見？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E416F5-2A2A-4C8D-8405-6AAB410C494B}" type="slidenum">
              <a:rPr lang="en-US" altLang="zh-TW" smtClean="0"/>
              <a:pPr/>
              <a:t>55</a:t>
            </a:fld>
            <a:endParaRPr lang="en-US" altLang="zh-TW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C.25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審查委員會開會通知單稿</a:t>
            </a:r>
            <a:r>
              <a:rPr lang="en-US" altLang="zh-TW" dirty="0" smtClean="0"/>
              <a:t>(</a:t>
            </a:r>
            <a:r>
              <a:rPr lang="zh-TW" altLang="en-US" dirty="0" smtClean="0"/>
              <a:t>委員</a:t>
            </a:r>
            <a:r>
              <a:rPr lang="en-US" altLang="zh-TW" dirty="0" smtClean="0"/>
              <a:t>)</a:t>
            </a:r>
          </a:p>
          <a:p>
            <a:pPr lvl="3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 </a:t>
            </a:r>
            <a:r>
              <a:rPr lang="en-US" altLang="zh-TW" dirty="0" smtClean="0">
                <a:hlinkClick r:id="rId3" action="ppaction://hlinkfile"/>
              </a:rPr>
              <a:t>C.23 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審查會議議程表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2-3-A3 </a:t>
            </a:r>
            <a:r>
              <a:rPr lang="zh-TW" altLang="en-US" dirty="0" smtClean="0"/>
              <a:t>有簡報者，通知廠商簡報時間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 </a:t>
            </a:r>
            <a:r>
              <a:rPr lang="en-US" altLang="zh-TW" dirty="0" smtClean="0">
                <a:hlinkClick r:id="rId4" action="ppaction://hlinkfile"/>
              </a:rPr>
              <a:t>C.26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審查委員會開會通知單稿</a:t>
            </a:r>
            <a:r>
              <a:rPr lang="en-US" altLang="zh-TW" dirty="0" smtClean="0"/>
              <a:t>(</a:t>
            </a:r>
            <a:r>
              <a:rPr lang="zh-TW" altLang="en-US" dirty="0" smtClean="0"/>
              <a:t>廠商</a:t>
            </a:r>
            <a:r>
              <a:rPr lang="en-US" altLang="zh-TW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2-3-A4 </a:t>
            </a:r>
            <a:r>
              <a:rPr lang="zh-TW" altLang="en-US" dirty="0" smtClean="0"/>
              <a:t>有工作小組者，擬具初審意見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5" action="ppaction://hlinkfile"/>
              </a:rPr>
              <a:t>附錄 </a:t>
            </a:r>
            <a:r>
              <a:rPr lang="en-US" altLang="zh-TW" dirty="0" smtClean="0">
                <a:hlinkClick r:id="rId5" action="ppaction://hlinkfile"/>
              </a:rPr>
              <a:t>C.21 </a:t>
            </a:r>
            <a:r>
              <a:rPr lang="zh-TW" altLang="en-US" dirty="0" smtClean="0"/>
              <a:t>工作小組初審意見報告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ffectLst/>
              </a:rPr>
              <a:t>初審意見對</a:t>
            </a:r>
            <a:r>
              <a:rPr lang="zh-TW" altLang="en-US" dirty="0" smtClean="0">
                <a:solidFill>
                  <a:srgbClr val="FF33CC"/>
                </a:solidFill>
                <a:effectLst/>
              </a:rPr>
              <a:t>不符合招標文件</a:t>
            </a:r>
            <a:r>
              <a:rPr lang="zh-TW" altLang="en-US" dirty="0" smtClean="0">
                <a:effectLst/>
              </a:rPr>
              <a:t>規定部分，應建請評選</a:t>
            </a:r>
            <a:r>
              <a:rPr lang="zh-TW" altLang="en-US" dirty="0" smtClean="0">
                <a:solidFill>
                  <a:srgbClr val="FF33CC"/>
                </a:solidFill>
                <a:effectLst/>
              </a:rPr>
              <a:t>委員</a:t>
            </a:r>
            <a:r>
              <a:rPr lang="zh-TW" altLang="en-US" dirty="0" smtClean="0">
                <a:effectLst/>
              </a:rPr>
              <a:t>於廠商簡報時洽廠商說明。</a:t>
            </a:r>
            <a:endParaRPr lang="zh-TW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2-3-A5 </a:t>
            </a:r>
            <a:r>
              <a:rPr lang="zh-TW" altLang="en-US" dirty="0" smtClean="0"/>
              <a:t>準備評審會議資料及工具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出席費、領據、會議簽到單、議程、初審意見、評審總表、評分表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多準備空白表預備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、用具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如：簡報投影設備、錄音或錄影設備、計算機、剪刀、雙面膠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0000"/>
                </a:solidFill>
              </a:rPr>
              <a:t>評審前</a:t>
            </a:r>
            <a:r>
              <a:rPr lang="zh-TW" altLang="en-US" smtClean="0"/>
              <a:t> </a:t>
            </a:r>
            <a:r>
              <a:rPr lang="en-US" altLang="zh-TW" sz="3200" smtClean="0"/>
              <a:t>2/2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BCA16-D524-4826-8779-5E58128F6EFA}" type="slidenum">
              <a:rPr lang="en-US" altLang="zh-TW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85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zh-TW" sz="4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受評廠商於各評選項目內容</a:t>
            </a:r>
            <a:r>
              <a:rPr lang="zh-TW" altLang="en-US" sz="24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是否符合招標文件</a:t>
            </a:r>
            <a:r>
              <a:rPr lang="zh-TW" altLang="en-US" sz="240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規定</a:t>
            </a:r>
            <a:r>
              <a:rPr lang="en-US" altLang="zh-TW" sz="240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(</a:t>
            </a:r>
            <a:r>
              <a:rPr lang="zh-TW" altLang="en-US" sz="240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範例）</a:t>
            </a:r>
          </a:p>
        </p:txBody>
      </p:sp>
      <p:graphicFrame>
        <p:nvGraphicFramePr>
          <p:cNvPr id="371716" name="Group 4"/>
          <p:cNvGraphicFramePr>
            <a:graphicFrameLocks noGrp="1"/>
          </p:cNvGraphicFramePr>
          <p:nvPr/>
        </p:nvGraphicFramePr>
        <p:xfrm>
          <a:off x="179388" y="850900"/>
          <a:ext cx="8856662" cy="5273040"/>
        </p:xfrm>
        <a:graphic>
          <a:graphicData uri="http://schemas.openxmlformats.org/drawingml/2006/table">
            <a:tbl>
              <a:tblPr/>
              <a:tblGrid>
                <a:gridCol w="2160587"/>
                <a:gridCol w="2519363"/>
                <a:gridCol w="3097212"/>
                <a:gridCol w="10795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評選項目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廠商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廠商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是否符合招標文件說明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最近五年內類似規劃、設計及監造等經驗。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附件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P8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附件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P10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家均符合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763713"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建議書內容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創新性、完整性、可行性及監造計畫等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與預定進度。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規畫可行性評估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P1~P3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設計構想及完整性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P4~P32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創新性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P33~P35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監造計畫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P36~P45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服務費用及工程費分析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P48~P50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預定進度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日曆天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規畫可行性評估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P1~P5</a:t>
                      </a:r>
                    </a:p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設計構想及完整性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P6~P28</a:t>
                      </a:r>
                    </a:p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創新性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P29~P32</a:t>
                      </a:r>
                    </a:p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監造計畫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P33~P45</a:t>
                      </a:r>
                    </a:p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服務費用及工程費分析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P49~P50</a:t>
                      </a:r>
                    </a:p>
                    <a:p>
                      <a:pPr marL="274638" marR="0" lvl="0" indent="-274638" algn="l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預定進度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120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日曆天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○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家均符合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F032B-1787-4C67-8ADC-F6727BED1A16}" type="slidenum">
              <a:rPr lang="en-US" altLang="zh-TW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85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zh-TW" sz="4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144000" cy="549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受評廠商於各評選項目之</a:t>
            </a:r>
            <a:r>
              <a:rPr lang="zh-TW" alt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差異性</a:t>
            </a:r>
            <a:r>
              <a:rPr lang="en-US" altLang="zh-TW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標楷體" pitchFamily="65" charset="-120"/>
              </a:rPr>
              <a:t>範例）</a:t>
            </a:r>
            <a:endParaRPr lang="zh-TW" altLang="en-US" sz="3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itchFamily="49" charset="-120"/>
              <a:ea typeface="標楷體" pitchFamily="65" charset="-120"/>
            </a:endParaRPr>
          </a:p>
        </p:txBody>
      </p:sp>
      <p:graphicFrame>
        <p:nvGraphicFramePr>
          <p:cNvPr id="372740" name="Group 4"/>
          <p:cNvGraphicFramePr>
            <a:graphicFrameLocks noGrp="1"/>
          </p:cNvGraphicFramePr>
          <p:nvPr/>
        </p:nvGraphicFramePr>
        <p:xfrm>
          <a:off x="34925" y="765175"/>
          <a:ext cx="9074150" cy="5937504"/>
        </p:xfrm>
        <a:graphic>
          <a:graphicData uri="http://schemas.openxmlformats.org/drawingml/2006/table">
            <a:tbl>
              <a:tblPr/>
              <a:tblGrid>
                <a:gridCol w="1655763"/>
                <a:gridCol w="3602037"/>
                <a:gridCol w="3240088"/>
                <a:gridCol w="5762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評審項目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廠商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廠商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1.5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年內類似規劃、設計及監造等經驗持有證明者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共列舉類似規劃、設計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，監造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件，且均附有完工證明文件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共列舉類似規劃、設計及監造計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件，且均附有完工證明文件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建議書內容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創新性、完整性、可行性及監造計畫構相等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與預定進度。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平面配置：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樓地板面積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坪，容積率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，建蔽率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％。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建築外觀採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巴洛克式，具歐美風格。</a:t>
                      </a:r>
                    </a:p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監造計畫均詳列各部份監造計畫。</a:t>
                      </a:r>
                    </a:p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全案預定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月底前完工。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平面配置：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樓地板面積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550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坪，容積率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，建蔽率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75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％。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建築外觀採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閩南式，具有中國風格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監造計畫均詳列各部份監造計畫。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預定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月底前完工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生活美學。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採用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綠建築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觀念設計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設置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中水回收系統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，讓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雨水再利用。</a:t>
                      </a:r>
                    </a:p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週邊綠美化均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採生態工法設計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設計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欠缺綠建築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觀念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未設置中水回收系統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  <a:p>
                      <a:pPr marL="179388" marR="0" lvl="0" indent="-179388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週邊綠美化單調，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未符合生態目標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263525" marR="0" lvl="0" indent="-263525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計畫主持人及主要工作人員類似 計畫之經驗與能力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包括學、經歷、專長等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計畫主持人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擁有博士學位，領有開業執照之建築師，具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年教學及實務經驗，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主要工作人員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人，具技師資格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人，其中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人為大專以上土木、建築等科系畢業，均為該公司正式人員，服務年資約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5~7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計畫主持人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大學建築系畢業，領有開業執照之建築師，有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年設計監造經驗，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主要工作人員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人，具相關技師資格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人，其中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人為大專以上土木、建築等科系畢業，服務年資約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5~7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1">
                        <a:lnSpc>
                          <a:spcPct val="7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1C5CB-63B0-4064-817E-56A8612C52E4}" type="slidenum">
              <a:rPr lang="en-US" altLang="zh-TW" smtClean="0"/>
              <a:pPr/>
              <a:t>58</a:t>
            </a:fld>
            <a:endParaRPr lang="en-US" altLang="zh-TW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5.6.2.16 </a:t>
            </a:r>
            <a:r>
              <a:rPr lang="zh-TW" altLang="zh-TW" sz="2000" dirty="0" smtClean="0">
                <a:solidFill>
                  <a:schemeClr val="tx1"/>
                </a:solidFill>
              </a:rPr>
              <a:t>擇符合需要者</a:t>
            </a:r>
            <a:r>
              <a:rPr lang="zh-TW" altLang="en-US" sz="2000" dirty="0" smtClean="0">
                <a:solidFill>
                  <a:schemeClr val="tx1"/>
                </a:solidFill>
              </a:rPr>
              <a:t>、</a:t>
            </a:r>
            <a:r>
              <a:rPr lang="en-US" altLang="zh-TW" sz="2000" dirty="0" smtClean="0">
                <a:solidFill>
                  <a:schemeClr val="tx1"/>
                </a:solidFill>
              </a:rPr>
              <a:t>2.3.2.21 </a:t>
            </a:r>
            <a:r>
              <a:rPr lang="zh-TW" altLang="en-US" sz="2000" dirty="0" smtClean="0">
                <a:solidFill>
                  <a:schemeClr val="tx1"/>
                </a:solidFill>
              </a:rPr>
              <a:t>評選作業 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2-3-B </a:t>
            </a:r>
            <a:r>
              <a:rPr lang="zh-TW" altLang="en-US" dirty="0" smtClean="0"/>
              <a:t>評審階段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第</a:t>
            </a:r>
            <a:r>
              <a:rPr lang="en-US" altLang="zh-TW" sz="2400" dirty="0" smtClean="0">
                <a:solidFill>
                  <a:schemeClr val="tx1"/>
                </a:solidFill>
              </a:rPr>
              <a:t>2</a:t>
            </a:r>
            <a:r>
              <a:rPr lang="zh-TW" altLang="en-US" sz="2400" dirty="0" smtClean="0">
                <a:solidFill>
                  <a:schemeClr val="tx1"/>
                </a:solidFill>
              </a:rPr>
              <a:t>次評審委員會會議，評審當日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2-3-B1 </a:t>
            </a:r>
            <a:r>
              <a:rPr lang="zh-TW" altLang="en-US" dirty="0" smtClean="0"/>
              <a:t>委員簽到</a:t>
            </a:r>
          </a:p>
          <a:p>
            <a:pPr lvl="2" eaLnBrk="1" hangingPunct="1">
              <a:defRPr/>
            </a:pPr>
            <a:r>
              <a:rPr lang="zh-TW" altLang="en-US" dirty="0" smtClean="0"/>
              <a:t>是否達法定人數出席→委員總額</a:t>
            </a:r>
            <a:r>
              <a:rPr lang="en-US" altLang="zh-TW" dirty="0" smtClean="0">
                <a:solidFill>
                  <a:srgbClr val="FF0000"/>
                </a:solidFill>
              </a:rPr>
              <a:t>1/2</a:t>
            </a:r>
            <a:r>
              <a:rPr lang="zh-TW" altLang="en-US" dirty="0" smtClean="0">
                <a:solidFill>
                  <a:srgbClr val="FF0000"/>
                </a:solidFill>
              </a:rPr>
              <a:t>以上</a:t>
            </a:r>
          </a:p>
          <a:p>
            <a:pPr lvl="2" eaLnBrk="1" hangingPunct="1">
              <a:defRPr/>
            </a:pPr>
            <a:r>
              <a:rPr lang="zh-TW" altLang="en-US" dirty="0" smtClean="0"/>
              <a:t>當日</a:t>
            </a:r>
            <a:r>
              <a:rPr lang="zh-TW" altLang="en-US" dirty="0" smtClean="0">
                <a:solidFill>
                  <a:srgbClr val="FF0000"/>
                </a:solidFill>
              </a:rPr>
              <a:t>出席</a:t>
            </a:r>
            <a:r>
              <a:rPr lang="zh-TW" altLang="en-US" dirty="0" smtClean="0"/>
              <a:t>開會或</a:t>
            </a:r>
            <a:r>
              <a:rPr lang="zh-TW" altLang="en-US" dirty="0" smtClean="0">
                <a:solidFill>
                  <a:srgbClr val="FF0000"/>
                </a:solidFill>
              </a:rPr>
              <a:t>請假</a:t>
            </a:r>
            <a:r>
              <a:rPr lang="zh-TW" altLang="en-US" dirty="0" smtClean="0"/>
              <a:t>之委員姓名皆應記載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2-3-B2 </a:t>
            </a:r>
            <a:r>
              <a:rPr lang="zh-TW" altLang="en-US" dirty="0" smtClean="0"/>
              <a:t>外聘專家學者委員領取出席費、交通費</a:t>
            </a:r>
          </a:p>
          <a:p>
            <a:pPr lvl="2" eaLnBrk="1" hangingPunct="1"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外聘</a:t>
            </a:r>
            <a:r>
              <a:rPr lang="zh-TW" altLang="en-US" dirty="0" smtClean="0"/>
              <a:t>委員有無達法定人數沒關係</a:t>
            </a:r>
          </a:p>
          <a:p>
            <a:pPr lvl="3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C.24 </a:t>
            </a:r>
            <a:r>
              <a:rPr lang="zh-TW" altLang="en-US" dirty="0" smtClean="0"/>
              <a:t>出席費及交通費核銷單 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2-3-B3 </a:t>
            </a:r>
            <a:r>
              <a:rPr lang="zh-TW" altLang="en-US" dirty="0" smtClean="0"/>
              <a:t>發送議程、工作小組初審意見等文件</a:t>
            </a:r>
          </a:p>
          <a:p>
            <a:pPr lvl="2" eaLnBrk="1" hangingPunct="1">
              <a:defRPr/>
            </a:pPr>
            <a:r>
              <a:rPr lang="zh-TW" altLang="en-US" dirty="0" smtClean="0"/>
              <a:t>廠商服務建議書如未事先送委員預覽者，此時一併發送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評審中</a:t>
            </a:r>
            <a:r>
              <a:rPr lang="zh-TW" altLang="en-US" smtClean="0"/>
              <a:t> </a:t>
            </a:r>
            <a:r>
              <a:rPr lang="en-US" altLang="zh-TW" sz="3200" smtClean="0"/>
              <a:t>1/5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D2DB6-7DF6-4C1B-91AC-BB87C8D6ADED}" type="slidenum">
              <a:rPr lang="en-US" altLang="zh-TW" smtClean="0"/>
              <a:pPr/>
              <a:t>59</a:t>
            </a:fld>
            <a:endParaRPr lang="en-US" altLang="zh-TW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dirty="0" smtClean="0"/>
              <a:t>2-3-B4 </a:t>
            </a:r>
            <a:r>
              <a:rPr lang="zh-TW" altLang="en-US" dirty="0" smtClean="0"/>
              <a:t>會議開始，錄音或錄影</a:t>
            </a:r>
          </a:p>
          <a:p>
            <a:pPr lvl="2" eaLnBrk="1" hangingPunct="1">
              <a:defRPr/>
            </a:pPr>
            <a:r>
              <a:rPr lang="zh-TW" altLang="en-US" dirty="0" smtClean="0"/>
              <a:t>若無召開第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次審查會議者，</a:t>
            </a:r>
            <a:r>
              <a:rPr lang="zh-TW" altLang="en-US" dirty="0" smtClean="0">
                <a:solidFill>
                  <a:srgbClr val="FF0000"/>
                </a:solidFill>
              </a:rPr>
              <a:t>推舉召集人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副召集人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均為委員，可於簽陳成立評審小組時，由首長指派</a:t>
            </a:r>
            <a:r>
              <a:rPr lang="en-US" altLang="zh-TW" dirty="0" smtClean="0"/>
              <a:t>)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2-3-B5 </a:t>
            </a:r>
            <a:r>
              <a:rPr lang="zh-TW" altLang="en-US" dirty="0" smtClean="0"/>
              <a:t>報告資格標審查結果、初審意見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2-3-B6 </a:t>
            </a:r>
            <a:r>
              <a:rPr lang="zh-TW" altLang="en-US" dirty="0" smtClean="0"/>
              <a:t>討論及臨時動議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2-3-B7 </a:t>
            </a:r>
            <a:r>
              <a:rPr lang="zh-TW" altLang="en-US" dirty="0" smtClean="0"/>
              <a:t>有簡報者，抽籤順序</a:t>
            </a:r>
          </a:p>
          <a:p>
            <a:pPr lvl="3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C.22 </a:t>
            </a:r>
            <a:r>
              <a:rPr lang="zh-TW" altLang="en-US" dirty="0" smtClean="0"/>
              <a:t>受評廠商簡報順序抽籤結果一覽表 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2-3-B8 </a:t>
            </a:r>
            <a:r>
              <a:rPr lang="zh-TW" altLang="en-US" dirty="0" smtClean="0"/>
              <a:t>空白評分表填入廠商代號或名稱，分送委員</a:t>
            </a:r>
          </a:p>
          <a:p>
            <a:pPr lvl="2" eaLnBrk="1" hangingPunct="1">
              <a:defRPr/>
            </a:pPr>
            <a:r>
              <a:rPr lang="zh-TW" altLang="en-US" dirty="0" smtClean="0"/>
              <a:t>委員名稱</a:t>
            </a:r>
            <a:r>
              <a:rPr lang="en-US" altLang="zh-TW" dirty="0" smtClean="0"/>
              <a:t>(</a:t>
            </a:r>
            <a:r>
              <a:rPr lang="zh-TW" altLang="en-US" dirty="0" smtClean="0"/>
              <a:t>編號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，以代號表示</a:t>
            </a:r>
          </a:p>
        </p:txBody>
      </p:sp>
      <p:sp>
        <p:nvSpPr>
          <p:cNvPr id="60420" name="WordArt 6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評審中</a:t>
            </a:r>
            <a:r>
              <a:rPr lang="zh-TW" altLang="en-US" smtClean="0"/>
              <a:t> </a:t>
            </a:r>
            <a:r>
              <a:rPr lang="en-US" altLang="zh-TW" sz="3200" smtClean="0"/>
              <a:t>2/5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5C1AAB-06A1-4A89-9333-7DF31421A8A8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壹、採購決策</a:t>
            </a:r>
          </a:p>
        </p:txBody>
      </p:sp>
      <p:sp>
        <p:nvSpPr>
          <p:cNvPr id="136207" name="AutoShape 15"/>
          <p:cNvSpPr>
            <a:spLocks noChangeArrowheads="1"/>
          </p:cNvSpPr>
          <p:nvPr/>
        </p:nvSpPr>
        <p:spPr bwMode="auto">
          <a:xfrm>
            <a:off x="2268538" y="1628775"/>
            <a:ext cx="4464050" cy="936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法定預算確定</a:t>
            </a:r>
          </a:p>
        </p:txBody>
      </p:sp>
      <p:sp>
        <p:nvSpPr>
          <p:cNvPr id="136208" name="AutoShape 16"/>
          <p:cNvSpPr>
            <a:spLocks noChangeArrowheads="1"/>
          </p:cNvSpPr>
          <p:nvPr/>
        </p:nvSpPr>
        <p:spPr bwMode="auto">
          <a:xfrm>
            <a:off x="2268538" y="2924175"/>
            <a:ext cx="4464050" cy="936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zh-TW" altLang="en-US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招、決標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方式之決定</a:t>
            </a:r>
          </a:p>
        </p:txBody>
      </p:sp>
      <p:sp>
        <p:nvSpPr>
          <p:cNvPr id="136209" name="AutoShape 17"/>
          <p:cNvSpPr>
            <a:spLocks noChangeArrowheads="1"/>
          </p:cNvSpPr>
          <p:nvPr/>
        </p:nvSpPr>
        <p:spPr bwMode="auto">
          <a:xfrm>
            <a:off x="2268538" y="4149725"/>
            <a:ext cx="4464050" cy="936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計費方式之決定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930D94-BDB9-4579-907C-CD1F3011AB30}" type="slidenum">
              <a:rPr lang="en-US" altLang="zh-TW" smtClean="0"/>
              <a:pPr/>
              <a:t>60</a:t>
            </a:fld>
            <a:endParaRPr lang="en-US" altLang="zh-TW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dirty="0" smtClean="0"/>
              <a:t>2-3-B9 </a:t>
            </a:r>
            <a:r>
              <a:rPr lang="zh-TW" altLang="en-US" dirty="0" smtClean="0"/>
              <a:t>廠商依序簡報</a:t>
            </a:r>
          </a:p>
          <a:p>
            <a:pPr lvl="2" eaLnBrk="1" hangingPunct="1">
              <a:defRPr/>
            </a:pPr>
            <a:r>
              <a:rPr lang="zh-TW" altLang="en-US" dirty="0" smtClean="0"/>
              <a:t>廠商另</a:t>
            </a:r>
            <a:r>
              <a:rPr lang="zh-TW" altLang="en-US" dirty="0" smtClean="0">
                <a:solidFill>
                  <a:srgbClr val="FF3300"/>
                </a:solidFill>
              </a:rPr>
              <a:t>提出變更或補充資料</a:t>
            </a:r>
            <a:r>
              <a:rPr lang="zh-TW" altLang="en-US" dirty="0" smtClean="0"/>
              <a:t>者，該資料不納入評審</a:t>
            </a:r>
          </a:p>
          <a:p>
            <a:pPr lvl="2" eaLnBrk="1" hangingPunct="1">
              <a:defRPr/>
            </a:pPr>
            <a:r>
              <a:rPr lang="zh-TW" altLang="en-US" dirty="0" smtClean="0"/>
              <a:t>廠商</a:t>
            </a:r>
            <a:r>
              <a:rPr lang="zh-TW" altLang="en-US" dirty="0" smtClean="0">
                <a:solidFill>
                  <a:srgbClr val="FF3300"/>
                </a:solidFill>
              </a:rPr>
              <a:t>未出席簡報</a:t>
            </a:r>
            <a:r>
              <a:rPr lang="zh-TW" altLang="en-US" dirty="0" smtClean="0"/>
              <a:t>者，不影響其投標文件之有效性→簡報有配分者，該項得分為</a:t>
            </a:r>
            <a:r>
              <a:rPr lang="zh-TW" altLang="en-US" dirty="0" smtClean="0">
                <a:solidFill>
                  <a:srgbClr val="FF0000"/>
                </a:solidFill>
              </a:rPr>
              <a:t>零</a:t>
            </a:r>
          </a:p>
          <a:p>
            <a:pPr lvl="2" eaLnBrk="1" hangingPunct="1">
              <a:defRPr/>
            </a:pPr>
            <a:r>
              <a:rPr lang="zh-TW" altLang="en-US" dirty="0" smtClean="0"/>
              <a:t>詢答過程，不應要求廠商提供優惠回饋，或更改投標文件內容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2-3-B10 </a:t>
            </a:r>
            <a:r>
              <a:rPr lang="zh-TW" altLang="en-US" dirty="0" smtClean="0"/>
              <a:t>委員評分，簽名、密封</a:t>
            </a:r>
          </a:p>
          <a:p>
            <a:pPr lvl="2" eaLnBrk="1" hangingPunct="1">
              <a:defRPr/>
            </a:pPr>
            <a:r>
              <a:rPr lang="zh-TW" altLang="en-US" dirty="0" smtClean="0"/>
              <a:t>委員應</a:t>
            </a:r>
            <a:r>
              <a:rPr lang="zh-TW" altLang="en-US" dirty="0" smtClean="0">
                <a:solidFill>
                  <a:srgbClr val="FF0000"/>
                </a:solidFill>
              </a:rPr>
              <a:t>親自出席評分</a:t>
            </a:r>
            <a:r>
              <a:rPr lang="zh-TW" altLang="en-US" dirty="0" smtClean="0"/>
              <a:t>，不得代理</a:t>
            </a:r>
          </a:p>
          <a:p>
            <a:pPr lvl="2" eaLnBrk="1" hangingPunct="1">
              <a:defRPr/>
            </a:pPr>
            <a:r>
              <a:rPr lang="zh-TW" altLang="en-US" dirty="0" smtClean="0"/>
              <a:t>就各評選項目、受評廠商資料、初審意見，逐項評分→不可籠統只打總分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評審中</a:t>
            </a:r>
            <a:r>
              <a:rPr lang="zh-TW" altLang="en-US" smtClean="0"/>
              <a:t> </a:t>
            </a:r>
            <a:r>
              <a:rPr lang="en-US" altLang="zh-TW" sz="3200" smtClean="0"/>
              <a:t>3/5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09D5A-D0CB-4629-945F-BA158B0A5F95}" type="slidenum">
              <a:rPr lang="en-US" altLang="zh-TW" smtClean="0"/>
              <a:pPr/>
              <a:t>61</a:t>
            </a:fld>
            <a:endParaRPr lang="en-US" altLang="zh-TW" smtClean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2-3-B11 </a:t>
            </a:r>
            <a:r>
              <a:rPr lang="zh-TW" altLang="en-US" dirty="0" smtClean="0"/>
              <a:t>彙製評分總表，全體出席委員簽名確認評選結果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確認查察不同委員間之評審結果，</a:t>
            </a:r>
            <a:r>
              <a:rPr lang="zh-TW" altLang="en-US" dirty="0" smtClean="0">
                <a:solidFill>
                  <a:srgbClr val="FF0000"/>
                </a:solidFill>
              </a:rPr>
              <a:t>是否有明顯差異？</a:t>
            </a:r>
            <a:r>
              <a:rPr lang="zh-TW" altLang="en-US" dirty="0" smtClean="0"/>
              <a:t>或與初審意見有異？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確認廠商平均得分是否有達合格分數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確認是否有</a:t>
            </a:r>
            <a:r>
              <a:rPr lang="en-US" altLang="zh-TW" dirty="0" smtClean="0"/>
              <a:t>2</a:t>
            </a:r>
            <a:r>
              <a:rPr lang="zh-TW" altLang="en-US" dirty="0" smtClean="0"/>
              <a:t>家以上總評分最高或序位第一</a:t>
            </a:r>
            <a:endParaRPr lang="en-US" altLang="zh-TW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dirty="0" smtClean="0"/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C.17 </a:t>
            </a:r>
            <a:r>
              <a:rPr lang="zh-TW" altLang="en-US" dirty="0" smtClean="0"/>
              <a:t>序位法價格納入評選評比表及評比總表 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 </a:t>
            </a:r>
            <a:r>
              <a:rPr lang="en-US" altLang="zh-TW" dirty="0" smtClean="0">
                <a:hlinkClick r:id="rId3" action="ppaction://hlinkfile"/>
              </a:rPr>
              <a:t>C.18 </a:t>
            </a:r>
            <a:r>
              <a:rPr lang="zh-TW" altLang="en-US" sz="2200" dirty="0" smtClean="0"/>
              <a:t>序位法價格不納入評比 評比表及評比總表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 </a:t>
            </a:r>
            <a:r>
              <a:rPr lang="en-US" altLang="zh-TW" dirty="0" smtClean="0">
                <a:hlinkClick r:id="rId4" action="ppaction://hlinkfile"/>
              </a:rPr>
              <a:t>C.19 </a:t>
            </a:r>
            <a:r>
              <a:rPr lang="zh-TW" altLang="en-US" sz="2200" dirty="0" smtClean="0"/>
              <a:t>總評分法價格納入評選評分表及評分總表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5" action="ppaction://hlinkfile"/>
              </a:rPr>
              <a:t>附錄 </a:t>
            </a:r>
            <a:r>
              <a:rPr lang="en-US" altLang="zh-TW" dirty="0" smtClean="0">
                <a:hlinkClick r:id="rId5" action="ppaction://hlinkfile"/>
              </a:rPr>
              <a:t>C.20 </a:t>
            </a:r>
            <a:r>
              <a:rPr lang="zh-TW" altLang="en-US" sz="2200" dirty="0" smtClean="0"/>
              <a:t>總評分法價格不納入評選評分表及評分總表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6" action="ppaction://hlinkfile"/>
              </a:rPr>
              <a:t>附錄 </a:t>
            </a:r>
            <a:r>
              <a:rPr lang="zh-TW" altLang="zh-TW" dirty="0" smtClean="0">
                <a:hlinkClick r:id="rId6" action="ppaction://hlinkfile"/>
              </a:rPr>
              <a:t>B.23</a:t>
            </a:r>
            <a:r>
              <a:rPr lang="en-US" altLang="zh-TW" dirty="0" smtClean="0">
                <a:hlinkClick r:id="rId6" action="ppaction://hlinkfile"/>
              </a:rPr>
              <a:t> </a:t>
            </a:r>
            <a:r>
              <a:rPr lang="zh-TW" altLang="zh-TW" dirty="0" smtClean="0"/>
              <a:t>技術服務履約績效記點增/減分計算範例</a:t>
            </a:r>
          </a:p>
        </p:txBody>
      </p:sp>
      <p:sp>
        <p:nvSpPr>
          <p:cNvPr id="62468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 </a:t>
            </a:r>
            <a:r>
              <a:rPr lang="en-US" altLang="zh-TW" smtClean="0"/>
              <a:t>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評審中</a:t>
            </a:r>
            <a:r>
              <a:rPr lang="zh-TW" altLang="en-US" sz="4000" smtClean="0"/>
              <a:t> </a:t>
            </a:r>
            <a:r>
              <a:rPr lang="en-US" altLang="zh-TW" sz="3200" smtClean="0"/>
              <a:t>4/5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899592" y="4293096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899592" y="5516339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54EEC-8E16-4504-9A1F-B074483D0AF1}" type="slidenum">
              <a:rPr lang="en-US" altLang="zh-TW" smtClean="0"/>
              <a:pPr/>
              <a:t>62</a:t>
            </a:fld>
            <a:endParaRPr lang="en-US" altLang="zh-TW" smtClean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2-3-B12 </a:t>
            </a:r>
            <a:r>
              <a:rPr lang="zh-TW" altLang="en-US" dirty="0" smtClean="0"/>
              <a:t>做會議紀錄、散會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會議決議，應經出席委員過半數同意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當場不宣布評選結果，於簽報首長核定、辦理決標後，宣布決標結果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會議紀錄應附有評選結果評選總表。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2" action="ppaction://hlinkfile"/>
              </a:rPr>
              <a:t>附錄 </a:t>
            </a:r>
            <a:r>
              <a:rPr lang="en-US" altLang="zh-TW" dirty="0" smtClean="0">
                <a:hlinkClick r:id="rId2" action="ppaction://hlinkfile"/>
              </a:rPr>
              <a:t>C.27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審查委員會會議暨最有利標評選會議紀錄 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/>
              <a:t>2-3-B13 </a:t>
            </a:r>
            <a:r>
              <a:rPr lang="zh-TW" altLang="en-US" dirty="0" smtClean="0"/>
              <a:t>評審結果簽報首長核定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3" action="ppaction://hlinkfile"/>
              </a:rPr>
              <a:t>附錄 </a:t>
            </a:r>
            <a:r>
              <a:rPr lang="en-US" altLang="zh-TW" dirty="0" smtClean="0">
                <a:hlinkClick r:id="rId3" action="ppaction://hlinkfile"/>
              </a:rPr>
              <a:t>C.28 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審查結果簽文 </a:t>
            </a:r>
          </a:p>
          <a:p>
            <a:pPr lvl="1" eaLnBrk="1" hangingPunct="1">
              <a:defRPr/>
            </a:pPr>
            <a:r>
              <a:rPr lang="en-US" altLang="zh-TW" dirty="0" smtClean="0"/>
              <a:t>2-3-B14 </a:t>
            </a:r>
            <a:r>
              <a:rPr lang="zh-TW" altLang="en-US" dirty="0" smtClean="0"/>
              <a:t>發送會議紀錄予委員</a:t>
            </a:r>
          </a:p>
          <a:p>
            <a:pPr lvl="2" eaLnBrk="1" hangingPunct="1">
              <a:defRPr/>
            </a:pPr>
            <a:r>
              <a:rPr lang="en-US" altLang="zh-TW" dirty="0" smtClean="0"/>
              <a:t>【SOP】</a:t>
            </a:r>
            <a:r>
              <a:rPr lang="zh-TW" altLang="en-US" dirty="0" smtClean="0">
                <a:hlinkClick r:id="rId4" action="ppaction://hlinkfile"/>
              </a:rPr>
              <a:t>附錄 </a:t>
            </a:r>
            <a:r>
              <a:rPr lang="en-US" altLang="zh-TW" dirty="0" smtClean="0">
                <a:hlinkClick r:id="rId4" action="ppaction://hlinkfile"/>
              </a:rPr>
              <a:t>C.29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評選</a:t>
            </a:r>
            <a:r>
              <a:rPr lang="en-US" altLang="zh-TW" dirty="0" smtClean="0"/>
              <a:t>)</a:t>
            </a:r>
            <a:r>
              <a:rPr lang="zh-TW" altLang="en-US" dirty="0" smtClean="0"/>
              <a:t>採購評選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審查委員會會議紀錄通知函稿 </a:t>
            </a:r>
          </a:p>
          <a:p>
            <a:pPr lvl="2" eaLnBrk="1" hangingPunct="1">
              <a:defRPr/>
            </a:pPr>
            <a:endParaRPr lang="en-US" altLang="zh-TW" dirty="0" smtClean="0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評「審」作業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評審中</a:t>
            </a:r>
            <a:r>
              <a:rPr lang="zh-TW" altLang="en-US" sz="4000" smtClean="0"/>
              <a:t> </a:t>
            </a:r>
            <a:r>
              <a:rPr lang="en-US" altLang="zh-TW" sz="3200" smtClean="0"/>
              <a:t>5/5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99592" y="3284984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B8501A-228B-439F-878C-E603CAD9E1CD}" type="slidenum">
              <a:rPr lang="en-US" altLang="zh-TW" smtClean="0"/>
              <a:pPr/>
              <a:t>63</a:t>
            </a:fld>
            <a:endParaRPr lang="en-US" altLang="zh-TW" smtClean="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60452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招標作業階段：簽陳</a:t>
            </a:r>
          </a:p>
          <a:p>
            <a:pPr>
              <a:defRPr/>
            </a:pP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評「審」作業階段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第三步驟：價格標階段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64519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60675" y="472598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754DE-626D-4B54-B099-6203E1B78764}" type="slidenum">
              <a:rPr lang="en-US" altLang="zh-TW" smtClean="0"/>
              <a:pPr/>
              <a:t>64</a:t>
            </a:fld>
            <a:endParaRPr lang="en-US" altLang="zh-TW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 2-4 </a:t>
            </a:r>
            <a:r>
              <a:rPr lang="zh-TW" altLang="en-US" sz="4000" smtClean="0"/>
              <a:t>第三步驟：價格標階段 </a:t>
            </a:r>
            <a:r>
              <a:rPr lang="en-US" altLang="zh-TW" sz="2800" smtClean="0"/>
              <a:t>1/2</a:t>
            </a:r>
            <a:endParaRPr lang="en-US" altLang="zh-TW" sz="400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r>
              <a:rPr lang="en-US" altLang="zh-TW" sz="1600" dirty="0" smtClean="0">
                <a:solidFill>
                  <a:schemeClr val="tx1"/>
                </a:solidFill>
              </a:rPr>
              <a:t>【SOP 5.6.2.17 </a:t>
            </a:r>
            <a:r>
              <a:rPr lang="zh-TW" altLang="en-US" sz="1600" dirty="0" smtClean="0">
                <a:solidFill>
                  <a:schemeClr val="tx1"/>
                </a:solidFill>
              </a:rPr>
              <a:t>比價或議價、</a:t>
            </a:r>
            <a:r>
              <a:rPr lang="en-US" altLang="zh-TW" sz="1600" dirty="0" smtClean="0">
                <a:solidFill>
                  <a:schemeClr val="tx1"/>
                </a:solidFill>
              </a:rPr>
              <a:t>5.5.2.11 </a:t>
            </a:r>
            <a:r>
              <a:rPr lang="zh-TW" altLang="en-US" sz="1600" dirty="0" smtClean="0">
                <a:solidFill>
                  <a:schemeClr val="tx1"/>
                </a:solidFill>
              </a:rPr>
              <a:t>底價訂定與陳核作業、</a:t>
            </a:r>
            <a:r>
              <a:rPr lang="en-US" altLang="zh-TW" sz="1600" dirty="0" smtClean="0">
                <a:solidFill>
                  <a:schemeClr val="tx1"/>
                </a:solidFill>
              </a:rPr>
              <a:t>3.2.2.22 </a:t>
            </a:r>
            <a:r>
              <a:rPr lang="zh-TW" altLang="en-US" sz="1600" dirty="0" smtClean="0">
                <a:solidFill>
                  <a:schemeClr val="tx1"/>
                </a:solidFill>
              </a:rPr>
              <a:t>底價訂定與陳核作業、</a:t>
            </a:r>
            <a:r>
              <a:rPr lang="en-US" altLang="zh-TW" sz="1600" dirty="0" smtClean="0">
                <a:solidFill>
                  <a:schemeClr val="tx1"/>
                </a:solidFill>
              </a:rPr>
              <a:t>3.2.2.23 </a:t>
            </a:r>
            <a:r>
              <a:rPr lang="zh-TW" altLang="en-US" sz="1600" dirty="0" smtClean="0">
                <a:solidFill>
                  <a:schemeClr val="tx1"/>
                </a:solidFill>
              </a:rPr>
              <a:t>議價決</a:t>
            </a:r>
            <a:r>
              <a:rPr lang="en-US" altLang="zh-TW" sz="1600" dirty="0" smtClean="0">
                <a:solidFill>
                  <a:schemeClr val="tx1"/>
                </a:solidFill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</a:rPr>
              <a:t>廢</a:t>
            </a:r>
            <a:r>
              <a:rPr lang="en-US" altLang="zh-TW" sz="1600" dirty="0" smtClean="0">
                <a:solidFill>
                  <a:schemeClr val="tx1"/>
                </a:solidFill>
              </a:rPr>
              <a:t>)</a:t>
            </a:r>
            <a:r>
              <a:rPr lang="zh-TW" altLang="en-US" sz="1600" dirty="0" smtClean="0">
                <a:solidFill>
                  <a:schemeClr val="tx1"/>
                </a:solidFill>
              </a:rPr>
              <a:t>標作業及紀錄</a:t>
            </a:r>
            <a:r>
              <a:rPr lang="en-US" altLang="zh-TW" sz="1600" dirty="0" smtClean="0">
                <a:solidFill>
                  <a:schemeClr val="tx1"/>
                </a:solidFill>
              </a:rPr>
              <a:t>】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r>
              <a:rPr lang="en-US" altLang="zh-TW" sz="2400" dirty="0" smtClean="0"/>
              <a:t>2-4-1 </a:t>
            </a:r>
            <a:r>
              <a:rPr lang="zh-TW" altLang="en-US" sz="2400" dirty="0" smtClean="0"/>
              <a:t>訂定底價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sz="2400" dirty="0" smtClean="0"/>
              <a:t>非固定費用：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dirty="0" smtClean="0"/>
              <a:t>應於進行</a:t>
            </a:r>
            <a:r>
              <a:rPr lang="zh-TW" altLang="en-US" dirty="0" smtClean="0">
                <a:solidFill>
                  <a:srgbClr val="FF3300"/>
                </a:solidFill>
              </a:rPr>
              <a:t>比價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3300"/>
                </a:solidFill>
              </a:rPr>
              <a:t>議價</a:t>
            </a:r>
            <a:r>
              <a:rPr lang="zh-TW" altLang="en-US" dirty="0" smtClean="0"/>
              <a:t>前定之</a:t>
            </a:r>
            <a:r>
              <a:rPr lang="en-US" altLang="zh-TW" dirty="0" smtClean="0">
                <a:solidFill>
                  <a:srgbClr val="FF33CC"/>
                </a:solidFill>
              </a:rPr>
              <a:t>(</a:t>
            </a:r>
            <a:r>
              <a:rPr lang="zh-TW" altLang="en-US" dirty="0" smtClean="0">
                <a:solidFill>
                  <a:srgbClr val="FF33CC"/>
                </a:solidFill>
              </a:rPr>
              <a:t>採</a:t>
            </a:r>
            <a:r>
              <a:rPr lang="zh-TW" altLang="en-US" dirty="0" smtClean="0">
                <a:solidFill>
                  <a:schemeClr val="folHlink"/>
                </a:solidFill>
              </a:rPr>
              <a:t>議價</a:t>
            </a:r>
            <a:r>
              <a:rPr lang="zh-TW" altLang="en-US" dirty="0" smtClean="0">
                <a:solidFill>
                  <a:srgbClr val="FF33CC"/>
                </a:solidFill>
              </a:rPr>
              <a:t>者</a:t>
            </a:r>
            <a:r>
              <a:rPr lang="en-US" altLang="en-US" dirty="0" smtClean="0">
                <a:solidFill>
                  <a:srgbClr val="FF33CC"/>
                </a:solidFill>
              </a:rPr>
              <a:t>：</a:t>
            </a:r>
            <a:r>
              <a:rPr lang="zh-TW" altLang="en-US" dirty="0" smtClean="0">
                <a:solidFill>
                  <a:srgbClr val="FF33CC"/>
                </a:solidFill>
              </a:rPr>
              <a:t>應先參考廠商之報價或估價單</a:t>
            </a:r>
            <a:r>
              <a:rPr lang="en-US" altLang="zh-TW" dirty="0" smtClean="0">
                <a:solidFill>
                  <a:srgbClr val="FF33CC"/>
                </a:solidFill>
              </a:rPr>
              <a:t>)</a:t>
            </a:r>
            <a:r>
              <a:rPr lang="zh-TW" altLang="en-US" dirty="0" smtClean="0"/>
              <a:t>。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次公告結果</a:t>
            </a:r>
            <a:r>
              <a:rPr lang="zh-TW" altLang="en-US" dirty="0" smtClean="0">
                <a:solidFill>
                  <a:schemeClr val="hlink"/>
                </a:solidFill>
              </a:rPr>
              <a:t>未取得</a:t>
            </a:r>
            <a:r>
              <a:rPr lang="en-US" altLang="zh-TW" dirty="0" smtClean="0">
                <a:solidFill>
                  <a:schemeClr val="hlink"/>
                </a:solidFill>
              </a:rPr>
              <a:t>3</a:t>
            </a:r>
            <a:r>
              <a:rPr lang="zh-TW" altLang="en-US" dirty="0" smtClean="0">
                <a:solidFill>
                  <a:schemeClr val="hlink"/>
                </a:solidFill>
              </a:rPr>
              <a:t>家</a:t>
            </a:r>
            <a:r>
              <a:rPr lang="zh-TW" altLang="en-US" dirty="0" smtClean="0"/>
              <a:t>廠商報價單改採</a:t>
            </a:r>
            <a:r>
              <a:rPr lang="zh-TW" altLang="en-US" dirty="0" smtClean="0">
                <a:solidFill>
                  <a:srgbClr val="FF0000"/>
                </a:solidFill>
              </a:rPr>
              <a:t>限制性招標</a:t>
            </a:r>
            <a:r>
              <a:rPr lang="zh-TW" altLang="en-US" dirty="0" smtClean="0"/>
              <a:t>之議價者，訂定底價前應先參考廠商之報價或估價單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重新核定底價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dirty="0" smtClean="0">
                <a:solidFill>
                  <a:srgbClr val="FF3300"/>
                </a:solidFill>
              </a:rPr>
              <a:t>建議</a:t>
            </a:r>
            <a:r>
              <a:rPr lang="zh-TW" altLang="en-US" dirty="0" smtClean="0"/>
              <a:t>：機關得依其內部控制機制，訂定核定底價之授權規定</a:t>
            </a:r>
          </a:p>
          <a:p>
            <a:pPr lvl="3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dirty="0" smtClean="0"/>
              <a:t>招標前併簽准由原底價核定人擔任主持決標人員，或由機關首長</a:t>
            </a:r>
            <a:r>
              <a:rPr lang="zh-TW" altLang="en-US" dirty="0" smtClean="0">
                <a:solidFill>
                  <a:srgbClr val="FF33CC"/>
                </a:solidFill>
              </a:rPr>
              <a:t>授權</a:t>
            </a:r>
            <a:r>
              <a:rPr lang="zh-TW" altLang="en-US" dirty="0" smtClean="0">
                <a:solidFill>
                  <a:schemeClr val="hlink"/>
                </a:solidFill>
              </a:rPr>
              <a:t>主持決標人員</a:t>
            </a:r>
            <a:r>
              <a:rPr lang="zh-TW" altLang="en-US" dirty="0" smtClean="0"/>
              <a:t>於改採議價時</a:t>
            </a:r>
            <a:r>
              <a:rPr lang="zh-TW" altLang="en-US" dirty="0" smtClean="0">
                <a:solidFill>
                  <a:srgbClr val="FF33CC"/>
                </a:solidFill>
              </a:rPr>
              <a:t>擔任</a:t>
            </a:r>
            <a:r>
              <a:rPr lang="zh-TW" altLang="en-US" dirty="0" smtClean="0">
                <a:solidFill>
                  <a:schemeClr val="hlink"/>
                </a:solidFill>
              </a:rPr>
              <a:t>底價核定人</a:t>
            </a:r>
            <a:r>
              <a:rPr lang="zh-TW" altLang="en-US" dirty="0" smtClean="0"/>
              <a:t>，檢討原核定底價是否需調整及其調整金額→避免因核定底價作業不及，致需另擇期辦理議價之情形。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tabLst>
                <a:tab pos="3414713" algn="l"/>
              </a:tabLst>
              <a:defRPr/>
            </a:pPr>
            <a:r>
              <a:rPr lang="zh-TW" altLang="en-US" dirty="0" smtClean="0"/>
              <a:t>經議、減價程序，以減價後之決標金額訂約</a:t>
            </a:r>
          </a:p>
        </p:txBody>
      </p:sp>
      <p:sp>
        <p:nvSpPr>
          <p:cNvPr id="6554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9C6CC-2281-42BE-8F21-D28D8C5D2260}" type="slidenum">
              <a:rPr lang="en-US" altLang="zh-TW" smtClean="0"/>
              <a:pPr/>
              <a:t>65</a:t>
            </a:fld>
            <a:endParaRPr lang="en-US" altLang="zh-TW" smtClean="0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 2-4 </a:t>
            </a:r>
            <a:r>
              <a:rPr lang="zh-TW" altLang="en-US" sz="4000" smtClean="0"/>
              <a:t>第三步驟：價格標階段 </a:t>
            </a:r>
            <a:r>
              <a:rPr lang="en-US" altLang="zh-TW" sz="2800" smtClean="0"/>
              <a:t>2/2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endParaRPr lang="en-US" altLang="zh-TW" sz="1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r>
              <a:rPr lang="en-US" altLang="zh-TW" sz="2800" dirty="0" smtClean="0"/>
              <a:t>2-4-1 </a:t>
            </a:r>
            <a:r>
              <a:rPr lang="zh-TW" altLang="en-US" sz="2800" dirty="0" smtClean="0"/>
              <a:t>訂定底價</a:t>
            </a:r>
          </a:p>
          <a:p>
            <a:pPr lvl="1" eaLnBrk="1" hangingPunct="1">
              <a:spcBef>
                <a:spcPct val="10000"/>
              </a:spcBef>
              <a:tabLst>
                <a:tab pos="3414713" algn="l"/>
              </a:tabLst>
              <a:defRPr/>
            </a:pPr>
            <a:r>
              <a:rPr lang="zh-TW" altLang="en-US" sz="2400" dirty="0" smtClean="0"/>
              <a:t>固定費用：</a:t>
            </a:r>
          </a:p>
          <a:p>
            <a:pPr lvl="2" eaLnBrk="1" hangingPunct="1">
              <a:spcBef>
                <a:spcPct val="10000"/>
              </a:spcBef>
              <a:tabLst>
                <a:tab pos="3414713" algn="l"/>
              </a:tabLst>
              <a:defRPr/>
            </a:pPr>
            <a:r>
              <a:rPr lang="zh-TW" altLang="en-US" dirty="0" smtClean="0"/>
              <a:t>不須訂定底價，不議、減價格，但須經「議約、決標」之程序，以公告之固定費用訂約。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r>
              <a:rPr lang="en-US" altLang="zh-TW" sz="2800" dirty="0" smtClean="0"/>
              <a:t>2-4-2 </a:t>
            </a:r>
            <a:r>
              <a:rPr lang="zh-TW" altLang="en-US" sz="2800" dirty="0" smtClean="0"/>
              <a:t>定議價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時間，通知優勝廠商議價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tabLst>
                <a:tab pos="3414713" algn="l"/>
              </a:tabLst>
              <a:defRPr/>
            </a:pPr>
            <a:r>
              <a:rPr lang="en-US" altLang="zh-TW" sz="2800" dirty="0" smtClean="0"/>
              <a:t>2-4-3 </a:t>
            </a:r>
            <a:r>
              <a:rPr lang="zh-TW" altLang="en-US" sz="2800" dirty="0" smtClean="0"/>
              <a:t>議價、監辦、決標紀錄</a:t>
            </a:r>
          </a:p>
        </p:txBody>
      </p:sp>
      <p:sp>
        <p:nvSpPr>
          <p:cNvPr id="66565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2EFD6-3DE7-4185-BA7F-85D6F1732F8D}" type="slidenum">
              <a:rPr lang="en-US" altLang="zh-TW" smtClean="0"/>
              <a:pPr/>
              <a:t>66</a:t>
            </a:fld>
            <a:endParaRPr lang="en-US" altLang="zh-TW" smtClean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貳、取最有利標精神</a:t>
            </a:r>
          </a:p>
        </p:txBody>
      </p:sp>
      <p:sp>
        <p:nvSpPr>
          <p:cNvPr id="359427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59428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招標作業階段：簽陳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評「審」作業階段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…………2-5 </a:t>
            </a:r>
            <a:r>
              <a:rPr lang="zh-TW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決標作業後階段：通知</a:t>
            </a:r>
          </a:p>
        </p:txBody>
      </p:sp>
      <p:pic>
        <p:nvPicPr>
          <p:cNvPr id="67591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8313" y="5157788"/>
            <a:ext cx="487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FF0066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EB4A66-9063-4C91-B00E-583421145DBE}" type="slidenum">
              <a:rPr lang="en-US" altLang="zh-TW" smtClean="0"/>
              <a:pPr/>
              <a:t>67</a:t>
            </a:fld>
            <a:endParaRPr lang="en-US" altLang="zh-TW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2-5 </a:t>
            </a:r>
            <a:r>
              <a:rPr lang="zh-TW" altLang="en-US" smtClean="0"/>
              <a:t>決標後作業階段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5.6.2.18 </a:t>
            </a:r>
            <a:r>
              <a:rPr lang="zh-TW" altLang="en-US" sz="2000" smtClean="0">
                <a:solidFill>
                  <a:schemeClr val="tx1"/>
                </a:solidFill>
              </a:rPr>
              <a:t>決標公告及廠商之通知、</a:t>
            </a:r>
            <a:r>
              <a:rPr lang="en-US" altLang="zh-TW" sz="2000" smtClean="0">
                <a:solidFill>
                  <a:schemeClr val="tx1"/>
                </a:solidFill>
              </a:rPr>
              <a:t>5.6.2.19 </a:t>
            </a:r>
            <a:r>
              <a:rPr lang="zh-TW" altLang="en-US" sz="2000" smtClean="0">
                <a:solidFill>
                  <a:schemeClr val="tx1"/>
                </a:solidFill>
              </a:rPr>
              <a:t>訂約作業、</a:t>
            </a:r>
            <a:r>
              <a:rPr lang="en-US" altLang="zh-TW" sz="2000" smtClean="0">
                <a:solidFill>
                  <a:schemeClr val="tx1"/>
                </a:solidFill>
              </a:rPr>
              <a:t>2.1.2.16 </a:t>
            </a:r>
            <a:r>
              <a:rPr lang="zh-TW" altLang="en-US" sz="2000" smtClean="0">
                <a:solidFill>
                  <a:schemeClr val="tx1"/>
                </a:solidFill>
              </a:rPr>
              <a:t>決標公告及廠商之通知、</a:t>
            </a:r>
            <a:r>
              <a:rPr lang="en-US" altLang="zh-TW" sz="2000" smtClean="0">
                <a:solidFill>
                  <a:schemeClr val="tx1"/>
                </a:solidFill>
              </a:rPr>
              <a:t>2.1.2.17 </a:t>
            </a:r>
            <a:r>
              <a:rPr lang="zh-TW" altLang="en-US" sz="2000" smtClean="0">
                <a:solidFill>
                  <a:schemeClr val="tx1"/>
                </a:solidFill>
              </a:rPr>
              <a:t>訂約作業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  <a:endParaRPr lang="en-US" altLang="zh-TW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2-5-1 </a:t>
            </a:r>
            <a:r>
              <a:rPr lang="zh-TW" altLang="en-US" smtClean="0"/>
              <a:t>決標結果通知</a:t>
            </a:r>
          </a:p>
          <a:p>
            <a:pPr lvl="2" eaLnBrk="1" hangingPunct="1">
              <a:defRPr/>
            </a:pPr>
            <a:r>
              <a:rPr lang="zh-TW" altLang="en-US" smtClean="0"/>
              <a:t>書面通知，或將開決標紀錄當場送交各投標廠商並簽收</a:t>
            </a:r>
          </a:p>
          <a:p>
            <a:pPr lvl="2" eaLnBrk="1" hangingPunct="1">
              <a:defRPr/>
            </a:pPr>
            <a:r>
              <a:rPr lang="zh-TW" altLang="en-US" smtClean="0"/>
              <a:t>評審結果應通知投標廠商，對不合格或未獲選之廠商，應敘明其原因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2-5-2 </a:t>
            </a:r>
            <a:r>
              <a:rPr lang="zh-TW" altLang="en-US" smtClean="0"/>
              <a:t>決標公告</a:t>
            </a:r>
          </a:p>
          <a:p>
            <a:pPr lvl="2" eaLnBrk="1" hangingPunct="1">
              <a:defRPr/>
            </a:pPr>
            <a:r>
              <a:rPr lang="zh-TW" altLang="en-US" smtClean="0"/>
              <a:t>刊登決標公告，或定期彙送</a:t>
            </a:r>
          </a:p>
          <a:p>
            <a:pPr lvl="2" eaLnBrk="1" hangingPunct="1">
              <a:defRPr/>
            </a:pPr>
            <a:r>
              <a:rPr lang="zh-TW" altLang="en-US" smtClean="0"/>
              <a:t>公告金額以上之採購，應公布最優勝廠商之標價、總評分或序位評比結果</a:t>
            </a:r>
            <a:r>
              <a:rPr lang="en-US" altLang="zh-TW" smtClean="0"/>
              <a:t>(</a:t>
            </a:r>
            <a:r>
              <a:rPr lang="zh-TW" altLang="en-US" smtClean="0">
                <a:solidFill>
                  <a:schemeClr val="folHlink"/>
                </a:solidFill>
              </a:rPr>
              <a:t>未達</a:t>
            </a:r>
            <a:r>
              <a:rPr lang="en-US" altLang="zh-TW" smtClean="0">
                <a:solidFill>
                  <a:schemeClr val="folHlink"/>
                </a:solidFill>
              </a:rPr>
              <a:t>100</a:t>
            </a:r>
            <a:r>
              <a:rPr lang="zh-TW" altLang="en-US" smtClean="0">
                <a:solidFill>
                  <a:schemeClr val="folHlink"/>
                </a:solidFill>
              </a:rPr>
              <a:t>萬元者，參考之</a:t>
            </a:r>
            <a:r>
              <a:rPr lang="en-US" altLang="zh-TW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2-5-3 </a:t>
            </a:r>
            <a:r>
              <a:rPr lang="zh-TW" altLang="en-US" smtClean="0"/>
              <a:t>訂約</a:t>
            </a: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79FF8-F4F2-4720-A7A5-94864AFA2501}" type="slidenum">
              <a:rPr lang="en-US" altLang="zh-TW" smtClean="0"/>
              <a:pPr/>
              <a:t>68</a:t>
            </a:fld>
            <a:endParaRPr lang="en-US" altLang="zh-TW" smtClean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            </a:t>
            </a:r>
            <a:r>
              <a:rPr lang="zh-TW" altLang="en-US" smtClean="0"/>
              <a:t>簡報大綱</a:t>
            </a:r>
          </a:p>
        </p:txBody>
      </p:sp>
      <p:sp>
        <p:nvSpPr>
          <p:cNvPr id="195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150" y="3119438"/>
            <a:ext cx="5775325" cy="957262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貳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、取最有利標精神</a:t>
            </a:r>
          </a:p>
        </p:txBody>
      </p:sp>
      <p:sp>
        <p:nvSpPr>
          <p:cNvPr id="19558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35150" y="4651375"/>
            <a:ext cx="5761038" cy="865188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參</a:t>
            </a:r>
            <a:r>
              <a:rPr lang="zh-TW" alt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、準用最有利標</a:t>
            </a:r>
          </a:p>
        </p:txBody>
      </p:sp>
      <p:sp>
        <p:nvSpPr>
          <p:cNvPr id="19558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35150" y="1627188"/>
            <a:ext cx="5759450" cy="865187"/>
          </a:xfrm>
          <a:prstGeom prst="roundRect">
            <a:avLst>
              <a:gd name="adj" fmla="val 44023"/>
            </a:avLst>
          </a:prstGeom>
          <a:gradFill rotWithShape="1">
            <a:gsLst>
              <a:gs pos="0">
                <a:srgbClr val="99CCFF">
                  <a:alpha val="50000"/>
                </a:srgbClr>
              </a:gs>
              <a:gs pos="50000">
                <a:srgbClr val="FFFFFF"/>
              </a:gs>
              <a:gs pos="100000">
                <a:srgbClr val="99CCFF">
                  <a:alpha val="50000"/>
                </a:srgbClr>
              </a:gs>
            </a:gsLst>
            <a:lin ang="5400000" scaled="1"/>
          </a:gradFill>
          <a:ln w="2857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壹</a:t>
            </a:r>
            <a:r>
              <a:rPr lang="zh-TW" alt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、採購決策</a:t>
            </a:r>
          </a:p>
        </p:txBody>
      </p:sp>
      <p:pic>
        <p:nvPicPr>
          <p:cNvPr id="7" name="Picture 8" descr="MC90035294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16013" y="4869978"/>
            <a:ext cx="487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4ECDD-0F08-4205-A89E-BBC8CDA73EFF}" type="slidenum">
              <a:rPr lang="en-US" altLang="zh-TW" smtClean="0"/>
              <a:pPr/>
              <a:t>69</a:t>
            </a:fld>
            <a:endParaRPr lang="en-US" altLang="zh-TW" smtClean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auto">
          <a:xfrm>
            <a:off x="539750" y="2636838"/>
            <a:ext cx="3960813" cy="5048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7204" name="AutoShape 4"/>
          <p:cNvSpPr>
            <a:spLocks noChangeArrowheads="1"/>
          </p:cNvSpPr>
          <p:nvPr/>
        </p:nvSpPr>
        <p:spPr bwMode="auto">
          <a:xfrm>
            <a:off x="468313" y="4508500"/>
            <a:ext cx="3887787" cy="5048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843213" y="3213100"/>
            <a:ext cx="4535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</a:t>
            </a:r>
          </a:p>
          <a:p>
            <a:pPr>
              <a:defRPr/>
            </a:pPr>
            <a:r>
              <a:rPr lang="en-US" altLang="zh-TW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  <a:endParaRPr lang="zh-TW" altLang="en-US" sz="2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會議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116013" y="4981575"/>
            <a:ext cx="7056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</a:t>
            </a:r>
          </a:p>
          <a:p>
            <a:pPr>
              <a:defRPr/>
            </a:pPr>
            <a:r>
              <a:rPr lang="zh-TW" alt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第一步驟：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第二步驟：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</a:t>
            </a:r>
            <a:r>
              <a:rPr lang="zh-TW" altLang="en-US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選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」作業階段</a:t>
            </a:r>
          </a:p>
          <a:p>
            <a:pPr>
              <a:defRPr/>
            </a:pP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第三步驟：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決標作業後階段：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1187450" y="1196975"/>
            <a:ext cx="68405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與「貳、取最有利標精神」比較</a:t>
            </a:r>
          </a:p>
          <a:p>
            <a:pPr lvl="3">
              <a:lnSpc>
                <a:spcPct val="90000"/>
              </a:lnSpc>
              <a:defRPr/>
            </a:pPr>
            <a:r>
              <a:rPr lang="zh-TW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→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相同者，以「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同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)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」表述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     </a:t>
            </a:r>
            <a:r>
              <a:rPr lang="zh-TW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→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不相同者，以「斜體字」表述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「評審」</a:t>
            </a:r>
            <a:r>
              <a:rPr lang="zh-TW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→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「評選」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「參考」</a:t>
            </a:r>
            <a:r>
              <a:rPr lang="zh-TW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→</a:t>
            </a:r>
            <a:r>
              <a:rPr lang="zh-TW" alt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「準用」</a:t>
            </a:r>
          </a:p>
        </p:txBody>
      </p:sp>
      <p:sp>
        <p:nvSpPr>
          <p:cNvPr id="9" name="五角星形 8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0" name="文字方塊 9">
            <a:hlinkClick r:id="rId3" action="ppaction://hlinksldjump"/>
          </p:cNvPr>
          <p:cNvSpPr txBox="1"/>
          <p:nvPr/>
        </p:nvSpPr>
        <p:spPr>
          <a:xfrm>
            <a:off x="7956376" y="836712"/>
            <a:ext cx="79208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2626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A167B-5754-4106-AAE5-15213CD7BCD0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1 </a:t>
            </a:r>
            <a:r>
              <a:rPr lang="zh-TW" altLang="en-US" dirty="0" smtClean="0"/>
              <a:t>法定預算確定 </a:t>
            </a:r>
            <a:r>
              <a:rPr lang="en-US" altLang="zh-TW" sz="3200" dirty="0" smtClean="0"/>
              <a:t>1/1</a:t>
            </a:r>
            <a:endParaRPr lang="zh-TW" altLang="en-US" sz="3200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752"/>
            <a:ext cx="82804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800" dirty="0" smtClean="0"/>
              <a:t>工程計畫完成法定預算程序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</a:rPr>
              <a:t>議會綠皮書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/>
              <a:t>～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委託技術服務費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本簡報內容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委託技術服務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採購預算來源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～</a:t>
            </a:r>
            <a:r>
              <a:rPr lang="zh-TW" altLang="en-US" sz="2400" dirty="0" smtClean="0">
                <a:solidFill>
                  <a:srgbClr val="FF3300"/>
                </a:solidFill>
              </a:rPr>
              <a:t>勞務採購</a:t>
            </a:r>
            <a:endParaRPr lang="en-US" altLang="zh-TW" sz="2400" dirty="0" smtClean="0">
              <a:solidFill>
                <a:srgbClr val="FF3300"/>
              </a:solidFill>
            </a:endParaRP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採購法子法：機關委託技術服務廠商評選及計費辦法</a:t>
            </a:r>
            <a:r>
              <a:rPr lang="en-US" altLang="zh-TW" sz="2000" dirty="0" smtClean="0">
                <a:solidFill>
                  <a:srgbClr val="FF9900"/>
                </a:solidFill>
                <a:cs typeface="+mn-cs"/>
              </a:rPr>
              <a:t>(</a:t>
            </a:r>
            <a:r>
              <a:rPr lang="zh-TW" altLang="en-US" sz="2000" dirty="0" smtClean="0">
                <a:solidFill>
                  <a:srgbClr val="FF9900"/>
                </a:solidFill>
                <a:cs typeface="+mn-cs"/>
              </a:rPr>
              <a:t>技服辦法</a:t>
            </a:r>
            <a:r>
              <a:rPr lang="en-US" altLang="zh-TW" sz="2000" dirty="0" smtClean="0">
                <a:solidFill>
                  <a:srgbClr val="FF9900"/>
                </a:solidFill>
                <a:cs typeface="+mn-cs"/>
              </a:rPr>
              <a:t>)</a:t>
            </a:r>
            <a:r>
              <a:rPr lang="zh-TW" altLang="en-US" sz="2400" dirty="0" smtClean="0"/>
              <a:t>、臺北市政府工程經費估算原則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施工費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dirty="0" smtClean="0"/>
              <a:t>辦理工程發包</a:t>
            </a:r>
            <a:r>
              <a:rPr lang="en-US" altLang="zh-TW" dirty="0" smtClean="0"/>
              <a:t>(</a:t>
            </a:r>
            <a:r>
              <a:rPr lang="zh-TW" altLang="en-US" dirty="0" smtClean="0"/>
              <a:t>施工廠商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之預算來源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 ～</a:t>
            </a:r>
            <a:r>
              <a:rPr lang="zh-TW" altLang="en-US" sz="2400" dirty="0" smtClean="0">
                <a:solidFill>
                  <a:srgbClr val="FF3300"/>
                </a:solidFill>
              </a:rPr>
              <a:t>工程採購</a:t>
            </a:r>
            <a:endParaRPr lang="en-US" altLang="zh-TW" sz="2400" dirty="0" smtClean="0"/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臺北市政府工程經費估算原則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工程管理費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dirty="0" smtClean="0"/>
              <a:t>機關辦理工程所需之各項管理費用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如：評選委員出席費、交通費、競圖獎金、誤餐費、加班費、律師費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zh-TW" altLang="en-US" sz="2400" dirty="0" smtClean="0"/>
              <a:t>臺北市政府所屬機關工程管理費及工作費支用要點 </a:t>
            </a:r>
            <a:r>
              <a:rPr lang="en-US" altLang="zh-TW" sz="2400" dirty="0" smtClean="0"/>
              <a:t>§5 </a:t>
            </a:r>
          </a:p>
        </p:txBody>
      </p:sp>
      <p:sp>
        <p:nvSpPr>
          <p:cNvPr id="8197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9954A-2E30-477B-A604-3BBA0367D6A1}" type="slidenum">
              <a:rPr lang="en-US" altLang="zh-TW" smtClean="0"/>
              <a:pPr/>
              <a:t>70</a:t>
            </a:fld>
            <a:endParaRPr lang="en-US" altLang="zh-TW" smtClean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 </a:t>
            </a:r>
            <a:r>
              <a:rPr lang="zh-TW" altLang="en-US" smtClean="0"/>
              <a:t>前置作業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3.2.1.2 </a:t>
            </a:r>
            <a:r>
              <a:rPr lang="zh-TW" altLang="en-US" sz="2000" dirty="0" smtClean="0">
                <a:solidFill>
                  <a:schemeClr val="tx1"/>
                </a:solidFill>
              </a:rPr>
              <a:t>限制性招標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公開評選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準用最有利標決標招標前置作業流程圖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1-1 </a:t>
            </a:r>
            <a:r>
              <a:rPr lang="zh-TW" altLang="en-US" dirty="0" smtClean="0"/>
              <a:t>簽辦採購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/>
              <a:t>簽辦採購原則策略～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採購法源依據</a:t>
            </a:r>
            <a:r>
              <a:rPr lang="en-US" altLang="zh-TW" dirty="0" smtClean="0"/>
              <a:t>(</a:t>
            </a:r>
            <a:r>
              <a:rPr lang="zh-TW" altLang="en-US" dirty="0" smtClean="0"/>
              <a:t>壹</a:t>
            </a:r>
            <a:r>
              <a:rPr lang="en-US" altLang="zh-TW" dirty="0" smtClean="0"/>
              <a:t>.2 </a:t>
            </a:r>
            <a:r>
              <a:rPr lang="zh-TW" altLang="en-US" dirty="0" smtClean="0"/>
              <a:t>招標方式之決定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，採購類別、採購金額及預算金額，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限制性招標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(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公開評選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)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，準用最有利標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i="1" dirty="0" smtClean="0"/>
              <a:t>【SOP】3.2</a:t>
            </a:r>
            <a:r>
              <a:rPr lang="zh-TW" altLang="en-US" i="1" dirty="0" smtClean="0"/>
              <a:t>限制性招標</a:t>
            </a:r>
            <a:r>
              <a:rPr lang="en-US" altLang="zh-TW" i="1" dirty="0" smtClean="0"/>
              <a:t>(</a:t>
            </a:r>
            <a:r>
              <a:rPr lang="zh-TW" altLang="en-US" i="1" dirty="0" smtClean="0"/>
              <a:t>經公開評選</a:t>
            </a:r>
            <a:r>
              <a:rPr lang="en-US" altLang="zh-TW" i="1" dirty="0" smtClean="0"/>
              <a:t>)</a:t>
            </a:r>
            <a:r>
              <a:rPr lang="zh-TW" altLang="en-US" i="1" dirty="0" smtClean="0"/>
              <a:t>準用最有利標決標採購作業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i="1" dirty="0" smtClean="0"/>
              <a:t>【SOP】3.2.2.1</a:t>
            </a:r>
            <a:r>
              <a:rPr lang="zh-TW" altLang="en-US" i="1" dirty="0" smtClean="0"/>
              <a:t>採購類別及採購金額級距確認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i="1" dirty="0" smtClean="0"/>
              <a:t>【SOP】3.2.2.2</a:t>
            </a:r>
            <a:r>
              <a:rPr lang="zh-TW" altLang="en-US" i="1" dirty="0" smtClean="0"/>
              <a:t>簽報採限制性招標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1-2 </a:t>
            </a:r>
            <a:r>
              <a:rPr lang="zh-TW" altLang="en-US" dirty="0" smtClean="0"/>
              <a:t>成立「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dirty="0" smtClean="0"/>
              <a:t>」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1-3 </a:t>
            </a:r>
            <a:r>
              <a:rPr lang="zh-TW" altLang="en-US" dirty="0" smtClean="0"/>
              <a:t>準備招標文件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/>
              <a:t>1-4 </a:t>
            </a:r>
            <a:r>
              <a:rPr lang="zh-TW" altLang="en-US" dirty="0" smtClean="0"/>
              <a:t>召開第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dirty="0" smtClean="0"/>
              <a:t>會議</a:t>
            </a:r>
            <a:r>
              <a:rPr lang="en-US" altLang="zh-TW" sz="2400" dirty="0" smtClean="0">
                <a:solidFill>
                  <a:srgbClr val="006600"/>
                </a:solidFill>
              </a:rPr>
              <a:t>(</a:t>
            </a:r>
            <a:r>
              <a:rPr lang="zh-TW" altLang="en-US" sz="24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400" dirty="0" smtClean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0135B-4463-4474-BF06-39D4760B002E}" type="slidenum">
              <a:rPr lang="en-US" altLang="zh-TW" smtClean="0"/>
              <a:pPr/>
              <a:t>71</a:t>
            </a:fld>
            <a:endParaRPr lang="en-US" altLang="zh-TW" smtClean="0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</a:t>
            </a:r>
            <a:r>
              <a:rPr lang="zh-TW" altLang="en-US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</a:t>
            </a: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  <a:endParaRPr lang="zh-TW" altLang="en-US" sz="32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</a:t>
            </a:r>
            <a:r>
              <a:rPr lang="zh-TW" altLang="en-US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會議</a:t>
            </a:r>
          </a:p>
        </p:txBody>
      </p:sp>
      <p:pic>
        <p:nvPicPr>
          <p:cNvPr id="72710" name="Picture 5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2781300"/>
            <a:ext cx="487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AutoShape 6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0302C9-B745-4D86-B712-2A2E954E6FC0}" type="slidenum">
              <a:rPr lang="en-US" altLang="zh-TW" smtClean="0"/>
              <a:pPr/>
              <a:t>72</a:t>
            </a:fld>
            <a:endParaRPr lang="en-US" altLang="zh-TW" smtClean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1-2 </a:t>
            </a:r>
            <a:r>
              <a:rPr lang="zh-TW" altLang="en-US" smtClean="0"/>
              <a:t>成立「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smtClean="0"/>
              <a:t>」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1-2-1 </a:t>
            </a:r>
            <a:r>
              <a:rPr lang="zh-TW" altLang="en-US" dirty="0" smtClean="0"/>
              <a:t>遴選委員、成立「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dirty="0" smtClean="0"/>
              <a:t>」</a:t>
            </a:r>
            <a:r>
              <a:rPr lang="en-US" altLang="zh-TW" sz="2800" dirty="0" smtClean="0">
                <a:solidFill>
                  <a:srgbClr val="006600"/>
                </a:solidFill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800" dirty="0" smtClean="0">
                <a:solidFill>
                  <a:srgbClr val="006600"/>
                </a:solidFill>
              </a:rPr>
              <a:t>)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注意：專家、學者一定要達</a:t>
            </a:r>
            <a:r>
              <a:rPr lang="zh-TW" altLang="en-US" i="1" u="sng" dirty="0" smtClean="0">
                <a:solidFill>
                  <a:srgbClr val="FF0000"/>
                </a:solidFill>
                <a:latin typeface="標楷體" pitchFamily="65" charset="-120"/>
              </a:rPr>
              <a:t>法定人數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1-2-2 </a:t>
            </a:r>
            <a:r>
              <a:rPr lang="zh-TW" altLang="en-US" dirty="0" smtClean="0"/>
              <a:t>成立「工作小組」</a:t>
            </a:r>
            <a:r>
              <a:rPr lang="en-US" altLang="zh-TW" sz="2800" dirty="0" smtClean="0">
                <a:solidFill>
                  <a:srgbClr val="006600"/>
                </a:solidFill>
              </a:rPr>
              <a:t>(</a:t>
            </a:r>
            <a:r>
              <a:rPr lang="zh-TW" altLang="en-US" sz="28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800" dirty="0" smtClean="0">
                <a:solidFill>
                  <a:srgbClr val="006600"/>
                </a:solidFill>
              </a:rPr>
              <a:t>)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注意：一定要的！</a:t>
            </a:r>
            <a:endParaRPr lang="zh-TW" altLang="en-US" sz="2400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1-2-3 </a:t>
            </a:r>
            <a:r>
              <a:rPr lang="zh-TW" altLang="en-US" dirty="0" smtClean="0"/>
              <a:t>確認會議時間</a:t>
            </a:r>
          </a:p>
          <a:p>
            <a:pPr lvl="1" eaLnBrk="1" hangingPunct="1">
              <a:defRPr/>
            </a:pP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395288" y="2420938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395288" y="4076700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2418B-4937-4B09-AB4B-47AD2392AE3F}" type="slidenum">
              <a:rPr lang="en-US" altLang="zh-TW" smtClean="0"/>
              <a:pPr/>
              <a:t>73</a:t>
            </a:fld>
            <a:endParaRPr lang="en-US" altLang="zh-TW" smtClean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/>
              <a:t>1-2-1 </a:t>
            </a:r>
            <a:r>
              <a:rPr lang="zh-TW" altLang="en-US" sz="3200" smtClean="0"/>
              <a:t>遴聘委員、成立「</a:t>
            </a:r>
            <a:r>
              <a:rPr lang="zh-TW" altLang="en-US" sz="3200" i="1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sz="3200" smtClean="0"/>
              <a:t>」</a:t>
            </a:r>
            <a:r>
              <a:rPr lang="en-US" altLang="zh-TW" sz="2400" smtClean="0"/>
              <a:t>1/2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3.2.2.3 </a:t>
            </a:r>
            <a:r>
              <a:rPr lang="zh-TW" altLang="en-US" sz="2000" dirty="0" smtClean="0">
                <a:solidFill>
                  <a:schemeClr val="tx1"/>
                </a:solidFill>
              </a:rPr>
              <a:t>成立評選委員會、</a:t>
            </a:r>
            <a:r>
              <a:rPr lang="en-US" altLang="zh-TW" sz="2000" dirty="0" smtClean="0">
                <a:solidFill>
                  <a:schemeClr val="tx1"/>
                </a:solidFill>
              </a:rPr>
              <a:t>2.3.2.4</a:t>
            </a:r>
            <a:r>
              <a:rPr lang="zh-TW" altLang="en-US" sz="2000" dirty="0" smtClean="0">
                <a:solidFill>
                  <a:schemeClr val="tx1"/>
                </a:solidFill>
              </a:rPr>
              <a:t>成立評選委員會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defRPr/>
            </a:pPr>
            <a:r>
              <a:rPr lang="zh-TW" altLang="en-US" dirty="0" smtClean="0"/>
              <a:t>法源～ 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2800" dirty="0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zh-TW" altLang="en-US" dirty="0" smtClean="0"/>
              <a:t>職責、組成： 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dirty="0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zh-TW" altLang="en-US" dirty="0" smtClean="0"/>
              <a:t>成員：</a:t>
            </a:r>
          </a:p>
          <a:p>
            <a:pPr lvl="2" eaLnBrk="1" hangingPunct="1">
              <a:defRPr/>
            </a:pPr>
            <a:r>
              <a:rPr lang="zh-TW" altLang="en-US" sz="2800" i="1" dirty="0" smtClean="0">
                <a:solidFill>
                  <a:srgbClr val="FF0000"/>
                </a:solidFill>
                <a:latin typeface="標楷體" pitchFamily="65" charset="-120"/>
              </a:rPr>
              <a:t>外聘</a:t>
            </a:r>
            <a:r>
              <a:rPr lang="zh-TW" altLang="en-US" sz="2800" i="1" dirty="0" smtClean="0">
                <a:solidFill>
                  <a:srgbClr val="0000CC"/>
                </a:solidFill>
                <a:latin typeface="標楷體" pitchFamily="65" charset="-120"/>
              </a:rPr>
              <a:t>專家、學者人數，不得少於委員會全部人數之</a:t>
            </a:r>
            <a:r>
              <a:rPr lang="en-US" altLang="zh-TW" sz="2800" i="1" dirty="0" smtClean="0">
                <a:solidFill>
                  <a:srgbClr val="FF0000"/>
                </a:solidFill>
                <a:latin typeface="標楷體" pitchFamily="65" charset="-120"/>
              </a:rPr>
              <a:t>1/3</a:t>
            </a: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088" y="335756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73B054-A311-4027-B87B-595959259CEC}" type="slidenum">
              <a:rPr lang="en-US" altLang="zh-TW" smtClean="0"/>
              <a:pPr/>
              <a:t>74</a:t>
            </a:fld>
            <a:endParaRPr lang="en-US" altLang="zh-TW" smtClean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操作 </a:t>
            </a:r>
            <a:r>
              <a:rPr lang="en-US" altLang="zh-TW" smtClean="0"/>
              <a:t>1</a:t>
            </a:r>
            <a:r>
              <a:rPr lang="zh-TW" altLang="en-US" smtClean="0"/>
              <a:t>～</a:t>
            </a:r>
          </a:p>
          <a:p>
            <a:pPr lvl="1" eaLnBrk="1" hangingPunct="1">
              <a:defRPr/>
            </a:pPr>
            <a:r>
              <a:rPr lang="zh-TW" altLang="en-US" smtClean="0"/>
              <a:t>簽陳成立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en-US" altLang="zh-TW" smtClean="0"/>
              <a:t>(</a:t>
            </a:r>
            <a:r>
              <a:rPr lang="zh-TW" altLang="en-US" smtClean="0"/>
              <a:t>含工作小組</a:t>
            </a:r>
            <a:r>
              <a:rPr lang="en-US" altLang="zh-TW" smtClean="0"/>
              <a:t>)</a:t>
            </a:r>
            <a:r>
              <a:rPr lang="zh-TW" altLang="en-US" smtClean="0"/>
              <a:t>、遴聘委員</a:t>
            </a:r>
          </a:p>
          <a:p>
            <a:pPr lvl="2" eaLnBrk="1" hangingPunct="1">
              <a:defRPr/>
            </a:pP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mtClean="0"/>
              <a:t>操作 </a:t>
            </a:r>
            <a:r>
              <a:rPr lang="en-US" altLang="zh-TW" smtClean="0"/>
              <a:t>2</a:t>
            </a:r>
            <a:r>
              <a:rPr lang="zh-TW" altLang="en-US" smtClean="0"/>
              <a:t>～ </a:t>
            </a:r>
          </a:p>
          <a:p>
            <a:pPr lvl="1" eaLnBrk="1" hangingPunct="1">
              <a:defRPr/>
            </a:pPr>
            <a:r>
              <a:rPr lang="zh-TW" altLang="en-US" smtClean="0"/>
              <a:t>外聘專家學者，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一定要的！</a:t>
            </a:r>
          </a:p>
          <a:p>
            <a:pPr lvl="2" eaLnBrk="1" hangingPunct="1">
              <a:defRPr/>
            </a:pP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smtClean="0">
              <a:solidFill>
                <a:schemeClr val="hlink"/>
              </a:solidFill>
              <a:latin typeface="標楷體" pitchFamily="65" charset="-120"/>
            </a:endParaRP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/>
              <a:t>1-2-1 </a:t>
            </a:r>
            <a:r>
              <a:rPr lang="zh-TW" altLang="en-US" sz="3200" smtClean="0"/>
              <a:t>遴聘委員、成立「</a:t>
            </a:r>
            <a:r>
              <a:rPr lang="zh-TW" altLang="en-US" sz="3200" i="1" smtClean="0">
                <a:solidFill>
                  <a:srgbClr val="0000CC"/>
                </a:solidFill>
                <a:latin typeface="標楷體" pitchFamily="65" charset="-120"/>
              </a:rPr>
              <a:t>評選委員會</a:t>
            </a:r>
            <a:r>
              <a:rPr lang="zh-TW" altLang="en-US" sz="3200" smtClean="0"/>
              <a:t>」</a:t>
            </a:r>
            <a:r>
              <a:rPr lang="en-US" altLang="zh-TW" sz="2400" smtClean="0"/>
              <a:t>2/2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27337-2A7A-4D2A-BE29-52E322961AB1}" type="slidenum">
              <a:rPr lang="en-US" altLang="zh-TW" smtClean="0"/>
              <a:pPr/>
              <a:t>75</a:t>
            </a:fld>
            <a:endParaRPr lang="en-US" altLang="zh-TW" smtClean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1-2-2 </a:t>
            </a:r>
            <a:r>
              <a:rPr lang="zh-TW" altLang="en-US" smtClean="0"/>
              <a:t>成立「工作小組」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3.2.2.4 </a:t>
            </a:r>
            <a:r>
              <a:rPr lang="zh-TW" altLang="en-US" sz="2000" smtClean="0">
                <a:solidFill>
                  <a:schemeClr val="tx1"/>
                </a:solidFill>
              </a:rPr>
              <a:t>成立工作小組、</a:t>
            </a:r>
            <a:r>
              <a:rPr lang="en-US" altLang="en-US" sz="2000" smtClean="0">
                <a:solidFill>
                  <a:schemeClr val="tx1"/>
                </a:solidFill>
              </a:rPr>
              <a:t>2.3.2.5</a:t>
            </a:r>
            <a:r>
              <a:rPr lang="en-US" altLang="zh-TW" sz="2000" smtClean="0">
                <a:solidFill>
                  <a:schemeClr val="tx1"/>
                </a:solidFill>
              </a:rPr>
              <a:t> </a:t>
            </a:r>
            <a:r>
              <a:rPr lang="en-US" altLang="en-US" sz="2000" smtClean="0">
                <a:solidFill>
                  <a:schemeClr val="tx1"/>
                </a:solidFill>
              </a:rPr>
              <a:t>成立工作小組</a:t>
            </a:r>
            <a:r>
              <a:rPr lang="zh-TW" altLang="en-US" sz="2000" smtClean="0">
                <a:solidFill>
                  <a:schemeClr val="tx1"/>
                </a:solidFill>
              </a:rPr>
              <a:t> 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  <a:endParaRPr lang="en-US" altLang="zh-TW" smtClean="0"/>
          </a:p>
          <a:p>
            <a:pPr eaLnBrk="1" hangingPunct="1">
              <a:defRPr/>
            </a:pPr>
            <a:r>
              <a:rPr lang="zh-TW" altLang="en-US" smtClean="0"/>
              <a:t>法源～</a:t>
            </a:r>
            <a:r>
              <a:rPr lang="en-US" altLang="zh-TW" sz="36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36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mtClean="0"/>
              <a:t>操作～</a:t>
            </a:r>
          </a:p>
          <a:p>
            <a:pPr lvl="1" eaLnBrk="1" hangingPunct="1">
              <a:defRPr/>
            </a:pP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準用</a:t>
            </a:r>
            <a:r>
              <a:rPr lang="zh-TW" altLang="en-US" smtClean="0"/>
              <a:t>有利標精神者，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一定要的！</a:t>
            </a:r>
          </a:p>
          <a:p>
            <a:pPr lvl="1" eaLnBrk="1" hangingPunct="1">
              <a:defRPr/>
            </a:pPr>
            <a:endParaRPr lang="en-US" altLang="zh-TW" smtClean="0"/>
          </a:p>
        </p:txBody>
      </p:sp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D5E98-406C-48AF-8DE7-238E8E0C7EF2}" type="slidenum">
              <a:rPr lang="en-US" altLang="zh-TW" smtClean="0"/>
              <a:pPr/>
              <a:t>76</a:t>
            </a:fld>
            <a:endParaRPr lang="en-US" altLang="zh-TW" smtClean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15395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</a:t>
            </a:r>
            <a:r>
              <a:rPr lang="zh-TW" altLang="en-US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</a:t>
            </a:r>
          </a:p>
          <a:p>
            <a:pPr>
              <a:defRPr/>
            </a:pPr>
            <a:r>
              <a:rPr lang="en-US" altLang="zh-TW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</a:p>
          <a:p>
            <a:pPr>
              <a:defRPr/>
            </a:pP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</a:t>
            </a:r>
            <a:r>
              <a:rPr lang="zh-TW" altLang="en-US" sz="3200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會議</a:t>
            </a:r>
          </a:p>
        </p:txBody>
      </p:sp>
      <p:pic>
        <p:nvPicPr>
          <p:cNvPr id="77830" name="Picture 5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328453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8" name="AutoShape 6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1E4F1B-B4DD-4013-AB30-7625AAB9B763}" type="slidenum">
              <a:rPr lang="en-US" altLang="zh-TW" smtClean="0"/>
              <a:pPr/>
              <a:t>77</a:t>
            </a:fld>
            <a:endParaRPr lang="en-US" altLang="zh-TW" smtClean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 </a:t>
            </a:r>
            <a:r>
              <a:rPr lang="zh-TW" altLang="en-US" smtClean="0"/>
              <a:t>準備招標文件</a:t>
            </a:r>
            <a:endParaRPr lang="zh-TW" altLang="en-US" sz="3200" b="0" smtClean="0">
              <a:effectLst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chemeClr val="tx1"/>
                </a:solidFill>
              </a:rPr>
              <a:t>【SOP </a:t>
            </a:r>
            <a:r>
              <a:rPr lang="zh-TW" altLang="zh-TW" sz="1800" dirty="0" smtClean="0">
                <a:solidFill>
                  <a:schemeClr val="tx1"/>
                </a:solidFill>
              </a:rPr>
              <a:t>3.2.2.8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r>
              <a:rPr lang="zh-TW" altLang="zh-TW" sz="1800" dirty="0" smtClean="0">
                <a:solidFill>
                  <a:schemeClr val="tx1"/>
                </a:solidFill>
              </a:rPr>
              <a:t>準備招標文件</a:t>
            </a:r>
            <a:r>
              <a:rPr lang="zh-TW" altLang="en-US" sz="1800" dirty="0" smtClean="0">
                <a:solidFill>
                  <a:schemeClr val="tx1"/>
                </a:solidFill>
              </a:rPr>
              <a:t>、</a:t>
            </a:r>
            <a:r>
              <a:rPr lang="en-US" altLang="zh-TW" sz="1800" dirty="0" smtClean="0">
                <a:solidFill>
                  <a:schemeClr val="tx1"/>
                </a:solidFill>
              </a:rPr>
              <a:t>3.2.2.8 </a:t>
            </a:r>
            <a:r>
              <a:rPr lang="zh-TW" altLang="en-US" sz="1800" dirty="0" smtClean="0">
                <a:solidFill>
                  <a:schemeClr val="tx1"/>
                </a:solidFill>
              </a:rPr>
              <a:t>準備招標文件</a:t>
            </a:r>
            <a:r>
              <a:rPr lang="en-US" altLang="zh-TW" sz="1800" dirty="0" smtClean="0">
                <a:solidFill>
                  <a:schemeClr val="tx1"/>
                </a:solidFill>
              </a:rPr>
              <a:t>】</a:t>
            </a:r>
            <a:endParaRPr lang="en-US" altLang="zh-TW" sz="2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1-3-1 </a:t>
            </a:r>
            <a:r>
              <a:rPr lang="zh-TW" altLang="en-US" sz="2800" dirty="0" smtClean="0"/>
              <a:t>評</a:t>
            </a:r>
            <a:r>
              <a:rPr lang="zh-TW" altLang="en-US" sz="2800" i="1" dirty="0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z="2800" dirty="0" smtClean="0"/>
              <a:t>須知</a:t>
            </a:r>
            <a:r>
              <a:rPr lang="en-US" altLang="zh-TW" sz="2000" dirty="0" smtClean="0">
                <a:solidFill>
                  <a:srgbClr val="006600"/>
                </a:solidFill>
              </a:rPr>
              <a:t>(</a:t>
            </a:r>
            <a:r>
              <a:rPr lang="zh-TW" altLang="en-US" sz="20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000" dirty="0" smtClean="0">
                <a:solidFill>
                  <a:srgbClr val="006600"/>
                </a:solidFill>
              </a:rPr>
              <a:t>)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000" dirty="0" smtClean="0"/>
              <a:t>含評審項目及配分、評定方式</a:t>
            </a:r>
            <a:r>
              <a:rPr lang="en-US" altLang="zh-TW" sz="2000" dirty="0" smtClean="0"/>
              <a:t>…</a:t>
            </a:r>
            <a:endParaRPr lang="en-US" altLang="zh-TW" sz="2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1-3-2 </a:t>
            </a:r>
            <a:r>
              <a:rPr lang="zh-TW" altLang="en-US" sz="2800" dirty="0" smtClean="0"/>
              <a:t>投標須知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13</a:t>
            </a:r>
            <a:r>
              <a:rPr lang="zh-TW" altLang="en-US" sz="2000" dirty="0" smtClean="0"/>
              <a:t>點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訂定投標廠商資格</a:t>
            </a:r>
            <a:r>
              <a:rPr lang="en-US" altLang="zh-TW" sz="20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0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0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000" i="1" dirty="0" smtClean="0">
                <a:solidFill>
                  <a:srgbClr val="0000CC"/>
                </a:solidFill>
                <a:latin typeface="標楷體" pitchFamily="65" charset="-120"/>
              </a:rPr>
              <a:t>第</a:t>
            </a:r>
            <a:r>
              <a:rPr lang="en-US" altLang="zh-TW" sz="2000" i="1" dirty="0" smtClean="0">
                <a:solidFill>
                  <a:srgbClr val="0000CC"/>
                </a:solidFill>
                <a:latin typeface="標楷體" pitchFamily="65" charset="-120"/>
              </a:rPr>
              <a:t>64</a:t>
            </a:r>
            <a:r>
              <a:rPr lang="zh-TW" altLang="en-US" sz="2000" i="1" dirty="0" smtClean="0">
                <a:solidFill>
                  <a:srgbClr val="0000CC"/>
                </a:solidFill>
                <a:latin typeface="標楷體" pitchFamily="65" charset="-120"/>
              </a:rPr>
              <a:t>點</a:t>
            </a:r>
            <a:r>
              <a:rPr lang="en-US" altLang="zh-TW" sz="2000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sz="2000" i="1" dirty="0" smtClean="0">
                <a:solidFill>
                  <a:srgbClr val="0000CC"/>
                </a:solidFill>
                <a:latin typeface="標楷體" pitchFamily="65" charset="-120"/>
              </a:rPr>
              <a:t>評定方式</a:t>
            </a:r>
            <a:r>
              <a:rPr lang="en-US" altLang="zh-TW" sz="2000" dirty="0" smtClean="0">
                <a:solidFill>
                  <a:srgbClr val="006600"/>
                </a:solidFill>
              </a:rPr>
              <a:t>(</a:t>
            </a:r>
            <a:r>
              <a:rPr lang="zh-TW" altLang="en-US" sz="2000" dirty="0" smtClean="0">
                <a:solidFill>
                  <a:srgbClr val="006600"/>
                </a:solidFill>
              </a:rPr>
              <a:t>後述</a:t>
            </a:r>
            <a:r>
              <a:rPr lang="en-US" altLang="zh-TW" sz="2000" dirty="0" smtClean="0">
                <a:solidFill>
                  <a:srgbClr val="0066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1-3-3 </a:t>
            </a:r>
            <a:r>
              <a:rPr lang="zh-TW" altLang="en-US" sz="2800" dirty="0" smtClean="0"/>
              <a:t>技術服務契約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2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1-3-4 </a:t>
            </a:r>
            <a:r>
              <a:rPr lang="zh-TW" altLang="en-US" sz="2800" dirty="0" smtClean="0"/>
              <a:t>權責分工表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2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1-3-5 </a:t>
            </a:r>
            <a:r>
              <a:rPr lang="zh-TW" altLang="en-US" sz="2800" dirty="0" smtClean="0"/>
              <a:t>需求說明書</a:t>
            </a:r>
            <a:r>
              <a:rPr lang="en-US" altLang="zh-TW" sz="2800" dirty="0" smtClean="0">
                <a:solidFill>
                  <a:schemeClr val="tx1"/>
                </a:solidFill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</a:rPr>
              <a:t>盡量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的盡量</a:t>
            </a:r>
            <a:r>
              <a:rPr lang="zh-TW" altLang="en-US" sz="2800" dirty="0" smtClean="0">
                <a:solidFill>
                  <a:schemeClr val="tx1"/>
                </a:solidFill>
              </a:rPr>
              <a:t>！</a:t>
            </a:r>
            <a:r>
              <a:rPr lang="en-US" altLang="zh-TW" sz="2800" dirty="0" smtClean="0">
                <a:solidFill>
                  <a:schemeClr val="tx1"/>
                </a:solidFill>
              </a:rPr>
              <a:t>) </a:t>
            </a:r>
            <a:endParaRPr lang="en-US" altLang="zh-TW" sz="2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1-3-6 </a:t>
            </a:r>
            <a:r>
              <a:rPr lang="zh-TW" altLang="en-US" sz="2800" dirty="0" smtClean="0"/>
              <a:t>履約績效管理要點</a:t>
            </a:r>
            <a:r>
              <a:rPr lang="en-US" altLang="zh-TW" sz="2800" i="1" dirty="0" smtClean="0">
                <a:solidFill>
                  <a:srgbClr val="0000CC"/>
                </a:solidFill>
                <a:latin typeface="標楷體" pitchFamily="65" charset="-120"/>
              </a:rPr>
              <a:t>(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一定要的</a:t>
            </a:r>
            <a:r>
              <a:rPr lang="en-US" altLang="zh-TW" sz="2800" i="1" dirty="0" smtClean="0">
                <a:solidFill>
                  <a:srgbClr val="0000CC"/>
                </a:solidFill>
                <a:latin typeface="標楷體" pitchFamily="65" charset="-120"/>
              </a:rPr>
              <a:t>!)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1-3-7 </a:t>
            </a:r>
            <a:r>
              <a:rPr lang="zh-TW" altLang="en-US" sz="2800" dirty="0" smtClean="0"/>
              <a:t>涉及法律責任切結書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2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/>
              <a:t>1-3-8 </a:t>
            </a:r>
            <a:r>
              <a:rPr lang="zh-TW" altLang="en-US" sz="2800" dirty="0" smtClean="0"/>
              <a:t>其他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0" y="5084763"/>
            <a:ext cx="287338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5EB8E-4AFC-4053-9CC0-0BD37CDF3AC4}" type="slidenum">
              <a:rPr lang="en-US" altLang="zh-TW" smtClean="0"/>
              <a:pPr/>
              <a:t>78</a:t>
            </a:fld>
            <a:endParaRPr lang="en-US" altLang="zh-TW" smtClean="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1-3-1 </a:t>
            </a:r>
            <a:r>
              <a:rPr lang="zh-TW" altLang="en-US" smtClean="0"/>
              <a:t>評</a:t>
            </a:r>
            <a:r>
              <a:rPr lang="zh-TW" altLang="en-US" sz="4800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須知 </a:t>
            </a:r>
            <a:r>
              <a:rPr lang="en-US" altLang="zh-TW" sz="2800" smtClean="0"/>
              <a:t>1/2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法源 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～ 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法源 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～ 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法源 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～ 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/>
              <a:t>操作～</a:t>
            </a:r>
            <a:r>
              <a:rPr lang="en-US" altLang="zh-TW" sz="1800" dirty="0" smtClean="0">
                <a:solidFill>
                  <a:schemeClr val="tx1"/>
                </a:solidFill>
              </a:rPr>
              <a:t>【SOP 3.2.2.7 </a:t>
            </a:r>
            <a:r>
              <a:rPr lang="zh-TW" altLang="en-US" sz="1800" dirty="0" smtClean="0">
                <a:solidFill>
                  <a:schemeClr val="tx1"/>
                </a:solidFill>
              </a:rPr>
              <a:t>訂定評選項目及相關事項</a:t>
            </a:r>
            <a:r>
              <a:rPr lang="en-US" altLang="zh-TW" sz="1800" dirty="0" smtClean="0">
                <a:solidFill>
                  <a:schemeClr val="tx1"/>
                </a:solidFill>
              </a:rPr>
              <a:t>】</a:t>
            </a:r>
            <a:endParaRPr lang="en-US" altLang="zh-TW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dirty="0" smtClean="0"/>
              <a:t>工作小組擬訂評選項目及子項、配分、評定方式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附錄 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D.7 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準用最有利標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序位法價格納入評比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  <a:hlinkClick r:id="rId3" action="ppaction://hlinkfile"/>
              </a:rPr>
              <a:t>附錄 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  <a:hlinkClick r:id="rId3" action="ppaction://hlinkfile"/>
              </a:rPr>
              <a:t>D.8 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準用最有利標序位法價格不納入評比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,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綜合考量評比及價格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  <a:hlinkClick r:id="rId4" action="ppaction://hlinkfile"/>
              </a:rPr>
              <a:t>附錄 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  <a:hlinkClick r:id="rId4" action="ppaction://hlinkfile"/>
              </a:rPr>
              <a:t>D.9 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準用最有利標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序位法固定價格給付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  <a:hlinkClick r:id="rId5" action="ppaction://hlinkfile"/>
              </a:rPr>
              <a:t>附錄 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  <a:hlinkClick r:id="rId5" action="ppaction://hlinkfile"/>
              </a:rPr>
              <a:t>D.10 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準用最有利標</a:t>
            </a:r>
            <a:r>
              <a:rPr lang="en-US" altLang="zh-TW" i="1" dirty="0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dirty="0" smtClean="0">
                <a:solidFill>
                  <a:srgbClr val="0000CC"/>
                </a:solidFill>
                <a:latin typeface="標楷體" pitchFamily="65" charset="-120"/>
              </a:rPr>
              <a:t>總評分法價格納入評分</a:t>
            </a: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827088" y="3573463"/>
            <a:ext cx="287337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B2847-0133-43CC-8E6A-61297E9B3B27}" type="slidenum">
              <a:rPr lang="en-US" altLang="zh-TW" smtClean="0"/>
              <a:pPr/>
              <a:t>79</a:t>
            </a:fld>
            <a:endParaRPr lang="en-US" altLang="zh-TW" smtClean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1268413"/>
            <a:ext cx="910907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附錄 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D.11 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準用最有利標總評分法價格不納入評分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,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綜合考量評分及價格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  <a:hlinkClick r:id="rId3" action="ppaction://hlinkfile"/>
              </a:rPr>
              <a:t>附錄 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  <a:hlinkClick r:id="rId3" action="ppaction://hlinkfile"/>
              </a:rPr>
              <a:t>D.12 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評選須知參考範本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準用最有利標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-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總評分法固定價格給付</a:t>
            </a:r>
            <a:r>
              <a:rPr lang="zh-TW" altLang="en-US" sz="2000" smtClean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000" smtClean="0"/>
              <a:t>【</a:t>
            </a:r>
            <a:r>
              <a:rPr lang="en-US" altLang="zh-TW" smtClean="0"/>
              <a:t>SOP】</a:t>
            </a:r>
            <a:r>
              <a:rPr lang="zh-TW" altLang="en-US" smtClean="0"/>
              <a:t>附錄</a:t>
            </a:r>
            <a:r>
              <a:rPr lang="en-US" altLang="zh-TW" smtClean="0"/>
              <a:t>C.17 </a:t>
            </a:r>
            <a:r>
              <a:rPr lang="zh-TW" altLang="en-US" smtClean="0"/>
              <a:t>序位法價格納入評選評比表及評比總表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</a:t>
            </a:r>
            <a:r>
              <a:rPr lang="en-US" altLang="zh-TW" smtClean="0"/>
              <a:t>C.18 </a:t>
            </a:r>
            <a:r>
              <a:rPr lang="zh-TW" altLang="en-US" smtClean="0"/>
              <a:t>序位法價格不納入評比 評比表及評比總表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</a:t>
            </a:r>
            <a:r>
              <a:rPr lang="en-US" altLang="zh-TW" smtClean="0"/>
              <a:t>C.19 </a:t>
            </a:r>
            <a:r>
              <a:rPr lang="zh-TW" altLang="en-US" smtClean="0"/>
              <a:t>總評分法價格納入評選評分表及評分總表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</a:t>
            </a:r>
            <a:r>
              <a:rPr lang="en-US" altLang="zh-TW" smtClean="0"/>
              <a:t>C.20 </a:t>
            </a:r>
            <a:r>
              <a:rPr lang="zh-TW" altLang="en-US" smtClean="0"/>
              <a:t>總評分法價格不納入評選評分表及評分總表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</a:t>
            </a:r>
            <a:r>
              <a:rPr lang="zh-TW" altLang="zh-TW" smtClean="0"/>
              <a:t>B.23</a:t>
            </a:r>
            <a:r>
              <a:rPr lang="en-US" altLang="zh-TW" smtClean="0"/>
              <a:t> </a:t>
            </a:r>
            <a:r>
              <a:rPr lang="zh-TW" altLang="zh-TW" smtClean="0"/>
              <a:t>技術服務履約績效記點增/減分計算範例</a:t>
            </a:r>
            <a:endParaRPr lang="zh-TW" altLang="en-US" smtClean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1-3-1 </a:t>
            </a:r>
            <a:r>
              <a:rPr lang="zh-TW" altLang="en-US" smtClean="0"/>
              <a:t>評</a:t>
            </a:r>
            <a:r>
              <a:rPr lang="zh-TW" altLang="en-US" sz="4800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須知  </a:t>
            </a:r>
            <a:r>
              <a:rPr lang="en-US" altLang="zh-TW" sz="2800" smtClean="0"/>
              <a:t>2/2</a:t>
            </a: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0C1C20-78AB-43A9-B5BA-03F0115FFB41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2 </a:t>
            </a:r>
            <a:r>
              <a:rPr lang="zh-TW" altLang="en-US" dirty="0" smtClean="0"/>
              <a:t>招、決標方式之決定 </a:t>
            </a:r>
            <a:r>
              <a:rPr lang="en-US" altLang="zh-TW" sz="3200" dirty="0" smtClean="0"/>
              <a:t>1/2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341438"/>
            <a:ext cx="8893175" cy="547211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</a:rPr>
              <a:t>「委託技術服務費」金額～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dirty="0" smtClean="0">
                <a:latin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</a:rPr>
              <a:t>萬元以下～</a:t>
            </a:r>
            <a:r>
              <a:rPr lang="zh-TW" altLang="en-US" dirty="0" smtClean="0">
                <a:solidFill>
                  <a:srgbClr val="006600"/>
                </a:solidFill>
                <a:latin typeface="標楷體" pitchFamily="65" charset="-120"/>
              </a:rPr>
              <a:t>小額採購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逕洽廠商採購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中央機關未達公告金額採購招標辦法 </a:t>
            </a:r>
            <a:r>
              <a:rPr lang="en-US" altLang="zh-TW" dirty="0" smtClean="0">
                <a:latin typeface="標楷體" pitchFamily="65" charset="-120"/>
              </a:rPr>
              <a:t>§5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逾</a:t>
            </a:r>
            <a:r>
              <a:rPr lang="en-US" altLang="zh-TW" dirty="0" smtClean="0">
                <a:latin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</a:rPr>
              <a:t>萬元</a:t>
            </a:r>
            <a:r>
              <a:rPr lang="en-US" altLang="zh-TW" dirty="0" smtClean="0">
                <a:latin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</a:rPr>
              <a:t>未達</a:t>
            </a:r>
            <a:r>
              <a:rPr lang="en-US" altLang="zh-TW" dirty="0" smtClean="0">
                <a:latin typeface="標楷體" pitchFamily="65" charset="-120"/>
              </a:rPr>
              <a:t>100</a:t>
            </a:r>
            <a:r>
              <a:rPr lang="zh-TW" altLang="en-US" dirty="0" smtClean="0">
                <a:latin typeface="標楷體" pitchFamily="65" charset="-120"/>
              </a:rPr>
              <a:t>萬元～</a:t>
            </a:r>
            <a:r>
              <a:rPr lang="zh-TW" altLang="en-US" dirty="0" smtClean="0">
                <a:solidFill>
                  <a:srgbClr val="006600"/>
                </a:solidFill>
                <a:latin typeface="標楷體" pitchFamily="65" charset="-120"/>
              </a:rPr>
              <a:t>未達公告金額採購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公開取得廠商之</a:t>
            </a:r>
            <a:r>
              <a:rPr lang="zh-TW" altLang="en-US" u="sng" dirty="0" smtClean="0">
                <a:latin typeface="標楷體" pitchFamily="65" charset="-120"/>
              </a:rPr>
              <a:t>報價</a:t>
            </a:r>
            <a:r>
              <a:rPr lang="zh-TW" altLang="en-US" dirty="0" smtClean="0">
                <a:latin typeface="標楷體" pitchFamily="65" charset="-120"/>
              </a:rPr>
              <a:t>或</a:t>
            </a:r>
            <a:r>
              <a:rPr lang="zh-TW" altLang="en-US" u="sng" dirty="0" smtClean="0">
                <a:latin typeface="標楷體" pitchFamily="65" charset="-120"/>
              </a:rPr>
              <a:t>企劃書</a:t>
            </a:r>
            <a:r>
              <a:rPr lang="zh-TW" altLang="en-US" dirty="0" smtClean="0">
                <a:latin typeface="標楷體" pitchFamily="65" charset="-120"/>
              </a:rPr>
              <a:t>，擇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符合需要者</a:t>
            </a:r>
            <a:r>
              <a:rPr lang="zh-TW" altLang="en-US" dirty="0" smtClean="0">
                <a:latin typeface="標楷體" pitchFamily="65" charset="-120"/>
              </a:rPr>
              <a:t>比、議價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「公開取得</a:t>
            </a:r>
            <a:r>
              <a:rPr lang="zh-TW" altLang="en-US" u="sng" dirty="0" smtClean="0">
                <a:latin typeface="標楷體" pitchFamily="65" charset="-120"/>
              </a:rPr>
              <a:t>報價</a:t>
            </a:r>
            <a:r>
              <a:rPr lang="zh-TW" altLang="en-US" dirty="0" smtClean="0">
                <a:latin typeface="標楷體" pitchFamily="65" charset="-120"/>
              </a:rPr>
              <a:t>單」～</a:t>
            </a:r>
            <a:r>
              <a:rPr lang="zh-TW" altLang="en-US" dirty="0" smtClean="0">
                <a:solidFill>
                  <a:srgbClr val="FF6600"/>
                </a:solidFill>
                <a:latin typeface="標楷體" pitchFamily="65" charset="-120"/>
              </a:rPr>
              <a:t>最低標</a:t>
            </a:r>
            <a:r>
              <a:rPr lang="zh-TW" altLang="en-US" dirty="0" smtClean="0">
                <a:latin typeface="標楷體" pitchFamily="65" charset="-120"/>
              </a:rPr>
              <a:t>～不宜！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「公開取得</a:t>
            </a:r>
            <a:r>
              <a:rPr lang="zh-TW" altLang="en-US" u="sng" dirty="0" smtClean="0">
                <a:latin typeface="標楷體" pitchFamily="65" charset="-120"/>
              </a:rPr>
              <a:t>企劃書</a:t>
            </a:r>
            <a:r>
              <a:rPr lang="zh-TW" altLang="en-US" dirty="0" smtClean="0">
                <a:latin typeface="標楷體" pitchFamily="65" charset="-120"/>
              </a:rPr>
              <a:t>」～</a:t>
            </a:r>
            <a:r>
              <a:rPr lang="zh-TW" altLang="en-US" i="1" u="sng" dirty="0" smtClean="0">
                <a:solidFill>
                  <a:srgbClr val="FF6600"/>
                </a:solidFill>
                <a:latin typeface="標楷體" pitchFamily="65" charset="-120"/>
              </a:rPr>
              <a:t>取最有利標精神</a:t>
            </a:r>
            <a:r>
              <a:rPr lang="zh-TW" altLang="en-US" dirty="0" smtClean="0">
                <a:latin typeface="標楷體" pitchFamily="65" charset="-120"/>
              </a:rPr>
              <a:t>～經過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評審</a:t>
            </a:r>
            <a:r>
              <a:rPr lang="zh-TW" altLang="en-US" dirty="0" smtClean="0">
                <a:latin typeface="標楷體" pitchFamily="65" charset="-120"/>
              </a:rPr>
              <a:t>，擇優依序議價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採</a:t>
            </a:r>
            <a:r>
              <a:rPr lang="en-US" altLang="zh-TW" dirty="0" smtClean="0">
                <a:latin typeface="標楷體" pitchFamily="65" charset="-120"/>
              </a:rPr>
              <a:t>§49</a:t>
            </a:r>
            <a:r>
              <a:rPr lang="zh-TW" altLang="en-US" dirty="0" smtClean="0">
                <a:latin typeface="標楷體" pitchFamily="65" charset="-120"/>
              </a:rPr>
              <a:t>；中央機關未達公告金額採購招標辦法 </a:t>
            </a:r>
            <a:r>
              <a:rPr lang="en-US" altLang="zh-TW" dirty="0" smtClean="0">
                <a:latin typeface="標楷體" pitchFamily="65" charset="-120"/>
              </a:rPr>
              <a:t>§2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dirty="0" smtClean="0">
                <a:latin typeface="標楷體" pitchFamily="65" charset="-120"/>
              </a:rPr>
              <a:t>100</a:t>
            </a:r>
            <a:r>
              <a:rPr lang="zh-TW" altLang="en-US" dirty="0" smtClean="0">
                <a:latin typeface="標楷體" pitchFamily="65" charset="-120"/>
              </a:rPr>
              <a:t>萬元以上～</a:t>
            </a:r>
            <a:r>
              <a:rPr lang="zh-TW" altLang="en-US" dirty="0" smtClean="0">
                <a:solidFill>
                  <a:srgbClr val="006600"/>
                </a:solidFill>
                <a:latin typeface="標楷體" pitchFamily="65" charset="-120"/>
              </a:rPr>
              <a:t>公告金額以上採購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TW" altLang="en-US" i="1" u="sng" dirty="0" smtClean="0">
                <a:solidFill>
                  <a:srgbClr val="FF6600"/>
                </a:solidFill>
                <a:latin typeface="標楷體" pitchFamily="65" charset="-120"/>
              </a:rPr>
              <a:t>準用最有利標</a:t>
            </a:r>
            <a:r>
              <a:rPr lang="zh-TW" altLang="en-US" dirty="0" smtClean="0">
                <a:latin typeface="標楷體" pitchFamily="65" charset="-120"/>
              </a:rPr>
              <a:t>～經過公開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評選</a:t>
            </a:r>
            <a:r>
              <a:rPr lang="zh-TW" altLang="en-US" dirty="0" smtClean="0">
                <a:latin typeface="標楷體" pitchFamily="65" charset="-120"/>
              </a:rPr>
              <a:t>，依優勝順位依序議價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新建建築物、服務費</a:t>
            </a:r>
            <a:r>
              <a:rPr lang="en-US" altLang="zh-TW" dirty="0" smtClean="0">
                <a:latin typeface="標楷體" pitchFamily="65" charset="-120"/>
              </a:rPr>
              <a:t>500</a:t>
            </a:r>
            <a:r>
              <a:rPr lang="zh-TW" altLang="en-US" dirty="0" smtClean="0">
                <a:latin typeface="標楷體" pitchFamily="65" charset="-120"/>
              </a:rPr>
              <a:t>萬元以上，應辦理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競圖</a:t>
            </a:r>
          </a:p>
          <a:p>
            <a:pPr lvl="3" eaLnBrk="1" hangingPunct="1">
              <a:spcBef>
                <a:spcPts val="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採 </a:t>
            </a:r>
            <a:r>
              <a:rPr lang="en-US" altLang="zh-TW" dirty="0" smtClean="0">
                <a:latin typeface="標楷體" pitchFamily="65" charset="-120"/>
              </a:rPr>
              <a:t>§22.1.9</a:t>
            </a:r>
            <a:r>
              <a:rPr lang="zh-TW" altLang="en-US" dirty="0" smtClean="0">
                <a:latin typeface="標楷體" pitchFamily="65" charset="-120"/>
              </a:rPr>
              <a:t>；</a:t>
            </a:r>
            <a:r>
              <a:rPr lang="zh-TW" altLang="en-US" dirty="0" smtClean="0"/>
              <a:t>技服辦法</a:t>
            </a:r>
            <a:endParaRPr lang="en-US" altLang="zh-TW" dirty="0" smtClean="0"/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壹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112980" y="3956849"/>
            <a:ext cx="1290668" cy="696287"/>
          </a:xfrm>
          <a:prstGeom prst="wedgeRoundRectCallout">
            <a:avLst>
              <a:gd name="adj1" fmla="val 8125"/>
              <a:gd name="adj2" fmla="val -1283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</a:rPr>
              <a:t>本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講義主要介紹</a:t>
            </a:r>
            <a:r>
              <a:rPr lang="zh-TW" altLang="en-US" sz="1600" b="1" dirty="0">
                <a:solidFill>
                  <a:schemeClr val="tx1"/>
                </a:solidFill>
              </a:rPr>
              <a:t>內容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395536" y="3068960"/>
            <a:ext cx="288925" cy="287337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96FDF-D43C-4CAD-B9A2-A6EB500C7205}" type="slidenum">
              <a:rPr lang="en-US" altLang="zh-TW" smtClean="0"/>
              <a:pPr/>
              <a:t>80</a:t>
            </a:fld>
            <a:endParaRPr lang="en-US" altLang="zh-TW" smtClean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endParaRPr lang="zh-TW" altLang="en-US" sz="3200" smtClean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【</a:t>
            </a:r>
            <a:r>
              <a:rPr lang="zh-TW" altLang="en-US" smtClean="0"/>
              <a:t>本府投標須知範本</a:t>
            </a:r>
            <a:r>
              <a:rPr lang="en-US" altLang="zh-TW" smtClean="0"/>
              <a:t>】</a:t>
            </a:r>
          </a:p>
          <a:p>
            <a:pPr lvl="1" eaLnBrk="1" hangingPunct="1">
              <a:defRPr/>
            </a:pPr>
            <a:r>
              <a:rPr lang="zh-TW" altLang="en-US" smtClean="0"/>
              <a:t>第</a:t>
            </a:r>
            <a:r>
              <a:rPr lang="en-US" altLang="zh-TW" smtClean="0"/>
              <a:t>13</a:t>
            </a:r>
            <a:r>
              <a:rPr lang="zh-TW" altLang="en-US" smtClean="0"/>
              <a:t>點：投標廠商資格條件</a:t>
            </a:r>
            <a:r>
              <a:rPr lang="en-US" altLang="zh-TW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zh-TW" altLang="en-US" smtClean="0"/>
              <a:t>第</a:t>
            </a:r>
            <a:r>
              <a:rPr lang="en-US" altLang="zh-TW" smtClean="0"/>
              <a:t>6</a:t>
            </a:r>
            <a:r>
              <a:rPr lang="en-US" altLang="zh-TW" sz="3200" i="1" smtClean="0">
                <a:solidFill>
                  <a:srgbClr val="0000CC"/>
                </a:solidFill>
                <a:latin typeface="標楷體" pitchFamily="65" charset="-120"/>
              </a:rPr>
              <a:t>4</a:t>
            </a:r>
            <a:r>
              <a:rPr lang="zh-TW" altLang="en-US" smtClean="0"/>
              <a:t>點：評定方式</a:t>
            </a:r>
          </a:p>
          <a:p>
            <a:pPr lvl="1" eaLnBrk="1" hangingPunct="1">
              <a:defRPr/>
            </a:pPr>
            <a:endParaRPr lang="en-US" altLang="zh-TW" smtClean="0"/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>
            <a:off x="684213" y="3211513"/>
            <a:ext cx="8135937" cy="43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>
                  <a:alpha val="41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AAD2B-1ED9-4EA6-A513-81BDAB1ACD78}" type="slidenum">
              <a:rPr lang="en-US" altLang="zh-TW" smtClean="0"/>
              <a:pPr/>
              <a:t>81</a:t>
            </a:fld>
            <a:endParaRPr lang="en-US" altLang="zh-TW" smtClean="0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1/3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altLang="zh-TW" sz="2800" smtClean="0"/>
              <a:t>【</a:t>
            </a:r>
            <a:r>
              <a:rPr lang="zh-TW" altLang="en-US" sz="2800" smtClean="0"/>
              <a:t>本府投標須知範本</a:t>
            </a:r>
            <a:r>
              <a:rPr lang="en-US" altLang="zh-TW" sz="2800" smtClean="0"/>
              <a:t>】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zh-TW" altLang="en-US" sz="2400" smtClean="0"/>
              <a:t>第</a:t>
            </a:r>
            <a:r>
              <a:rPr lang="en-US" altLang="zh-TW" sz="2400" smtClean="0"/>
              <a:t>6</a:t>
            </a:r>
            <a:r>
              <a:rPr lang="en-US" altLang="zh-TW" sz="3200" i="1" smtClean="0">
                <a:solidFill>
                  <a:srgbClr val="0000CC"/>
                </a:solidFill>
                <a:latin typeface="標楷體" pitchFamily="65" charset="-120"/>
              </a:rPr>
              <a:t>4</a:t>
            </a:r>
            <a:r>
              <a:rPr lang="zh-TW" altLang="en-US" sz="2400" smtClean="0"/>
              <a:t>點：準用最有利標之公開評選決標原則：</a:t>
            </a:r>
          </a:p>
          <a:p>
            <a:pPr marL="1344613" lvl="2" indent="-42227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z="2000" smtClean="0"/>
              <a:t>     </a:t>
            </a:r>
            <a:r>
              <a:rPr lang="zh-TW" altLang="en-US" sz="2200" smtClean="0"/>
              <a:t>依採購法</a:t>
            </a:r>
            <a:r>
              <a:rPr lang="zh-TW" altLang="en-US" sz="2200" smtClean="0">
                <a:solidFill>
                  <a:schemeClr val="hlink"/>
                </a:solidFill>
              </a:rPr>
              <a:t>第</a:t>
            </a:r>
            <a:r>
              <a:rPr lang="en-US" altLang="zh-TW" sz="2200" smtClean="0">
                <a:solidFill>
                  <a:schemeClr val="hlink"/>
                </a:solidFill>
              </a:rPr>
              <a:t>22</a:t>
            </a:r>
            <a:r>
              <a:rPr lang="zh-TW" altLang="en-US" sz="2200" smtClean="0">
                <a:solidFill>
                  <a:schemeClr val="hlink"/>
                </a:solidFill>
              </a:rPr>
              <a:t>條第</a:t>
            </a:r>
            <a:r>
              <a:rPr lang="en-US" altLang="zh-TW" sz="2200" smtClean="0">
                <a:solidFill>
                  <a:schemeClr val="hlink"/>
                </a:solidFill>
              </a:rPr>
              <a:t>1</a:t>
            </a:r>
            <a:r>
              <a:rPr lang="zh-TW" altLang="en-US" sz="2200" smtClean="0">
                <a:solidFill>
                  <a:schemeClr val="hlink"/>
                </a:solidFill>
              </a:rPr>
              <a:t>項第</a:t>
            </a:r>
            <a:r>
              <a:rPr lang="en-US" altLang="zh-TW" sz="2200" smtClean="0">
                <a:solidFill>
                  <a:schemeClr val="hlink"/>
                </a:solidFill>
              </a:rPr>
              <a:t>9</a:t>
            </a:r>
            <a:r>
              <a:rPr lang="zh-TW" altLang="en-US" sz="2200" smtClean="0">
                <a:solidFill>
                  <a:schemeClr val="hlink"/>
                </a:solidFill>
              </a:rPr>
              <a:t>款</a:t>
            </a:r>
            <a:r>
              <a:rPr lang="zh-TW" altLang="en-US" sz="2200" smtClean="0"/>
              <a:t>、第</a:t>
            </a:r>
            <a:r>
              <a:rPr lang="en-US" altLang="zh-TW" sz="2200" smtClean="0"/>
              <a:t>10</a:t>
            </a:r>
            <a:r>
              <a:rPr lang="zh-TW" altLang="en-US" sz="2200" smtClean="0"/>
              <a:t>款及第</a:t>
            </a:r>
            <a:r>
              <a:rPr lang="en-US" altLang="zh-TW" sz="2200" smtClean="0"/>
              <a:t>11</a:t>
            </a:r>
            <a:r>
              <a:rPr lang="zh-TW" altLang="en-US" sz="2200" smtClean="0"/>
              <a:t>款以公開評選優勝廠商之限制性招標</a:t>
            </a:r>
            <a:r>
              <a:rPr lang="en-US" altLang="zh-TW" sz="2200" smtClean="0"/>
              <a:t>…</a:t>
            </a:r>
            <a:r>
              <a:rPr lang="zh-TW" altLang="en-US" sz="2200" smtClean="0"/>
              <a:t>，並依下列程序辦理：</a:t>
            </a:r>
          </a:p>
          <a:p>
            <a:pPr marL="1344613" lvl="2" indent="-42227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altLang="zh-TW" sz="2200" smtClean="0"/>
              <a:t>(</a:t>
            </a:r>
            <a:r>
              <a:rPr lang="zh-TW" altLang="en-US" sz="2200" smtClean="0"/>
              <a:t>一</a:t>
            </a:r>
            <a:r>
              <a:rPr lang="en-US" altLang="zh-TW" sz="2200" smtClean="0"/>
              <a:t>)</a:t>
            </a:r>
            <a:r>
              <a:rPr lang="zh-TW" altLang="en-US" sz="2200" smtClean="0"/>
              <a:t>評定優勝廠商之方式，依下列方式之一辦理：（</a:t>
            </a:r>
            <a:r>
              <a:rPr lang="zh-TW" altLang="en-US" sz="2200" smtClean="0">
                <a:solidFill>
                  <a:schemeClr val="hlink"/>
                </a:solidFill>
              </a:rPr>
              <a:t>擇評選優勝之廠商家數上限：</a:t>
            </a:r>
            <a:r>
              <a:rPr lang="en-US" altLang="zh-TW" sz="2200" smtClean="0">
                <a:solidFill>
                  <a:schemeClr val="hlink"/>
                </a:solidFill>
              </a:rPr>
              <a:t>_____</a:t>
            </a:r>
            <a:r>
              <a:rPr lang="zh-TW" altLang="en-US" sz="2200" smtClean="0">
                <a:solidFill>
                  <a:schemeClr val="hlink"/>
                </a:solidFill>
              </a:rPr>
              <a:t>家</a:t>
            </a:r>
            <a:r>
              <a:rPr lang="zh-TW" altLang="en-US" sz="2200" smtClean="0"/>
              <a:t>，並依優勝序位自最優勝者起優先議價。未載明者，為經評選結果優勝之家數。</a:t>
            </a:r>
          </a:p>
          <a:p>
            <a:pPr marL="1344613" lvl="2" indent="-42227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z="2200" smtClean="0">
                <a:solidFill>
                  <a:schemeClr val="hlink"/>
                </a:solidFill>
              </a:rPr>
              <a:t>□</a:t>
            </a:r>
            <a:r>
              <a:rPr lang="en-US" altLang="zh-TW" sz="2200" smtClean="0"/>
              <a:t>1.</a:t>
            </a:r>
            <a:r>
              <a:rPr lang="zh-TW" altLang="en-US" sz="2200" smtClean="0">
                <a:solidFill>
                  <a:schemeClr val="hlink"/>
                </a:solidFill>
              </a:rPr>
              <a:t>總評分法</a:t>
            </a:r>
            <a:r>
              <a:rPr lang="zh-TW" altLang="en-US" sz="2200" smtClean="0"/>
              <a:t>：</a:t>
            </a:r>
          </a:p>
          <a:p>
            <a:pPr marL="2028825" lvl="3" indent="-50482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mtClean="0"/>
              <a:t>□</a:t>
            </a:r>
            <a:r>
              <a:rPr lang="en-US" altLang="zh-TW" smtClean="0"/>
              <a:t>(1)</a:t>
            </a:r>
            <a:r>
              <a:rPr lang="zh-TW" altLang="en-US" smtClean="0"/>
              <a:t>價格納入評分，以總評分最高，經□機關首長□評選委員會過半數　之決定者為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 。</a:t>
            </a:r>
          </a:p>
          <a:p>
            <a:pPr marL="2028825" lvl="3" indent="-50482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mtClean="0"/>
              <a:t>□</a:t>
            </a:r>
            <a:r>
              <a:rPr lang="en-US" altLang="zh-TW" smtClean="0"/>
              <a:t>(2)</a:t>
            </a:r>
            <a:r>
              <a:rPr lang="zh-TW" altLang="en-US" smtClean="0"/>
              <a:t>價格不納入評分，綜合考量廠商之總評分及價格，以整體表現經□機關首長□評選委員會過半數決定　最優者為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。</a:t>
            </a: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1BE1F-D2FC-49C0-90CF-24028E3AA9FD}" type="slidenum">
              <a:rPr lang="en-US" altLang="zh-TW" smtClean="0"/>
              <a:pPr/>
              <a:t>82</a:t>
            </a:fld>
            <a:endParaRPr lang="en-US" altLang="zh-TW" smtClean="0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2/3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89163" lvl="3" indent="-665163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altLang="zh-TW" smtClean="0">
                <a:solidFill>
                  <a:schemeClr val="hlink"/>
                </a:solidFill>
              </a:rPr>
              <a:t>□</a:t>
            </a:r>
            <a:r>
              <a:rPr lang="en-US" altLang="zh-TW" smtClean="0"/>
              <a:t>(3)</a:t>
            </a:r>
            <a:r>
              <a:rPr lang="zh-TW" altLang="en-US" smtClean="0"/>
              <a:t>以固定費用</a:t>
            </a:r>
            <a:r>
              <a:rPr lang="en-US" altLang="zh-TW" smtClean="0"/>
              <a:t>(</a:t>
            </a:r>
            <a:r>
              <a:rPr lang="zh-TW" altLang="en-US" smtClean="0"/>
              <a:t>或費率</a:t>
            </a:r>
            <a:r>
              <a:rPr lang="en-US" altLang="zh-TW" smtClean="0"/>
              <a:t>)</a:t>
            </a:r>
            <a:r>
              <a:rPr lang="zh-TW" altLang="en-US" smtClean="0"/>
              <a:t>給付，以總評分最高，經□機關首長</a:t>
            </a:r>
            <a:r>
              <a:rPr lang="zh-TW" altLang="en-US" smtClean="0">
                <a:solidFill>
                  <a:schemeClr val="hlink"/>
                </a:solidFill>
              </a:rPr>
              <a:t>□</a:t>
            </a:r>
            <a:r>
              <a:rPr lang="zh-TW" altLang="en-US" smtClean="0"/>
              <a:t>評選委員會過半數　之決定者為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。</a:t>
            </a:r>
          </a:p>
          <a:p>
            <a:pPr marL="1344613" lvl="2" indent="-42227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z="2200" smtClean="0">
                <a:solidFill>
                  <a:schemeClr val="hlink"/>
                </a:solidFill>
              </a:rPr>
              <a:t>□</a:t>
            </a:r>
            <a:r>
              <a:rPr lang="zh-TW" altLang="en-US" sz="2200" smtClean="0"/>
              <a:t> </a:t>
            </a:r>
            <a:r>
              <a:rPr lang="en-US" altLang="zh-TW" sz="2200" smtClean="0"/>
              <a:t>2.</a:t>
            </a:r>
            <a:r>
              <a:rPr lang="zh-TW" altLang="en-US" sz="2200" smtClean="0">
                <a:solidFill>
                  <a:schemeClr val="hlink"/>
                </a:solidFill>
              </a:rPr>
              <a:t>序位法</a:t>
            </a:r>
            <a:r>
              <a:rPr lang="zh-TW" altLang="en-US" sz="2200" smtClean="0"/>
              <a:t>：</a:t>
            </a:r>
          </a:p>
          <a:p>
            <a:pPr marL="2189163" lvl="3" indent="-665163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mtClean="0"/>
              <a:t>□</a:t>
            </a:r>
            <a:r>
              <a:rPr lang="en-US" altLang="zh-TW" smtClean="0"/>
              <a:t>(1) </a:t>
            </a:r>
            <a:r>
              <a:rPr lang="zh-TW" altLang="en-US" smtClean="0"/>
              <a:t>價格納入評比，以序位第一，經□機關首長□評選委員會過半數　之決定者為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。</a:t>
            </a:r>
          </a:p>
          <a:p>
            <a:pPr marL="2189163" lvl="3" indent="-665163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mtClean="0"/>
              <a:t>□</a:t>
            </a:r>
            <a:r>
              <a:rPr lang="en-US" altLang="zh-TW" smtClean="0"/>
              <a:t>(2)</a:t>
            </a:r>
            <a:r>
              <a:rPr lang="zh-TW" altLang="en-US" smtClean="0"/>
              <a:t>價格不納入評比，綜合考量廠商之評比及價格，以整體表現經□機關首長□評選委員會過半數決定　序位第一者為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。</a:t>
            </a:r>
          </a:p>
          <a:p>
            <a:pPr marL="2189163" lvl="3" indent="-665163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mtClean="0">
                <a:solidFill>
                  <a:schemeClr val="hlink"/>
                </a:solidFill>
              </a:rPr>
              <a:t>□</a:t>
            </a:r>
            <a:r>
              <a:rPr lang="en-US" altLang="zh-TW" smtClean="0"/>
              <a:t>(3)</a:t>
            </a:r>
            <a:r>
              <a:rPr lang="zh-TW" altLang="en-US" smtClean="0"/>
              <a:t>以固定費用</a:t>
            </a:r>
            <a:r>
              <a:rPr lang="en-US" altLang="zh-TW" smtClean="0"/>
              <a:t>(</a:t>
            </a:r>
            <a:r>
              <a:rPr lang="zh-TW" altLang="en-US" smtClean="0"/>
              <a:t>或費率</a:t>
            </a:r>
            <a:r>
              <a:rPr lang="en-US" altLang="zh-TW" smtClean="0"/>
              <a:t>)</a:t>
            </a:r>
            <a:r>
              <a:rPr lang="zh-TW" altLang="en-US" smtClean="0"/>
              <a:t>給付，以序位第一，經□機關首長</a:t>
            </a:r>
            <a:r>
              <a:rPr lang="zh-TW" altLang="en-US" smtClean="0">
                <a:solidFill>
                  <a:schemeClr val="hlink"/>
                </a:solidFill>
              </a:rPr>
              <a:t>□</a:t>
            </a:r>
            <a:r>
              <a:rPr lang="zh-TW" altLang="en-US" smtClean="0"/>
              <a:t>評選委員會過半數　之決定者為</a:t>
            </a:r>
            <a:r>
              <a:rPr lang="zh-TW" altLang="en-US" i="1" smtClean="0">
                <a:solidFill>
                  <a:schemeClr val="tx1"/>
                </a:solidFill>
              </a:rPr>
              <a:t>最優勝廠商</a:t>
            </a:r>
            <a:r>
              <a:rPr lang="zh-TW" altLang="en-US" smtClean="0"/>
              <a:t>。</a:t>
            </a:r>
          </a:p>
          <a:p>
            <a:pPr marL="1344613" lvl="2" indent="-422275"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zh-TW" altLang="en-US" sz="2200" smtClean="0"/>
              <a:t>    序位計算方式，係以評選委員各評選項目之分別評分後予以加總，並依加總分數高低轉換為序位，彙整合計各廠商之序位，以合計值最低者為序位第一。 </a:t>
            </a:r>
          </a:p>
        </p:txBody>
      </p:sp>
      <p:sp>
        <p:nvSpPr>
          <p:cNvPr id="8397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A9A30C-993D-45BA-8EAE-DC5A2DFB4105}" type="slidenum">
              <a:rPr lang="en-US" altLang="zh-TW" smtClean="0"/>
              <a:pPr/>
              <a:t>83</a:t>
            </a:fld>
            <a:endParaRPr lang="en-US" altLang="zh-TW" smtClean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1-3-2 </a:t>
            </a:r>
            <a:r>
              <a:rPr lang="zh-TW" altLang="en-US" smtClean="0"/>
              <a:t>投標須知</a:t>
            </a:r>
            <a:r>
              <a:rPr lang="zh-TW" altLang="en-US" sz="3200" smtClean="0"/>
              <a:t>～評定方式 </a:t>
            </a:r>
            <a:r>
              <a:rPr lang="en-US" altLang="zh-TW" sz="3200" smtClean="0"/>
              <a:t>3/3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pPr marL="1441450" lvl="2" indent="-5191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zh-TW" sz="2200" smtClean="0"/>
              <a:t>(</a:t>
            </a:r>
            <a:r>
              <a:rPr lang="zh-TW" altLang="en-US" sz="2200" smtClean="0"/>
              <a:t>二</a:t>
            </a:r>
            <a:r>
              <a:rPr lang="en-US" altLang="zh-TW" sz="2200" smtClean="0"/>
              <a:t>)</a:t>
            </a:r>
            <a:r>
              <a:rPr lang="zh-TW" altLang="en-US" sz="2200" smtClean="0"/>
              <a:t>總評分法或序位法採價格納入評分</a:t>
            </a:r>
            <a:r>
              <a:rPr lang="en-US" altLang="zh-TW" sz="2200" smtClean="0"/>
              <a:t>(</a:t>
            </a:r>
            <a:r>
              <a:rPr lang="zh-TW" altLang="en-US" sz="2200" smtClean="0"/>
              <a:t>比</a:t>
            </a:r>
            <a:r>
              <a:rPr lang="en-US" altLang="zh-TW" sz="2200" smtClean="0"/>
              <a:t>)</a:t>
            </a:r>
            <a:r>
              <a:rPr lang="zh-TW" altLang="en-US" sz="2200" smtClean="0"/>
              <a:t>，或採評分單價法者，評定結果，有</a:t>
            </a:r>
            <a:r>
              <a:rPr lang="en-US" altLang="zh-TW" sz="2200" smtClean="0">
                <a:solidFill>
                  <a:schemeClr val="hlink"/>
                </a:solidFill>
              </a:rPr>
              <a:t>2</a:t>
            </a:r>
            <a:r>
              <a:rPr lang="zh-TW" altLang="en-US" sz="2200" smtClean="0">
                <a:solidFill>
                  <a:schemeClr val="hlink"/>
                </a:solidFill>
              </a:rPr>
              <a:t>家以上</a:t>
            </a:r>
            <a:r>
              <a:rPr lang="zh-TW" altLang="en-US" sz="2200" smtClean="0"/>
              <a:t>總評分同為最高、序位同為第一或價格與總評分之商數同為最低時，以</a:t>
            </a:r>
            <a:r>
              <a:rPr lang="zh-TW" altLang="en-US" sz="2200" smtClean="0">
                <a:solidFill>
                  <a:srgbClr val="FF0000"/>
                </a:solidFill>
              </a:rPr>
              <a:t>標價低者優先議價</a:t>
            </a:r>
            <a:r>
              <a:rPr lang="zh-TW" altLang="en-US" sz="2200" smtClean="0"/>
              <a:t>；但廠商報價仍相同時或</a:t>
            </a:r>
            <a:r>
              <a:rPr lang="zh-TW" altLang="en-US" sz="2200" smtClean="0">
                <a:solidFill>
                  <a:srgbClr val="FF0000"/>
                </a:solidFill>
              </a:rPr>
              <a:t>以固定費用</a:t>
            </a:r>
            <a:r>
              <a:rPr lang="en-US" altLang="zh-TW" sz="2200" smtClean="0"/>
              <a:t>(</a:t>
            </a:r>
            <a:r>
              <a:rPr lang="zh-TW" altLang="en-US" sz="2200" smtClean="0"/>
              <a:t>或費率</a:t>
            </a:r>
            <a:r>
              <a:rPr lang="en-US" altLang="zh-TW" sz="2200" smtClean="0"/>
              <a:t>)</a:t>
            </a:r>
            <a:r>
              <a:rPr lang="zh-TW" altLang="en-US" sz="2200" smtClean="0"/>
              <a:t>給付者，其評定方式分別準依</a:t>
            </a:r>
            <a:r>
              <a:rPr lang="zh-TW" altLang="en-US" sz="2200" smtClean="0">
                <a:solidFill>
                  <a:schemeClr val="folHlink"/>
                </a:solidFill>
              </a:rPr>
              <a:t>前點□第</a:t>
            </a:r>
            <a:r>
              <a:rPr lang="en-US" altLang="zh-TW" sz="2200" smtClean="0">
                <a:solidFill>
                  <a:schemeClr val="folHlink"/>
                </a:solidFill>
              </a:rPr>
              <a:t>6</a:t>
            </a:r>
            <a:r>
              <a:rPr lang="zh-TW" altLang="en-US" sz="2200" smtClean="0">
                <a:solidFill>
                  <a:schemeClr val="folHlink"/>
                </a:solidFill>
              </a:rPr>
              <a:t>款；□第</a:t>
            </a:r>
            <a:r>
              <a:rPr lang="en-US" altLang="zh-TW" sz="2200" smtClean="0">
                <a:solidFill>
                  <a:schemeClr val="folHlink"/>
                </a:solidFill>
              </a:rPr>
              <a:t>7</a:t>
            </a:r>
            <a:r>
              <a:rPr lang="zh-TW" altLang="en-US" sz="2200" smtClean="0">
                <a:solidFill>
                  <a:schemeClr val="folHlink"/>
                </a:solidFill>
              </a:rPr>
              <a:t>款</a:t>
            </a:r>
            <a:r>
              <a:rPr lang="zh-TW" altLang="en-US" sz="2200" smtClean="0"/>
              <a:t>之規定辦理。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zh-TW" altLang="en-US" sz="2200" smtClean="0"/>
              <a:t>第</a:t>
            </a:r>
            <a:r>
              <a:rPr lang="en-US" altLang="zh-TW" sz="2200" smtClean="0"/>
              <a:t>63</a:t>
            </a:r>
            <a:r>
              <a:rPr lang="zh-TW" altLang="en-US" sz="2200" smtClean="0"/>
              <a:t>點第</a:t>
            </a:r>
            <a:r>
              <a:rPr lang="en-US" altLang="zh-TW" sz="2200" smtClean="0"/>
              <a:t>6</a:t>
            </a:r>
            <a:r>
              <a:rPr lang="zh-TW" altLang="en-US" sz="2200" smtClean="0"/>
              <a:t>款</a:t>
            </a:r>
            <a:r>
              <a:rPr lang="en-US" altLang="zh-TW" sz="2200" smtClean="0"/>
              <a:t>(</a:t>
            </a:r>
            <a:r>
              <a:rPr lang="zh-TW" altLang="en-US" sz="2200" smtClean="0"/>
              <a:t>總評分法</a:t>
            </a:r>
            <a:r>
              <a:rPr lang="en-US" altLang="zh-TW" sz="2200" smtClean="0"/>
              <a:t>)</a:t>
            </a:r>
            <a:r>
              <a:rPr lang="zh-TW" altLang="en-US" sz="2200" smtClean="0"/>
              <a:t>、第</a:t>
            </a:r>
            <a:r>
              <a:rPr lang="en-US" altLang="zh-TW" sz="2200" smtClean="0"/>
              <a:t>7</a:t>
            </a:r>
            <a:r>
              <a:rPr lang="zh-TW" altLang="en-US" sz="2200" smtClean="0"/>
              <a:t>款</a:t>
            </a:r>
            <a:r>
              <a:rPr lang="en-US" altLang="zh-TW" sz="2200" smtClean="0"/>
              <a:t>(</a:t>
            </a:r>
            <a:r>
              <a:rPr lang="zh-TW" altLang="en-US" sz="2200" smtClean="0"/>
              <a:t>序位法</a:t>
            </a:r>
            <a:r>
              <a:rPr lang="en-US" altLang="zh-TW" sz="2200" smtClean="0"/>
              <a:t>) </a:t>
            </a:r>
            <a:r>
              <a:rPr lang="en-US" altLang="zh-TW" sz="2200" smtClean="0">
                <a:solidFill>
                  <a:schemeClr val="hlink"/>
                </a:solidFill>
                <a:latin typeface="標楷體" pitchFamily="65" charset="-120"/>
                <a:sym typeface="Wingdings" pitchFamily="2" charset="2"/>
              </a:rPr>
              <a:t>(</a:t>
            </a:r>
            <a:r>
              <a:rPr lang="zh-TW" altLang="en-US" sz="2200" smtClean="0">
                <a:solidFill>
                  <a:schemeClr val="hlink"/>
                </a:solidFill>
                <a:latin typeface="標楷體" pitchFamily="65" charset="-120"/>
                <a:sym typeface="Wingdings" pitchFamily="2" charset="2"/>
              </a:rPr>
              <a:t>同</a:t>
            </a:r>
            <a:r>
              <a:rPr lang="en-US" altLang="zh-TW" sz="2200" smtClean="0">
                <a:solidFill>
                  <a:schemeClr val="hlink"/>
                </a:solidFill>
                <a:latin typeface="標楷體" pitchFamily="65" charset="-120"/>
                <a:sym typeface="Wingdings" pitchFamily="2" charset="2"/>
              </a:rPr>
              <a:t>)</a:t>
            </a:r>
            <a:endParaRPr lang="en-US" altLang="zh-TW" sz="2200" smtClean="0">
              <a:solidFill>
                <a:schemeClr val="hlink"/>
              </a:solidFill>
              <a:latin typeface="標楷體" pitchFamily="65" charset="-120"/>
            </a:endParaRPr>
          </a:p>
          <a:p>
            <a:pPr marL="1441450" lvl="2" indent="-5191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zh-TW" sz="2200" smtClean="0"/>
              <a:t>□1.</a:t>
            </a:r>
            <a:r>
              <a:rPr lang="zh-TW" altLang="en-US" sz="2200" smtClean="0"/>
              <a:t>對總評分</a:t>
            </a:r>
            <a:r>
              <a:rPr lang="en-US" altLang="zh-TW" sz="2200" smtClean="0"/>
              <a:t>(</a:t>
            </a:r>
            <a:r>
              <a:rPr lang="zh-TW" altLang="en-US" sz="2200" smtClean="0"/>
              <a:t>序位合計值</a:t>
            </a:r>
            <a:r>
              <a:rPr lang="en-US" altLang="zh-TW" sz="2200" smtClean="0"/>
              <a:t>)</a:t>
            </a:r>
            <a:r>
              <a:rPr lang="zh-TW" altLang="en-US" sz="2200" smtClean="0"/>
              <a:t>相同廠商再行綜合評選一次，總評分</a:t>
            </a:r>
            <a:r>
              <a:rPr lang="en-US" altLang="zh-TW" sz="2200" smtClean="0"/>
              <a:t>(</a:t>
            </a:r>
            <a:r>
              <a:rPr lang="zh-TW" altLang="en-US" sz="2200" smtClean="0"/>
              <a:t>序位合計值</a:t>
            </a:r>
            <a:r>
              <a:rPr lang="en-US" altLang="zh-TW" sz="2200" smtClean="0"/>
              <a:t>)</a:t>
            </a:r>
            <a:r>
              <a:rPr lang="zh-TW" altLang="en-US" sz="2200" smtClean="0"/>
              <a:t>仍相同者，抽籤決定之。</a:t>
            </a:r>
          </a:p>
          <a:p>
            <a:pPr marL="1441450" lvl="2" indent="-5191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zh-TW" altLang="en-US" sz="2200" smtClean="0"/>
              <a:t>□</a:t>
            </a:r>
            <a:r>
              <a:rPr lang="en-US" altLang="zh-TW" sz="2200" smtClean="0"/>
              <a:t>2.</a:t>
            </a:r>
            <a:r>
              <a:rPr lang="zh-TW" altLang="en-US" sz="2200" smtClean="0"/>
              <a:t>擇配分最高之評選項目之得分較高者為最有利標。得分仍相同者，抽籤決定之。</a:t>
            </a:r>
          </a:p>
          <a:p>
            <a:pPr marL="1441450" lvl="2" indent="-5191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zh-TW" sz="2200" smtClean="0"/>
              <a:t>(</a:t>
            </a:r>
            <a:r>
              <a:rPr lang="zh-TW" altLang="en-US" sz="2200" smtClean="0"/>
              <a:t>序位法多第</a:t>
            </a:r>
            <a:r>
              <a:rPr lang="en-US" altLang="zh-TW" sz="2200" smtClean="0"/>
              <a:t>3</a:t>
            </a:r>
            <a:r>
              <a:rPr lang="zh-TW" altLang="en-US" sz="2200" smtClean="0"/>
              <a:t>選項：</a:t>
            </a:r>
            <a:r>
              <a:rPr lang="en-US" altLang="zh-TW" sz="2200" smtClean="0"/>
              <a:t>)</a:t>
            </a:r>
          </a:p>
          <a:p>
            <a:pPr marL="1441450" lvl="2" indent="-519113"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zh-TW" sz="2200" smtClean="0"/>
              <a:t>□3.</a:t>
            </a:r>
            <a:r>
              <a:rPr lang="zh-TW" altLang="en-US" sz="2200" smtClean="0"/>
              <a:t>擇獲得評選委員評定序位第一較多者為序位第一；仍相同者，抽籤決定之。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7ECF2-4736-4D5C-8574-90217861DC81}" type="slidenum">
              <a:rPr lang="en-US" altLang="zh-TW" smtClean="0"/>
              <a:pPr/>
              <a:t>84</a:t>
            </a:fld>
            <a:endParaRPr lang="en-US" altLang="zh-TW" smtClean="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40995" name="AutoShape 3"/>
          <p:cNvSpPr>
            <a:spLocks noChangeArrowheads="1"/>
          </p:cNvSpPr>
          <p:nvPr/>
        </p:nvSpPr>
        <p:spPr bwMode="auto">
          <a:xfrm>
            <a:off x="539750" y="1516063"/>
            <a:ext cx="3960813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763713" y="2236788"/>
            <a:ext cx="59753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1-1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簽辦採購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1-2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成立「</a:t>
            </a:r>
            <a:r>
              <a:rPr lang="zh-TW" alt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1-3 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準備招標文件</a:t>
            </a:r>
          </a:p>
          <a:p>
            <a:pPr>
              <a:defRPr/>
            </a:pPr>
            <a:r>
              <a:rPr lang="en-US" altLang="zh-TW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1-4 </a:t>
            </a:r>
            <a:r>
              <a:rPr lang="zh-TW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召開第</a:t>
            </a:r>
            <a:r>
              <a:rPr lang="en-US" altLang="zh-TW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</a:t>
            </a:r>
            <a:r>
              <a:rPr lang="zh-TW" alt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評選委員會</a:t>
            </a:r>
            <a:r>
              <a:rPr lang="zh-TW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會議</a:t>
            </a:r>
          </a:p>
        </p:txBody>
      </p:sp>
      <p:pic>
        <p:nvPicPr>
          <p:cNvPr id="86022" name="Picture 5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450" y="371633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8" name="AutoShape 6"/>
          <p:cNvSpPr>
            <a:spLocks noChangeArrowheads="1"/>
          </p:cNvSpPr>
          <p:nvPr/>
        </p:nvSpPr>
        <p:spPr bwMode="auto">
          <a:xfrm>
            <a:off x="612775" y="4510088"/>
            <a:ext cx="3887788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BB4E4-A920-487C-83E1-E589E7AF5B7B}" type="slidenum">
              <a:rPr lang="en-US" altLang="zh-TW" smtClean="0"/>
              <a:pPr/>
              <a:t>85</a:t>
            </a:fld>
            <a:endParaRPr lang="en-US" altLang="zh-TW" smtClean="0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1-4 </a:t>
            </a:r>
            <a:r>
              <a:rPr lang="zh-TW" altLang="en-US" sz="4000" smtClean="0"/>
              <a:t>召開第</a:t>
            </a:r>
            <a:r>
              <a:rPr lang="en-US" altLang="zh-TW" sz="4000" smtClean="0"/>
              <a:t>1</a:t>
            </a:r>
            <a:r>
              <a:rPr lang="zh-TW" altLang="en-US" sz="4000" smtClean="0"/>
              <a:t>次</a:t>
            </a:r>
            <a:r>
              <a:rPr lang="zh-TW" altLang="en-US" sz="4000" i="1" smtClean="0">
                <a:solidFill>
                  <a:schemeClr val="folHlink"/>
                </a:solidFill>
              </a:rPr>
              <a:t>評選委員會</a:t>
            </a:r>
            <a:r>
              <a:rPr lang="zh-TW" altLang="en-US" sz="4000" smtClean="0"/>
              <a:t>會議</a:t>
            </a:r>
            <a:endParaRPr lang="zh-TW" altLang="en-US" sz="3600" smtClean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法源～ 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z="36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zh-TW" altLang="en-US" dirty="0" smtClean="0"/>
              <a:t>操作～ 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r>
              <a:rPr lang="zh-TW" altLang="en-US" sz="3200" i="1" dirty="0" smtClean="0">
                <a:solidFill>
                  <a:srgbClr val="0000CC"/>
                </a:solidFill>
                <a:latin typeface="標楷體" pitchFamily="65" charset="-120"/>
              </a:rPr>
              <a:t>注意：</a:t>
            </a:r>
            <a:r>
              <a:rPr lang="zh-TW" altLang="en-US" sz="3200" i="1" dirty="0" smtClean="0">
                <a:solidFill>
                  <a:srgbClr val="FF33CC"/>
                </a:solidFill>
                <a:latin typeface="標楷體" pitchFamily="65" charset="-120"/>
              </a:rPr>
              <a:t>外聘</a:t>
            </a:r>
            <a:r>
              <a:rPr lang="zh-TW" altLang="en-US" sz="3200" i="1" dirty="0" smtClean="0">
                <a:solidFill>
                  <a:srgbClr val="0000CC"/>
                </a:solidFill>
                <a:latin typeface="標楷體" pitchFamily="65" charset="-120"/>
              </a:rPr>
              <a:t>專家、學者，</a:t>
            </a:r>
            <a:r>
              <a:rPr lang="zh-TW" altLang="en-US" sz="3200" i="1" dirty="0" smtClean="0">
                <a:solidFill>
                  <a:srgbClr val="FF33CC"/>
                </a:solidFill>
                <a:latin typeface="標楷體" pitchFamily="65" charset="-120"/>
              </a:rPr>
              <a:t>至少</a:t>
            </a:r>
            <a:r>
              <a:rPr lang="en-US" altLang="zh-TW" sz="3200" i="1" dirty="0" smtClean="0">
                <a:solidFill>
                  <a:srgbClr val="FF33CC"/>
                </a:solidFill>
                <a:latin typeface="標楷體" pitchFamily="65" charset="-120"/>
              </a:rPr>
              <a:t>2</a:t>
            </a:r>
            <a:r>
              <a:rPr lang="zh-TW" altLang="en-US" sz="3200" i="1" dirty="0" smtClean="0">
                <a:solidFill>
                  <a:srgbClr val="FF33CC"/>
                </a:solidFill>
                <a:latin typeface="標楷體" pitchFamily="65" charset="-120"/>
              </a:rPr>
              <a:t>人</a:t>
            </a:r>
            <a:r>
              <a:rPr lang="zh-TW" altLang="en-US" sz="3200" i="1" dirty="0" smtClean="0">
                <a:solidFill>
                  <a:srgbClr val="0000CC"/>
                </a:solidFill>
                <a:latin typeface="標楷體" pitchFamily="65" charset="-120"/>
              </a:rPr>
              <a:t>出席，且不得少於出席委員人數之</a:t>
            </a:r>
            <a:r>
              <a:rPr lang="en-US" altLang="zh-TW" sz="3200" i="1" dirty="0" smtClean="0">
                <a:solidFill>
                  <a:srgbClr val="FF33CC"/>
                </a:solidFill>
                <a:latin typeface="標楷體" pitchFamily="65" charset="-120"/>
              </a:rPr>
              <a:t>1/3</a:t>
            </a:r>
          </a:p>
        </p:txBody>
      </p:sp>
      <p:sp>
        <p:nvSpPr>
          <p:cNvPr id="87045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  <p:sp>
        <p:nvSpPr>
          <p:cNvPr id="6" name="五角星形 5"/>
          <p:cNvSpPr/>
          <p:nvPr/>
        </p:nvSpPr>
        <p:spPr>
          <a:xfrm>
            <a:off x="323850" y="2565400"/>
            <a:ext cx="287338" cy="288925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F106A-869E-44CF-9C7F-DD0F833990F0}" type="slidenum">
              <a:rPr lang="en-US" altLang="zh-TW" smtClean="0"/>
              <a:pPr/>
              <a:t>86</a:t>
            </a:fld>
            <a:endParaRPr lang="en-US" altLang="zh-TW" smtClean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44067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44068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</a:t>
            </a:r>
            <a:r>
              <a:rPr lang="zh-TW" altLang="en-US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選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」作業階段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88071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6850" y="2492375"/>
            <a:ext cx="487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7D65A-5C0E-42C2-920A-18B74F6D88C2}" type="slidenum">
              <a:rPr lang="en-US" altLang="zh-TW" smtClean="0"/>
              <a:pPr/>
              <a:t>87</a:t>
            </a:fld>
            <a:endParaRPr lang="en-US" altLang="zh-TW" smtClean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 </a:t>
            </a:r>
            <a:r>
              <a:rPr lang="zh-TW" altLang="en-US" smtClean="0"/>
              <a:t>採購作業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3.2.1.1 </a:t>
            </a:r>
            <a:r>
              <a:rPr lang="zh-TW" altLang="en-US" sz="2000" smtClean="0">
                <a:solidFill>
                  <a:schemeClr val="tx1"/>
                </a:solidFill>
              </a:rPr>
              <a:t>限制性招標</a:t>
            </a:r>
            <a:r>
              <a:rPr lang="en-US" altLang="zh-TW" sz="2000" smtClean="0">
                <a:solidFill>
                  <a:schemeClr val="tx1"/>
                </a:solidFill>
              </a:rPr>
              <a:t>(</a:t>
            </a:r>
            <a:r>
              <a:rPr lang="zh-TW" altLang="en-US" sz="2000" smtClean="0">
                <a:solidFill>
                  <a:schemeClr val="tx1"/>
                </a:solidFill>
              </a:rPr>
              <a:t>公開評選</a:t>
            </a:r>
            <a:r>
              <a:rPr lang="en-US" altLang="zh-TW" sz="2000" smtClean="0">
                <a:solidFill>
                  <a:schemeClr val="tx1"/>
                </a:solidFill>
              </a:rPr>
              <a:t>)</a:t>
            </a:r>
            <a:r>
              <a:rPr lang="zh-TW" altLang="en-US" sz="2000" smtClean="0">
                <a:solidFill>
                  <a:schemeClr val="tx1"/>
                </a:solidFill>
              </a:rPr>
              <a:t>準用最有利標決標採購作業流程圖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</a:p>
          <a:p>
            <a:pPr marL="533400" indent="-533400" defTabSz="1052513" eaLnBrk="1" hangingPunct="1">
              <a:lnSpc>
                <a:spcPct val="90000"/>
              </a:lnSpc>
              <a:defRPr/>
            </a:pPr>
            <a:r>
              <a:rPr lang="zh-TW" altLang="en-US" sz="3600" smtClean="0"/>
              <a:t>招標～</a:t>
            </a:r>
          </a:p>
          <a:p>
            <a:pPr marL="1295400" lvl="2" indent="-3810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/>
              <a:t>2-1 </a:t>
            </a:r>
            <a:r>
              <a:rPr lang="zh-TW" altLang="en-US" sz="2800" smtClean="0"/>
              <a:t>招標作業階段：</a:t>
            </a:r>
            <a:r>
              <a:rPr lang="zh-TW" altLang="en-US" sz="2800" smtClean="0">
                <a:solidFill>
                  <a:schemeClr val="tx1"/>
                </a:solidFill>
              </a:rPr>
              <a:t>簽陳採購作業申請 </a:t>
            </a:r>
            <a:r>
              <a:rPr lang="en-US" altLang="zh-TW" smtClean="0"/>
              <a:t>(</a:t>
            </a:r>
            <a:r>
              <a:rPr lang="zh-TW" altLang="en-US" smtClean="0"/>
              <a:t>後述</a:t>
            </a:r>
            <a:r>
              <a:rPr lang="en-US" altLang="zh-TW" smtClean="0"/>
              <a:t>)</a:t>
            </a:r>
            <a:endParaRPr lang="en-US" altLang="zh-TW" sz="2800" smtClean="0">
              <a:solidFill>
                <a:schemeClr val="tx1"/>
              </a:solidFill>
            </a:endParaRPr>
          </a:p>
          <a:p>
            <a:pPr marL="533400" indent="-533400" defTabSz="1052513" eaLnBrk="1" hangingPunct="1">
              <a:lnSpc>
                <a:spcPct val="90000"/>
              </a:lnSpc>
              <a:defRPr/>
            </a:pPr>
            <a:r>
              <a:rPr lang="zh-TW" altLang="en-US" sz="3600" smtClean="0"/>
              <a:t>開、審、決標～</a:t>
            </a:r>
          </a:p>
          <a:p>
            <a:pPr marL="1295400" lvl="2" indent="-3810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/>
              <a:t>2-2 </a:t>
            </a:r>
            <a:r>
              <a:rPr lang="zh-TW" altLang="en-US" sz="2800" smtClean="0"/>
              <a:t>第一步驟：</a:t>
            </a:r>
            <a:r>
              <a:rPr lang="zh-TW" altLang="en-US" sz="2800" smtClean="0">
                <a:solidFill>
                  <a:schemeClr val="tx1"/>
                </a:solidFill>
              </a:rPr>
              <a:t>資格標階段</a:t>
            </a:r>
          </a:p>
          <a:p>
            <a:pPr marL="1295400" lvl="2" indent="-3810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/>
              <a:t>2-3 </a:t>
            </a:r>
            <a:r>
              <a:rPr lang="zh-TW" altLang="en-US" sz="2800" smtClean="0"/>
              <a:t>第二步驟：</a:t>
            </a:r>
            <a:r>
              <a:rPr lang="zh-TW" altLang="en-US" sz="2800" smtClean="0">
                <a:solidFill>
                  <a:schemeClr val="tx1"/>
                </a:solidFill>
              </a:rPr>
              <a:t>評</a:t>
            </a:r>
            <a:r>
              <a:rPr lang="zh-TW" altLang="en-US" sz="2800" smtClean="0">
                <a:solidFill>
                  <a:srgbClr val="FF0000"/>
                </a:solidFill>
              </a:rPr>
              <a:t>「</a:t>
            </a:r>
            <a:r>
              <a:rPr lang="zh-TW" altLang="en-US" sz="3200" i="1" smtClean="0">
                <a:solidFill>
                  <a:srgbClr val="FF0000"/>
                </a:solidFill>
              </a:rPr>
              <a:t>選</a:t>
            </a:r>
            <a:r>
              <a:rPr lang="zh-TW" altLang="en-US" sz="2800" smtClean="0">
                <a:solidFill>
                  <a:srgbClr val="FF0000"/>
                </a:solidFill>
              </a:rPr>
              <a:t>」</a:t>
            </a:r>
            <a:r>
              <a:rPr lang="zh-TW" altLang="en-US" sz="2800" smtClean="0">
                <a:solidFill>
                  <a:schemeClr val="tx1"/>
                </a:solidFill>
              </a:rPr>
              <a:t>作業階段 </a:t>
            </a:r>
            <a:r>
              <a:rPr lang="en-US" altLang="zh-TW" smtClean="0"/>
              <a:t>(</a:t>
            </a:r>
            <a:r>
              <a:rPr lang="zh-TW" altLang="en-US" smtClean="0"/>
              <a:t>後述</a:t>
            </a:r>
            <a:r>
              <a:rPr lang="en-US" altLang="zh-TW" smtClean="0"/>
              <a:t>)</a:t>
            </a:r>
          </a:p>
          <a:p>
            <a:pPr marL="1295400" lvl="2" indent="-3810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/>
              <a:t>2-4 </a:t>
            </a:r>
            <a:r>
              <a:rPr lang="zh-TW" altLang="en-US" sz="2800" smtClean="0"/>
              <a:t>第三步驟：</a:t>
            </a:r>
            <a:r>
              <a:rPr lang="zh-TW" altLang="en-US" sz="2800" smtClean="0">
                <a:solidFill>
                  <a:schemeClr val="tx1"/>
                </a:solidFill>
              </a:rPr>
              <a:t>價格標階段 </a:t>
            </a:r>
            <a:r>
              <a:rPr lang="en-US" altLang="zh-TW" smtClean="0"/>
              <a:t>(</a:t>
            </a:r>
            <a:r>
              <a:rPr lang="zh-TW" altLang="en-US" smtClean="0"/>
              <a:t>後述</a:t>
            </a:r>
            <a:r>
              <a:rPr lang="en-US" altLang="zh-TW" smtClean="0"/>
              <a:t>)</a:t>
            </a:r>
            <a:endParaRPr lang="en-US" altLang="zh-TW" sz="2800" smtClean="0">
              <a:solidFill>
                <a:schemeClr val="tx1"/>
              </a:solidFill>
            </a:endParaRPr>
          </a:p>
          <a:p>
            <a:pPr marL="533400" indent="-533400" defTabSz="1052513" eaLnBrk="1" hangingPunct="1">
              <a:lnSpc>
                <a:spcPct val="90000"/>
              </a:lnSpc>
              <a:defRPr/>
            </a:pPr>
            <a:r>
              <a:rPr lang="zh-TW" altLang="en-US" sz="3600" smtClean="0"/>
              <a:t>決標後～</a:t>
            </a:r>
          </a:p>
          <a:p>
            <a:pPr marL="1295400" lvl="2" indent="-381000" defTabSz="1052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smtClean="0"/>
              <a:t>2-5 </a:t>
            </a:r>
            <a:r>
              <a:rPr lang="zh-TW" altLang="en-US" sz="2800" smtClean="0"/>
              <a:t>決標作業後階段：</a:t>
            </a:r>
            <a:r>
              <a:rPr lang="zh-TW" altLang="en-US" sz="2800" smtClean="0">
                <a:solidFill>
                  <a:schemeClr val="tx1"/>
                </a:solidFill>
              </a:rPr>
              <a:t>書面通知，決標公告，訂約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A144F-097F-47F4-9A2E-B8A3C85F7BFF}" type="slidenum">
              <a:rPr lang="en-US" altLang="zh-TW" smtClean="0"/>
              <a:pPr/>
              <a:t>88</a:t>
            </a:fld>
            <a:endParaRPr lang="en-US" altLang="zh-TW" smtClean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……………2-1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招標作業階段：簽陳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</a:t>
            </a:r>
            <a:r>
              <a:rPr lang="zh-TW" altLang="en-US" sz="2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選</a:t>
            </a:r>
            <a:r>
              <a:rPr lang="zh-TW" alt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階段</a:t>
            </a:r>
            <a:endParaRPr lang="zh-TW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90119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288" y="3500438"/>
            <a:ext cx="487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DCFCFF-843B-4D9C-AB71-34BC3DF9EC6F}" type="slidenum">
              <a:rPr lang="en-US" altLang="zh-TW" smtClean="0"/>
              <a:pPr/>
              <a:t>89</a:t>
            </a:fld>
            <a:endParaRPr lang="en-US" altLang="zh-TW" smtClean="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</a:t>
            </a:r>
            <a:r>
              <a:rPr lang="en-US" altLang="zh-TW" sz="4800" smtClean="0"/>
              <a:t>2-1 </a:t>
            </a:r>
            <a:r>
              <a:rPr lang="zh-TW" altLang="en-US" sz="4800" smtClean="0"/>
              <a:t>簽陳採購作業申請 </a:t>
            </a:r>
            <a:r>
              <a:rPr lang="en-US" altLang="zh-TW" sz="3200" smtClean="0"/>
              <a:t>1/2</a:t>
            </a:r>
            <a:r>
              <a:rPr lang="en-US" altLang="zh-TW" sz="4800" smtClean="0"/>
              <a:t> 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1800" smtClean="0">
                <a:solidFill>
                  <a:schemeClr val="tx1"/>
                </a:solidFill>
              </a:rPr>
              <a:t>【SOP 3.2.2.10 </a:t>
            </a:r>
            <a:r>
              <a:rPr lang="zh-TW" altLang="en-US" sz="1800" smtClean="0">
                <a:solidFill>
                  <a:schemeClr val="tx1"/>
                </a:solidFill>
              </a:rPr>
              <a:t>採構作業簽報、</a:t>
            </a:r>
            <a:r>
              <a:rPr lang="en-US" altLang="zh-TW" sz="1800" smtClean="0">
                <a:solidFill>
                  <a:schemeClr val="tx1"/>
                </a:solidFill>
              </a:rPr>
              <a:t>2.1.2.6 </a:t>
            </a:r>
            <a:r>
              <a:rPr lang="zh-TW" altLang="en-US" sz="1800" smtClean="0">
                <a:solidFill>
                  <a:schemeClr val="tx1"/>
                </a:solidFill>
              </a:rPr>
              <a:t>採購作業簽報</a:t>
            </a:r>
            <a:r>
              <a:rPr lang="en-US" altLang="zh-TW" sz="180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法源～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招標方式：</a:t>
            </a:r>
          </a:p>
          <a:p>
            <a:pPr lvl="2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mtClean="0"/>
              <a:t>採 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§22.1.9 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限制性招標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(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經公開評選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)</a:t>
            </a:r>
            <a:r>
              <a:rPr lang="zh-TW" altLang="en-US" smtClean="0"/>
              <a:t>；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機關委託技術服務廠商評選及計費辦法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計費方式：</a:t>
            </a:r>
            <a:r>
              <a:rPr lang="en-US" altLang="zh-TW" sz="2400" smtClean="0">
                <a:solidFill>
                  <a:schemeClr val="hlink"/>
                </a:solidFill>
                <a:sym typeface="Wingdings" pitchFamily="2" charset="2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sym typeface="Wingdings" pitchFamily="2" charset="2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sym typeface="Wingdings" pitchFamily="2" charset="2"/>
              </a:rPr>
              <a:t>)</a:t>
            </a:r>
            <a:endParaRPr lang="en-US" altLang="zh-TW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r>
              <a:rPr lang="zh-TW" altLang="en-US" sz="2400" smtClean="0"/>
              <a:t>押標、履保、保固金：</a:t>
            </a:r>
            <a:r>
              <a:rPr lang="en-US" altLang="zh-TW" sz="2400" smtClean="0">
                <a:solidFill>
                  <a:schemeClr val="hlink"/>
                </a:solidFill>
                <a:sym typeface="Wingdings" pitchFamily="2" charset="2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sym typeface="Wingdings" pitchFamily="2" charset="2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smtClean="0"/>
              <a:t>等標期：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mtClean="0"/>
              <a:t>招標期限標準 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§2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、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9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公告金額以上未達查核金額：最少</a:t>
            </a:r>
            <a:r>
              <a:rPr lang="en-US" altLang="zh-TW" sz="2400" i="1" smtClean="0">
                <a:solidFill>
                  <a:srgbClr val="0000CC"/>
                </a:solidFill>
                <a:latin typeface="標楷體" pitchFamily="65" charset="-120"/>
              </a:rPr>
              <a:t>14</a:t>
            </a: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日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電子領標：得縮短</a:t>
            </a:r>
            <a:r>
              <a:rPr lang="en-US" altLang="zh-TW" sz="2400" i="1" smtClean="0">
                <a:solidFill>
                  <a:srgbClr val="0000CC"/>
                </a:solidFill>
                <a:latin typeface="標楷體" pitchFamily="65" charset="-120"/>
              </a:rPr>
              <a:t>3</a:t>
            </a: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日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電子投標：得縮短</a:t>
            </a:r>
            <a:r>
              <a:rPr lang="en-US" altLang="zh-TW" sz="2400" i="1" smtClean="0">
                <a:solidFill>
                  <a:srgbClr val="0000CC"/>
                </a:solidFill>
                <a:latin typeface="標楷體" pitchFamily="65" charset="-120"/>
              </a:rPr>
              <a:t>2</a:t>
            </a: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日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400" smtClean="0"/>
              <a:t>其他</a:t>
            </a:r>
            <a:r>
              <a:rPr lang="en-US" altLang="zh-TW" sz="2400" smtClean="0"/>
              <a:t>……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defRPr/>
            </a:pPr>
            <a:endParaRPr lang="en-US" altLang="zh-TW" sz="2400" smtClean="0"/>
          </a:p>
        </p:txBody>
      </p:sp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EF02A-AE0C-4F61-A547-446C421F8B47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2 </a:t>
            </a:r>
            <a:r>
              <a:rPr lang="zh-TW" altLang="en-US" dirty="0" smtClean="0"/>
              <a:t>招、決標方式之決定</a:t>
            </a:r>
            <a:r>
              <a:rPr lang="en-US" altLang="zh-TW" sz="3200" dirty="0" smtClean="0"/>
              <a:t>2/2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5472112"/>
          </a:xfrm>
        </p:spPr>
        <p:txBody>
          <a:bodyPr/>
          <a:lstStyle/>
          <a:p>
            <a:pPr eaLnBrk="1" hangingPunct="1">
              <a:spcBef>
                <a:spcPct val="5000"/>
              </a:spcBef>
              <a:defRPr/>
            </a:pPr>
            <a:r>
              <a:rPr lang="zh-TW" altLang="en-US" dirty="0" smtClean="0">
                <a:latin typeface="標楷體" pitchFamily="65" charset="-120"/>
              </a:rPr>
              <a:t>行政院公共工程委員會</a:t>
            </a:r>
            <a:r>
              <a:rPr lang="en-US" altLang="zh-TW" dirty="0" smtClean="0">
                <a:latin typeface="標楷體" pitchFamily="65" charset="-120"/>
              </a:rPr>
              <a:t>98</a:t>
            </a:r>
            <a:r>
              <a:rPr lang="zh-TW" altLang="en-US" dirty="0" smtClean="0">
                <a:latin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</a:rPr>
              <a:t>日工程管字第</a:t>
            </a:r>
            <a:r>
              <a:rPr lang="en-US" altLang="zh-TW" dirty="0" smtClean="0">
                <a:latin typeface="標楷體" pitchFamily="65" charset="-120"/>
              </a:rPr>
              <a:t>09800303520</a:t>
            </a:r>
            <a:r>
              <a:rPr lang="zh-TW" altLang="en-US" dirty="0" smtClean="0">
                <a:latin typeface="標楷體" pitchFamily="65" charset="-120"/>
              </a:rPr>
              <a:t>號函：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為提升公共工程品質，</a:t>
            </a:r>
            <a:r>
              <a:rPr lang="zh-TW" altLang="en-US" dirty="0" smtClean="0">
                <a:solidFill>
                  <a:schemeClr val="hlink"/>
                </a:solidFill>
              </a:rPr>
              <a:t>技術服務</a:t>
            </a:r>
            <a:r>
              <a:rPr lang="zh-TW" altLang="en-US" dirty="0" smtClean="0"/>
              <a:t>案件，建議採</a:t>
            </a:r>
            <a:r>
              <a:rPr lang="zh-TW" altLang="en-US" dirty="0" smtClean="0">
                <a:solidFill>
                  <a:schemeClr val="hlink"/>
                </a:solidFill>
              </a:rPr>
              <a:t>最有利標</a:t>
            </a:r>
            <a:r>
              <a:rPr lang="zh-TW" altLang="en-US" dirty="0" smtClean="0"/>
              <a:t>評選。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zh-TW" altLang="en-US" dirty="0" smtClean="0"/>
              <a:t>機關</a:t>
            </a:r>
            <a:r>
              <a:rPr lang="zh-TW" altLang="en-US" dirty="0" smtClean="0">
                <a:solidFill>
                  <a:schemeClr val="hlink"/>
                </a:solidFill>
              </a:rPr>
              <a:t>人力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chemeClr val="hlink"/>
                </a:solidFill>
              </a:rPr>
              <a:t>專業能力不足</a:t>
            </a:r>
            <a:r>
              <a:rPr lang="zh-TW" altLang="en-US" dirty="0" smtClean="0"/>
              <a:t>者，建議委託有經驗之</a:t>
            </a:r>
            <a:r>
              <a:rPr lang="zh-TW" altLang="en-US" dirty="0" smtClean="0">
                <a:solidFill>
                  <a:srgbClr val="FF6600"/>
                </a:solidFill>
              </a:rPr>
              <a:t>專案管理廠商（</a:t>
            </a:r>
            <a:r>
              <a:rPr lang="en-US" altLang="zh-TW" dirty="0" smtClean="0">
                <a:solidFill>
                  <a:srgbClr val="FF6600"/>
                </a:solidFill>
              </a:rPr>
              <a:t>PCM</a:t>
            </a:r>
            <a:r>
              <a:rPr lang="zh-TW" altLang="en-US" dirty="0" smtClean="0">
                <a:solidFill>
                  <a:srgbClr val="FF6600"/>
                </a:solidFill>
              </a:rPr>
              <a:t>）</a:t>
            </a:r>
            <a:r>
              <a:rPr lang="zh-TW" altLang="en-US" dirty="0" smtClean="0"/>
              <a:t>辦理。</a:t>
            </a:r>
            <a:endParaRPr lang="en-US" altLang="zh-TW" dirty="0" smtClean="0"/>
          </a:p>
          <a:p>
            <a:pPr lvl="2" eaLnBrk="1" hangingPunct="1">
              <a:spcBef>
                <a:spcPct val="5000"/>
              </a:spcBef>
              <a:tabLst>
                <a:tab pos="5741988" algn="l"/>
              </a:tabLst>
              <a:defRPr/>
            </a:pPr>
            <a:r>
              <a:rPr lang="zh-TW" altLang="zh-TW" dirty="0" smtClean="0"/>
              <a:t>本</a:t>
            </a:r>
            <a:r>
              <a:rPr lang="zh-TW" altLang="en-US" dirty="0" smtClean="0"/>
              <a:t>府</a:t>
            </a:r>
            <a:r>
              <a:rPr lang="en-US" altLang="zh-TW" dirty="0" smtClean="0"/>
              <a:t>102</a:t>
            </a:r>
            <a:r>
              <a:rPr lang="zh-TW" altLang="zh-TW" dirty="0" smtClean="0"/>
              <a:t>年</a:t>
            </a:r>
            <a:r>
              <a:rPr lang="en-US" altLang="zh-TW" dirty="0" smtClean="0"/>
              <a:t>4</a:t>
            </a:r>
            <a:r>
              <a:rPr lang="zh-TW" altLang="zh-TW" dirty="0" smtClean="0"/>
              <a:t>月 </a:t>
            </a:r>
            <a:r>
              <a:rPr lang="en-US" altLang="zh-TW" dirty="0" smtClean="0"/>
              <a:t>29 </a:t>
            </a:r>
            <a:r>
              <a:rPr lang="zh-TW" altLang="zh-TW" dirty="0" smtClean="0"/>
              <a:t>日</a:t>
            </a:r>
            <a:r>
              <a:rPr lang="zh-TW" altLang="en-US" dirty="0" smtClean="0"/>
              <a:t>府工採字第</a:t>
            </a:r>
            <a:r>
              <a:rPr lang="en-US" altLang="zh-TW" dirty="0" smtClean="0"/>
              <a:t>10230175800</a:t>
            </a:r>
            <a:r>
              <a:rPr lang="zh-TW" altLang="en-US" dirty="0" smtClean="0"/>
              <a:t>號</a:t>
            </a:r>
            <a:r>
              <a:rPr lang="zh-TW" altLang="zh-TW" dirty="0" smtClean="0"/>
              <a:t>函訂頒「臺北市政府（機關全銜）公共工程專案管理開口契約範本」</a:t>
            </a:r>
            <a:endParaRPr lang="zh-TW" altLang="en-US" dirty="0" smtClean="0"/>
          </a:p>
          <a:p>
            <a:pPr lvl="1" eaLnBrk="1" hangingPunct="1">
              <a:spcBef>
                <a:spcPct val="5000"/>
              </a:spcBef>
              <a:defRPr/>
            </a:pPr>
            <a:endParaRPr lang="zh-TW" altLang="en-US" dirty="0" smtClean="0"/>
          </a:p>
        </p:txBody>
      </p:sp>
      <p:sp>
        <p:nvSpPr>
          <p:cNvPr id="10245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壹</a:t>
            </a:r>
          </a:p>
        </p:txBody>
      </p:sp>
      <p:sp>
        <p:nvSpPr>
          <p:cNvPr id="7" name="五角星形 6"/>
          <p:cNvSpPr/>
          <p:nvPr/>
        </p:nvSpPr>
        <p:spPr>
          <a:xfrm>
            <a:off x="250825" y="2420938"/>
            <a:ext cx="288925" cy="287337"/>
          </a:xfrm>
          <a:prstGeom prst="star5">
            <a:avLst/>
          </a:prstGeom>
          <a:solidFill>
            <a:srgbClr val="FF0066"/>
          </a:solidFill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C57A3-33EE-4772-AB4A-8FF8E43E0E45}" type="slidenum">
              <a:rPr lang="en-US" altLang="zh-TW" smtClean="0"/>
              <a:pPr/>
              <a:t>90</a:t>
            </a:fld>
            <a:endParaRPr lang="en-US" altLang="zh-TW" smtClean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操作～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 </a:t>
            </a:r>
            <a:r>
              <a:rPr lang="en-US" altLang="zh-TW" smtClean="0"/>
              <a:t>A.1 </a:t>
            </a:r>
            <a:r>
              <a:rPr lang="zh-TW" altLang="en-US" smtClean="0"/>
              <a:t>臺北市政府所屬機關辦理採購作業 自我檢核表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</a:rPr>
              <a:t>【SOP】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附錄 </a:t>
            </a:r>
            <a:r>
              <a:rPr lang="en-US" altLang="zh-TW" i="1" smtClean="0">
                <a:solidFill>
                  <a:srgbClr val="0000CC"/>
                </a:solidFill>
                <a:latin typeface="標楷體" pitchFamily="65" charset="-120"/>
                <a:hlinkClick r:id="rId2" action="ppaction://hlinkfile"/>
              </a:rPr>
              <a:t>A.2 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臺北市政府所屬機關辦理適用或準用最有利標採購案 採購作業自我檢核表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 </a:t>
            </a:r>
            <a:r>
              <a:rPr lang="en-US" altLang="zh-TW" smtClean="0"/>
              <a:t>C.1-1 </a:t>
            </a:r>
            <a:r>
              <a:rPr lang="zh-TW" altLang="en-US" smtClean="0"/>
              <a:t>招標作業申請</a:t>
            </a:r>
            <a:r>
              <a:rPr lang="en-US" altLang="zh-TW" smtClean="0"/>
              <a:t>(1)  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altLang="zh-TW" smtClean="0"/>
              <a:t>【SOP】</a:t>
            </a:r>
            <a:r>
              <a:rPr lang="zh-TW" altLang="en-US" smtClean="0"/>
              <a:t>附錄 </a:t>
            </a:r>
            <a:r>
              <a:rPr lang="en-US" altLang="zh-TW" smtClean="0"/>
              <a:t>C.1-2 </a:t>
            </a:r>
            <a:r>
              <a:rPr lang="zh-TW" altLang="en-US" smtClean="0"/>
              <a:t>招標作業申請</a:t>
            </a:r>
            <a:r>
              <a:rPr lang="en-US" altLang="zh-TW" smtClean="0"/>
              <a:t>(2) 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</a:t>
            </a:r>
            <a:r>
              <a:rPr lang="en-US" altLang="zh-TW" sz="4800" smtClean="0"/>
              <a:t>2-1 </a:t>
            </a:r>
            <a:r>
              <a:rPr lang="zh-TW" altLang="en-US" sz="4800" smtClean="0"/>
              <a:t>簽陳採購作業申請</a:t>
            </a:r>
            <a:r>
              <a:rPr lang="zh-TW" altLang="en-US" smtClean="0"/>
              <a:t> </a:t>
            </a:r>
            <a:r>
              <a:rPr lang="en-US" altLang="zh-TW" sz="3200" smtClean="0"/>
              <a:t>2/2</a:t>
            </a:r>
            <a:r>
              <a:rPr lang="en-US" altLang="zh-TW" smtClean="0"/>
              <a:t> 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6A375-307A-4AB0-AD2E-F2E1C5F6E41E}" type="slidenum">
              <a:rPr lang="en-US" altLang="zh-TW" smtClean="0"/>
              <a:pPr/>
              <a:t>91</a:t>
            </a:fld>
            <a:endParaRPr lang="en-US" altLang="zh-TW" smtClean="0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49187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49188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</a:t>
            </a:r>
          </a:p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第二步驟：評「</a:t>
            </a:r>
            <a:r>
              <a:rPr lang="zh-TW" altLang="en-US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選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93191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60675" y="4294188"/>
            <a:ext cx="487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E63B6-23BE-45F8-A3FF-52A755467FAB}" type="slidenum">
              <a:rPr lang="en-US" altLang="zh-TW" smtClean="0"/>
              <a:pPr/>
              <a:t>92</a:t>
            </a:fld>
            <a:endParaRPr lang="en-US" altLang="zh-TW" smtClean="0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0000"/>
                </a:solidFill>
              </a:rPr>
              <a:t>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>
                <a:solidFill>
                  <a:srgbClr val="FF0000"/>
                </a:solidFill>
              </a:rPr>
              <a:t>前</a:t>
            </a:r>
            <a:r>
              <a:rPr lang="zh-TW" altLang="en-US" smtClean="0"/>
              <a:t>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3.2.1.4 </a:t>
            </a:r>
            <a:r>
              <a:rPr lang="zh-TW" altLang="en-US" sz="2000" smtClean="0">
                <a:solidFill>
                  <a:schemeClr val="tx1"/>
                </a:solidFill>
              </a:rPr>
              <a:t>限制性招標</a:t>
            </a:r>
            <a:r>
              <a:rPr lang="en-US" altLang="zh-TW" sz="2000" smtClean="0">
                <a:solidFill>
                  <a:schemeClr val="tx1"/>
                </a:solidFill>
              </a:rPr>
              <a:t>(</a:t>
            </a:r>
            <a:r>
              <a:rPr lang="zh-TW" altLang="en-US" sz="2000" smtClean="0">
                <a:solidFill>
                  <a:schemeClr val="tx1"/>
                </a:solidFill>
              </a:rPr>
              <a:t>公開評選</a:t>
            </a:r>
            <a:r>
              <a:rPr lang="en-US" altLang="zh-TW" sz="2000" smtClean="0">
                <a:solidFill>
                  <a:schemeClr val="tx1"/>
                </a:solidFill>
              </a:rPr>
              <a:t>)</a:t>
            </a:r>
            <a:r>
              <a:rPr lang="zh-TW" altLang="en-US" sz="2000" smtClean="0">
                <a:solidFill>
                  <a:schemeClr val="tx1"/>
                </a:solidFill>
              </a:rPr>
              <a:t>準用最有利標決標－評選作業流程圖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2.3.2.21</a:t>
            </a:r>
            <a:r>
              <a:rPr lang="zh-TW" altLang="en-US" sz="2000" smtClean="0">
                <a:solidFill>
                  <a:schemeClr val="tx1"/>
                </a:solidFill>
              </a:rPr>
              <a:t>評選作業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altLang="zh-TW" smtClean="0"/>
              <a:t>2-3-A </a:t>
            </a:r>
            <a:r>
              <a:rPr lang="zh-TW" altLang="en-US" smtClean="0"/>
              <a:t>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前 </a:t>
            </a:r>
            <a:r>
              <a:rPr lang="en-US" altLang="zh-TW" sz="2400" i="1" smtClean="0">
                <a:solidFill>
                  <a:schemeClr val="hlink"/>
                </a:solidFill>
              </a:rPr>
              <a:t>(</a:t>
            </a:r>
            <a:r>
              <a:rPr lang="zh-TW" altLang="en-US" sz="2400" i="1" smtClean="0">
                <a:solidFill>
                  <a:schemeClr val="hlink"/>
                </a:solidFill>
              </a:rPr>
              <a:t>全部同</a:t>
            </a:r>
            <a:r>
              <a:rPr lang="en-US" altLang="zh-TW" sz="2400" i="1" smtClean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en-US" altLang="zh-TW" smtClean="0"/>
              <a:t>2-3-A1 </a:t>
            </a:r>
            <a:r>
              <a:rPr lang="zh-TW" altLang="en-US" smtClean="0"/>
              <a:t>再次與委員確認時間</a:t>
            </a:r>
          </a:p>
          <a:p>
            <a:pPr lvl="1" eaLnBrk="1" hangingPunct="1">
              <a:spcBef>
                <a:spcPct val="5000"/>
              </a:spcBef>
              <a:defRPr/>
            </a:pPr>
            <a:r>
              <a:rPr lang="en-US" altLang="zh-TW" smtClean="0"/>
              <a:t>2-3-A2 </a:t>
            </a:r>
            <a:r>
              <a:rPr lang="zh-TW" altLang="en-US" smtClean="0"/>
              <a:t>發送第</a:t>
            </a:r>
            <a:r>
              <a:rPr lang="en-US" altLang="zh-TW" smtClean="0"/>
              <a:t>2</a:t>
            </a:r>
            <a:r>
              <a:rPr lang="zh-TW" altLang="en-US" smtClean="0"/>
              <a:t>次會議通知</a:t>
            </a:r>
          </a:p>
          <a:p>
            <a:pPr lvl="1" eaLnBrk="1" hangingPunct="1">
              <a:defRPr/>
            </a:pPr>
            <a:r>
              <a:rPr lang="en-US" altLang="zh-TW" smtClean="0"/>
              <a:t>2-3-A3 </a:t>
            </a:r>
            <a:r>
              <a:rPr lang="zh-TW" altLang="en-US" smtClean="0"/>
              <a:t>有簡報者，通知廠商簡報時間</a:t>
            </a:r>
          </a:p>
          <a:p>
            <a:pPr lvl="1" eaLnBrk="1" hangingPunct="1">
              <a:defRPr/>
            </a:pPr>
            <a:r>
              <a:rPr lang="en-US" altLang="zh-TW" smtClean="0"/>
              <a:t>2-3-A4 </a:t>
            </a:r>
            <a:r>
              <a:rPr lang="zh-TW" altLang="en-US" smtClean="0"/>
              <a:t>工作小組，擬具初審意見</a:t>
            </a:r>
          </a:p>
          <a:p>
            <a:pPr lvl="1" eaLnBrk="1" hangingPunct="1">
              <a:defRPr/>
            </a:pPr>
            <a:r>
              <a:rPr lang="en-US" altLang="zh-TW" smtClean="0"/>
              <a:t>2-3-A5 </a:t>
            </a:r>
            <a:r>
              <a:rPr lang="zh-TW" altLang="en-US" smtClean="0"/>
              <a:t>準備評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會議資料及工具</a:t>
            </a:r>
          </a:p>
          <a:p>
            <a:pPr lvl="1" eaLnBrk="1" hangingPunct="1">
              <a:spcBef>
                <a:spcPct val="5000"/>
              </a:spcBef>
              <a:defRPr/>
            </a:pPr>
            <a:endParaRPr lang="en-US" altLang="zh-TW" smtClean="0"/>
          </a:p>
        </p:txBody>
      </p:sp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223EB-FB81-4A0C-BC02-73AC00EDAFF1}" type="slidenum">
              <a:rPr lang="en-US" altLang="zh-TW" smtClean="0"/>
              <a:pPr/>
              <a:t>93</a:t>
            </a:fld>
            <a:endParaRPr lang="en-US" altLang="zh-TW" smtClean="0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smtClean="0">
                <a:solidFill>
                  <a:schemeClr val="tx1"/>
                </a:solidFill>
              </a:rPr>
              <a:t>【SOP 5.6.2.16 </a:t>
            </a:r>
            <a:r>
              <a:rPr lang="zh-TW" altLang="zh-TW" sz="2000" smtClean="0">
                <a:solidFill>
                  <a:schemeClr val="tx1"/>
                </a:solidFill>
              </a:rPr>
              <a:t>擇符合需要者</a:t>
            </a:r>
            <a:r>
              <a:rPr lang="zh-TW" altLang="en-US" sz="2000" smtClean="0">
                <a:solidFill>
                  <a:schemeClr val="tx1"/>
                </a:solidFill>
              </a:rPr>
              <a:t>、</a:t>
            </a:r>
            <a:r>
              <a:rPr lang="en-US" altLang="zh-TW" sz="2000" smtClean="0">
                <a:solidFill>
                  <a:schemeClr val="tx1"/>
                </a:solidFill>
              </a:rPr>
              <a:t>2.3.2.21 </a:t>
            </a:r>
            <a:r>
              <a:rPr lang="zh-TW" altLang="en-US" sz="2000" smtClean="0">
                <a:solidFill>
                  <a:schemeClr val="tx1"/>
                </a:solidFill>
              </a:rPr>
              <a:t>評選作業 </a:t>
            </a:r>
            <a:r>
              <a:rPr lang="en-US" altLang="zh-TW" sz="2000" smtClean="0">
                <a:solidFill>
                  <a:schemeClr val="tx1"/>
                </a:solidFill>
              </a:rPr>
              <a:t>】</a:t>
            </a:r>
            <a:endParaRPr lang="en-US" altLang="zh-TW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mtClean="0"/>
              <a:t>2-3-B </a:t>
            </a:r>
            <a:r>
              <a:rPr lang="zh-TW" altLang="en-US" smtClean="0"/>
              <a:t>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階段</a:t>
            </a:r>
            <a:r>
              <a:rPr lang="en-US" altLang="zh-TW" sz="2400" smtClean="0">
                <a:solidFill>
                  <a:schemeClr val="tx1"/>
                </a:solidFill>
              </a:rPr>
              <a:t>(</a:t>
            </a:r>
            <a:r>
              <a:rPr lang="zh-TW" altLang="en-US" sz="2400" smtClean="0">
                <a:solidFill>
                  <a:schemeClr val="tx1"/>
                </a:solidFill>
              </a:rPr>
              <a:t>第</a:t>
            </a:r>
            <a:r>
              <a:rPr lang="en-US" altLang="zh-TW" sz="2400" smtClean="0">
                <a:solidFill>
                  <a:schemeClr val="tx1"/>
                </a:solidFill>
              </a:rPr>
              <a:t>2</a:t>
            </a:r>
            <a:r>
              <a:rPr lang="zh-TW" altLang="en-US" sz="2400" smtClean="0">
                <a:solidFill>
                  <a:schemeClr val="tx1"/>
                </a:solidFill>
              </a:rPr>
              <a:t>次評</a:t>
            </a: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z="2400" smtClean="0">
                <a:solidFill>
                  <a:schemeClr val="tx1"/>
                </a:solidFill>
              </a:rPr>
              <a:t>委員會會議，評</a:t>
            </a:r>
            <a:r>
              <a:rPr lang="zh-TW" altLang="en-US" sz="2400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z="2400" smtClean="0">
                <a:solidFill>
                  <a:schemeClr val="tx1"/>
                </a:solidFill>
              </a:rPr>
              <a:t>當日</a:t>
            </a:r>
            <a:r>
              <a:rPr lang="en-US" altLang="zh-TW" sz="240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zh-TW" smtClean="0"/>
              <a:t>2-3-B1 </a:t>
            </a:r>
            <a:r>
              <a:rPr lang="zh-TW" altLang="en-US" smtClean="0"/>
              <a:t>委員簽到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2-3-B2 </a:t>
            </a:r>
            <a:r>
              <a:rPr lang="zh-TW" altLang="en-US" smtClean="0"/>
              <a:t>外聘專家學者委員領取出席費、交通費</a:t>
            </a:r>
          </a:p>
          <a:p>
            <a:pPr lvl="2" eaLnBrk="1" hangingPunct="1">
              <a:defRPr/>
            </a:pPr>
            <a:r>
              <a:rPr lang="zh-TW" altLang="en-US" sz="2800" i="1" smtClean="0">
                <a:solidFill>
                  <a:srgbClr val="0000CC"/>
                </a:solidFill>
                <a:latin typeface="標楷體" pitchFamily="65" charset="-120"/>
              </a:rPr>
              <a:t>注意：外聘專家、學者，至少</a:t>
            </a:r>
            <a:r>
              <a:rPr lang="en-US" altLang="zh-TW" sz="2800" i="1" smtClean="0">
                <a:solidFill>
                  <a:srgbClr val="0000CC"/>
                </a:solidFill>
                <a:latin typeface="標楷體" pitchFamily="65" charset="-120"/>
              </a:rPr>
              <a:t>2</a:t>
            </a:r>
            <a:r>
              <a:rPr lang="zh-TW" altLang="en-US" sz="2800" i="1" smtClean="0">
                <a:solidFill>
                  <a:srgbClr val="0000CC"/>
                </a:solidFill>
                <a:latin typeface="標楷體" pitchFamily="65" charset="-120"/>
              </a:rPr>
              <a:t>人出席，且不得少於出席委員人數之</a:t>
            </a:r>
            <a:r>
              <a:rPr lang="en-US" altLang="zh-TW" sz="2800" i="1" smtClean="0">
                <a:solidFill>
                  <a:srgbClr val="0000CC"/>
                </a:solidFill>
                <a:latin typeface="標楷體" pitchFamily="65" charset="-120"/>
              </a:rPr>
              <a:t>1/3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2-3-B3 </a:t>
            </a:r>
            <a:r>
              <a:rPr lang="zh-TW" altLang="en-US" smtClean="0"/>
              <a:t>發送議程、工作小組初審意見等文件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mtClean="0"/>
              <a:t>2-3-B4 </a:t>
            </a:r>
            <a:r>
              <a:rPr lang="zh-TW" altLang="en-US" smtClean="0"/>
              <a:t>會議開始，錄音或錄影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2-3-B5 </a:t>
            </a:r>
            <a:r>
              <a:rPr lang="zh-TW" altLang="en-US" smtClean="0"/>
              <a:t>報告資格標審查結果、初審意見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2-3-B6 </a:t>
            </a:r>
            <a:r>
              <a:rPr lang="zh-TW" altLang="en-US" smtClean="0"/>
              <a:t>討論及臨時動議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>
                <a:solidFill>
                  <a:srgbClr val="FF33CC"/>
                </a:solidFill>
              </a:rPr>
              <a:t>中</a:t>
            </a:r>
            <a:r>
              <a:rPr lang="zh-TW" altLang="en-US" smtClean="0"/>
              <a:t> </a:t>
            </a:r>
            <a:r>
              <a:rPr lang="en-US" altLang="zh-TW" sz="3200" smtClean="0"/>
              <a:t>1/2</a:t>
            </a: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15A01-F292-4719-B4B2-6232582627E8}" type="slidenum">
              <a:rPr lang="en-US" altLang="zh-TW" smtClean="0"/>
              <a:pPr/>
              <a:t>94</a:t>
            </a:fld>
            <a:endParaRPr lang="en-US" altLang="zh-TW" smtClean="0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zh-TW" smtClean="0"/>
              <a:t>2-3-B7 </a:t>
            </a:r>
            <a:r>
              <a:rPr lang="zh-TW" altLang="en-US" smtClean="0"/>
              <a:t>有簡報者，抽籤順序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2-3-B8 </a:t>
            </a:r>
            <a:r>
              <a:rPr lang="zh-TW" altLang="en-US" smtClean="0"/>
              <a:t>空白評分表填入廠商代號或名稱，分送委員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mtClean="0"/>
              <a:t>2-3-B9 </a:t>
            </a:r>
            <a:r>
              <a:rPr lang="zh-TW" altLang="en-US" smtClean="0"/>
              <a:t>廠商依序簡報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2-3-B10 </a:t>
            </a:r>
            <a:r>
              <a:rPr lang="zh-TW" altLang="en-US" smtClean="0"/>
              <a:t>委員評分，簽名、密封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2-3-B11 </a:t>
            </a:r>
            <a:r>
              <a:rPr lang="zh-TW" altLang="en-US" smtClean="0"/>
              <a:t>彙製評分總表，全體出席委員簽名確認評選結果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2-3-B12 </a:t>
            </a:r>
            <a:r>
              <a:rPr lang="zh-TW" altLang="en-US" smtClean="0"/>
              <a:t>做會議紀錄、散會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2-3-B13 </a:t>
            </a:r>
            <a:r>
              <a:rPr lang="zh-TW" altLang="en-US" smtClean="0"/>
              <a:t>評審結果簽報首長核定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  <a:endParaRPr lang="en-US" altLang="zh-TW" smtClean="0"/>
          </a:p>
          <a:p>
            <a:pPr lvl="1" eaLnBrk="1" hangingPunct="1">
              <a:defRPr/>
            </a:pPr>
            <a:r>
              <a:rPr lang="en-US" altLang="zh-TW" smtClean="0"/>
              <a:t>2-3-B14 </a:t>
            </a:r>
            <a:r>
              <a:rPr lang="zh-TW" altLang="en-US" smtClean="0"/>
              <a:t>發送會議紀錄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(</a:t>
            </a:r>
            <a:r>
              <a:rPr lang="zh-TW" altLang="en-US" sz="2400" smtClean="0">
                <a:solidFill>
                  <a:schemeClr val="hlink"/>
                </a:solidFill>
                <a:latin typeface="標楷體" pitchFamily="65" charset="-120"/>
              </a:rPr>
              <a:t>同</a:t>
            </a:r>
            <a:r>
              <a:rPr lang="en-US" altLang="zh-TW" sz="2400" smtClean="0">
                <a:solidFill>
                  <a:schemeClr val="hlink"/>
                </a:solidFill>
                <a:latin typeface="標楷體" pitchFamily="65" charset="-120"/>
              </a:rPr>
              <a:t>)</a:t>
            </a:r>
          </a:p>
          <a:p>
            <a:pPr lvl="1" eaLnBrk="1" hangingPunct="1">
              <a:defRPr/>
            </a:pPr>
            <a:endParaRPr lang="en-US" altLang="zh-TW" sz="2400" smtClean="0">
              <a:solidFill>
                <a:schemeClr val="hlink"/>
              </a:solidFill>
              <a:latin typeface="標楷體" pitchFamily="65" charset="-120"/>
            </a:endParaRPr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2-3 </a:t>
            </a:r>
            <a:r>
              <a:rPr lang="zh-TW" altLang="en-US" smtClean="0"/>
              <a:t>評「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/>
              <a:t>」作業</a:t>
            </a:r>
            <a:r>
              <a:rPr lang="en-US" altLang="zh-TW" smtClean="0"/>
              <a:t>-</a:t>
            </a:r>
            <a:r>
              <a:rPr lang="zh-TW" altLang="en-US" smtClean="0">
                <a:solidFill>
                  <a:srgbClr val="FF33CC"/>
                </a:solidFill>
              </a:rPr>
              <a:t>評</a:t>
            </a:r>
            <a:r>
              <a:rPr lang="zh-TW" altLang="en-US" i="1" smtClean="0">
                <a:solidFill>
                  <a:srgbClr val="0000CC"/>
                </a:solidFill>
                <a:latin typeface="標楷體" pitchFamily="65" charset="-120"/>
              </a:rPr>
              <a:t>選</a:t>
            </a:r>
            <a:r>
              <a:rPr lang="zh-TW" altLang="en-US" smtClean="0">
                <a:solidFill>
                  <a:srgbClr val="FF33CC"/>
                </a:solidFill>
              </a:rPr>
              <a:t>中</a:t>
            </a:r>
            <a:r>
              <a:rPr lang="zh-TW" altLang="en-US" smtClean="0"/>
              <a:t> </a:t>
            </a:r>
            <a:r>
              <a:rPr lang="en-US" altLang="zh-TW" sz="3200" smtClean="0"/>
              <a:t>2/2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00C8B8-3979-460F-B7E2-D08C57A2E90A}" type="slidenum">
              <a:rPr lang="en-US" altLang="zh-TW" smtClean="0"/>
              <a:pPr/>
              <a:t>95</a:t>
            </a:fld>
            <a:endParaRPr lang="en-US" altLang="zh-TW" smtClean="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61475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61476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</a:t>
            </a:r>
          </a:p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評「選」作業階段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第三步驟：價格標階段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2-5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通知</a:t>
            </a:r>
          </a:p>
        </p:txBody>
      </p:sp>
      <p:pic>
        <p:nvPicPr>
          <p:cNvPr id="97287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60675" y="4724400"/>
            <a:ext cx="487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6BDF8-7634-43BC-9516-19FF421094CC}" type="slidenum">
              <a:rPr lang="en-US" altLang="zh-TW" smtClean="0"/>
              <a:pPr/>
              <a:t>96</a:t>
            </a:fld>
            <a:endParaRPr lang="en-US" altLang="zh-TW" smtClean="0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2-4 </a:t>
            </a:r>
            <a:r>
              <a:rPr lang="zh-TW" altLang="en-US" smtClean="0"/>
              <a:t>第三步驟：價格標階段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 SOP 3.2.2.22 </a:t>
            </a:r>
            <a:r>
              <a:rPr lang="zh-TW" altLang="en-US" sz="2000" dirty="0" smtClean="0">
                <a:solidFill>
                  <a:schemeClr val="tx1"/>
                </a:solidFill>
              </a:rPr>
              <a:t>底價訂定與陳核作業、</a:t>
            </a:r>
            <a:r>
              <a:rPr lang="en-US" altLang="zh-TW" sz="2000" dirty="0" smtClean="0">
                <a:solidFill>
                  <a:schemeClr val="tx1"/>
                </a:solidFill>
              </a:rPr>
              <a:t>3.2.2.23 </a:t>
            </a:r>
            <a:r>
              <a:rPr lang="zh-TW" altLang="en-US" sz="2000" dirty="0" smtClean="0">
                <a:solidFill>
                  <a:schemeClr val="tx1"/>
                </a:solidFill>
              </a:rPr>
              <a:t>議價決</a:t>
            </a:r>
            <a:r>
              <a:rPr lang="en-US" altLang="zh-TW" sz="2000" dirty="0" smtClean="0">
                <a:solidFill>
                  <a:schemeClr val="tx1"/>
                </a:solidFill>
              </a:rPr>
              <a:t>(</a:t>
            </a:r>
            <a:r>
              <a:rPr lang="zh-TW" altLang="en-US" sz="2000" dirty="0" smtClean="0">
                <a:solidFill>
                  <a:schemeClr val="tx1"/>
                </a:solidFill>
              </a:rPr>
              <a:t>廢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標作業及紀錄</a:t>
            </a:r>
            <a:r>
              <a:rPr lang="en-US" altLang="zh-TW" sz="2000" dirty="0" smtClean="0">
                <a:solidFill>
                  <a:schemeClr val="tx1"/>
                </a:solidFill>
              </a:rPr>
              <a:t>】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2-4-1 </a:t>
            </a:r>
            <a:r>
              <a:rPr lang="zh-TW" altLang="en-US" dirty="0" smtClean="0"/>
              <a:t>訂定底價</a:t>
            </a:r>
          </a:p>
          <a:p>
            <a:pPr lvl="1" eaLnBrk="1" hangingPunct="1">
              <a:defRPr/>
            </a:pPr>
            <a:r>
              <a:rPr lang="zh-TW" altLang="en-US" dirty="0" smtClean="0"/>
              <a:t>非固定費用</a:t>
            </a:r>
            <a:r>
              <a:rPr lang="en-US" altLang="zh-TW" sz="2400" dirty="0" smtClean="0">
                <a:solidFill>
                  <a:schemeClr val="hlink"/>
                </a:solidFill>
              </a:rPr>
              <a:t>(</a:t>
            </a:r>
            <a:r>
              <a:rPr lang="zh-TW" altLang="en-US" sz="2400" dirty="0" smtClean="0">
                <a:solidFill>
                  <a:schemeClr val="hlink"/>
                </a:solidFill>
              </a:rPr>
              <a:t>同</a:t>
            </a:r>
            <a:r>
              <a:rPr lang="en-US" altLang="zh-TW" sz="2400" dirty="0" smtClean="0">
                <a:solidFill>
                  <a:schemeClr val="hlink"/>
                </a:solidFill>
              </a:rPr>
              <a:t>)</a:t>
            </a:r>
          </a:p>
          <a:p>
            <a:pPr lvl="2" eaLnBrk="1" hangingPunct="1">
              <a:defRPr/>
            </a:pPr>
            <a:r>
              <a:rPr lang="zh-TW" altLang="en-US" sz="3200" i="1" dirty="0" smtClean="0">
                <a:solidFill>
                  <a:srgbClr val="0000CC"/>
                </a:solidFill>
                <a:latin typeface="標楷體" pitchFamily="65" charset="-120"/>
              </a:rPr>
              <a:t>限制性招標</a:t>
            </a:r>
          </a:p>
          <a:p>
            <a:pPr lvl="3" eaLnBrk="1" hangingPunct="1">
              <a:defRPr/>
            </a:pPr>
            <a:r>
              <a:rPr lang="zh-TW" altLang="en-US" sz="2600" dirty="0" smtClean="0"/>
              <a:t>應於議價前，先參考廠商報價再訂定底價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/>
              <a:t>固定費用： </a:t>
            </a:r>
            <a:r>
              <a:rPr lang="en-US" altLang="zh-TW" sz="2400" dirty="0" smtClean="0">
                <a:solidFill>
                  <a:schemeClr val="hlink"/>
                </a:solidFill>
              </a:rPr>
              <a:t>(</a:t>
            </a:r>
            <a:r>
              <a:rPr lang="zh-TW" altLang="en-US" sz="2400" dirty="0" smtClean="0">
                <a:solidFill>
                  <a:schemeClr val="hlink"/>
                </a:solidFill>
              </a:rPr>
              <a:t>同</a:t>
            </a:r>
            <a:r>
              <a:rPr lang="en-US" altLang="zh-TW" sz="2400" dirty="0" smtClean="0">
                <a:solidFill>
                  <a:schemeClr val="hlink"/>
                </a:solidFill>
              </a:rPr>
              <a:t>)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2-4-2 </a:t>
            </a:r>
            <a:r>
              <a:rPr lang="zh-TW" altLang="en-US" dirty="0" smtClean="0"/>
              <a:t>定議價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)</a:t>
            </a:r>
            <a:r>
              <a:rPr lang="zh-TW" altLang="en-US" dirty="0" smtClean="0"/>
              <a:t>時間，通知優勝廠商議價</a:t>
            </a:r>
            <a:r>
              <a:rPr lang="en-US" altLang="zh-TW" sz="2800" dirty="0" smtClean="0">
                <a:solidFill>
                  <a:schemeClr val="hlink"/>
                </a:solidFill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</a:rPr>
              <a:t>)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2-4-3 </a:t>
            </a:r>
            <a:r>
              <a:rPr lang="zh-TW" altLang="en-US" dirty="0" smtClean="0"/>
              <a:t>議價、監辦、決標紀錄</a:t>
            </a:r>
            <a:r>
              <a:rPr lang="en-US" altLang="zh-TW" sz="2800" dirty="0" smtClean="0">
                <a:solidFill>
                  <a:schemeClr val="hlink"/>
                </a:solidFill>
              </a:rPr>
              <a:t>(</a:t>
            </a:r>
            <a:r>
              <a:rPr lang="zh-TW" altLang="en-US" sz="2800" dirty="0" smtClean="0">
                <a:solidFill>
                  <a:schemeClr val="hlink"/>
                </a:solidFill>
              </a:rPr>
              <a:t>同</a:t>
            </a:r>
            <a:r>
              <a:rPr lang="en-US" altLang="zh-TW" sz="2800" dirty="0" smtClean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50B08-FEFF-40E8-A028-7B0D8DE99850}" type="slidenum">
              <a:rPr lang="en-US" altLang="zh-TW" smtClean="0"/>
              <a:pPr/>
              <a:t>97</a:t>
            </a:fld>
            <a:endParaRPr lang="en-US" altLang="zh-TW" smtClean="0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參、準用最有利標</a:t>
            </a:r>
          </a:p>
        </p:txBody>
      </p:sp>
      <p:sp>
        <p:nvSpPr>
          <p:cNvPr id="362499" name="AutoShape 3"/>
          <p:cNvSpPr>
            <a:spLocks noChangeArrowheads="1"/>
          </p:cNvSpPr>
          <p:nvPr/>
        </p:nvSpPr>
        <p:spPr bwMode="auto">
          <a:xfrm>
            <a:off x="827088" y="1268413"/>
            <a:ext cx="3960812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前置作業</a:t>
            </a:r>
          </a:p>
        </p:txBody>
      </p:sp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827088" y="2420938"/>
            <a:ext cx="3887787" cy="6477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52000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採購作業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898525" y="3429000"/>
            <a:ext cx="80660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2-1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招標作業階段：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簽陳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開、審、決標</a:t>
            </a:r>
            <a:r>
              <a:rPr lang="en-US" altLang="zh-TW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2-2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第一步驟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資格標階段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2-3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第二步驟</a:t>
            </a:r>
            <a:r>
              <a:rPr lang="zh-TW" alt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：評「</a:t>
            </a:r>
            <a:r>
              <a:rPr lang="zh-TW" altLang="en-US" sz="2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選</a:t>
            </a:r>
            <a:r>
              <a:rPr lang="zh-TW" alt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」作業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階段</a:t>
            </a:r>
            <a:endParaRPr lang="zh-TW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            </a:t>
            </a:r>
            <a:r>
              <a:rPr lang="en-US" altLang="zh-TW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2-4 </a:t>
            </a:r>
            <a:r>
              <a:rPr lang="zh-TW" alt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第三步驟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價格標階段</a:t>
            </a:r>
            <a:r>
              <a:rPr lang="zh-TW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</a:p>
          <a:p>
            <a:pPr>
              <a:defRPr/>
            </a:pP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決標後</a:t>
            </a:r>
            <a:r>
              <a:rPr lang="en-US" altLang="zh-TW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…………2-5 </a:t>
            </a:r>
            <a:r>
              <a:rPr lang="zh-TW" alt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決標作業後階段：通知</a:t>
            </a:r>
          </a:p>
        </p:txBody>
      </p:sp>
      <p:pic>
        <p:nvPicPr>
          <p:cNvPr id="99335" name="Picture 6" descr="MC9003529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8313" y="5157788"/>
            <a:ext cx="487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五角星形 7"/>
          <p:cNvSpPr/>
          <p:nvPr/>
        </p:nvSpPr>
        <p:spPr>
          <a:xfrm>
            <a:off x="755650" y="1196975"/>
            <a:ext cx="6911975" cy="5156200"/>
          </a:xfrm>
          <a:prstGeom prst="star5">
            <a:avLst/>
          </a:prstGeom>
          <a:solidFill>
            <a:srgbClr val="00CC00">
              <a:alpha val="1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7A47D-FF9B-4961-88CE-A8B75C859F20}" type="slidenum">
              <a:rPr lang="en-US" altLang="zh-TW" smtClean="0"/>
              <a:pPr/>
              <a:t>98</a:t>
            </a:fld>
            <a:endParaRPr lang="en-US" altLang="zh-TW" smtClean="0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 2-5 </a:t>
            </a:r>
            <a:r>
              <a:rPr lang="zh-TW" altLang="en-US" smtClean="0"/>
              <a:t>決標後作業階段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【SOP </a:t>
            </a:r>
            <a:r>
              <a:rPr lang="zh-TW" altLang="zh-TW" sz="2000" dirty="0" smtClean="0">
                <a:solidFill>
                  <a:schemeClr val="tx1"/>
                </a:solidFill>
              </a:rPr>
              <a:t>3.2.2.24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zh-TW" altLang="zh-TW" sz="2000" dirty="0" smtClean="0">
                <a:solidFill>
                  <a:schemeClr val="tx1"/>
                </a:solidFill>
              </a:rPr>
              <a:t>決標公告及廠商之通知</a:t>
            </a:r>
            <a:r>
              <a:rPr lang="zh-TW" altLang="en-US" sz="2000" dirty="0" smtClean="0">
                <a:solidFill>
                  <a:schemeClr val="tx1"/>
                </a:solidFill>
              </a:rPr>
              <a:t>、</a:t>
            </a:r>
            <a:r>
              <a:rPr lang="en-US" altLang="zh-TW" sz="2000" dirty="0" smtClean="0">
                <a:solidFill>
                  <a:schemeClr val="tx1"/>
                </a:solidFill>
              </a:rPr>
              <a:t>2.1.2.16 </a:t>
            </a:r>
            <a:r>
              <a:rPr lang="zh-TW" altLang="en-US" sz="2000" dirty="0" smtClean="0">
                <a:solidFill>
                  <a:schemeClr val="tx1"/>
                </a:solidFill>
              </a:rPr>
              <a:t>決標公告及廠商之通知、</a:t>
            </a:r>
            <a:r>
              <a:rPr lang="en-US" altLang="zh-TW" sz="2000" dirty="0" smtClean="0">
                <a:solidFill>
                  <a:schemeClr val="tx1"/>
                </a:solidFill>
              </a:rPr>
              <a:t>3.2.2.25 </a:t>
            </a:r>
            <a:r>
              <a:rPr lang="zh-TW" altLang="en-US" sz="2000" dirty="0" smtClean="0">
                <a:solidFill>
                  <a:schemeClr val="tx1"/>
                </a:solidFill>
              </a:rPr>
              <a:t>訂約作業、</a:t>
            </a:r>
            <a:r>
              <a:rPr lang="en-US" altLang="zh-TW" sz="2000" dirty="0" smtClean="0">
                <a:solidFill>
                  <a:schemeClr val="tx1"/>
                </a:solidFill>
              </a:rPr>
              <a:t>2.1.2.17 </a:t>
            </a:r>
            <a:r>
              <a:rPr lang="zh-TW" altLang="en-US" sz="2000" dirty="0" smtClean="0">
                <a:solidFill>
                  <a:schemeClr val="tx1"/>
                </a:solidFill>
              </a:rPr>
              <a:t>訂約作業</a:t>
            </a:r>
            <a:r>
              <a:rPr lang="en-US" altLang="zh-TW" sz="2000" dirty="0" smtClean="0">
                <a:solidFill>
                  <a:schemeClr val="tx1"/>
                </a:solidFill>
              </a:rPr>
              <a:t>】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2-5-1 </a:t>
            </a:r>
            <a:r>
              <a:rPr lang="zh-TW" altLang="en-US" dirty="0" smtClean="0"/>
              <a:t>決標結果通知 </a:t>
            </a:r>
            <a:r>
              <a:rPr lang="en-US" altLang="zh-TW" sz="2400" dirty="0" smtClean="0">
                <a:solidFill>
                  <a:schemeClr val="hlink"/>
                </a:solidFill>
              </a:rPr>
              <a:t>(</a:t>
            </a:r>
            <a:r>
              <a:rPr lang="zh-TW" altLang="en-US" sz="2400" dirty="0" smtClean="0">
                <a:solidFill>
                  <a:schemeClr val="hlink"/>
                </a:solidFill>
              </a:rPr>
              <a:t>同</a:t>
            </a:r>
            <a:r>
              <a:rPr lang="en-US" altLang="zh-TW" sz="2400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2-5-2 </a:t>
            </a:r>
            <a:r>
              <a:rPr lang="zh-TW" altLang="en-US" dirty="0" smtClean="0"/>
              <a:t>決標公告 </a:t>
            </a:r>
            <a:r>
              <a:rPr lang="en-US" altLang="zh-TW" sz="2400" dirty="0" smtClean="0">
                <a:solidFill>
                  <a:schemeClr val="hlink"/>
                </a:solidFill>
              </a:rPr>
              <a:t>(</a:t>
            </a:r>
            <a:r>
              <a:rPr lang="zh-TW" altLang="en-US" sz="2400" dirty="0" smtClean="0">
                <a:solidFill>
                  <a:schemeClr val="hlink"/>
                </a:solidFill>
              </a:rPr>
              <a:t>同</a:t>
            </a:r>
            <a:r>
              <a:rPr lang="en-US" altLang="zh-TW" sz="2400" dirty="0" smtClean="0">
                <a:solidFill>
                  <a:schemeClr val="hlink"/>
                </a:solidFill>
              </a:rPr>
              <a:t>)</a:t>
            </a:r>
            <a:endParaRPr lang="en-US" altLang="zh-TW" dirty="0" smtClean="0"/>
          </a:p>
          <a:p>
            <a:pPr lvl="2" eaLnBrk="1" hangingPunct="1">
              <a:defRPr/>
            </a:pPr>
            <a:r>
              <a:rPr lang="zh-TW" altLang="en-US" dirty="0" smtClean="0"/>
              <a:t>刊登決標公告</a:t>
            </a:r>
          </a:p>
          <a:p>
            <a:pPr lvl="2" eaLnBrk="1" hangingPunct="1">
              <a:defRPr/>
            </a:pPr>
            <a:r>
              <a:rPr lang="zh-TW" altLang="en-US" dirty="0" smtClean="0"/>
              <a:t>公告金額以上之採購，</a:t>
            </a:r>
            <a:r>
              <a:rPr lang="zh-TW" altLang="en-US" sz="3200" i="1" dirty="0" smtClean="0">
                <a:solidFill>
                  <a:srgbClr val="0000CC"/>
                </a:solidFill>
                <a:latin typeface="標楷體" pitchFamily="65" charset="-120"/>
              </a:rPr>
              <a:t>應</a:t>
            </a:r>
            <a:r>
              <a:rPr lang="zh-TW" altLang="en-US" dirty="0" smtClean="0"/>
              <a:t>公布最優勝廠商之</a:t>
            </a:r>
            <a:r>
              <a:rPr lang="zh-TW" altLang="en-US" dirty="0" smtClean="0">
                <a:solidFill>
                  <a:srgbClr val="FF33CC"/>
                </a:solidFill>
              </a:rPr>
              <a:t>標價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33CC"/>
                </a:solidFill>
              </a:rPr>
              <a:t>總評分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33CC"/>
                </a:solidFill>
              </a:rPr>
              <a:t>序位評比結果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 smtClean="0"/>
              <a:t>2-5-3 </a:t>
            </a:r>
            <a:r>
              <a:rPr lang="zh-TW" altLang="en-US" dirty="0" smtClean="0"/>
              <a:t>訂約 </a:t>
            </a:r>
            <a:r>
              <a:rPr lang="en-US" altLang="zh-TW" sz="2400" dirty="0" smtClean="0">
                <a:solidFill>
                  <a:schemeClr val="hlink"/>
                </a:solidFill>
              </a:rPr>
              <a:t>(</a:t>
            </a:r>
            <a:r>
              <a:rPr lang="zh-TW" altLang="en-US" sz="2400" dirty="0" smtClean="0">
                <a:solidFill>
                  <a:schemeClr val="hlink"/>
                </a:solidFill>
              </a:rPr>
              <a:t>同</a:t>
            </a:r>
            <a:r>
              <a:rPr lang="en-US" altLang="zh-TW" sz="2400" dirty="0" smtClean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6477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normalizeH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標楷體"/>
                <a:ea typeface="標楷體"/>
              </a:rPr>
              <a:t>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1ECCF-3AC3-482B-9EBB-A1861DAEBA8C}" type="slidenum">
              <a:rPr lang="en-US" altLang="zh-TW" smtClean="0"/>
              <a:pPr/>
              <a:t>99</a:t>
            </a:fld>
            <a:endParaRPr lang="en-US" altLang="zh-TW" smtClean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/>
          </a:p>
        </p:txBody>
      </p:sp>
      <p:sp>
        <p:nvSpPr>
          <p:cNvPr id="101380" name="WordArt 6"/>
          <p:cNvSpPr>
            <a:spLocks noChangeArrowheads="1" noChangeShapeType="1" noTextEdit="1"/>
          </p:cNvSpPr>
          <p:nvPr/>
        </p:nvSpPr>
        <p:spPr bwMode="auto">
          <a:xfrm>
            <a:off x="2195513" y="2205038"/>
            <a:ext cx="4895850" cy="268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>
                    <a:alphaModFix amt="83000"/>
                  </a:blip>
                  <a:srcRect/>
                  <a:tile tx="0" ty="0" sx="100000" sy="100000" flip="none" algn="tl"/>
                </a:blipFill>
                <a:latin typeface="標楷體"/>
                <a:ea typeface="標楷體"/>
              </a:rPr>
              <a:t>簡報結束</a:t>
            </a:r>
          </a:p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blipFill dpi="0" rotWithShape="0">
                  <a:blip r:embed="rId2">
                    <a:alphaModFix amt="83000"/>
                  </a:blip>
                  <a:srcRect/>
                  <a:tile tx="0" ty="0" sx="100000" sy="100000" flip="none" algn="tl"/>
                </a:blipFill>
                <a:latin typeface="標楷體"/>
                <a:ea typeface="標楷體"/>
              </a:rPr>
              <a:t>謝謝大家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標楷體"/>
        <a:cs typeface=""/>
      </a:majorFont>
      <a:minorFont>
        <a:latin typeface="Dotum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mwork">
  <a:themeElements>
    <a:clrScheme name="Teamwork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Teamwork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4170</TotalTime>
  <Words>10148</Words>
  <Application>Microsoft Office PowerPoint</Application>
  <PresentationFormat>如螢幕大小 (4:3)</PresentationFormat>
  <Paragraphs>1073</Paragraphs>
  <Slides>99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99</vt:i4>
      </vt:variant>
    </vt:vector>
  </HeadingPairs>
  <TitlesOfParts>
    <vt:vector size="101" baseType="lpstr">
      <vt:lpstr>Blends</vt:lpstr>
      <vt:lpstr>Teamwork</vt:lpstr>
      <vt:lpstr>徵選建築師實務 (委託技術服務採購)</vt:lpstr>
      <vt:lpstr>採購諮詢志工輪值表 府內分機：1052   地點：市政大樓3樓西南區低層棟（工務局採購管理科會議室）</vt:lpstr>
      <vt:lpstr>臺北市工程專家諮詢服務團 臺北市水土保持服務團 諮詢輪值表    府內分機：1490</vt:lpstr>
      <vt:lpstr>PowerPoint 簡報</vt:lpstr>
      <vt:lpstr>             簡報大綱</vt:lpstr>
      <vt:lpstr>壹、採購決策</vt:lpstr>
      <vt:lpstr> 1 法定預算確定 1/1</vt:lpstr>
      <vt:lpstr> 2 招、決標方式之決定 1/2</vt:lpstr>
      <vt:lpstr> 2 招、決標方式之決定2/2</vt:lpstr>
      <vt:lpstr> 3 計費方式之決定 1/2</vt:lpstr>
      <vt:lpstr> 3 計費方式之決定 2/2</vt:lpstr>
      <vt:lpstr>附表一:建築物-建造費用百分比上限參考表 </vt:lpstr>
      <vt:lpstr>附表二:公共工程建造費用百分比上限參考表</vt:lpstr>
      <vt:lpstr>             簡報大綱</vt:lpstr>
      <vt:lpstr> 貳、取最有利標精神</vt:lpstr>
      <vt:lpstr>PowerPoint 簡報</vt:lpstr>
      <vt:lpstr>PowerPoint 簡報</vt:lpstr>
      <vt:lpstr>貳、取最有利標精神</vt:lpstr>
      <vt:lpstr> 1 前置作業</vt:lpstr>
      <vt:lpstr>貳、取最有利標精神</vt:lpstr>
      <vt:lpstr> 1-2 成立「評審小組」</vt:lpstr>
      <vt:lpstr>1-2-1 遴聘委員、成立「評審小組」1/3</vt:lpstr>
      <vt:lpstr>1-2-1 遴聘委員、成立「評審小組」2/3</vt:lpstr>
      <vt:lpstr>PowerPoint 簡報</vt:lpstr>
      <vt:lpstr>1-2-1 遴聘委員、成立「評審小組」3/3</vt:lpstr>
      <vt:lpstr> 1-2-2 成立「工作小組」</vt:lpstr>
      <vt:lpstr>貳、取最有利標精神</vt:lpstr>
      <vt:lpstr> 1-3 準備招標文件 1/2</vt:lpstr>
      <vt:lpstr> 1-3 準備招標文件 2/2</vt:lpstr>
      <vt:lpstr>  工程契約文件一覽表全部檔案下載</vt:lpstr>
      <vt:lpstr> 1-3-1 評審須知 1/4</vt:lpstr>
      <vt:lpstr> 1-3-1 評審須知  2/4</vt:lpstr>
      <vt:lpstr> 1-3-1 評審須知  3/4</vt:lpstr>
      <vt:lpstr> 1-3-1 評審須知  4/4</vt:lpstr>
      <vt:lpstr> 1-3-2 投標須知～投標廠商資格 1/2</vt:lpstr>
      <vt:lpstr> 1-3-2 投標須知～投標廠商資格 2/2</vt:lpstr>
      <vt:lpstr> 1-3-2 投標須知～評定方式 1/4</vt:lpstr>
      <vt:lpstr> 1-3-2 投標須知～評定方式 2/4</vt:lpstr>
      <vt:lpstr> 1-3-2 投標須知～評定方式 3/4</vt:lpstr>
      <vt:lpstr> 1-3-2 投標須知～評定方式 4/4</vt:lpstr>
      <vt:lpstr> 1-3-4、1-3-5 權責分工表</vt:lpstr>
      <vt:lpstr> 1-3-6 需求說明書</vt:lpstr>
      <vt:lpstr>1-3-7 履約績效管理要點</vt:lpstr>
      <vt:lpstr> 1-3-8 涉及法律責任切結書</vt:lpstr>
      <vt:lpstr>貳、取最有利標精神</vt:lpstr>
      <vt:lpstr>1-4 召開第1次評審小組會議 1/2</vt:lpstr>
      <vt:lpstr>1-4 召開第1次評審小組會議 2/2</vt:lpstr>
      <vt:lpstr>貳、取最有利標精神</vt:lpstr>
      <vt:lpstr> 2 採購作業</vt:lpstr>
      <vt:lpstr>貳、取最有利標精神</vt:lpstr>
      <vt:lpstr> 2-1 簽陳採購作業申請 1/2 </vt:lpstr>
      <vt:lpstr> 2-1 簽陳採購作業申請 2/2 </vt:lpstr>
      <vt:lpstr>貳、取最有利標精神</vt:lpstr>
      <vt:lpstr> 2-3 評「審」作業-評審前 1/2</vt:lpstr>
      <vt:lpstr> 2-3 評「審」作業-評審前 2/2</vt:lpstr>
      <vt:lpstr>受評廠商於各評選項目內容是否符合招標文件規定(範例）</vt:lpstr>
      <vt:lpstr>受評廠商於各評選項目之差異性(範例）</vt:lpstr>
      <vt:lpstr> 2-3 評「審」作業-評審中 1/5</vt:lpstr>
      <vt:lpstr> 2-3 評「審」作業-評審中 2/5</vt:lpstr>
      <vt:lpstr> 2-3 評「審」作業-評審中 3/5</vt:lpstr>
      <vt:lpstr> 2-3 評「審」作業-評審中 4/5</vt:lpstr>
      <vt:lpstr> 2-3 評「審」作業-評審中 5/5</vt:lpstr>
      <vt:lpstr>貳、取最有利標精神</vt:lpstr>
      <vt:lpstr> 2-4 第三步驟：價格標階段 1/2</vt:lpstr>
      <vt:lpstr> 2-4 第三步驟：價格標階段 2/2</vt:lpstr>
      <vt:lpstr>貳、取最有利標精神</vt:lpstr>
      <vt:lpstr> 2-5 決標後作業階段</vt:lpstr>
      <vt:lpstr>             簡報大綱</vt:lpstr>
      <vt:lpstr>參、準用最有利標</vt:lpstr>
      <vt:lpstr> 1 前置作業</vt:lpstr>
      <vt:lpstr>參、準用最有利標</vt:lpstr>
      <vt:lpstr> 1-2 成立「評選委員會」</vt:lpstr>
      <vt:lpstr>1-2-1 遴聘委員、成立「評選委員會」1/2</vt:lpstr>
      <vt:lpstr>1-2-1 遴聘委員、成立「評選委員會」2/2</vt:lpstr>
      <vt:lpstr> 1-2-2 成立「工作小組」</vt:lpstr>
      <vt:lpstr>參、準用最有利標</vt:lpstr>
      <vt:lpstr> 1-3 準備招標文件</vt:lpstr>
      <vt:lpstr> 1-3-1 評選須知 1/2</vt:lpstr>
      <vt:lpstr> 1-3-1 評選須知  2/2</vt:lpstr>
      <vt:lpstr> 1-3-2 投標須知</vt:lpstr>
      <vt:lpstr> 1-3-2 投標須知～評定方式 1/3</vt:lpstr>
      <vt:lpstr> 1-3-2 投標須知～評定方式 2/3</vt:lpstr>
      <vt:lpstr> 1-3-2 投標須知～評定方式 3/3</vt:lpstr>
      <vt:lpstr>參、準用最有利標</vt:lpstr>
      <vt:lpstr>1-4 召開第1次評選委員會會議</vt:lpstr>
      <vt:lpstr>參、準用最有利標</vt:lpstr>
      <vt:lpstr> 2 採購作業</vt:lpstr>
      <vt:lpstr>參、準用最有利標</vt:lpstr>
      <vt:lpstr> 2-1 簽陳採購作業申請 1/2 </vt:lpstr>
      <vt:lpstr> 2-1 簽陳採購作業申請 2/2 </vt:lpstr>
      <vt:lpstr>參、準用最有利標</vt:lpstr>
      <vt:lpstr> 2-3 評「選」作業-評選前 </vt:lpstr>
      <vt:lpstr> 2-3 評「選」作業-評選中 1/2</vt:lpstr>
      <vt:lpstr> 2-3 評「選」作業-評選中 2/2</vt:lpstr>
      <vt:lpstr>參、準用最有利標</vt:lpstr>
      <vt:lpstr> 2-4 第三步驟：價格標階段</vt:lpstr>
      <vt:lpstr>參、準用最有利標</vt:lpstr>
      <vt:lpstr> 2-5 決標後作業階段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徵選建築師作業</dc:title>
  <dc:creator>officer</dc:creator>
  <cp:lastModifiedBy>陳意叡</cp:lastModifiedBy>
  <cp:revision>592</cp:revision>
  <dcterms:created xsi:type="dcterms:W3CDTF">2010-11-25T13:53:53Z</dcterms:created>
  <dcterms:modified xsi:type="dcterms:W3CDTF">2015-12-14T00:20:43Z</dcterms:modified>
</cp:coreProperties>
</file>