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sldIdLst>
    <p:sldId id="256" r:id="rId2"/>
    <p:sldId id="332" r:id="rId3"/>
    <p:sldId id="265" r:id="rId4"/>
    <p:sldId id="358" r:id="rId5"/>
    <p:sldId id="261" r:id="rId6"/>
    <p:sldId id="278" r:id="rId7"/>
    <p:sldId id="268" r:id="rId8"/>
    <p:sldId id="310" r:id="rId9"/>
    <p:sldId id="312" r:id="rId10"/>
    <p:sldId id="359" r:id="rId11"/>
    <p:sldId id="355" r:id="rId12"/>
    <p:sldId id="360" r:id="rId13"/>
    <p:sldId id="362" r:id="rId14"/>
    <p:sldId id="365" r:id="rId15"/>
    <p:sldId id="366" r:id="rId16"/>
    <p:sldId id="363" r:id="rId17"/>
    <p:sldId id="331" r:id="rId18"/>
    <p:sldId id="282" r:id="rId19"/>
    <p:sldId id="364" r:id="rId20"/>
    <p:sldId id="339" r:id="rId21"/>
    <p:sldId id="356" r:id="rId22"/>
    <p:sldId id="357" r:id="rId23"/>
    <p:sldId id="321" r:id="rId24"/>
    <p:sldId id="336" r:id="rId25"/>
    <p:sldId id="346" r:id="rId26"/>
    <p:sldId id="340" r:id="rId27"/>
    <p:sldId id="341" r:id="rId28"/>
    <p:sldId id="342" r:id="rId29"/>
    <p:sldId id="343" r:id="rId30"/>
    <p:sldId id="344" r:id="rId31"/>
    <p:sldId id="345" r:id="rId32"/>
    <p:sldId id="304" r:id="rId33"/>
  </p:sldIdLst>
  <p:sldSz cx="9144000" cy="6858000" type="screen4x3"/>
  <p:notesSz cx="6807200" cy="9939338"/>
  <p:kinsoku lang="zh-TW" invalStChars="" invalEndChars="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594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998" autoAdjust="0"/>
  </p:normalViewPr>
  <p:slideViewPr>
    <p:cSldViewPr snapToGrid="0">
      <p:cViewPr varScale="1">
        <p:scale>
          <a:sx n="114" d="100"/>
          <a:sy n="114" d="100"/>
        </p:scale>
        <p:origin x="-1554" y="-96"/>
      </p:cViewPr>
      <p:guideLst>
        <p:guide orient="horz" pos="4224"/>
        <p:guide pos="5647"/>
        <p:guide pos="11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10B17-D3D4-417B-9A5E-6F4188E146F8}" type="datetimeFigureOut">
              <a:rPr lang="zh-TW" altLang="en-US" smtClean="0"/>
              <a:pPr/>
              <a:t>2016/3/4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B3D387-9054-4224-9E08-7EABA5D871A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DC8-6731-4668-99D1-4F2B3FE2222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7" name="圖片 6" descr="S__4399248.jpg"/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648580" y="0"/>
            <a:ext cx="10554839" cy="6885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dirty="0" smtClean="0"/>
              <a:t>按一下以編輯母片 標   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  <a:lvl2pPr>
              <a:spcBef>
                <a:spcPts val="300"/>
              </a:spcBef>
              <a:spcAft>
                <a:spcPts val="300"/>
              </a:spcAft>
              <a:defRPr>
                <a:solidFill>
                  <a:schemeClr val="tx1"/>
                </a:solidFill>
              </a:defRPr>
            </a:lvl2pPr>
            <a:lvl4pPr marL="266700" indent="0">
              <a:defRPr sz="1800"/>
            </a:lvl4pPr>
            <a:lvl5pPr marL="266700" indent="0">
              <a:defRPr sz="180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623117" y="6549932"/>
            <a:ext cx="539552" cy="365125"/>
          </a:xfrm>
        </p:spPr>
        <p:txBody>
          <a:bodyPr/>
          <a:lstStyle>
            <a:lvl1pPr>
              <a:defRPr sz="1200"/>
            </a:lvl1pPr>
          </a:lstStyle>
          <a:p>
            <a:fld id="{2E413DC8-6731-4668-99D1-4F2B3FE22228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all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DC8-6731-4668-99D1-4F2B3FE2222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DC8-6731-4668-99D1-4F2B3FE2222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DC8-6731-4668-99D1-4F2B3FE2222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-9525" y="1"/>
            <a:ext cx="1763713" cy="161924"/>
          </a:xfrm>
          <a:prstGeom prst="rect">
            <a:avLst/>
          </a:prstGeom>
          <a:solidFill>
            <a:schemeClr val="bg1">
              <a:lumMod val="7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52" name="矩形 151"/>
          <p:cNvSpPr/>
          <p:nvPr userDrawn="1"/>
        </p:nvSpPr>
        <p:spPr>
          <a:xfrm>
            <a:off x="1781175" y="0"/>
            <a:ext cx="1763713" cy="161925"/>
          </a:xfrm>
          <a:prstGeom prst="rect">
            <a:avLst/>
          </a:prstGeom>
          <a:solidFill>
            <a:srgbClr val="82B00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53" name="矩形 152"/>
          <p:cNvSpPr/>
          <p:nvPr userDrawn="1"/>
        </p:nvSpPr>
        <p:spPr>
          <a:xfrm>
            <a:off x="3570288" y="0"/>
            <a:ext cx="1763712" cy="161925"/>
          </a:xfrm>
          <a:prstGeom prst="rect">
            <a:avLst/>
          </a:prstGeom>
          <a:solidFill>
            <a:srgbClr val="F0EA0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54" name="矩形 153"/>
          <p:cNvSpPr/>
          <p:nvPr userDrawn="1"/>
        </p:nvSpPr>
        <p:spPr>
          <a:xfrm>
            <a:off x="5365750" y="0"/>
            <a:ext cx="1763713" cy="161925"/>
          </a:xfrm>
          <a:prstGeom prst="rect">
            <a:avLst/>
          </a:prstGeom>
          <a:solidFill>
            <a:srgbClr val="FFC00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56" name="矩形 155"/>
          <p:cNvSpPr/>
          <p:nvPr userDrawn="1"/>
        </p:nvSpPr>
        <p:spPr>
          <a:xfrm>
            <a:off x="7153275" y="0"/>
            <a:ext cx="1990725" cy="161925"/>
          </a:xfrm>
          <a:prstGeom prst="rect">
            <a:avLst/>
          </a:prstGeom>
          <a:solidFill>
            <a:schemeClr val="accent6">
              <a:lumMod val="7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57" name="矩形 156"/>
          <p:cNvSpPr/>
          <p:nvPr userDrawn="1"/>
        </p:nvSpPr>
        <p:spPr>
          <a:xfrm>
            <a:off x="0" y="6623050"/>
            <a:ext cx="9144000" cy="238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58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7010400" y="6309320"/>
            <a:ext cx="2133600" cy="365125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095A25B9-D0BF-4F25-87B1-0C25004642C0}" type="slidenum">
              <a:rPr lang="zh-TW" altLang="en-US" smtClean="0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676720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alphaModFix amt="5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79387" y="188913"/>
            <a:ext cx="8785225" cy="683803"/>
          </a:xfrm>
          <a:prstGeom prst="rect">
            <a:avLst/>
          </a:prstGeom>
        </p:spPr>
        <p:txBody>
          <a:bodyPr vert="horz" lIns="36000" tIns="36000" rIns="36000" bIns="36000" rtlCol="0" anchor="t" anchorCtr="0">
            <a:noAutofit/>
          </a:bodyPr>
          <a:lstStyle/>
          <a:p>
            <a:r>
              <a:rPr lang="zh-TW" altLang="en-US" dirty="0" smtClean="0"/>
              <a:t>按一下以編輯母片標題樣式</a:t>
            </a:r>
            <a:r>
              <a:rPr lang="en-US" altLang="zh-TW" dirty="0" smtClean="0"/>
              <a:t>123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79388" y="872716"/>
            <a:ext cx="8785224" cy="5832884"/>
          </a:xfrm>
          <a:prstGeom prst="rect">
            <a:avLst/>
          </a:prstGeom>
        </p:spPr>
        <p:txBody>
          <a:bodyPr vert="horz" lIns="36000" tIns="36000" rIns="36000" bIns="36000" rtlCol="0">
            <a:no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  <a:r>
              <a:rPr lang="en-US" altLang="zh-TW" dirty="0" smtClean="0"/>
              <a:t>123</a:t>
            </a:r>
            <a:endParaRPr lang="zh-TW" altLang="en-US" dirty="0" smtClean="0"/>
          </a:p>
          <a:p>
            <a:pPr lvl="1"/>
            <a:r>
              <a:rPr lang="zh-TW" altLang="en-US" dirty="0" smtClean="0"/>
              <a:t>第二層</a:t>
            </a:r>
            <a:r>
              <a:rPr lang="en-US" altLang="zh-TW" dirty="0" smtClean="0"/>
              <a:t>123</a:t>
            </a:r>
            <a:endParaRPr lang="zh-TW" altLang="en-US" dirty="0" smtClean="0"/>
          </a:p>
          <a:p>
            <a:pPr lvl="2"/>
            <a:r>
              <a:rPr lang="zh-TW" altLang="en-US" dirty="0" smtClean="0"/>
              <a:t>第三層</a:t>
            </a:r>
            <a:r>
              <a:rPr lang="en-US" altLang="zh-TW" dirty="0" smtClean="0"/>
              <a:t>123</a:t>
            </a:r>
            <a:endParaRPr lang="zh-TW" altLang="en-US" dirty="0" smtClean="0"/>
          </a:p>
          <a:p>
            <a:pPr lvl="3"/>
            <a:r>
              <a:rPr lang="zh-TW" altLang="en-US" dirty="0" smtClean="0"/>
              <a:t>第四層</a:t>
            </a:r>
            <a:r>
              <a:rPr lang="en-US" altLang="zh-TW" dirty="0" smtClean="0"/>
              <a:t>123</a:t>
            </a:r>
            <a:endParaRPr lang="zh-TW" altLang="en-US" dirty="0" smtClean="0"/>
          </a:p>
          <a:p>
            <a:pPr lvl="4"/>
            <a:r>
              <a:rPr lang="zh-TW" altLang="en-US" dirty="0" smtClean="0"/>
              <a:t>第五層</a:t>
            </a:r>
            <a:r>
              <a:rPr lang="en-US" altLang="zh-TW" dirty="0" smtClean="0"/>
              <a:t>123</a:t>
            </a:r>
            <a:endParaRPr lang="zh-TW" alt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9525" y="1"/>
            <a:ext cx="1763713" cy="161924"/>
          </a:xfrm>
          <a:prstGeom prst="rect">
            <a:avLst/>
          </a:prstGeom>
          <a:solidFill>
            <a:schemeClr val="bg1">
              <a:lumMod val="7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1781175" y="0"/>
            <a:ext cx="1763713" cy="161925"/>
          </a:xfrm>
          <a:prstGeom prst="rect">
            <a:avLst/>
          </a:prstGeom>
          <a:solidFill>
            <a:srgbClr val="82B00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3570288" y="0"/>
            <a:ext cx="1763712" cy="161925"/>
          </a:xfrm>
          <a:prstGeom prst="rect">
            <a:avLst/>
          </a:prstGeom>
          <a:solidFill>
            <a:srgbClr val="F0EA0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5365750" y="0"/>
            <a:ext cx="1763713" cy="161925"/>
          </a:xfrm>
          <a:prstGeom prst="rect">
            <a:avLst/>
          </a:prstGeom>
          <a:solidFill>
            <a:srgbClr val="FFC00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7153275" y="0"/>
            <a:ext cx="1990725" cy="161925"/>
          </a:xfrm>
          <a:prstGeom prst="rect">
            <a:avLst/>
          </a:prstGeom>
          <a:solidFill>
            <a:schemeClr val="accent6">
              <a:lumMod val="7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623050"/>
            <a:ext cx="9144000" cy="238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57880" y="6558897"/>
            <a:ext cx="395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E413DC8-6731-4668-99D1-4F2B3FE2222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000" b="0" kern="1200" baseline="0">
          <a:solidFill>
            <a:schemeClr val="tx1"/>
          </a:solidFill>
          <a:latin typeface="Arial" pitchFamily="34" charset="0"/>
          <a:ea typeface="華康儷粗黑" pitchFamily="49" charset="-120"/>
          <a:cs typeface="Times New Roman" pitchFamily="18" charset="0"/>
        </a:defRPr>
      </a:lvl1pPr>
    </p:titleStyle>
    <p:bodyStyle>
      <a:lvl1pPr marL="271463" indent="-271463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•"/>
        <a:defRPr sz="2200" kern="1200" baseline="0">
          <a:solidFill>
            <a:schemeClr val="tx1"/>
          </a:solidFill>
          <a:latin typeface="Arial" pitchFamily="34" charset="0"/>
          <a:ea typeface="華康中黑體" pitchFamily="49" charset="-120"/>
          <a:cs typeface="Times New Roman" pitchFamily="18" charset="0"/>
        </a:defRPr>
      </a:lvl1pPr>
      <a:lvl2pPr marL="542925" indent="-357188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–"/>
        <a:defRPr sz="2000" kern="1200" baseline="0">
          <a:solidFill>
            <a:schemeClr val="tx1"/>
          </a:solidFill>
          <a:latin typeface="Arial" pitchFamily="34" charset="0"/>
          <a:ea typeface="華康中黑體" pitchFamily="49" charset="-120"/>
          <a:cs typeface="Times New Roman" pitchFamily="18" charset="0"/>
        </a:defRPr>
      </a:lvl2pPr>
      <a:lvl3pPr marL="803275" indent="-26035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•"/>
        <a:defRPr sz="1800" kern="1200" baseline="0">
          <a:solidFill>
            <a:schemeClr val="tx1"/>
          </a:solidFill>
          <a:latin typeface="Arial" pitchFamily="34" charset="0"/>
          <a:ea typeface="華康中黑體" pitchFamily="49" charset="-120"/>
          <a:cs typeface="Times New Roman" pitchFamily="18" charset="0"/>
        </a:defRPr>
      </a:lvl3pPr>
      <a:lvl4pPr marL="271463" indent="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None/>
        <a:defRPr sz="2000" kern="1200" baseline="0">
          <a:solidFill>
            <a:schemeClr val="tx1"/>
          </a:solidFill>
          <a:latin typeface="Arial" pitchFamily="34" charset="0"/>
          <a:ea typeface="華康中黑體" pitchFamily="49" charset="-120"/>
          <a:cs typeface="Times New Roman" pitchFamily="18" charset="0"/>
        </a:defRPr>
      </a:lvl4pPr>
      <a:lvl5pPr marL="542925" indent="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None/>
        <a:tabLst/>
        <a:defRPr sz="1800" kern="1200" baseline="0">
          <a:solidFill>
            <a:schemeClr val="tx1"/>
          </a:solidFill>
          <a:latin typeface="Arial" pitchFamily="34" charset="0"/>
          <a:ea typeface="華康中黑體" pitchFamily="49" charset="-120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9694" y="296652"/>
            <a:ext cx="8964613" cy="1296144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zh-TW" altLang="en-U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圓 環 再 生</a:t>
            </a:r>
            <a:r>
              <a:rPr lang="en-US" altLang="zh-TW" sz="2400" dirty="0" smtClean="0">
                <a:solidFill>
                  <a:schemeClr val="bg1"/>
                </a:solidFill>
              </a:rPr>
              <a:t/>
            </a:r>
            <a:br>
              <a:rPr lang="en-US" altLang="zh-TW" sz="2400" dirty="0" smtClean="0">
                <a:solidFill>
                  <a:schemeClr val="bg1"/>
                </a:solidFill>
              </a:rPr>
            </a:br>
            <a:r>
              <a:rPr lang="en-US" altLang="zh-TW" sz="2400" dirty="0" smtClean="0">
                <a:solidFill>
                  <a:schemeClr val="bg1"/>
                </a:solidFill>
              </a:rPr>
              <a:t/>
            </a:r>
            <a:br>
              <a:rPr lang="en-US" altLang="zh-TW" sz="2400" dirty="0" smtClean="0">
                <a:solidFill>
                  <a:schemeClr val="bg1"/>
                </a:solidFill>
              </a:rPr>
            </a:br>
            <a:r>
              <a:rPr lang="en-US" altLang="zh-TW" sz="2400" dirty="0" smtClean="0">
                <a:solidFill>
                  <a:schemeClr val="bg1"/>
                </a:solidFill>
              </a:rPr>
              <a:t/>
            </a:r>
            <a:br>
              <a:rPr lang="en-US" altLang="zh-TW" sz="2400" dirty="0" smtClean="0">
                <a:solidFill>
                  <a:schemeClr val="bg1"/>
                </a:solidFill>
              </a:rPr>
            </a:br>
            <a:r>
              <a:rPr lang="en-US" altLang="zh-TW" sz="2400" dirty="0" smtClean="0">
                <a:solidFill>
                  <a:schemeClr val="bg1"/>
                </a:solidFill>
              </a:rPr>
              <a:t/>
            </a:r>
            <a:br>
              <a:rPr lang="en-US" altLang="zh-TW" sz="2400" dirty="0" smtClean="0">
                <a:solidFill>
                  <a:schemeClr val="bg1"/>
                </a:solidFill>
              </a:rPr>
            </a:br>
            <a:r>
              <a:rPr lang="en-US" altLang="zh-TW" sz="2400" dirty="0" smtClean="0">
                <a:solidFill>
                  <a:schemeClr val="bg1"/>
                </a:solidFill>
              </a:rPr>
              <a:t/>
            </a:r>
            <a:br>
              <a:rPr lang="en-US" altLang="zh-TW" sz="2400" dirty="0" smtClean="0">
                <a:solidFill>
                  <a:schemeClr val="bg1"/>
                </a:solidFill>
              </a:rPr>
            </a:br>
            <a:r>
              <a:rPr lang="en-US" altLang="zh-TW" sz="2400" dirty="0" smtClean="0">
                <a:solidFill>
                  <a:schemeClr val="bg1"/>
                </a:solidFill>
              </a:rPr>
              <a:t/>
            </a:r>
            <a:br>
              <a:rPr lang="en-US" altLang="zh-TW" sz="2400" dirty="0" smtClean="0">
                <a:solidFill>
                  <a:schemeClr val="bg1"/>
                </a:solidFill>
              </a:rPr>
            </a:br>
            <a:r>
              <a:rPr lang="en-US" altLang="zh-TW" sz="2400" dirty="0" smtClean="0">
                <a:solidFill>
                  <a:schemeClr val="bg1"/>
                </a:solidFill>
              </a:rPr>
              <a:t/>
            </a:r>
            <a:br>
              <a:rPr lang="en-US" altLang="zh-TW" sz="2400" dirty="0" smtClean="0">
                <a:solidFill>
                  <a:schemeClr val="bg1"/>
                </a:solidFill>
              </a:rPr>
            </a:br>
            <a:r>
              <a:rPr lang="en-US" altLang="zh-TW" sz="2400" dirty="0" smtClean="0">
                <a:solidFill>
                  <a:schemeClr val="bg1"/>
                </a:solidFill>
              </a:rPr>
              <a:t/>
            </a:r>
            <a:br>
              <a:rPr lang="en-US" altLang="zh-TW" sz="2400" dirty="0" smtClean="0">
                <a:solidFill>
                  <a:schemeClr val="bg1"/>
                </a:solidFill>
              </a:rPr>
            </a:br>
            <a:r>
              <a:rPr lang="en-US" altLang="zh-TW" sz="2400" dirty="0" smtClean="0">
                <a:solidFill>
                  <a:schemeClr val="bg1"/>
                </a:solidFill>
              </a:rPr>
              <a:t/>
            </a:r>
            <a:br>
              <a:rPr lang="en-US" altLang="zh-TW" sz="2400" dirty="0" smtClean="0">
                <a:solidFill>
                  <a:schemeClr val="bg1"/>
                </a:solidFill>
              </a:rPr>
            </a:br>
            <a:r>
              <a:rPr lang="en-US" altLang="zh-TW" sz="2400" dirty="0" smtClean="0">
                <a:solidFill>
                  <a:schemeClr val="bg1"/>
                </a:solidFill>
              </a:rPr>
              <a:t/>
            </a:r>
            <a:br>
              <a:rPr lang="en-US" altLang="zh-TW" sz="2400" dirty="0" smtClean="0">
                <a:solidFill>
                  <a:schemeClr val="bg1"/>
                </a:solidFill>
              </a:rPr>
            </a:br>
            <a:r>
              <a:rPr lang="en-US" altLang="zh-TW" sz="2400" dirty="0" smtClean="0">
                <a:solidFill>
                  <a:schemeClr val="bg1"/>
                </a:solidFill>
              </a:rPr>
              <a:t/>
            </a:r>
            <a:br>
              <a:rPr lang="en-US" altLang="zh-TW" sz="2400" dirty="0" smtClean="0">
                <a:solidFill>
                  <a:schemeClr val="bg1"/>
                </a:solidFill>
              </a:rPr>
            </a:br>
            <a:r>
              <a:rPr lang="en-US" altLang="zh-TW" sz="2400" dirty="0" smtClean="0">
                <a:solidFill>
                  <a:schemeClr val="bg1"/>
                </a:solidFill>
              </a:rPr>
              <a:t/>
            </a:r>
            <a:br>
              <a:rPr lang="en-US" altLang="zh-TW" sz="2400" dirty="0" smtClean="0">
                <a:solidFill>
                  <a:schemeClr val="bg1"/>
                </a:solidFill>
              </a:rPr>
            </a:br>
            <a:r>
              <a:rPr lang="zh-TW" altLang="zh-TW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輔導本市建成圓環儘速確認未來再利用方案</a:t>
            </a:r>
            <a:r>
              <a:rPr lang="zh-TW" alt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（第１次座談會）</a:t>
            </a:r>
            <a:r>
              <a:rPr lang="en-US" altLang="zh-TW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TW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zh-TW" altLang="en-US" sz="2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2304288" y="5751576"/>
            <a:ext cx="4535424" cy="828000"/>
          </a:xfrm>
          <a:prstGeom prst="rect">
            <a:avLst/>
          </a:prstGeom>
          <a:solidFill>
            <a:srgbClr val="65594F">
              <a:alpha val="60000"/>
            </a:srgbClr>
          </a:solidFill>
        </p:spPr>
        <p:txBody>
          <a:bodyPr vert="horz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主辦單位：臺北市市場處</a:t>
            </a:r>
            <a:endParaRPr lang="en-US" altLang="zh-TW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zh-TW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執行單位：意點創異股份有限公司</a:t>
            </a:r>
            <a:endParaRPr lang="en-US" altLang="zh-TW" sz="1600" dirty="0" smtClean="0">
              <a:solidFill>
                <a:schemeClr val="bg1"/>
              </a:solidFill>
              <a:latin typeface="Arial Black" pitchFamily="34" charset="0"/>
              <a:ea typeface="華康儷粗黑" pitchFamily="49" charset="-12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華康儷中黑" pitchFamily="49" charset="-120"/>
                <a:ea typeface="華康儷中黑" pitchFamily="49" charset="-120"/>
                <a:cs typeface="Times New Roman" pitchFamily="18" charset="0"/>
              </a:rPr>
              <a:t>105.03.05</a:t>
            </a:r>
            <a:endParaRPr kumimoji="0" lang="zh-TW" altLang="en-US" sz="1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華康儷中黑" pitchFamily="49" charset="-120"/>
              <a:ea typeface="華康儷中黑" pitchFamily="49" charset="-12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前期討論及階段訪談意見彙整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DC8-6731-4668-99D1-4F2B3FE22228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5A25B9-D0BF-4F25-87B1-0C25004642C0}" type="slidenum">
              <a:rPr lang="zh-TW" altLang="en-US" smtClean="0"/>
              <a:pPr>
                <a:defRPr/>
              </a:pPr>
              <a:t>11</a:t>
            </a:fld>
            <a:endParaRPr lang="zh-TW" altLang="en-US" dirty="0"/>
          </a:p>
        </p:txBody>
      </p:sp>
      <p:sp>
        <p:nvSpPr>
          <p:cNvPr id="17" name="標題 11"/>
          <p:cNvSpPr txBox="1">
            <a:spLocks/>
          </p:cNvSpPr>
          <p:nvPr/>
        </p:nvSpPr>
        <p:spPr bwMode="auto">
          <a:xfrm>
            <a:off x="179511" y="260648"/>
            <a:ext cx="865393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 eaLnBrk="1" hangingPunct="1">
              <a:defRPr kumimoji="0" sz="3200" b="1">
                <a:latin typeface="微軟正黑體" charset="0"/>
                <a:ea typeface="微軟正黑體" charset="0"/>
                <a:cs typeface="微軟正黑體" charset="0"/>
              </a:defRPr>
            </a:lvl1pPr>
            <a:lvl2pPr marL="742950" indent="-285750" eaLnBrk="0" hangingPunct="0">
              <a:defRPr>
                <a:latin typeface="Calibri" charset="0"/>
                <a:ea typeface="新細明體" charset="0"/>
              </a:defRPr>
            </a:lvl2pPr>
            <a:lvl3pPr marL="1143000" indent="-228600" eaLnBrk="0" hangingPunct="0">
              <a:defRPr>
                <a:latin typeface="Calibri" charset="0"/>
                <a:ea typeface="新細明體" charset="0"/>
              </a:defRPr>
            </a:lvl3pPr>
            <a:lvl4pPr marL="1600200" indent="-228600" eaLnBrk="0" hangingPunct="0">
              <a:defRPr>
                <a:latin typeface="Calibri" charset="0"/>
                <a:ea typeface="新細明體" charset="0"/>
              </a:defRPr>
            </a:lvl4pPr>
            <a:lvl5pPr marL="2057400" indent="-228600" eaLnBrk="0" hangingPunct="0">
              <a:defRPr>
                <a:latin typeface="Calibri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新細明體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TW" sz="3000" b="0" dirty="0" smtClean="0">
                <a:latin typeface="Arial" pitchFamily="34" charset="0"/>
                <a:ea typeface="華康儷粗黑" pitchFamily="49" charset="-120"/>
                <a:cs typeface="Times New Roman" pitchFamily="18" charset="0"/>
              </a:rPr>
              <a:t>104</a:t>
            </a:r>
            <a:r>
              <a:rPr lang="zh-TW" altLang="en-US" sz="3000" b="0" dirty="0" smtClean="0">
                <a:latin typeface="Arial" pitchFamily="34" charset="0"/>
                <a:ea typeface="華康儷粗黑" pitchFamily="49" charset="-120"/>
                <a:cs typeface="Times New Roman" pitchFamily="18" charset="0"/>
              </a:rPr>
              <a:t>年</a:t>
            </a:r>
            <a:r>
              <a:rPr lang="en-US" altLang="zh-TW" sz="3000" b="0" dirty="0" smtClean="0">
                <a:latin typeface="Arial" pitchFamily="34" charset="0"/>
                <a:ea typeface="華康儷粗黑" pitchFamily="49" charset="-120"/>
                <a:cs typeface="Times New Roman" pitchFamily="18" charset="0"/>
              </a:rPr>
              <a:t>5</a:t>
            </a:r>
            <a:r>
              <a:rPr lang="zh-TW" altLang="en-US" sz="3000" b="0" dirty="0" smtClean="0">
                <a:latin typeface="Arial" pitchFamily="34" charset="0"/>
                <a:ea typeface="華康儷粗黑" pitchFamily="49" charset="-120"/>
                <a:cs typeface="Times New Roman" pitchFamily="18" charset="0"/>
              </a:rPr>
              <a:t>月</a:t>
            </a:r>
            <a:r>
              <a:rPr lang="en-US" altLang="zh-TW" sz="3000" b="0" dirty="0" smtClean="0">
                <a:latin typeface="Arial" pitchFamily="34" charset="0"/>
                <a:ea typeface="華康儷粗黑" pitchFamily="49" charset="-120"/>
                <a:cs typeface="Times New Roman" pitchFamily="18" charset="0"/>
              </a:rPr>
              <a:t>30</a:t>
            </a:r>
            <a:r>
              <a:rPr lang="zh-TW" altLang="en-US" sz="3000" b="0" dirty="0" smtClean="0">
                <a:latin typeface="Arial" pitchFamily="34" charset="0"/>
                <a:ea typeface="華康儷粗黑" pitchFamily="49" charset="-120"/>
                <a:cs typeface="Times New Roman" pitchFamily="18" charset="0"/>
              </a:rPr>
              <a:t>日，圓環咖啡館結論綜整</a:t>
            </a:r>
          </a:p>
        </p:txBody>
      </p:sp>
      <p:sp>
        <p:nvSpPr>
          <p:cNvPr id="21" name="圓角矩形 20"/>
          <p:cNvSpPr/>
          <p:nvPr/>
        </p:nvSpPr>
        <p:spPr>
          <a:xfrm>
            <a:off x="450256" y="1656232"/>
            <a:ext cx="2483768" cy="4608512"/>
          </a:xfrm>
          <a:prstGeom prst="roundRect">
            <a:avLst>
              <a:gd name="adj" fmla="val 643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66700" indent="-266700">
              <a:spcAft>
                <a:spcPts val="600"/>
              </a:spcAft>
              <a:buFont typeface="Wingdings" pitchFamily="2" charset="2"/>
              <a:buChar char="p"/>
            </a:pP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「不建議」移回百年老店、小吃。</a:t>
            </a:r>
            <a:endParaRPr lang="en-US" altLang="zh-TW" b="1" dirty="0" smtClean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indent="-266700">
              <a:spcAft>
                <a:spcPts val="600"/>
              </a:spcAft>
              <a:buFont typeface="Wingdings" pitchFamily="2" charset="2"/>
              <a:buChar char="p"/>
            </a:pP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作為旅遊節點，匯集地區觀光旅遊資訊平台。</a:t>
            </a:r>
            <a:endParaRPr lang="en-US" altLang="zh-TW" b="1" dirty="0" smtClean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針對地方特色產業建立「臺北產業工具箱」的產業育成中心。</a:t>
            </a:r>
            <a:endParaRPr lang="en-US" altLang="zh-TW" b="1" dirty="0" smtClean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作為體驗式美食廣場，引入飲食相關產業體驗設施，如廚藝教室、美食研發中心。</a:t>
            </a:r>
            <a:endParaRPr lang="en-US" altLang="zh-TW" b="1" dirty="0" smtClean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endParaRPr lang="en-US" altLang="zh-TW" sz="1600" b="1" dirty="0" smtClean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b="1" dirty="0" smtClean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圓角矩形 21"/>
          <p:cNvSpPr/>
          <p:nvPr/>
        </p:nvSpPr>
        <p:spPr>
          <a:xfrm>
            <a:off x="6227165" y="1656232"/>
            <a:ext cx="2483768" cy="4607408"/>
          </a:xfrm>
          <a:prstGeom prst="roundRect">
            <a:avLst>
              <a:gd name="adj" fmla="val 672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66700" indent="-266700" algn="just">
              <a:spcAft>
                <a:spcPts val="600"/>
              </a:spcAft>
              <a:buFont typeface="Wingdings" pitchFamily="2" charset="2"/>
              <a:buChar char="p"/>
            </a:pP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建立地方旅遊服務系統。</a:t>
            </a:r>
            <a:endParaRPr lang="en-US" altLang="zh-TW" b="1" dirty="0" smtClean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indent="-266700" algn="just">
              <a:spcAft>
                <a:spcPts val="600"/>
              </a:spcAft>
              <a:buFont typeface="Wingdings" pitchFamily="2" charset="2"/>
              <a:buChar char="p"/>
            </a:pP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串連周邊捷運、商圈人行系統、自行車、指標系統。</a:t>
            </a:r>
            <a:endParaRPr lang="en-US" altLang="zh-TW" b="1" dirty="0" smtClean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indent="-266700" algn="just">
              <a:spcAft>
                <a:spcPts val="600"/>
              </a:spcAft>
              <a:buFont typeface="Wingdings" pitchFamily="2" charset="2"/>
              <a:buChar char="p"/>
            </a:pP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搭配檢討周邊街道設計。</a:t>
            </a:r>
            <a:endParaRPr lang="en-US" altLang="zh-TW" b="1" dirty="0" smtClean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indent="-266700" algn="just">
              <a:spcAft>
                <a:spcPts val="600"/>
              </a:spcAft>
              <a:buFont typeface="Wingdings" pitchFamily="2" charset="2"/>
              <a:buChar char="p"/>
            </a:pP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地區停車問題、團客遊覽車停車區位。</a:t>
            </a:r>
            <a:endParaRPr lang="en-US" altLang="zh-TW" sz="1600" b="1" dirty="0" smtClean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b="1" dirty="0" smtClean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3294112" y="1656232"/>
            <a:ext cx="2483768" cy="4608512"/>
          </a:xfrm>
          <a:prstGeom prst="roundRect">
            <a:avLst>
              <a:gd name="adj" fmla="val 709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66700" indent="-266700" algn="just">
              <a:spcAft>
                <a:spcPts val="600"/>
              </a:spcAft>
              <a:buFont typeface="Wingdings" pitchFamily="2" charset="2"/>
              <a:buChar char="p"/>
            </a:pP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降低建築物封閉、悶熱感。</a:t>
            </a:r>
            <a:endParaRPr lang="en-US" altLang="zh-TW" b="1" dirty="0" smtClean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indent="-266700" algn="just">
              <a:spcAft>
                <a:spcPts val="600"/>
              </a:spcAft>
              <a:buFont typeface="Wingdings" pitchFamily="2" charset="2"/>
              <a:buChar char="p"/>
            </a:pP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打開建築物供大眾使用，強調公共性、社區性與街道生活感。</a:t>
            </a:r>
            <a:endParaRPr lang="en-US" altLang="zh-TW" b="1" dirty="0" smtClean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手繪多邊形 25"/>
          <p:cNvSpPr/>
          <p:nvPr/>
        </p:nvSpPr>
        <p:spPr>
          <a:xfrm>
            <a:off x="275771" y="1524000"/>
            <a:ext cx="8476343" cy="0"/>
          </a:xfrm>
          <a:custGeom>
            <a:avLst/>
            <a:gdLst>
              <a:gd name="connsiteX0" fmla="*/ 0 w 8476343"/>
              <a:gd name="connsiteY0" fmla="*/ 0 h 0"/>
              <a:gd name="connsiteX1" fmla="*/ 8476343 w 847634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76343">
                <a:moveTo>
                  <a:pt x="0" y="0"/>
                </a:moveTo>
                <a:lnTo>
                  <a:pt x="8476343" y="0"/>
                </a:lnTo>
              </a:path>
            </a:pathLst>
          </a:custGeom>
          <a:ln>
            <a:prstDash val="sysDot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7" name="直線接點 26"/>
          <p:cNvCxnSpPr/>
          <p:nvPr/>
        </p:nvCxnSpPr>
        <p:spPr>
          <a:xfrm>
            <a:off x="3059832" y="908720"/>
            <a:ext cx="0" cy="5256584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8" name="直線接點 27"/>
          <p:cNvCxnSpPr/>
          <p:nvPr/>
        </p:nvCxnSpPr>
        <p:spPr>
          <a:xfrm>
            <a:off x="6012160" y="908720"/>
            <a:ext cx="0" cy="5256584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6055717" y="943008"/>
            <a:ext cx="2808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 algn="ctr"/>
            <a:r>
              <a:rPr lang="zh-TW" altLang="en-US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交通建議</a:t>
            </a:r>
            <a:endParaRPr lang="en-US" altLang="zh-TW" sz="28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104408" y="961296"/>
            <a:ext cx="2808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 algn="ctr"/>
            <a:r>
              <a:rPr lang="zh-TW" altLang="en-US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建築建議</a:t>
            </a:r>
            <a:endParaRPr lang="en-US" altLang="zh-TW" sz="28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14304" y="970440"/>
            <a:ext cx="2808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 algn="ctr"/>
            <a:r>
              <a:rPr lang="zh-TW" altLang="en-US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使用建議</a:t>
            </a:r>
            <a:endParaRPr lang="en-US" altLang="zh-TW" sz="28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440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105</a:t>
            </a:r>
            <a:r>
              <a:rPr lang="zh-TW" altLang="en-US" dirty="0" smtClean="0"/>
              <a:t>年</a:t>
            </a:r>
            <a:r>
              <a:rPr lang="en-US" altLang="zh-TW" dirty="0" smtClean="0"/>
              <a:t>1</a:t>
            </a:r>
            <a:r>
              <a:rPr lang="zh-TW" altLang="en-US" dirty="0" smtClean="0"/>
              <a:t>月</a:t>
            </a:r>
            <a:r>
              <a:rPr lang="en-US" altLang="zh-TW" dirty="0" smtClean="0"/>
              <a:t>14</a:t>
            </a:r>
            <a:r>
              <a:rPr lang="zh-TW" altLang="en-US" dirty="0" smtClean="0"/>
              <a:t>日，圓環再利用會議結論綜整</a:t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DC8-6731-4668-99D1-4F2B3FE22228}" type="slidenum">
              <a:rPr lang="zh-TW" altLang="en-US" smtClean="0"/>
              <a:pPr/>
              <a:t>12</a:t>
            </a:fld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>
            <a:off x="450256" y="1656232"/>
            <a:ext cx="4068000" cy="4608512"/>
          </a:xfrm>
          <a:prstGeom prst="roundRect">
            <a:avLst>
              <a:gd name="adj" fmla="val 359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 algn="just">
              <a:spcAft>
                <a:spcPts val="600"/>
              </a:spcAft>
            </a:pPr>
            <a:r>
              <a:rPr lang="zh-TW" altLang="en-US" sz="2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主題使用類型：</a:t>
            </a:r>
            <a:endParaRPr lang="en-US" altLang="zh-TW" sz="2400" b="1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文創、動漫、假日市集及展場等，請業者提出計畫案，居民組織參與評比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周志賢里長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dirty="0" smtClean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文化育成中心</a:t>
            </a:r>
            <a:r>
              <a:rPr lang="en-US" altLang="zh-TW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(2F)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林定國理事長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小型展演所、小型劇場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周睿麒會長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動漫主題中心</a:t>
            </a:r>
            <a:r>
              <a:rPr lang="en-US" altLang="zh-TW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(1F</a:t>
            </a:r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動漫主題餐廳，大廳作動漫交流；</a:t>
            </a:r>
            <a:r>
              <a:rPr lang="en-US" altLang="zh-TW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2F</a:t>
            </a:r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青年動漫發想創意基地；</a:t>
            </a:r>
            <a:r>
              <a:rPr lang="en-US" altLang="zh-TW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3F</a:t>
            </a:r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動漫主題公園</a:t>
            </a:r>
            <a:r>
              <a:rPr lang="en-US" altLang="zh-TW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林國松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b="1" dirty="0" smtClean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先確認主題發展要傳達的核心價值，例如：要作文創館應先討論要做臺北市的創意？老西區的創意？還是台灣的創意？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邱翊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金銀珠寶骨董拍賣場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許再森秘書長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b="1" dirty="0" smtClean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4736592" y="1656232"/>
            <a:ext cx="4068000" cy="4608512"/>
          </a:xfrm>
          <a:prstGeom prst="roundRect">
            <a:avLst>
              <a:gd name="adj" fmla="val 356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66700" indent="-266700" algn="just">
              <a:spcAft>
                <a:spcPts val="600"/>
              </a:spcAft>
            </a:pPr>
            <a:r>
              <a:rPr lang="zh-TW" altLang="en-US" sz="2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公共使用類型：</a:t>
            </a:r>
            <a:endParaRPr lang="en-US" altLang="zh-TW" sz="2400" b="1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indent="-266700" algn="just"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TW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1F</a:t>
            </a:r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觀光旅遊服務中心、</a:t>
            </a:r>
            <a:r>
              <a:rPr lang="en-US" altLang="zh-TW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3F</a:t>
            </a:r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空中花園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林定國理事長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b="1" dirty="0" smtClean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indent="-266700" algn="just"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TW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1F</a:t>
            </a:r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恢復為人行開放型態、朝公共使用作為商圈行銷中心，以</a:t>
            </a:r>
            <a:r>
              <a:rPr lang="en-US" altLang="zh-TW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年試營運，如果不可行就評估是否拆除     移回原地作為綠地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呂大吉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b="1" dirty="0" smtClean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indent="-266700" algn="just">
              <a:spcAft>
                <a:spcPts val="600"/>
              </a:spcAft>
              <a:buFont typeface="Wingdings" pitchFamily="2" charset="2"/>
              <a:buChar char="p"/>
            </a:pPr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假日讓團體申辦各項活動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呂大吉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266700" indent="-266700" algn="just"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TW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1F</a:t>
            </a:r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藝文導覽中心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周睿麒會長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b="1" dirty="0" smtClean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indent="-266700" algn="just"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TW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1F</a:t>
            </a:r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增設寧夏夜市友善廁所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李秀男里長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7" name="手繪多邊形 6"/>
          <p:cNvSpPr/>
          <p:nvPr/>
        </p:nvSpPr>
        <p:spPr>
          <a:xfrm>
            <a:off x="275771" y="1524000"/>
            <a:ext cx="8476343" cy="0"/>
          </a:xfrm>
          <a:custGeom>
            <a:avLst/>
            <a:gdLst>
              <a:gd name="connsiteX0" fmla="*/ 0 w 8476343"/>
              <a:gd name="connsiteY0" fmla="*/ 0 h 0"/>
              <a:gd name="connsiteX1" fmla="*/ 8476343 w 847634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76343">
                <a:moveTo>
                  <a:pt x="0" y="0"/>
                </a:moveTo>
                <a:lnTo>
                  <a:pt x="8476343" y="0"/>
                </a:lnTo>
              </a:path>
            </a:pathLst>
          </a:custGeom>
          <a:ln>
            <a:prstDash val="sysDot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341736" y="970440"/>
            <a:ext cx="2808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/>
            <a:r>
              <a:rPr lang="zh-TW" alt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使用建議</a:t>
            </a:r>
            <a:endParaRPr lang="en-US" altLang="zh-TW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105</a:t>
            </a:r>
            <a:r>
              <a:rPr lang="zh-TW" altLang="en-US" dirty="0" smtClean="0"/>
              <a:t>年</a:t>
            </a:r>
            <a:r>
              <a:rPr lang="en-US" altLang="zh-TW" dirty="0" smtClean="0"/>
              <a:t>1</a:t>
            </a:r>
            <a:r>
              <a:rPr lang="zh-TW" altLang="en-US" dirty="0" smtClean="0"/>
              <a:t>月</a:t>
            </a:r>
            <a:r>
              <a:rPr lang="en-US" altLang="zh-TW" dirty="0" smtClean="0"/>
              <a:t>14</a:t>
            </a:r>
            <a:r>
              <a:rPr lang="zh-TW" altLang="en-US" dirty="0" smtClean="0"/>
              <a:t>日，圓環再利用會議結論綜整</a:t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DC8-6731-4668-99D1-4F2B3FE22228}" type="slidenum">
              <a:rPr lang="zh-TW" altLang="en-US" smtClean="0"/>
              <a:pPr/>
              <a:t>13</a:t>
            </a:fld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>
            <a:off x="450256" y="1656232"/>
            <a:ext cx="4068000" cy="4608512"/>
          </a:xfrm>
          <a:prstGeom prst="roundRect">
            <a:avLst>
              <a:gd name="adj" fmla="val 359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 algn="just">
              <a:spcAft>
                <a:spcPts val="600"/>
              </a:spcAft>
            </a:pPr>
            <a:r>
              <a:rPr lang="zh-TW" altLang="en-US" sz="2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玻璃帷幕：</a:t>
            </a:r>
            <a:endParaRPr lang="en-US" altLang="zh-TW" sz="2400" b="1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indent="-266700" algn="just">
              <a:spcAft>
                <a:spcPts val="600"/>
              </a:spcAft>
              <a:buFont typeface="Wingdings" pitchFamily="2" charset="2"/>
              <a:buChar char="p"/>
            </a:pPr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玻璃帷幕悶熱應做檢討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陳炳甫議員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dirty="0" smtClean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indent="-266700" algn="just">
              <a:spcAft>
                <a:spcPts val="600"/>
              </a:spcAft>
              <a:buFont typeface="Wingdings" pitchFamily="2" charset="2"/>
              <a:buChar char="p"/>
            </a:pPr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圓環帷幕造成進入阻隔，希望拆除 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林定國理事長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dirty="0" smtClean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p"/>
            </a:pPr>
            <a:endParaRPr lang="en-US" altLang="zh-TW" b="1" dirty="0" smtClean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endParaRPr lang="en-US" altLang="zh-TW" b="1" dirty="0" smtClean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4736592" y="1656232"/>
            <a:ext cx="4068000" cy="4608512"/>
          </a:xfrm>
          <a:prstGeom prst="roundRect">
            <a:avLst>
              <a:gd name="adj" fmla="val 356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66700" indent="-266700" algn="just">
              <a:spcAft>
                <a:spcPts val="600"/>
              </a:spcAft>
            </a:pPr>
            <a:r>
              <a:rPr lang="zh-TW" altLang="en-US" sz="2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蓄水池：</a:t>
            </a:r>
            <a:endParaRPr lang="en-US" altLang="zh-TW" sz="2400" b="1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indent="-266700" algn="just">
              <a:spcAft>
                <a:spcPts val="600"/>
              </a:spcAft>
              <a:buFont typeface="Wingdings" pitchFamily="2" charset="2"/>
              <a:buChar char="p"/>
            </a:pPr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蓄水池應該要變成亮點，讓參觀者接觸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朝陽商圈前理事長徐劉美惠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dirty="0" smtClean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indent="-266700" algn="just">
              <a:spcAft>
                <a:spcPts val="600"/>
              </a:spcAft>
              <a:buFont typeface="Wingdings" pitchFamily="2" charset="2"/>
              <a:buChar char="p"/>
            </a:pPr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圓環成為亮點中庭，公共使用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周睿麒會長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266700" indent="-266700" algn="just">
              <a:spcAft>
                <a:spcPts val="600"/>
              </a:spcAft>
              <a:buFont typeface="Wingdings" pitchFamily="2" charset="2"/>
              <a:buChar char="p"/>
            </a:pPr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蓄水池參考義大利威尼斯許願池規劃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周志賢里長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dirty="0" smtClean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indent="-266700" algn="just">
              <a:spcAft>
                <a:spcPts val="600"/>
              </a:spcAft>
              <a:buFont typeface="Wingdings" pitchFamily="2" charset="2"/>
              <a:buChar char="p"/>
            </a:pPr>
            <a:endParaRPr lang="en-US" altLang="zh-TW" sz="1400" dirty="0" smtClean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手繪多邊形 6"/>
          <p:cNvSpPr/>
          <p:nvPr/>
        </p:nvSpPr>
        <p:spPr>
          <a:xfrm>
            <a:off x="275771" y="1524000"/>
            <a:ext cx="8476343" cy="0"/>
          </a:xfrm>
          <a:custGeom>
            <a:avLst/>
            <a:gdLst>
              <a:gd name="connsiteX0" fmla="*/ 0 w 8476343"/>
              <a:gd name="connsiteY0" fmla="*/ 0 h 0"/>
              <a:gd name="connsiteX1" fmla="*/ 8476343 w 847634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76343">
                <a:moveTo>
                  <a:pt x="0" y="0"/>
                </a:moveTo>
                <a:lnTo>
                  <a:pt x="8476343" y="0"/>
                </a:lnTo>
              </a:path>
            </a:pathLst>
          </a:custGeom>
          <a:ln>
            <a:prstDash val="sysDot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341736" y="970440"/>
            <a:ext cx="2808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/>
            <a:r>
              <a:rPr lang="zh-TW" alt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建築建議</a:t>
            </a:r>
            <a:endParaRPr lang="en-US" altLang="zh-TW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105</a:t>
            </a:r>
            <a:r>
              <a:rPr lang="zh-TW" altLang="en-US" dirty="0" smtClean="0"/>
              <a:t>年</a:t>
            </a:r>
            <a:r>
              <a:rPr lang="en-US" altLang="zh-TW" dirty="0" smtClean="0"/>
              <a:t>1</a:t>
            </a:r>
            <a:r>
              <a:rPr lang="zh-TW" altLang="en-US" dirty="0" smtClean="0"/>
              <a:t>月</a:t>
            </a:r>
            <a:r>
              <a:rPr lang="en-US" altLang="zh-TW" dirty="0" smtClean="0"/>
              <a:t>14</a:t>
            </a:r>
            <a:r>
              <a:rPr lang="zh-TW" altLang="en-US" dirty="0" smtClean="0"/>
              <a:t>日，局長承諾事項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179388" y="872716"/>
            <a:ext cx="3642804" cy="5832884"/>
          </a:xfrm>
        </p:spPr>
        <p:txBody>
          <a:bodyPr/>
          <a:lstStyle/>
          <a:p>
            <a:r>
              <a:rPr lang="zh-TW" altLang="en-US" dirty="0" smtClean="0"/>
              <a:t>提供網路平台，讓民眾各時段皆可留言。</a:t>
            </a:r>
            <a:endParaRPr lang="en-US" altLang="zh-TW" dirty="0" smtClean="0"/>
          </a:p>
          <a:p>
            <a:pPr>
              <a:buNone/>
            </a:pPr>
            <a:r>
              <a:rPr lang="zh-TW" altLang="en-US" dirty="0" smtClean="0"/>
              <a:t>一、「建成圓環再利用</a:t>
            </a:r>
            <a:r>
              <a:rPr lang="en-US" altLang="zh-TW" dirty="0" smtClean="0"/>
              <a:t>FB</a:t>
            </a:r>
            <a:r>
              <a:rPr lang="zh-TW" altLang="en-US" dirty="0" smtClean="0"/>
              <a:t>」</a:t>
            </a:r>
            <a:endParaRPr lang="en-US" altLang="zh-TW" dirty="0" smtClean="0"/>
          </a:p>
          <a:p>
            <a:pPr lvl="2">
              <a:buNone/>
            </a:pPr>
            <a:r>
              <a:rPr lang="zh-TW" altLang="en-US" sz="2000" dirty="0" smtClean="0"/>
              <a:t>自</a:t>
            </a:r>
            <a:r>
              <a:rPr lang="en-US" altLang="zh-TW" sz="2000" dirty="0" smtClean="0"/>
              <a:t>2</a:t>
            </a:r>
            <a:r>
              <a:rPr lang="zh-TW" altLang="en-US" sz="2000" dirty="0" smtClean="0"/>
              <a:t>月</a:t>
            </a:r>
            <a:r>
              <a:rPr lang="en-US" altLang="zh-TW" sz="2000" dirty="0" smtClean="0"/>
              <a:t>5</a:t>
            </a:r>
            <a:r>
              <a:rPr lang="zh-TW" altLang="en-US" sz="2000" dirty="0" smtClean="0"/>
              <a:t>日</a:t>
            </a:r>
            <a:r>
              <a:rPr lang="en-US" altLang="zh-TW" sz="2000" dirty="0" smtClean="0"/>
              <a:t>~3</a:t>
            </a:r>
            <a:r>
              <a:rPr lang="zh-TW" altLang="en-US" sz="2000" dirty="0" smtClean="0"/>
              <a:t>月</a:t>
            </a:r>
            <a:r>
              <a:rPr lang="en-US" altLang="zh-TW" sz="2000" dirty="0" smtClean="0"/>
              <a:t>3</a:t>
            </a:r>
            <a:r>
              <a:rPr lang="zh-TW" altLang="en-US" sz="2000" dirty="0" smtClean="0"/>
              <a:t>日</a:t>
            </a:r>
            <a:endParaRPr lang="en-US" altLang="zh-TW" sz="2000" dirty="0" smtClean="0"/>
          </a:p>
          <a:p>
            <a:pPr lvl="1"/>
            <a:r>
              <a:rPr lang="zh-TW" altLang="en-US" dirty="0" smtClean="0"/>
              <a:t>女性</a:t>
            </a:r>
            <a:r>
              <a:rPr lang="en-US" altLang="zh-TW" dirty="0" smtClean="0"/>
              <a:t>25-34</a:t>
            </a:r>
            <a:r>
              <a:rPr lang="zh-TW" altLang="en-US" dirty="0" smtClean="0"/>
              <a:t>歲</a:t>
            </a:r>
            <a:endParaRPr lang="en-US" altLang="zh-TW" dirty="0" smtClean="0"/>
          </a:p>
          <a:p>
            <a:pPr lvl="1" indent="-3175">
              <a:buNone/>
            </a:pPr>
            <a:r>
              <a:rPr lang="zh-TW" altLang="en-US" dirty="0" smtClean="0"/>
              <a:t>關注率最高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粉絲</a:t>
            </a:r>
            <a:r>
              <a:rPr lang="en-US" altLang="zh-TW" dirty="0" smtClean="0"/>
              <a:t>137</a:t>
            </a:r>
            <a:r>
              <a:rPr lang="zh-TW" altLang="en-US" dirty="0" smtClean="0"/>
              <a:t>人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網頁觸及</a:t>
            </a:r>
            <a:r>
              <a:rPr lang="en-US" altLang="zh-TW" dirty="0" smtClean="0"/>
              <a:t>2,474</a:t>
            </a:r>
            <a:r>
              <a:rPr lang="zh-TW" altLang="en-US" dirty="0" smtClean="0"/>
              <a:t>人</a:t>
            </a:r>
            <a:endParaRPr lang="en-US" altLang="zh-TW" dirty="0" smtClean="0"/>
          </a:p>
          <a:p>
            <a:endParaRPr lang="en-US" altLang="zh-TW" dirty="0" smtClean="0"/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二、建成圓環再利用專區</a:t>
            </a:r>
            <a:endParaRPr lang="en-US" altLang="zh-TW" dirty="0" smtClean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zh-TW" altLang="en-US" dirty="0" smtClean="0"/>
              <a:t>供民眾下載歷次會議紀錄</a:t>
            </a:r>
            <a:r>
              <a:rPr lang="en-US" altLang="zh-TW" sz="1600" dirty="0" smtClean="0"/>
              <a:t>http://www.tcma.gov.taipei/lp.asp?ctNode=86395&amp;CtUnit=47102&amp;BaseDSD=7&amp;mp=105021</a:t>
            </a:r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DC8-6731-4668-99D1-4F2B3FE22228}" type="slidenum">
              <a:rPr lang="zh-TW" altLang="en-US" smtClean="0"/>
              <a:pPr/>
              <a:t>14</a:t>
            </a:fld>
            <a:endParaRPr lang="zh-TW" altLang="en-US"/>
          </a:p>
        </p:txBody>
      </p:sp>
      <p:grpSp>
        <p:nvGrpSpPr>
          <p:cNvPr id="7" name="群組 6"/>
          <p:cNvGrpSpPr>
            <a:grpSpLocks noChangeAspect="1"/>
          </p:cNvGrpSpPr>
          <p:nvPr/>
        </p:nvGrpSpPr>
        <p:grpSpPr>
          <a:xfrm>
            <a:off x="3718015" y="858213"/>
            <a:ext cx="5342745" cy="3549900"/>
            <a:chOff x="2090166" y="1342844"/>
            <a:chExt cx="7008114" cy="465642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638" b="30757"/>
            <a:stretch>
              <a:fillRect/>
            </a:stretch>
          </p:blipFill>
          <p:spPr bwMode="auto">
            <a:xfrm>
              <a:off x="2090166" y="2749932"/>
              <a:ext cx="7003527" cy="3249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4199" b="4199"/>
            <a:stretch>
              <a:fillRect/>
            </a:stretch>
          </p:blipFill>
          <p:spPr bwMode="auto">
            <a:xfrm>
              <a:off x="2092897" y="1342844"/>
              <a:ext cx="7005383" cy="1604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21608" y="4496613"/>
            <a:ext cx="5342400" cy="2176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105</a:t>
            </a:r>
            <a:r>
              <a:rPr lang="zh-TW" altLang="en-US" dirty="0" smtClean="0"/>
              <a:t>年</a:t>
            </a:r>
            <a:r>
              <a:rPr lang="en-US" altLang="zh-TW" dirty="0" smtClean="0"/>
              <a:t>1</a:t>
            </a:r>
            <a:r>
              <a:rPr lang="zh-TW" altLang="en-US" dirty="0" smtClean="0"/>
              <a:t>月</a:t>
            </a:r>
            <a:r>
              <a:rPr lang="en-US" altLang="zh-TW" dirty="0" smtClean="0"/>
              <a:t>14</a:t>
            </a:r>
            <a:r>
              <a:rPr lang="zh-TW" altLang="en-US" dirty="0" smtClean="0"/>
              <a:t>日，局長承諾事項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388" y="872716"/>
            <a:ext cx="8507412" cy="5832884"/>
          </a:xfrm>
        </p:spPr>
        <p:txBody>
          <a:bodyPr/>
          <a:lstStyle/>
          <a:p>
            <a:r>
              <a:rPr lang="zh-TW" altLang="en-US" dirty="0" smtClean="0"/>
              <a:t>啟動駐點人員進駐，持續圓環議題溝通、訪談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借用建功里辦作駐點辦公室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105</a:t>
            </a:r>
            <a:r>
              <a:rPr lang="zh-TW" altLang="en-US" dirty="0" smtClean="0"/>
              <a:t>年</a:t>
            </a:r>
            <a:r>
              <a:rPr lang="en-US" altLang="zh-TW" dirty="0" smtClean="0"/>
              <a:t>3</a:t>
            </a:r>
            <a:r>
              <a:rPr lang="zh-TW" altLang="en-US" dirty="0" smtClean="0"/>
              <a:t>月</a:t>
            </a:r>
            <a:r>
              <a:rPr lang="en-US" altLang="zh-TW" dirty="0" smtClean="0"/>
              <a:t>9</a:t>
            </a:r>
            <a:r>
              <a:rPr lang="zh-TW" altLang="en-US" dirty="0" smtClean="0"/>
              <a:t>日</a:t>
            </a:r>
            <a:r>
              <a:rPr lang="en-US" altLang="zh-TW" dirty="0" smtClean="0"/>
              <a:t>(</a:t>
            </a:r>
            <a:r>
              <a:rPr lang="zh-TW" altLang="en-US" dirty="0" smtClean="0"/>
              <a:t>週三</a:t>
            </a:r>
            <a:r>
              <a:rPr lang="en-US" altLang="zh-TW" dirty="0" smtClean="0"/>
              <a:t>)</a:t>
            </a:r>
            <a:r>
              <a:rPr lang="zh-TW" altLang="en-US" dirty="0" smtClean="0"/>
              <a:t>開始進駐運作</a:t>
            </a:r>
            <a:endParaRPr lang="en-US" altLang="zh-TW" dirty="0" smtClean="0"/>
          </a:p>
          <a:p>
            <a:r>
              <a:rPr lang="zh-TW" altLang="en-US" dirty="0" smtClean="0"/>
              <a:t>駐點功能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工作室牆面</a:t>
            </a:r>
            <a:r>
              <a:rPr lang="zh-TW" altLang="en-US" u="sng" dirty="0" smtClean="0">
                <a:solidFill>
                  <a:srgbClr val="C00000"/>
                </a:solidFill>
              </a:rPr>
              <a:t>展示相關圖資、歷次訪談、座談會民眾發言彙整</a:t>
            </a:r>
            <a:r>
              <a:rPr lang="zh-TW" altLang="en-US" dirty="0" smtClean="0"/>
              <a:t>，以及留言版。提供民眾隨時可瞭解資訊，留言文字意見。</a:t>
            </a:r>
            <a:endParaRPr lang="en-US" altLang="zh-TW" dirty="0" smtClean="0"/>
          </a:p>
          <a:p>
            <a:pPr lvl="1"/>
            <a:r>
              <a:rPr lang="zh-TW" altLang="zh-TW" dirty="0" smtClean="0"/>
              <a:t>每週安排</a:t>
            </a:r>
            <a:r>
              <a:rPr lang="en-US" altLang="zh-TW" dirty="0" smtClean="0"/>
              <a:t>2</a:t>
            </a:r>
            <a:r>
              <a:rPr lang="zh-TW" altLang="zh-TW" dirty="0" smtClean="0"/>
              <a:t>日</a:t>
            </a:r>
            <a:r>
              <a:rPr lang="en-US" altLang="zh-TW" dirty="0" smtClean="0"/>
              <a:t>(</a:t>
            </a:r>
            <a:r>
              <a:rPr lang="zh-TW" altLang="en-US" dirty="0" smtClean="0"/>
              <a:t>各半天</a:t>
            </a:r>
            <a:r>
              <a:rPr lang="en-US" altLang="zh-TW" dirty="0" smtClean="0"/>
              <a:t>)</a:t>
            </a:r>
            <a:r>
              <a:rPr lang="zh-TW" altLang="en-US" dirty="0" smtClean="0"/>
              <a:t>進駐，並</a:t>
            </a:r>
            <a:r>
              <a:rPr lang="zh-TW" altLang="zh-TW" u="sng" dirty="0" smtClean="0">
                <a:solidFill>
                  <a:srgbClr val="C00000"/>
                </a:solidFill>
              </a:rPr>
              <a:t>搭配地方訪談</a:t>
            </a:r>
            <a:r>
              <a:rPr lang="zh-TW" altLang="en-US" u="sng" dirty="0" smtClean="0">
                <a:solidFill>
                  <a:srgbClr val="C00000"/>
                </a:solidFill>
              </a:rPr>
              <a:t>，持續溝通運作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 indent="-3175">
              <a:buNone/>
            </a:pPr>
            <a:r>
              <a:rPr lang="en-US" altLang="zh-TW" sz="1800" dirty="0" smtClean="0">
                <a:solidFill>
                  <a:srgbClr val="C00000"/>
                </a:solidFill>
              </a:rPr>
              <a:t>(</a:t>
            </a:r>
            <a:r>
              <a:rPr lang="zh-TW" altLang="en-US" sz="1800" dirty="0" smtClean="0">
                <a:solidFill>
                  <a:srgbClr val="C00000"/>
                </a:solidFill>
              </a:rPr>
              <a:t>待佈置完成，始正式公告駐點資訊</a:t>
            </a:r>
            <a:r>
              <a:rPr lang="en-US" altLang="zh-TW" sz="1800" dirty="0" smtClean="0">
                <a:solidFill>
                  <a:srgbClr val="C00000"/>
                </a:solidFill>
              </a:rPr>
              <a:t>)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DC8-6731-4668-99D1-4F2B3FE22228}" type="slidenum">
              <a:rPr lang="zh-TW" altLang="en-US" smtClean="0"/>
              <a:pPr/>
              <a:t>15</a:t>
            </a:fld>
            <a:endParaRPr lang="zh-TW" altLang="en-US" dirty="0"/>
          </a:p>
        </p:txBody>
      </p:sp>
      <p:pic>
        <p:nvPicPr>
          <p:cNvPr id="5" name="圖片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4056" y="4230189"/>
            <a:ext cx="5649944" cy="230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3498660" y="6191524"/>
            <a:ext cx="4429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場佈模擬示意圖</a:t>
            </a:r>
            <a:r>
              <a:rPr lang="en-US" altLang="zh-TW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實際狀況另依現地場佈調整為準</a:t>
            </a:r>
            <a:endParaRPr lang="en-US" altLang="zh-TW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105</a:t>
            </a:r>
            <a:r>
              <a:rPr lang="zh-TW" altLang="en-US" dirty="0" smtClean="0"/>
              <a:t>年</a:t>
            </a:r>
            <a:r>
              <a:rPr lang="en-US" altLang="zh-TW" dirty="0" smtClean="0"/>
              <a:t>2</a:t>
            </a:r>
            <a:r>
              <a:rPr lang="zh-TW" altLang="en-US" dirty="0" smtClean="0"/>
              <a:t>月底</a:t>
            </a:r>
            <a:r>
              <a:rPr lang="en-US" altLang="zh-TW" dirty="0" smtClean="0"/>
              <a:t>~3</a:t>
            </a:r>
            <a:r>
              <a:rPr lang="zh-TW" altLang="en-US" dirty="0" smtClean="0"/>
              <a:t>月初：階段訪談意見收斂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2000" dirty="0" smtClean="0"/>
              <a:t>(</a:t>
            </a:r>
            <a:r>
              <a:rPr lang="zh-TW" altLang="en-US" sz="2000" dirty="0" smtClean="0"/>
              <a:t>各類訪談將持續至</a:t>
            </a:r>
            <a:r>
              <a:rPr lang="en-US" altLang="zh-TW" sz="2000" dirty="0" smtClean="0"/>
              <a:t>5</a:t>
            </a:r>
            <a:r>
              <a:rPr lang="zh-TW" altLang="en-US" sz="2000" dirty="0" smtClean="0"/>
              <a:t>月</a:t>
            </a:r>
            <a:r>
              <a:rPr lang="en-US" altLang="zh-TW" sz="2000" dirty="0" smtClean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388" y="1188720"/>
            <a:ext cx="4016094" cy="5489448"/>
          </a:xfrm>
        </p:spPr>
        <p:txBody>
          <a:bodyPr/>
          <a:lstStyle/>
          <a:p>
            <a:r>
              <a:rPr lang="zh-TW" altLang="en-US" dirty="0" smtClean="0"/>
              <a:t>應建立再利用原則</a:t>
            </a:r>
            <a:endParaRPr lang="en-US" altLang="zh-TW" dirty="0" smtClean="0"/>
          </a:p>
          <a:p>
            <a:pPr lvl="1"/>
            <a:r>
              <a:rPr lang="zh-TW" altLang="en-US" u="sng" dirty="0" smtClean="0">
                <a:solidFill>
                  <a:srgbClr val="FF0000"/>
                </a:solidFill>
              </a:rPr>
              <a:t>不再作美食</a:t>
            </a:r>
            <a:endParaRPr lang="en-US" altLang="zh-TW" u="sng" dirty="0" smtClean="0">
              <a:solidFill>
                <a:srgbClr val="FF0000"/>
              </a:solidFill>
            </a:endParaRPr>
          </a:p>
          <a:p>
            <a:pPr lvl="1"/>
            <a:r>
              <a:rPr lang="zh-TW" altLang="en-US" u="sng" dirty="0" smtClean="0">
                <a:solidFill>
                  <a:srgbClr val="FF0000"/>
                </a:solidFill>
              </a:rPr>
              <a:t>主題性</a:t>
            </a:r>
            <a:r>
              <a:rPr lang="zh-TW" altLang="en-US" dirty="0" smtClean="0">
                <a:solidFill>
                  <a:srgbClr val="FF0000"/>
                </a:solidFill>
              </a:rPr>
              <a:t>：</a:t>
            </a:r>
            <a:r>
              <a:rPr lang="zh-TW" altLang="en-US" dirty="0" smtClean="0"/>
              <a:t>須有主題性，並與地區現有產業區隔</a:t>
            </a:r>
            <a:endParaRPr lang="en-US" altLang="zh-TW" dirty="0" smtClean="0"/>
          </a:p>
          <a:p>
            <a:pPr lvl="1"/>
            <a:r>
              <a:rPr lang="zh-TW" altLang="en-US" u="sng" dirty="0" smtClean="0">
                <a:solidFill>
                  <a:srgbClr val="FF0000"/>
                </a:solidFill>
              </a:rPr>
              <a:t>引入年輕人</a:t>
            </a:r>
            <a:r>
              <a:rPr lang="zh-TW" altLang="en-US" dirty="0" smtClean="0">
                <a:solidFill>
                  <a:srgbClr val="FF0000"/>
                </a:solidFill>
              </a:rPr>
              <a:t>：</a:t>
            </a:r>
            <a:r>
              <a:rPr lang="zh-TW" altLang="en-US" dirty="0" smtClean="0"/>
              <a:t>能吸引年經人參與，並帶動地區產業復甦效益</a:t>
            </a:r>
            <a:endParaRPr lang="en-US" altLang="zh-TW" dirty="0" smtClean="0"/>
          </a:p>
          <a:p>
            <a:pPr lvl="1"/>
            <a:r>
              <a:rPr lang="zh-TW" altLang="en-US" u="sng" dirty="0" smtClean="0">
                <a:solidFill>
                  <a:srgbClr val="FF0000"/>
                </a:solidFill>
              </a:rPr>
              <a:t>自負盈虧</a:t>
            </a:r>
            <a:r>
              <a:rPr lang="zh-TW" altLang="en-US" dirty="0" smtClean="0">
                <a:solidFill>
                  <a:srgbClr val="FF0000"/>
                </a:solidFill>
              </a:rPr>
              <a:t>：</a:t>
            </a:r>
            <a:r>
              <a:rPr lang="zh-TW" altLang="en-US" dirty="0" smtClean="0"/>
              <a:t>進駐營運廠商應能自負盈虧</a:t>
            </a:r>
            <a:endParaRPr lang="en-US" altLang="zh-TW" dirty="0" smtClean="0"/>
          </a:p>
          <a:p>
            <a:pPr lvl="1"/>
            <a:r>
              <a:rPr lang="zh-TW" altLang="en-US" u="sng" dirty="0" smtClean="0">
                <a:solidFill>
                  <a:srgbClr val="FF0000"/>
                </a:solidFill>
              </a:rPr>
              <a:t>公益回饋</a:t>
            </a:r>
            <a:r>
              <a:rPr lang="zh-TW" altLang="en-US" dirty="0" smtClean="0">
                <a:solidFill>
                  <a:srgbClr val="FF0000"/>
                </a:solidFill>
              </a:rPr>
              <a:t>：</a:t>
            </a:r>
            <a:r>
              <a:rPr lang="zh-TW" altLang="en-US" dirty="0" smtClean="0"/>
              <a:t>需要一定比例的空間作公益性使用或服務</a:t>
            </a:r>
            <a:endParaRPr lang="en-US" altLang="zh-TW" dirty="0" smtClean="0"/>
          </a:p>
          <a:p>
            <a:r>
              <a:rPr lang="zh-TW" altLang="en-US" dirty="0" smtClean="0"/>
              <a:t>建築需進行必要節能修繕</a:t>
            </a:r>
            <a:endParaRPr lang="en-US" altLang="zh-TW" dirty="0" smtClean="0"/>
          </a:p>
          <a:p>
            <a:r>
              <a:rPr lang="zh-TW" altLang="en-US" dirty="0" smtClean="0"/>
              <a:t>未來營運管理廠商須自負盈虧</a:t>
            </a:r>
            <a:endParaRPr lang="zh-TW" altLang="en-US" dirty="0"/>
          </a:p>
        </p:txBody>
      </p:sp>
      <p:pic>
        <p:nvPicPr>
          <p:cNvPr id="6" name="圖片 5" descr="20160224_141045.jpg"/>
          <p:cNvPicPr>
            <a:picLocks noChangeAspect="1"/>
          </p:cNvPicPr>
          <p:nvPr/>
        </p:nvPicPr>
        <p:blipFill>
          <a:blip r:embed="rId2" cstate="print"/>
          <a:srcRect l="3218"/>
          <a:stretch>
            <a:fillRect/>
          </a:stretch>
        </p:blipFill>
        <p:spPr>
          <a:xfrm>
            <a:off x="4226180" y="3942639"/>
            <a:ext cx="4738433" cy="2754000"/>
          </a:xfrm>
          <a:prstGeom prst="rect">
            <a:avLst/>
          </a:prstGeom>
        </p:spPr>
      </p:pic>
      <p:pic>
        <p:nvPicPr>
          <p:cNvPr id="7" name="圖片 6" descr="20160224_111847.jpg"/>
          <p:cNvPicPr>
            <a:picLocks noChangeAspect="1"/>
          </p:cNvPicPr>
          <p:nvPr/>
        </p:nvPicPr>
        <p:blipFill>
          <a:blip r:embed="rId3" cstate="print"/>
          <a:srcRect l="867" r="2638"/>
          <a:stretch>
            <a:fillRect/>
          </a:stretch>
        </p:blipFill>
        <p:spPr>
          <a:xfrm>
            <a:off x="4240208" y="950258"/>
            <a:ext cx="4724405" cy="2754001"/>
          </a:xfrm>
          <a:prstGeom prst="rect">
            <a:avLst/>
          </a:prstGeom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DC8-6731-4668-99D1-4F2B3FE22228}" type="slidenum">
              <a:rPr lang="zh-TW" altLang="en-US" smtClean="0"/>
              <a:pPr/>
              <a:t>16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第一次座談會流程與議題說明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DC8-6731-4668-99D1-4F2B3FE22228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387" y="137157"/>
            <a:ext cx="8785225" cy="575791"/>
          </a:xfrm>
        </p:spPr>
        <p:txBody>
          <a:bodyPr/>
          <a:lstStyle/>
          <a:p>
            <a:r>
              <a:rPr lang="zh-TW" altLang="en-US" dirty="0" smtClean="0"/>
              <a:t>再利用前提：市場處</a:t>
            </a:r>
            <a:r>
              <a:rPr lang="en-US" altLang="zh-TW" dirty="0" smtClean="0"/>
              <a:t>/</a:t>
            </a:r>
            <a:r>
              <a:rPr lang="zh-TW" altLang="en-US" dirty="0" smtClean="0"/>
              <a:t>產發局推動政策的挑戰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388" y="1388398"/>
            <a:ext cx="8785224" cy="5256820"/>
          </a:xfrm>
        </p:spPr>
        <p:txBody>
          <a:bodyPr/>
          <a:lstStyle/>
          <a:p>
            <a:r>
              <a:rPr lang="zh-TW" altLang="en-US" dirty="0" smtClean="0"/>
              <a:t>建築物未達</a:t>
            </a:r>
            <a:r>
              <a:rPr lang="en-US" altLang="zh-TW" dirty="0" smtClean="0"/>
              <a:t>50</a:t>
            </a:r>
            <a:r>
              <a:rPr lang="zh-TW" altLang="en-US" dirty="0" smtClean="0"/>
              <a:t>年使用期限，不得拆除為前提</a:t>
            </a:r>
            <a:endParaRPr lang="en-US" altLang="zh-TW" dirty="0" smtClean="0"/>
          </a:p>
          <a:p>
            <a:pPr lvl="1"/>
            <a:r>
              <a:rPr lang="zh-TW" altLang="zh-TW" dirty="0" smtClean="0"/>
              <a:t>審監制度規範，鋼筋混凝土建築物具有</a:t>
            </a:r>
            <a:r>
              <a:rPr lang="en-US" altLang="zh-TW" dirty="0" smtClean="0"/>
              <a:t>50</a:t>
            </a:r>
            <a:r>
              <a:rPr lang="zh-TW" altLang="zh-TW" dirty="0" smtClean="0"/>
              <a:t>年使用期，未達期限不得拆除。</a:t>
            </a:r>
            <a:endParaRPr lang="en-US" altLang="zh-TW" dirty="0" smtClean="0"/>
          </a:p>
          <a:p>
            <a:r>
              <a:rPr lang="zh-TW" altLang="en-US" dirty="0" smtClean="0"/>
              <a:t>捷運天水站已過設站時機，圓環不設站為前提</a:t>
            </a:r>
            <a:endParaRPr lang="en-US" altLang="zh-TW" dirty="0" smtClean="0"/>
          </a:p>
          <a:p>
            <a:pPr lvl="1"/>
            <a:r>
              <a:rPr lang="zh-TW" altLang="zh-TW" dirty="0" smtClean="0"/>
              <a:t>市政會議於</a:t>
            </a:r>
            <a:r>
              <a:rPr lang="en-US" altLang="zh-TW" dirty="0" smtClean="0"/>
              <a:t>2007</a:t>
            </a:r>
            <a:r>
              <a:rPr lang="zh-TW" altLang="zh-TW" dirty="0" smtClean="0"/>
              <a:t>年</a:t>
            </a:r>
            <a:r>
              <a:rPr lang="zh-TW" altLang="en-US" dirty="0" smtClean="0"/>
              <a:t>已</a:t>
            </a:r>
            <a:r>
              <a:rPr lang="zh-TW" altLang="zh-TW" dirty="0" smtClean="0"/>
              <a:t>決議不增設天水站</a:t>
            </a:r>
            <a:r>
              <a:rPr lang="zh-TW" altLang="en-US" dirty="0" smtClean="0"/>
              <a:t>，</a:t>
            </a:r>
            <a:r>
              <a:rPr lang="zh-TW" altLang="zh-TW" dirty="0" smtClean="0"/>
              <a:t>未來建成圓環再利用方案，以不搭配天水站設站為前提進行討論。</a:t>
            </a:r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>
              <a:buNone/>
            </a:pPr>
            <a:endParaRPr lang="en-US" altLang="zh-TW" sz="1200" dirty="0" smtClean="0"/>
          </a:p>
          <a:p>
            <a:r>
              <a:rPr lang="zh-TW" altLang="zh-TW" dirty="0" smtClean="0"/>
              <a:t>活化再利用方向由</a:t>
            </a:r>
            <a:r>
              <a:rPr lang="zh-TW" altLang="en-US" dirty="0" smtClean="0"/>
              <a:t>地方社區</a:t>
            </a:r>
            <a:r>
              <a:rPr lang="zh-TW" altLang="zh-TW" dirty="0" smtClean="0"/>
              <a:t>共同</a:t>
            </a:r>
            <a:r>
              <a:rPr lang="zh-TW" altLang="en-US" dirty="0" smtClean="0"/>
              <a:t>討論</a:t>
            </a:r>
            <a:r>
              <a:rPr lang="zh-TW" altLang="zh-TW" dirty="0" smtClean="0"/>
              <a:t>決定</a:t>
            </a:r>
            <a:endParaRPr lang="en-US" altLang="zh-TW" dirty="0" smtClean="0"/>
          </a:p>
          <a:p>
            <a:r>
              <a:rPr lang="zh-TW" altLang="en-US" dirty="0" smtClean="0"/>
              <a:t>完成利用方向共識，並進行節能改善設計、施工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4-5</a:t>
            </a:r>
            <a:r>
              <a:rPr lang="zh-TW" altLang="en-US" dirty="0" smtClean="0"/>
              <a:t>月間聚焦整合活化利用方向，</a:t>
            </a:r>
            <a:r>
              <a:rPr lang="en-US" altLang="zh-TW" dirty="0" smtClean="0"/>
              <a:t>8</a:t>
            </a:r>
            <a:r>
              <a:rPr lang="zh-TW" altLang="en-US" dirty="0" smtClean="0"/>
              <a:t>月租約結束收回進行修繕工程。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79388" y="853965"/>
            <a:ext cx="5746960" cy="4831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建築未達使用年限，只能進行局部修繕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9388" y="3527991"/>
            <a:ext cx="5796000" cy="4495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尋求地方共識時間緊迫，需快速整合聚焦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DC8-6731-4668-99D1-4F2B3FE22228}" type="slidenum">
              <a:rPr lang="zh-TW" altLang="en-US" smtClean="0"/>
              <a:pPr/>
              <a:t>18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議題一：建築再利用主題的研討</a:t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DC8-6731-4668-99D1-4F2B3FE22228}" type="slidenum">
              <a:rPr lang="zh-TW" altLang="en-US" smtClean="0"/>
              <a:pPr/>
              <a:t>19</a:t>
            </a:fld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>
            <a:off x="450256" y="1956532"/>
            <a:ext cx="4068000" cy="4838248"/>
          </a:xfrm>
          <a:prstGeom prst="roundRect">
            <a:avLst>
              <a:gd name="adj" fmla="val 359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 algn="just">
              <a:spcAft>
                <a:spcPts val="600"/>
              </a:spcAft>
            </a:pPr>
            <a:r>
              <a:rPr lang="zh-TW" altLang="en-US" sz="2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主題使用類型：</a:t>
            </a:r>
            <a:endParaRPr lang="en-US" altLang="zh-TW" sz="2400" b="1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spcAft>
                <a:spcPts val="600"/>
              </a:spcAft>
            </a:pPr>
            <a:r>
              <a:rPr lang="zh-TW" altLang="en-US" sz="1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主題發展要傳達的核心價值。是否與在地有關連性？是否在西區發展有專屬的位置？</a:t>
            </a:r>
            <a:endParaRPr lang="en-US" altLang="zh-TW" sz="16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體驗式美食廣場，例如：廚藝教室、美食研發中心。</a:t>
            </a:r>
            <a:endParaRPr lang="en-US" altLang="zh-TW" b="1" dirty="0" smtClean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「臺北產業工具箱」產業育成中心</a:t>
            </a:r>
            <a:endParaRPr lang="en-US" altLang="zh-TW" b="1" dirty="0" smtClean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文創、動漫、假日市集及展場等，請業者提出計畫案，居民組織參與評比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周志賢里長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dirty="0" smtClean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文化育成中心</a:t>
            </a:r>
            <a:r>
              <a:rPr lang="en-US" altLang="zh-TW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(2F)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林定國理事長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小型展演所、小型劇場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周睿麒會長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動漫主題中心</a:t>
            </a:r>
            <a:r>
              <a:rPr lang="en-US" altLang="zh-TW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(1F</a:t>
            </a:r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動漫主題餐廳，大廳動漫交流；</a:t>
            </a:r>
            <a:r>
              <a:rPr lang="en-US" altLang="zh-TW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2F</a:t>
            </a:r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青年動漫發想創意基地；</a:t>
            </a:r>
            <a:r>
              <a:rPr lang="en-US" altLang="zh-TW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3F</a:t>
            </a:r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動漫主題公園</a:t>
            </a:r>
            <a:r>
              <a:rPr lang="en-US" altLang="zh-TW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林國松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b="1" dirty="0" smtClean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金銀珠寶骨董拍賣場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許再森秘書長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b="1" dirty="0" smtClean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4736592" y="1956532"/>
            <a:ext cx="4068000" cy="4846604"/>
          </a:xfrm>
          <a:prstGeom prst="roundRect">
            <a:avLst>
              <a:gd name="adj" fmla="val 356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66700" indent="-266700" algn="just">
              <a:spcAft>
                <a:spcPts val="600"/>
              </a:spcAft>
            </a:pPr>
            <a:r>
              <a:rPr lang="zh-TW" altLang="en-US" sz="2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公共使用類型：</a:t>
            </a:r>
            <a:endParaRPr lang="en-US" altLang="zh-TW" sz="2400" b="1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indent="-266700" algn="just"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TW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1F</a:t>
            </a:r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觀光旅遊服務中心、</a:t>
            </a:r>
            <a:r>
              <a:rPr lang="en-US" altLang="zh-TW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3F</a:t>
            </a:r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空中花園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林定國理事長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b="1" dirty="0" smtClean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indent="-266700" algn="just"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TW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1F</a:t>
            </a:r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恢復為人行開放型態、朝公共使用作為商圈行銷中心，以</a:t>
            </a:r>
            <a:r>
              <a:rPr lang="en-US" altLang="zh-TW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年試營運，如果不可行就評估是否拆除     移回原地作為綠地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呂大吉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b="1" dirty="0" smtClean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indent="-266700" algn="just">
              <a:spcAft>
                <a:spcPts val="600"/>
              </a:spcAft>
              <a:buFont typeface="Wingdings" pitchFamily="2" charset="2"/>
              <a:buChar char="p"/>
            </a:pPr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假日讓團體申辦各項活動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呂大吉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266700" indent="-266700" algn="just"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TW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1F</a:t>
            </a:r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藝文導覽中心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周睿麒會長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b="1" dirty="0" smtClean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indent="-266700" algn="just"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TW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1F</a:t>
            </a:r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增設寧夏夜市友善廁所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李秀男里長</a:t>
            </a:r>
            <a:r>
              <a:rPr lang="en-US" altLang="zh-TW" sz="14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10" name="矩形 9"/>
          <p:cNvSpPr/>
          <p:nvPr/>
        </p:nvSpPr>
        <p:spPr>
          <a:xfrm>
            <a:off x="341735" y="760128"/>
            <a:ext cx="8622877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>
              <a:buFont typeface="+mj-lt"/>
              <a:buAutoNum type="arabicPeriod"/>
            </a:pPr>
            <a:r>
              <a:rPr lang="zh-TW" altLang="en-US" sz="25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意見收斂：地方居民曾提出的使用建議如下，提供討論。</a:t>
            </a:r>
            <a:endParaRPr lang="en-US" altLang="zh-TW" sz="25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7188" indent="-357188">
              <a:buFont typeface="+mj-lt"/>
              <a:buAutoNum type="arabicPeriod"/>
            </a:pPr>
            <a:r>
              <a:rPr lang="zh-TW" altLang="en-US" sz="25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共識凝聚：各方意見凝聚為實際可行的共識，應有哪些原則？提請大家討論</a:t>
            </a:r>
            <a:endParaRPr lang="en-US" altLang="zh-TW" sz="25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座談會議程</a:t>
            </a:r>
            <a:endParaRPr lang="zh-TW" altLang="en-US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327805" y="983414"/>
          <a:ext cx="8496155" cy="5124526"/>
        </p:xfrm>
        <a:graphic>
          <a:graphicData uri="http://schemas.openxmlformats.org/drawingml/2006/table">
            <a:tbl>
              <a:tblPr/>
              <a:tblGrid>
                <a:gridCol w="2029233"/>
                <a:gridCol w="3049285"/>
                <a:gridCol w="3417637"/>
              </a:tblGrid>
              <a:tr h="4226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latin typeface="華康儷中黑" pitchFamily="49" charset="-120"/>
                          <a:ea typeface="華康儷中黑" pitchFamily="49" charset="-120"/>
                          <a:cs typeface="Times New Roman"/>
                        </a:rPr>
                        <a:t>時間</a:t>
                      </a:r>
                      <a:endParaRPr lang="zh-TW" sz="2000" kern="100" dirty="0">
                        <a:latin typeface="華康儷中黑" pitchFamily="49" charset="-120"/>
                        <a:ea typeface="華康儷中黑" pitchFamily="49" charset="-120"/>
                        <a:cs typeface="Times New Roman"/>
                      </a:endParaRPr>
                    </a:p>
                  </a:txBody>
                  <a:tcPr marL="61292" marR="612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100">
                          <a:latin typeface="華康儷中黑" pitchFamily="49" charset="-120"/>
                          <a:ea typeface="華康儷中黑" pitchFamily="49" charset="-120"/>
                          <a:cs typeface="Times New Roman"/>
                        </a:rPr>
                        <a:t>內容</a:t>
                      </a:r>
                      <a:endParaRPr lang="zh-TW" sz="2000" kern="100">
                        <a:latin typeface="華康儷中黑" pitchFamily="49" charset="-120"/>
                        <a:ea typeface="華康儷中黑" pitchFamily="49" charset="-120"/>
                        <a:cs typeface="Times New Roman"/>
                      </a:endParaRPr>
                    </a:p>
                  </a:txBody>
                  <a:tcPr marL="61292" marR="612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latin typeface="華康儷中黑" pitchFamily="49" charset="-120"/>
                          <a:ea typeface="華康儷中黑" pitchFamily="49" charset="-120"/>
                          <a:cs typeface="Times New Roman"/>
                        </a:rPr>
                        <a:t>執行方式</a:t>
                      </a:r>
                      <a:endParaRPr lang="zh-TW" sz="2000" kern="100" dirty="0">
                        <a:latin typeface="華康儷中黑" pitchFamily="49" charset="-120"/>
                        <a:ea typeface="華康儷中黑" pitchFamily="49" charset="-120"/>
                        <a:cs typeface="Times New Roman"/>
                      </a:endParaRPr>
                    </a:p>
                  </a:txBody>
                  <a:tcPr marL="61292" marR="612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0984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+mn-lt"/>
                          <a:ea typeface="華康儷中黑" pitchFamily="49" charset="-120"/>
                          <a:cs typeface="Times New Roman"/>
                        </a:rPr>
                        <a:t>14:00-14:10</a:t>
                      </a:r>
                      <a:endParaRPr lang="zh-TW" sz="2000" kern="100" dirty="0">
                        <a:latin typeface="+mn-lt"/>
                        <a:ea typeface="華康儷中黑" pitchFamily="49" charset="-120"/>
                        <a:cs typeface="Times New Roman"/>
                      </a:endParaRPr>
                    </a:p>
                  </a:txBody>
                  <a:tcPr marL="61292" marR="612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563" marR="0" indent="-182563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1600" kern="100" dirty="0" smtClean="0">
                          <a:latin typeface="+mn-lt"/>
                          <a:ea typeface="華康儷中黑" pitchFamily="49" charset="-120"/>
                          <a:cs typeface="Times New Roman"/>
                        </a:rPr>
                        <a:t>緣起</a:t>
                      </a:r>
                      <a:endParaRPr lang="en-US" altLang="zh-TW" sz="1600" kern="100" dirty="0" smtClean="0">
                        <a:latin typeface="+mn-lt"/>
                        <a:ea typeface="華康儷中黑" pitchFamily="49" charset="-120"/>
                        <a:cs typeface="Times New Roman"/>
                      </a:endParaRPr>
                    </a:p>
                    <a:p>
                      <a:pPr marL="182563" marR="0" indent="-182563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zh-TW" sz="1600" kern="100" dirty="0" smtClean="0">
                          <a:latin typeface="+mn-lt"/>
                          <a:ea typeface="華康儷中黑" pitchFamily="49" charset="-120"/>
                          <a:cs typeface="Times New Roman"/>
                        </a:rPr>
                        <a:t>再利用方案前提</a:t>
                      </a:r>
                      <a:r>
                        <a:rPr lang="zh-TW" altLang="en-US" sz="1600" kern="100" dirty="0" smtClean="0">
                          <a:latin typeface="+mn-lt"/>
                          <a:ea typeface="華康儷中黑" pitchFamily="49" charset="-120"/>
                          <a:cs typeface="Times New Roman"/>
                        </a:rPr>
                        <a:t>：市場處</a:t>
                      </a:r>
                      <a:r>
                        <a:rPr lang="en-US" altLang="zh-TW" sz="1600" kern="100" dirty="0" smtClean="0">
                          <a:latin typeface="+mn-lt"/>
                          <a:ea typeface="華康儷中黑" pitchFamily="49" charset="-120"/>
                          <a:cs typeface="Times New Roman"/>
                        </a:rPr>
                        <a:t>/</a:t>
                      </a:r>
                      <a:r>
                        <a:rPr lang="zh-TW" altLang="en-US" sz="1600" kern="100" dirty="0" smtClean="0">
                          <a:latin typeface="+mn-lt"/>
                          <a:ea typeface="華康儷中黑" pitchFamily="49" charset="-120"/>
                          <a:cs typeface="Times New Roman"/>
                        </a:rPr>
                        <a:t>產發局推動政策的挑戰</a:t>
                      </a:r>
                      <a:endParaRPr lang="en-US" altLang="zh-TW" sz="1600" kern="100" dirty="0" smtClean="0">
                        <a:latin typeface="+mn-lt"/>
                        <a:ea typeface="華康儷中黑" pitchFamily="49" charset="-120"/>
                        <a:cs typeface="Times New Roman"/>
                      </a:endParaRPr>
                    </a:p>
                    <a:p>
                      <a:pPr marL="182563" indent="-182563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altLang="en-US" sz="1600" kern="100" dirty="0" smtClean="0">
                          <a:latin typeface="+mn-lt"/>
                          <a:ea typeface="華康儷中黑" pitchFamily="49" charset="-120"/>
                          <a:cs typeface="Times New Roman"/>
                        </a:rPr>
                        <a:t>前期討論、</a:t>
                      </a:r>
                      <a:r>
                        <a:rPr lang="zh-TW" altLang="zh-TW" sz="1600" kern="100" dirty="0" smtClean="0">
                          <a:latin typeface="+mn-lt"/>
                          <a:ea typeface="華康儷中黑" pitchFamily="49" charset="-120"/>
                          <a:cs typeface="Times New Roman"/>
                        </a:rPr>
                        <a:t>階段訪談意見</a:t>
                      </a:r>
                      <a:r>
                        <a:rPr lang="zh-TW" altLang="en-US" sz="1600" kern="100" dirty="0" smtClean="0">
                          <a:latin typeface="+mn-lt"/>
                          <a:ea typeface="華康儷中黑" pitchFamily="49" charset="-120"/>
                          <a:cs typeface="Times New Roman"/>
                        </a:rPr>
                        <a:t>收斂</a:t>
                      </a:r>
                      <a:endParaRPr lang="zh-TW" altLang="zh-TW" sz="1600" kern="100" dirty="0" smtClean="0">
                        <a:latin typeface="+mn-lt"/>
                        <a:ea typeface="華康儷中黑" pitchFamily="49" charset="-120"/>
                        <a:cs typeface="Times New Roman"/>
                      </a:endParaRPr>
                    </a:p>
                    <a:p>
                      <a:pPr marL="182563" indent="-182563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altLang="zh-TW" sz="1600" kern="100" dirty="0" smtClean="0">
                          <a:latin typeface="+mn-lt"/>
                          <a:ea typeface="華康儷中黑" pitchFamily="49" charset="-120"/>
                          <a:cs typeface="Times New Roman"/>
                        </a:rPr>
                        <a:t>討論議題說明</a:t>
                      </a:r>
                    </a:p>
                  </a:txBody>
                  <a:tcPr marL="61292" marR="612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latin typeface="+mn-lt"/>
                          <a:ea typeface="華康儷中黑" pitchFamily="49" charset="-120"/>
                          <a:cs typeface="Times New Roman"/>
                        </a:rPr>
                        <a:t>執行單位</a:t>
                      </a:r>
                      <a:r>
                        <a:rPr lang="zh-TW" altLang="zh-TW" sz="2000" kern="100" dirty="0" smtClean="0">
                          <a:latin typeface="+mn-lt"/>
                          <a:ea typeface="華康儷中黑" pitchFamily="49" charset="-120"/>
                          <a:cs typeface="Times New Roman"/>
                        </a:rPr>
                        <a:t>簡報</a:t>
                      </a:r>
                      <a:endParaRPr lang="zh-TW" sz="1400" kern="100" dirty="0">
                        <a:latin typeface="+mn-lt"/>
                        <a:ea typeface="華康儷中黑" pitchFamily="49" charset="-120"/>
                        <a:cs typeface="Times New Roman"/>
                      </a:endParaRPr>
                    </a:p>
                  </a:txBody>
                  <a:tcPr marL="61292" marR="612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895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+mn-lt"/>
                          <a:ea typeface="華康儷中黑" pitchFamily="49" charset="-120"/>
                          <a:cs typeface="Times New Roman"/>
                        </a:rPr>
                        <a:t>14:10-14:50</a:t>
                      </a:r>
                      <a:endParaRPr lang="zh-TW" sz="2000" kern="100">
                        <a:latin typeface="+mn-lt"/>
                        <a:ea typeface="華康儷中黑" pitchFamily="49" charset="-120"/>
                        <a:cs typeface="Times New Roman"/>
                      </a:endParaRPr>
                    </a:p>
                  </a:txBody>
                  <a:tcPr marL="61292" marR="612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2000" kern="100" dirty="0" smtClean="0">
                          <a:solidFill>
                            <a:srgbClr val="C00000"/>
                          </a:solidFill>
                          <a:latin typeface="+mn-lt"/>
                          <a:ea typeface="華康儷中黑" pitchFamily="49" charset="-120"/>
                          <a:cs typeface="Times New Roman"/>
                        </a:rPr>
                        <a:t>議題一：</a:t>
                      </a:r>
                      <a:endParaRPr lang="en-US" altLang="zh-TW" sz="2000" kern="100" dirty="0" smtClean="0">
                        <a:solidFill>
                          <a:srgbClr val="C00000"/>
                        </a:solidFill>
                        <a:latin typeface="+mn-lt"/>
                        <a:ea typeface="華康儷中黑" pitchFamily="49" charset="-120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solidFill>
                            <a:srgbClr val="C00000"/>
                          </a:solidFill>
                          <a:latin typeface="+mn-lt"/>
                          <a:ea typeface="華康儷中黑" pitchFamily="49" charset="-120"/>
                          <a:cs typeface="Times New Roman"/>
                        </a:rPr>
                        <a:t>建物</a:t>
                      </a:r>
                      <a:r>
                        <a:rPr lang="zh-TW" sz="2000" kern="100" dirty="0">
                          <a:solidFill>
                            <a:srgbClr val="C00000"/>
                          </a:solidFill>
                          <a:latin typeface="+mn-lt"/>
                          <a:ea typeface="華康儷中黑" pitchFamily="49" charset="-120"/>
                          <a:cs typeface="Times New Roman"/>
                        </a:rPr>
                        <a:t>再</a:t>
                      </a:r>
                      <a:r>
                        <a:rPr lang="zh-TW" sz="2000" kern="100" dirty="0" smtClean="0">
                          <a:solidFill>
                            <a:srgbClr val="C00000"/>
                          </a:solidFill>
                          <a:latin typeface="+mn-lt"/>
                          <a:ea typeface="華康儷中黑" pitchFamily="49" charset="-120"/>
                          <a:cs typeface="Times New Roman"/>
                        </a:rPr>
                        <a:t>利</a:t>
                      </a:r>
                      <a:r>
                        <a:rPr lang="zh-TW" altLang="en-US" sz="2000" kern="100" dirty="0" smtClean="0">
                          <a:solidFill>
                            <a:srgbClr val="C00000"/>
                          </a:solidFill>
                          <a:latin typeface="+mn-lt"/>
                          <a:ea typeface="華康儷中黑" pitchFamily="49" charset="-120"/>
                          <a:cs typeface="Times New Roman"/>
                        </a:rPr>
                        <a:t>用主題研討</a:t>
                      </a:r>
                      <a:endParaRPr lang="zh-TW" sz="2000" kern="100" dirty="0">
                        <a:solidFill>
                          <a:srgbClr val="C00000"/>
                        </a:solidFill>
                        <a:latin typeface="+mn-lt"/>
                        <a:ea typeface="華康儷中黑" pitchFamily="49" charset="-120"/>
                        <a:cs typeface="Times New Roman"/>
                      </a:endParaRPr>
                    </a:p>
                  </a:txBody>
                  <a:tcPr marL="61292" marR="612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latin typeface="+mn-lt"/>
                          <a:ea typeface="華康儷中黑" pitchFamily="49" charset="-120"/>
                          <a:cs typeface="Times New Roman"/>
                        </a:rPr>
                        <a:t>說明</a:t>
                      </a:r>
                      <a:r>
                        <a:rPr lang="en-US" sz="2000" kern="100" dirty="0" smtClean="0">
                          <a:latin typeface="+mn-lt"/>
                          <a:ea typeface="華康儷中黑" pitchFamily="49" charset="-120"/>
                          <a:cs typeface="Times New Roman"/>
                        </a:rPr>
                        <a:t>(</a:t>
                      </a:r>
                      <a:r>
                        <a:rPr lang="en-US" altLang="zh-TW" sz="2000" kern="100" dirty="0" smtClean="0">
                          <a:latin typeface="+mn-lt"/>
                          <a:ea typeface="華康儷中黑" pitchFamily="49" charset="-120"/>
                          <a:cs typeface="Times New Roman"/>
                        </a:rPr>
                        <a:t>5</a:t>
                      </a:r>
                      <a:r>
                        <a:rPr lang="zh-TW" sz="2000" kern="100" dirty="0" smtClean="0">
                          <a:latin typeface="+mn-lt"/>
                          <a:ea typeface="華康儷中黑" pitchFamily="49" charset="-120"/>
                          <a:cs typeface="Times New Roman"/>
                        </a:rPr>
                        <a:t>分鐘</a:t>
                      </a:r>
                      <a:r>
                        <a:rPr lang="en-US" sz="2000" kern="100" dirty="0" smtClean="0">
                          <a:latin typeface="+mn-lt"/>
                          <a:ea typeface="華康儷中黑" pitchFamily="49" charset="-120"/>
                          <a:cs typeface="Times New Roman"/>
                        </a:rPr>
                        <a:t>)+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latin typeface="+mn-lt"/>
                          <a:ea typeface="華康儷中黑" pitchFamily="49" charset="-120"/>
                          <a:cs typeface="Times New Roman"/>
                        </a:rPr>
                        <a:t>交流</a:t>
                      </a:r>
                      <a:r>
                        <a:rPr lang="zh-TW" sz="2000" kern="100" dirty="0">
                          <a:latin typeface="+mn-lt"/>
                          <a:ea typeface="華康儷中黑" pitchFamily="49" charset="-120"/>
                          <a:cs typeface="Times New Roman"/>
                        </a:rPr>
                        <a:t>討論</a:t>
                      </a:r>
                      <a:r>
                        <a:rPr lang="en-US" sz="2000" kern="100" dirty="0">
                          <a:latin typeface="+mn-lt"/>
                          <a:ea typeface="華康儷中黑" pitchFamily="49" charset="-120"/>
                          <a:cs typeface="Times New Roman"/>
                        </a:rPr>
                        <a:t>(</a:t>
                      </a:r>
                      <a:r>
                        <a:rPr lang="en-US" sz="2000" kern="100" dirty="0" smtClean="0">
                          <a:latin typeface="+mn-lt"/>
                          <a:ea typeface="華康儷中黑" pitchFamily="49" charset="-120"/>
                          <a:cs typeface="Times New Roman"/>
                        </a:rPr>
                        <a:t>3</a:t>
                      </a:r>
                      <a:r>
                        <a:rPr lang="en-US" altLang="zh-TW" sz="2000" kern="100" dirty="0" smtClean="0">
                          <a:latin typeface="+mn-lt"/>
                          <a:ea typeface="華康儷中黑" pitchFamily="49" charset="-120"/>
                          <a:cs typeface="Times New Roman"/>
                        </a:rPr>
                        <a:t>5</a:t>
                      </a:r>
                      <a:r>
                        <a:rPr lang="zh-TW" sz="2000" kern="100" dirty="0" smtClean="0">
                          <a:latin typeface="+mn-lt"/>
                          <a:ea typeface="華康儷中黑" pitchFamily="49" charset="-120"/>
                          <a:cs typeface="Times New Roman"/>
                        </a:rPr>
                        <a:t>分鐘</a:t>
                      </a:r>
                      <a:r>
                        <a:rPr lang="en-US" sz="2000" kern="100" dirty="0">
                          <a:latin typeface="+mn-lt"/>
                          <a:ea typeface="華康儷中黑" pitchFamily="49" charset="-120"/>
                          <a:cs typeface="Times New Roman"/>
                        </a:rPr>
                        <a:t>)</a:t>
                      </a:r>
                      <a:endParaRPr lang="zh-TW" sz="2000" kern="100" dirty="0">
                        <a:latin typeface="+mn-lt"/>
                        <a:ea typeface="華康儷中黑" pitchFamily="49" charset="-120"/>
                        <a:cs typeface="Times New Roman"/>
                      </a:endParaRPr>
                    </a:p>
                  </a:txBody>
                  <a:tcPr marL="61292" marR="612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895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+mn-lt"/>
                          <a:ea typeface="華康儷中黑" pitchFamily="49" charset="-120"/>
                          <a:cs typeface="Times New Roman"/>
                        </a:rPr>
                        <a:t>14:50-15:30</a:t>
                      </a:r>
                      <a:endParaRPr lang="zh-TW" sz="2000" kern="100">
                        <a:latin typeface="+mn-lt"/>
                        <a:ea typeface="華康儷中黑" pitchFamily="49" charset="-120"/>
                        <a:cs typeface="Times New Roman"/>
                      </a:endParaRPr>
                    </a:p>
                  </a:txBody>
                  <a:tcPr marL="61292" marR="612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2000" kern="100" dirty="0" smtClean="0">
                          <a:solidFill>
                            <a:srgbClr val="C00000"/>
                          </a:solidFill>
                          <a:latin typeface="+mn-lt"/>
                          <a:ea typeface="華康儷中黑" pitchFamily="49" charset="-120"/>
                          <a:cs typeface="Times New Roman"/>
                        </a:rPr>
                        <a:t>議題</a:t>
                      </a:r>
                      <a:r>
                        <a:rPr lang="zh-TW" sz="2000" kern="100" dirty="0" smtClean="0">
                          <a:solidFill>
                            <a:srgbClr val="C00000"/>
                          </a:solidFill>
                          <a:latin typeface="+mn-lt"/>
                          <a:ea typeface="華康儷中黑" pitchFamily="49" charset="-120"/>
                          <a:cs typeface="Times New Roman"/>
                        </a:rPr>
                        <a:t>二</a:t>
                      </a:r>
                      <a:r>
                        <a:rPr lang="zh-TW" altLang="en-US" sz="2000" kern="100" dirty="0" smtClean="0">
                          <a:solidFill>
                            <a:srgbClr val="C00000"/>
                          </a:solidFill>
                          <a:latin typeface="+mn-lt"/>
                          <a:ea typeface="華康儷中黑" pitchFamily="49" charset="-120"/>
                          <a:cs typeface="Times New Roman"/>
                        </a:rPr>
                        <a:t>：</a:t>
                      </a:r>
                      <a:endParaRPr lang="en-US" altLang="zh-TW" sz="2000" kern="100" dirty="0" smtClean="0">
                        <a:solidFill>
                          <a:srgbClr val="C00000"/>
                        </a:solidFill>
                        <a:latin typeface="+mn-lt"/>
                        <a:ea typeface="華康儷中黑" pitchFamily="49" charset="-120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solidFill>
                            <a:srgbClr val="C00000"/>
                          </a:solidFill>
                          <a:latin typeface="+mn-lt"/>
                          <a:ea typeface="華康儷中黑" pitchFamily="49" charset="-120"/>
                          <a:cs typeface="Times New Roman"/>
                        </a:rPr>
                        <a:t>建物</a:t>
                      </a:r>
                      <a:r>
                        <a:rPr lang="zh-TW" sz="2000" kern="100" dirty="0">
                          <a:solidFill>
                            <a:srgbClr val="C00000"/>
                          </a:solidFill>
                          <a:latin typeface="+mn-lt"/>
                          <a:ea typeface="華康儷中黑" pitchFamily="49" charset="-120"/>
                          <a:cs typeface="Times New Roman"/>
                        </a:rPr>
                        <a:t>修繕</a:t>
                      </a:r>
                      <a:r>
                        <a:rPr lang="zh-TW" sz="2000" kern="100" dirty="0" smtClean="0">
                          <a:solidFill>
                            <a:srgbClr val="C00000"/>
                          </a:solidFill>
                          <a:latin typeface="+mn-lt"/>
                          <a:ea typeface="華康儷中黑" pitchFamily="49" charset="-120"/>
                          <a:cs typeface="Times New Roman"/>
                        </a:rPr>
                        <a:t>節能</a:t>
                      </a:r>
                      <a:r>
                        <a:rPr lang="zh-TW" altLang="en-US" sz="2000" kern="100" dirty="0" smtClean="0">
                          <a:solidFill>
                            <a:srgbClr val="C00000"/>
                          </a:solidFill>
                          <a:latin typeface="+mn-lt"/>
                          <a:ea typeface="華康儷中黑" pitchFamily="49" charset="-120"/>
                          <a:cs typeface="Times New Roman"/>
                        </a:rPr>
                        <a:t>方向研討</a:t>
                      </a:r>
                      <a:endParaRPr lang="zh-TW" sz="2000" kern="100" dirty="0">
                        <a:solidFill>
                          <a:srgbClr val="C00000"/>
                        </a:solidFill>
                        <a:latin typeface="+mn-lt"/>
                        <a:ea typeface="華康儷中黑" pitchFamily="49" charset="-120"/>
                        <a:cs typeface="Times New Roman"/>
                      </a:endParaRPr>
                    </a:p>
                  </a:txBody>
                  <a:tcPr marL="61292" marR="612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latin typeface="+mn-lt"/>
                          <a:ea typeface="華康儷中黑" pitchFamily="49" charset="-120"/>
                          <a:cs typeface="Times New Roman"/>
                        </a:rPr>
                        <a:t>說明</a:t>
                      </a:r>
                      <a:r>
                        <a:rPr lang="en-US" sz="2000" kern="100" dirty="0" smtClean="0">
                          <a:latin typeface="+mn-lt"/>
                          <a:ea typeface="華康儷中黑" pitchFamily="49" charset="-120"/>
                          <a:cs typeface="Times New Roman"/>
                        </a:rPr>
                        <a:t>(</a:t>
                      </a:r>
                      <a:r>
                        <a:rPr lang="en-US" altLang="zh-TW" sz="2000" kern="100" dirty="0" smtClean="0">
                          <a:latin typeface="+mn-lt"/>
                          <a:ea typeface="華康儷中黑" pitchFamily="49" charset="-120"/>
                          <a:cs typeface="Times New Roman"/>
                        </a:rPr>
                        <a:t>5</a:t>
                      </a:r>
                      <a:r>
                        <a:rPr lang="zh-TW" sz="2000" kern="100" dirty="0" smtClean="0">
                          <a:latin typeface="+mn-lt"/>
                          <a:ea typeface="華康儷中黑" pitchFamily="49" charset="-120"/>
                          <a:cs typeface="Times New Roman"/>
                        </a:rPr>
                        <a:t>分鐘</a:t>
                      </a:r>
                      <a:r>
                        <a:rPr lang="en-US" sz="2000" kern="100" dirty="0" smtClean="0">
                          <a:latin typeface="+mn-lt"/>
                          <a:ea typeface="華康儷中黑" pitchFamily="49" charset="-120"/>
                          <a:cs typeface="Times New Roman"/>
                        </a:rPr>
                        <a:t>)+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latin typeface="+mn-lt"/>
                          <a:ea typeface="華康儷中黑" pitchFamily="49" charset="-120"/>
                          <a:cs typeface="Times New Roman"/>
                        </a:rPr>
                        <a:t>交流</a:t>
                      </a:r>
                      <a:r>
                        <a:rPr lang="zh-TW" sz="2000" kern="100" dirty="0">
                          <a:latin typeface="+mn-lt"/>
                          <a:ea typeface="華康儷中黑" pitchFamily="49" charset="-120"/>
                          <a:cs typeface="Times New Roman"/>
                        </a:rPr>
                        <a:t>討論</a:t>
                      </a:r>
                      <a:r>
                        <a:rPr lang="en-US" sz="2000" kern="100" dirty="0" smtClean="0">
                          <a:latin typeface="+mn-lt"/>
                          <a:ea typeface="華康儷中黑" pitchFamily="49" charset="-120"/>
                          <a:cs typeface="Times New Roman"/>
                        </a:rPr>
                        <a:t>(</a:t>
                      </a:r>
                      <a:r>
                        <a:rPr lang="en-US" altLang="zh-TW" sz="2000" kern="100" dirty="0" smtClean="0">
                          <a:latin typeface="+mn-lt"/>
                          <a:ea typeface="華康儷中黑" pitchFamily="49" charset="-120"/>
                          <a:cs typeface="Times New Roman"/>
                        </a:rPr>
                        <a:t>35</a:t>
                      </a:r>
                      <a:r>
                        <a:rPr lang="zh-TW" sz="2000" kern="100" dirty="0" smtClean="0">
                          <a:latin typeface="+mn-lt"/>
                          <a:ea typeface="華康儷中黑" pitchFamily="49" charset="-120"/>
                          <a:cs typeface="Times New Roman"/>
                        </a:rPr>
                        <a:t>分鐘</a:t>
                      </a:r>
                      <a:r>
                        <a:rPr lang="en-US" sz="2000" kern="100" dirty="0">
                          <a:latin typeface="+mn-lt"/>
                          <a:ea typeface="華康儷中黑" pitchFamily="49" charset="-120"/>
                          <a:cs typeface="Times New Roman"/>
                        </a:rPr>
                        <a:t>)</a:t>
                      </a:r>
                      <a:endParaRPr lang="zh-TW" sz="2000" kern="100" dirty="0">
                        <a:latin typeface="+mn-lt"/>
                        <a:ea typeface="華康儷中黑" pitchFamily="49" charset="-120"/>
                        <a:cs typeface="Times New Roman"/>
                      </a:endParaRPr>
                    </a:p>
                  </a:txBody>
                  <a:tcPr marL="61292" marR="612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74088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latin typeface="+mn-lt"/>
                          <a:ea typeface="華康儷中黑" pitchFamily="49" charset="-120"/>
                          <a:cs typeface="Times New Roman"/>
                        </a:rPr>
                        <a:t>休息</a:t>
                      </a:r>
                      <a:r>
                        <a:rPr lang="en-US" sz="2000" kern="100" dirty="0" smtClean="0">
                          <a:latin typeface="+mn-lt"/>
                          <a:ea typeface="華康儷中黑" pitchFamily="49" charset="-120"/>
                          <a:cs typeface="Times New Roman"/>
                        </a:rPr>
                        <a:t> </a:t>
                      </a:r>
                      <a:r>
                        <a:rPr lang="en-US" sz="2000" kern="100" dirty="0">
                          <a:latin typeface="+mn-lt"/>
                          <a:ea typeface="華康儷中黑" pitchFamily="49" charset="-120"/>
                          <a:cs typeface="Times New Roman"/>
                        </a:rPr>
                        <a:t>15:30-15:45</a:t>
                      </a:r>
                      <a:endParaRPr lang="zh-TW" sz="2000" kern="100" dirty="0">
                        <a:latin typeface="+mn-lt"/>
                        <a:ea typeface="華康儷中黑" pitchFamily="49" charset="-120"/>
                        <a:cs typeface="Times New Roman"/>
                      </a:endParaRPr>
                    </a:p>
                  </a:txBody>
                  <a:tcPr marL="61292" marR="612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6901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+mn-lt"/>
                          <a:ea typeface="華康儷中黑" pitchFamily="49" charset="-120"/>
                          <a:cs typeface="Times New Roman"/>
                        </a:rPr>
                        <a:t>15:45-16:25</a:t>
                      </a:r>
                      <a:endParaRPr lang="zh-TW" sz="2000" kern="100">
                        <a:latin typeface="+mn-lt"/>
                        <a:ea typeface="華康儷中黑" pitchFamily="49" charset="-120"/>
                        <a:cs typeface="Times New Roman"/>
                      </a:endParaRPr>
                    </a:p>
                  </a:txBody>
                  <a:tcPr marL="61292" marR="612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2000" kern="100" dirty="0" smtClean="0">
                          <a:solidFill>
                            <a:srgbClr val="C00000"/>
                          </a:solidFill>
                          <a:latin typeface="+mn-lt"/>
                          <a:ea typeface="華康儷中黑" pitchFamily="49" charset="-120"/>
                          <a:cs typeface="Times New Roman"/>
                        </a:rPr>
                        <a:t>議題三：</a:t>
                      </a:r>
                      <a:endParaRPr lang="en-US" altLang="zh-TW" sz="2000" kern="100" dirty="0" smtClean="0">
                        <a:solidFill>
                          <a:srgbClr val="C00000"/>
                        </a:solidFill>
                        <a:latin typeface="+mn-lt"/>
                        <a:ea typeface="華康儷中黑" pitchFamily="49" charset="-120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solidFill>
                            <a:srgbClr val="C00000"/>
                          </a:solidFill>
                          <a:latin typeface="+mn-lt"/>
                          <a:ea typeface="華康儷中黑" pitchFamily="49" charset="-120"/>
                          <a:cs typeface="Times New Roman"/>
                        </a:rPr>
                        <a:t>營運</a:t>
                      </a:r>
                      <a:r>
                        <a:rPr lang="zh-TW" sz="2000" kern="100" dirty="0">
                          <a:solidFill>
                            <a:srgbClr val="C00000"/>
                          </a:solidFill>
                          <a:latin typeface="+mn-lt"/>
                          <a:ea typeface="華康儷中黑" pitchFamily="49" charset="-120"/>
                          <a:cs typeface="Times New Roman"/>
                        </a:rPr>
                        <a:t>管理及維護</a:t>
                      </a:r>
                      <a:r>
                        <a:rPr lang="zh-TW" sz="2000" kern="100" dirty="0" smtClean="0">
                          <a:solidFill>
                            <a:srgbClr val="C00000"/>
                          </a:solidFill>
                          <a:latin typeface="+mn-lt"/>
                          <a:ea typeface="華康儷中黑" pitchFamily="49" charset="-120"/>
                          <a:cs typeface="Times New Roman"/>
                        </a:rPr>
                        <a:t>策略</a:t>
                      </a:r>
                      <a:r>
                        <a:rPr lang="zh-TW" altLang="en-US" sz="2000" kern="100" dirty="0" smtClean="0">
                          <a:solidFill>
                            <a:srgbClr val="C00000"/>
                          </a:solidFill>
                          <a:latin typeface="+mn-lt"/>
                          <a:ea typeface="華康儷中黑" pitchFamily="49" charset="-120"/>
                          <a:cs typeface="Times New Roman"/>
                        </a:rPr>
                        <a:t>研討</a:t>
                      </a:r>
                      <a:endParaRPr lang="zh-TW" sz="2000" kern="100" dirty="0">
                        <a:solidFill>
                          <a:srgbClr val="C00000"/>
                        </a:solidFill>
                        <a:latin typeface="+mn-lt"/>
                        <a:ea typeface="華康儷中黑" pitchFamily="49" charset="-120"/>
                        <a:cs typeface="Times New Roman"/>
                      </a:endParaRPr>
                    </a:p>
                  </a:txBody>
                  <a:tcPr marL="61292" marR="612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latin typeface="+mn-lt"/>
                          <a:ea typeface="華康儷中黑" pitchFamily="49" charset="-120"/>
                          <a:cs typeface="Times New Roman"/>
                        </a:rPr>
                        <a:t>說明</a:t>
                      </a:r>
                      <a:r>
                        <a:rPr lang="en-US" sz="2000" kern="100" dirty="0" smtClean="0">
                          <a:latin typeface="+mn-lt"/>
                          <a:ea typeface="華康儷中黑" pitchFamily="49" charset="-120"/>
                          <a:cs typeface="Times New Roman"/>
                        </a:rPr>
                        <a:t>(</a:t>
                      </a:r>
                      <a:r>
                        <a:rPr lang="en-US" altLang="zh-TW" sz="2000" kern="100" dirty="0" smtClean="0">
                          <a:latin typeface="+mn-lt"/>
                          <a:ea typeface="華康儷中黑" pitchFamily="49" charset="-120"/>
                          <a:cs typeface="Times New Roman"/>
                        </a:rPr>
                        <a:t>5</a:t>
                      </a:r>
                      <a:r>
                        <a:rPr lang="zh-TW" sz="2000" kern="100" dirty="0" smtClean="0">
                          <a:latin typeface="+mn-lt"/>
                          <a:ea typeface="華康儷中黑" pitchFamily="49" charset="-120"/>
                          <a:cs typeface="Times New Roman"/>
                        </a:rPr>
                        <a:t>分鐘</a:t>
                      </a:r>
                      <a:r>
                        <a:rPr lang="en-US" sz="2000" kern="100" dirty="0" smtClean="0">
                          <a:latin typeface="+mn-lt"/>
                          <a:ea typeface="華康儷中黑" pitchFamily="49" charset="-120"/>
                          <a:cs typeface="Times New Roman"/>
                        </a:rPr>
                        <a:t>)+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latin typeface="+mn-lt"/>
                          <a:ea typeface="華康儷中黑" pitchFamily="49" charset="-120"/>
                          <a:cs typeface="Times New Roman"/>
                        </a:rPr>
                        <a:t>交流</a:t>
                      </a:r>
                      <a:r>
                        <a:rPr lang="zh-TW" sz="2000" kern="100" dirty="0">
                          <a:latin typeface="+mn-lt"/>
                          <a:ea typeface="華康儷中黑" pitchFamily="49" charset="-120"/>
                          <a:cs typeface="Times New Roman"/>
                        </a:rPr>
                        <a:t>討論</a:t>
                      </a:r>
                      <a:r>
                        <a:rPr lang="en-US" sz="2000" kern="100" dirty="0" smtClean="0">
                          <a:latin typeface="+mn-lt"/>
                          <a:ea typeface="華康儷中黑" pitchFamily="49" charset="-120"/>
                          <a:cs typeface="Times New Roman"/>
                        </a:rPr>
                        <a:t>(</a:t>
                      </a:r>
                      <a:r>
                        <a:rPr lang="en-US" altLang="zh-TW" sz="2000" kern="100" dirty="0" smtClean="0">
                          <a:latin typeface="+mn-lt"/>
                          <a:ea typeface="華康儷中黑" pitchFamily="49" charset="-120"/>
                          <a:cs typeface="Times New Roman"/>
                        </a:rPr>
                        <a:t>35</a:t>
                      </a:r>
                      <a:r>
                        <a:rPr lang="zh-TW" sz="2000" kern="100" dirty="0" smtClean="0">
                          <a:latin typeface="+mn-lt"/>
                          <a:ea typeface="華康儷中黑" pitchFamily="49" charset="-120"/>
                          <a:cs typeface="Times New Roman"/>
                        </a:rPr>
                        <a:t>分鐘</a:t>
                      </a:r>
                      <a:r>
                        <a:rPr lang="en-US" sz="2000" kern="100" dirty="0">
                          <a:latin typeface="+mn-lt"/>
                          <a:ea typeface="華康儷中黑" pitchFamily="49" charset="-120"/>
                          <a:cs typeface="Times New Roman"/>
                        </a:rPr>
                        <a:t>)</a:t>
                      </a:r>
                      <a:endParaRPr lang="zh-TW" sz="2000" kern="100" dirty="0">
                        <a:latin typeface="+mn-lt"/>
                        <a:ea typeface="華康儷中黑" pitchFamily="49" charset="-120"/>
                        <a:cs typeface="Times New Roman"/>
                      </a:endParaRPr>
                    </a:p>
                  </a:txBody>
                  <a:tcPr marL="61292" marR="612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393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+mn-lt"/>
                          <a:ea typeface="華康儷中黑" pitchFamily="49" charset="-120"/>
                          <a:cs typeface="Times New Roman"/>
                        </a:rPr>
                        <a:t>16:30-17:00</a:t>
                      </a:r>
                      <a:endParaRPr lang="zh-TW" sz="2000" kern="100" dirty="0">
                        <a:latin typeface="+mn-lt"/>
                        <a:ea typeface="華康儷中黑" pitchFamily="49" charset="-120"/>
                        <a:cs typeface="Times New Roman"/>
                      </a:endParaRPr>
                    </a:p>
                  </a:txBody>
                  <a:tcPr marL="61292" marR="612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latin typeface="+mn-lt"/>
                          <a:ea typeface="華康儷中黑" pitchFamily="49" charset="-120"/>
                          <a:cs typeface="Times New Roman"/>
                        </a:rPr>
                        <a:t>回應</a:t>
                      </a:r>
                      <a:r>
                        <a:rPr lang="zh-TW" sz="2000" kern="100" dirty="0">
                          <a:latin typeface="+mn-lt"/>
                          <a:ea typeface="華康儷中黑" pitchFamily="49" charset="-120"/>
                          <a:cs typeface="Times New Roman"/>
                        </a:rPr>
                        <a:t>及結論</a:t>
                      </a:r>
                    </a:p>
                  </a:txBody>
                  <a:tcPr marL="61292" marR="612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DC8-6731-4668-99D1-4F2B3FE22228}" type="slidenum">
              <a:rPr lang="zh-TW" altLang="en-US" smtClean="0"/>
              <a:pPr/>
              <a:t>2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IMG_1786.JPG"/>
          <p:cNvPicPr>
            <a:picLocks noChangeAspect="1"/>
          </p:cNvPicPr>
          <p:nvPr/>
        </p:nvPicPr>
        <p:blipFill>
          <a:blip r:embed="rId2" cstate="print"/>
          <a:srcRect l="15148" t="5576" r="47059" b="52280"/>
          <a:stretch>
            <a:fillRect/>
          </a:stretch>
        </p:blipFill>
        <p:spPr>
          <a:xfrm>
            <a:off x="3532001" y="4231341"/>
            <a:ext cx="5432612" cy="247425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議題二：建築節能修繕的研討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386" y="872716"/>
            <a:ext cx="4895533" cy="5832884"/>
          </a:xfrm>
        </p:spPr>
        <p:txBody>
          <a:bodyPr/>
          <a:lstStyle/>
          <a:p>
            <a:r>
              <a:rPr lang="zh-TW" altLang="en-US" dirty="0" smtClean="0"/>
              <a:t>玻璃帷幕：增加建築的室內空氣對流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打開一樓的部分玻璃帷幕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屋頂改為可透氣的遮蓋</a:t>
            </a:r>
            <a:endParaRPr lang="en-US" altLang="zh-TW" dirty="0" smtClean="0"/>
          </a:p>
          <a:p>
            <a:r>
              <a:rPr lang="zh-TW" altLang="en-US" dirty="0" smtClean="0"/>
              <a:t>蓄水池：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評估恢復蓄水池功能：有助於室內降溫散熱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增加民眾可親近蓄水池的方式</a:t>
            </a:r>
            <a:endParaRPr lang="en-US" altLang="zh-TW" dirty="0" smtClean="0"/>
          </a:p>
          <a:p>
            <a:r>
              <a:rPr lang="zh-TW" altLang="en-US" dirty="0" smtClean="0"/>
              <a:t>其他建議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pPr lvl="1"/>
            <a:endParaRPr lang="zh-TW" altLang="en-US" dirty="0"/>
          </a:p>
        </p:txBody>
      </p:sp>
      <p:pic>
        <p:nvPicPr>
          <p:cNvPr id="6" name="圖片 5" descr="中庭遮雨棚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388" y="4238134"/>
            <a:ext cx="3289954" cy="2467466"/>
          </a:xfrm>
          <a:prstGeom prst="rect">
            <a:avLst/>
          </a:prstGeom>
        </p:spPr>
      </p:pic>
      <p:pic>
        <p:nvPicPr>
          <p:cNvPr id="7" name="圖片 6" descr="蓄水池.JPG"/>
          <p:cNvPicPr>
            <a:picLocks noChangeAspect="1"/>
          </p:cNvPicPr>
          <p:nvPr/>
        </p:nvPicPr>
        <p:blipFill>
          <a:blip r:embed="rId4" cstate="print"/>
          <a:srcRect r="3670"/>
          <a:stretch>
            <a:fillRect/>
          </a:stretch>
        </p:blipFill>
        <p:spPr>
          <a:xfrm>
            <a:off x="5230368" y="971153"/>
            <a:ext cx="3734245" cy="3112925"/>
          </a:xfrm>
          <a:prstGeom prst="rect">
            <a:avLst/>
          </a:prstGeom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DC8-6731-4668-99D1-4F2B3FE22228}" type="slidenum">
              <a:rPr lang="zh-TW" altLang="en-US" smtClean="0"/>
              <a:pPr/>
              <a:t>20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48" r="3394" b="10191"/>
          <a:stretch/>
        </p:blipFill>
        <p:spPr>
          <a:xfrm>
            <a:off x="179389" y="3620951"/>
            <a:ext cx="4394469" cy="2916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議題三：營運管理及維護策略研討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自負盈虧的原則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373" t="5230" b="8829"/>
          <a:stretch/>
        </p:blipFill>
        <p:spPr>
          <a:xfrm>
            <a:off x="4544688" y="3631373"/>
            <a:ext cx="4419925" cy="2916000"/>
          </a:xfrm>
          <a:prstGeom prst="rect">
            <a:avLst/>
          </a:prstGeom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DC8-6731-4668-99D1-4F2B3FE22228}" type="slidenum">
              <a:rPr lang="zh-TW" altLang="en-US" smtClean="0"/>
              <a:pPr/>
              <a:t>21</a:t>
            </a:fld>
            <a:endParaRPr lang="zh-TW" alt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zh-TW" altLang="en-US" dirty="0" smtClean="0"/>
              <a:t>其他</a:t>
            </a:r>
            <a:r>
              <a:rPr lang="en-US" altLang="zh-TW" dirty="0" smtClean="0"/>
              <a:t>/</a:t>
            </a:r>
            <a:r>
              <a:rPr lang="zh-TW" altLang="en-US" dirty="0" smtClean="0"/>
              <a:t>後續議題討論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DC8-6731-4668-99D1-4F2B3FE22228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細部計畫需進行變更：使用內容調整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建蔽率</a:t>
            </a:r>
            <a:r>
              <a:rPr lang="en-US" altLang="zh-TW" dirty="0" smtClean="0"/>
              <a:t>60%</a:t>
            </a:r>
            <a:r>
              <a:rPr lang="zh-TW" altLang="en-US" dirty="0" smtClean="0"/>
              <a:t>，容積率</a:t>
            </a:r>
            <a:r>
              <a:rPr lang="en-US" altLang="zh-TW" dirty="0" smtClean="0"/>
              <a:t>130%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20665"/>
            <a:ext cx="9144000" cy="5155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DC8-6731-4668-99D1-4F2B3FE22228}" type="slidenum">
              <a:rPr lang="zh-TW" altLang="en-US" smtClean="0"/>
              <a:pPr/>
              <a:t>23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980518</a:t>
            </a:r>
            <a:r>
              <a:rPr lang="zh-TW" altLang="en-US" dirty="0" smtClean="0"/>
              <a:t>修訂建成圓環強度管制案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都市計畫書 </a:t>
            </a:r>
            <a:r>
              <a:rPr lang="en-US" altLang="zh-TW" dirty="0" smtClean="0"/>
              <a:t>P-3 【</a:t>
            </a:r>
            <a:r>
              <a:rPr lang="zh-TW" altLang="en-US" dirty="0" smtClean="0"/>
              <a:t>使用性質</a:t>
            </a:r>
            <a:r>
              <a:rPr lang="zh-TW" altLang="en-US" u="sng" dirty="0" smtClean="0"/>
              <a:t>以保存傳統美食文化為主</a:t>
            </a:r>
            <a:r>
              <a:rPr lang="en-US" altLang="zh-TW" dirty="0" smtClean="0"/>
              <a:t>】</a:t>
            </a:r>
            <a:r>
              <a:rPr lang="zh-TW" altLang="en-US" dirty="0" smtClean="0"/>
              <a:t>應作修改</a:t>
            </a:r>
            <a:endParaRPr lang="zh-TW" altLang="en-US" dirty="0"/>
          </a:p>
        </p:txBody>
      </p:sp>
      <p:pic>
        <p:nvPicPr>
          <p:cNvPr id="5" name="圖片 4" descr="980518修訂建成圓環強度管制案_公告版__頁面_4.png"/>
          <p:cNvPicPr>
            <a:picLocks noChangeAspect="1"/>
          </p:cNvPicPr>
          <p:nvPr/>
        </p:nvPicPr>
        <p:blipFill>
          <a:blip r:embed="rId2" cstate="print"/>
          <a:srcRect l="8707" t="5157" r="6749" b="62437"/>
          <a:stretch>
            <a:fillRect/>
          </a:stretch>
        </p:blipFill>
        <p:spPr>
          <a:xfrm>
            <a:off x="222136" y="1538378"/>
            <a:ext cx="8742477" cy="474165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570672" y="5443267"/>
            <a:ext cx="1923690" cy="60384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DC8-6731-4668-99D1-4F2B3FE22228}" type="slidenum">
              <a:rPr lang="zh-TW" altLang="en-US" smtClean="0"/>
              <a:pPr/>
              <a:t>24</a:t>
            </a:fld>
            <a:endParaRPr lang="zh-TW" alt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altLang="zh-TW" dirty="0" smtClean="0"/>
              <a:t>105</a:t>
            </a:r>
            <a:r>
              <a:rPr lang="zh-TW" altLang="en-US" dirty="0" smtClean="0"/>
              <a:t>年</a:t>
            </a:r>
            <a:r>
              <a:rPr lang="en-US" altLang="zh-TW" dirty="0" smtClean="0"/>
              <a:t>2</a:t>
            </a:r>
            <a:r>
              <a:rPr lang="zh-TW" altLang="en-US" dirty="0" smtClean="0"/>
              <a:t>月底</a:t>
            </a:r>
            <a:r>
              <a:rPr lang="en-US" altLang="zh-TW" dirty="0" smtClean="0"/>
              <a:t>~3</a:t>
            </a:r>
            <a:r>
              <a:rPr lang="zh-TW" altLang="en-US" dirty="0" smtClean="0"/>
              <a:t>月初訪談重點意見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3200" dirty="0" smtClean="0"/>
              <a:t>(</a:t>
            </a:r>
            <a:r>
              <a:rPr lang="zh-TW" altLang="en-US" sz="3200" dirty="0" smtClean="0"/>
              <a:t>各類訪談將持續至</a:t>
            </a:r>
            <a:r>
              <a:rPr lang="en-US" altLang="zh-TW" sz="3200" dirty="0" smtClean="0"/>
              <a:t>5</a:t>
            </a:r>
            <a:r>
              <a:rPr lang="zh-TW" altLang="en-US" sz="3200" dirty="0" smtClean="0"/>
              <a:t>月</a:t>
            </a:r>
            <a:r>
              <a:rPr lang="en-US" altLang="zh-TW" sz="3200" dirty="0" smtClean="0"/>
              <a:t>)</a:t>
            </a:r>
            <a:endParaRPr lang="zh-TW" altLang="en-US" sz="3200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DC8-6731-4668-99D1-4F2B3FE22228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訪談意見重點：建泰里陳鵬程里長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79389" y="872716"/>
            <a:ext cx="8785224" cy="5832884"/>
          </a:xfrm>
        </p:spPr>
        <p:txBody>
          <a:bodyPr>
            <a:noAutofit/>
          </a:bodyPr>
          <a:lstStyle/>
          <a:p>
            <a:r>
              <a:rPr lang="zh-TW" altLang="en-US" dirty="0" smtClean="0"/>
              <a:t>短期運用的意見</a:t>
            </a:r>
          </a:p>
          <a:p>
            <a:pPr lvl="1">
              <a:lnSpc>
                <a:spcPts val="2800"/>
              </a:lnSpc>
              <a:spcBef>
                <a:spcPts val="300"/>
              </a:spcBef>
              <a:spcAft>
                <a:spcPts val="300"/>
              </a:spcAft>
            </a:pPr>
            <a:r>
              <a:rPr lang="zh-TW" altLang="en-US" dirty="0" smtClean="0"/>
              <a:t>文創模式不容易長時間經營，不切實際的做法。</a:t>
            </a:r>
          </a:p>
          <a:p>
            <a:pPr lvl="1">
              <a:lnSpc>
                <a:spcPts val="2800"/>
              </a:lnSpc>
            </a:pPr>
            <a:r>
              <a:rPr lang="zh-TW" altLang="en-US" dirty="0" smtClean="0"/>
              <a:t>希望柯</a:t>
            </a:r>
            <a:r>
              <a:rPr lang="en-US" altLang="zh-TW" dirty="0" smtClean="0"/>
              <a:t>P</a:t>
            </a:r>
            <a:r>
              <a:rPr lang="zh-TW" altLang="en-US" dirty="0" smtClean="0"/>
              <a:t>市長能發揮魄力，不需要考慮公共建築使用年限限制，用專案專簽的方式，處理掉現有建築物。</a:t>
            </a:r>
          </a:p>
          <a:p>
            <a:pPr lvl="1">
              <a:lnSpc>
                <a:spcPts val="2800"/>
              </a:lnSpc>
            </a:pPr>
            <a:r>
              <a:rPr lang="zh-TW" altLang="en-US" dirty="0" smtClean="0"/>
              <a:t>圓環如為公共跟商業混合使用，無法完整分配使用。</a:t>
            </a:r>
          </a:p>
          <a:p>
            <a:pPr lvl="1">
              <a:lnSpc>
                <a:spcPts val="2800"/>
              </a:lnSpc>
            </a:pPr>
            <a:r>
              <a:rPr lang="zh-TW" altLang="en-US" dirty="0" smtClean="0"/>
              <a:t>期待空間經營型態為自給自足，減低市政府管理負擔。</a:t>
            </a:r>
            <a:endParaRPr lang="en-US" altLang="zh-TW" dirty="0" smtClean="0"/>
          </a:p>
          <a:p>
            <a:r>
              <a:rPr lang="zh-TW" altLang="en-US" dirty="0" smtClean="0"/>
              <a:t>最終運用方向的建議</a:t>
            </a:r>
          </a:p>
          <a:p>
            <a:pPr lvl="1">
              <a:lnSpc>
                <a:spcPts val="2800"/>
              </a:lnSpc>
            </a:pPr>
            <a:r>
              <a:rPr lang="zh-TW" altLang="en-US" dirty="0" smtClean="0"/>
              <a:t>建議為公園綠地使用，並考量歷史背景，如：</a:t>
            </a:r>
            <a:r>
              <a:rPr lang="en-US" altLang="zh-TW" dirty="0" smtClean="0"/>
              <a:t>228</a:t>
            </a:r>
            <a:r>
              <a:rPr lang="zh-TW" altLang="en-US" dirty="0" smtClean="0"/>
              <a:t>事件發生地、圓環設置為鎮煞意涵。</a:t>
            </a:r>
          </a:p>
          <a:p>
            <a:pPr lvl="1">
              <a:lnSpc>
                <a:spcPts val="2800"/>
              </a:lnSpc>
            </a:pPr>
            <a:r>
              <a:rPr lang="zh-TW" altLang="en-US" dirty="0" smtClean="0"/>
              <a:t>例如可規劃為宗教信仰中心（如</a:t>
            </a:r>
            <a:r>
              <a:rPr lang="en-US" altLang="zh-TW" dirty="0" smtClean="0"/>
              <a:t>:</a:t>
            </a:r>
            <a:r>
              <a:rPr lang="zh-TW" altLang="en-US" dirty="0" smtClean="0"/>
              <a:t>土地公廟），成立基金會、財務透明化；吸引志工服務減少人事負擔，並且香油錢收益可回饋到地區學校例如日新、蓬萊國小等或社福設施。</a:t>
            </a:r>
          </a:p>
          <a:p>
            <a:pPr lvl="1">
              <a:lnSpc>
                <a:spcPts val="2800"/>
              </a:lnSpc>
            </a:pPr>
            <a:r>
              <a:rPr lang="zh-TW" altLang="en-US" dirty="0" smtClean="0"/>
              <a:t>考量老人使用的需求與空間形式。</a:t>
            </a:r>
          </a:p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DC8-6731-4668-99D1-4F2B3FE22228}" type="slidenum">
              <a:rPr lang="zh-TW" altLang="en-US" smtClean="0"/>
              <a:pPr/>
              <a:t>26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訪談意見重點：</a:t>
            </a:r>
            <a:r>
              <a:rPr lang="zh-TW" altLang="zh-TW" dirty="0" smtClean="0"/>
              <a:t>建功里周志賢里長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圓環發展的歷史背景與現況特性</a:t>
            </a:r>
          </a:p>
          <a:p>
            <a:pPr lvl="1">
              <a:lnSpc>
                <a:spcPts val="2800"/>
              </a:lnSpc>
            </a:pPr>
            <a:r>
              <a:rPr lang="zh-TW" altLang="en-US" dirty="0" smtClean="0"/>
              <a:t>圓環周邊在早年為當初黨外雜誌、武俠小說、漫畫、童書、財訊等書籍雜誌批發地，可作為圓環未來使用的關聯想像。</a:t>
            </a:r>
          </a:p>
          <a:p>
            <a:pPr lvl="1">
              <a:lnSpc>
                <a:spcPts val="2800"/>
              </a:lnSpc>
            </a:pPr>
            <a:r>
              <a:rPr lang="zh-TW" altLang="en-US" dirty="0" smtClean="0"/>
              <a:t>目前周邊街區的店面因為產業漸漸沒落租不出去，很多都改成倉庫使用，圓環的再生活化，地方都期望能重新帶動街區產業再發展。</a:t>
            </a:r>
            <a:endParaRPr lang="en-US" altLang="zh-TW" dirty="0" smtClean="0"/>
          </a:p>
          <a:p>
            <a:pPr lvl="1"/>
            <a:endParaRPr lang="zh-TW" altLang="en-US" dirty="0" smtClean="0"/>
          </a:p>
          <a:p>
            <a:r>
              <a:rPr lang="zh-TW" altLang="en-US" dirty="0" smtClean="0"/>
              <a:t>圓環的再利用應建立下列原則：</a:t>
            </a:r>
          </a:p>
          <a:p>
            <a:pPr lvl="1"/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</a:rPr>
              <a:t>一定要尊重當地意見</a:t>
            </a:r>
          </a:p>
          <a:p>
            <a:pPr lvl="2">
              <a:lnSpc>
                <a:spcPts val="2600"/>
              </a:lnSpc>
            </a:pPr>
            <a:r>
              <a:rPr lang="zh-TW" altLang="en-US" dirty="0" smtClean="0"/>
              <a:t>過去沒有聽取地方意見，政府決定方向就做下去，結果反而對地方造成很難彌補的損失，政府自己也受到教訓，林崇傑局長大家都很支持，希望這次要也要充分尊重地方意見，一起合作。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DC8-6731-4668-99D1-4F2B3FE22228}" type="slidenum">
              <a:rPr lang="zh-TW" altLang="en-US" smtClean="0"/>
              <a:pPr/>
              <a:t>27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訪談意見重點：</a:t>
            </a:r>
            <a:r>
              <a:rPr lang="zh-TW" altLang="zh-TW" dirty="0" smtClean="0"/>
              <a:t>建功里周志賢里長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</a:rPr>
              <a:t>須有主題性</a:t>
            </a:r>
          </a:p>
          <a:p>
            <a:pPr lvl="2">
              <a:lnSpc>
                <a:spcPts val="2600"/>
              </a:lnSpc>
            </a:pPr>
            <a:r>
              <a:rPr lang="zh-TW" altLang="en-US" dirty="0" smtClean="0"/>
              <a:t>不要再作美食搶食市場，也比不過寧夏夜市，本身空間條件與市場環境已經不適合，很多當時著名的小吃店已經在附近另起爐灶，並且活得好好的。</a:t>
            </a:r>
          </a:p>
          <a:p>
            <a:pPr lvl="2">
              <a:lnSpc>
                <a:spcPts val="2600"/>
              </a:lnSpc>
            </a:pPr>
            <a:r>
              <a:rPr lang="zh-TW" altLang="en-US" dirty="0" smtClean="0"/>
              <a:t>希望能找出主題：例如動漫館，漫畫就和從前的漫畫書童書批發的歷史發展背景相關聯，作動漫館及同人、</a:t>
            </a:r>
            <a:r>
              <a:rPr lang="en-US" altLang="zh-TW" dirty="0" err="1" smtClean="0"/>
              <a:t>cosplay</a:t>
            </a:r>
            <a:r>
              <a:rPr lang="zh-TW" altLang="en-US" dirty="0" smtClean="0"/>
              <a:t>主題運用，可與後車站布料商圈、化妝品街區、鈕扣街區結合。</a:t>
            </a:r>
          </a:p>
          <a:p>
            <a:pPr lvl="1"/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</a:rPr>
              <a:t>主題能吸引年輕人及觀光客</a:t>
            </a:r>
          </a:p>
          <a:p>
            <a:pPr lvl="2">
              <a:lnSpc>
                <a:spcPts val="2600"/>
              </a:lnSpc>
            </a:pPr>
            <a:r>
              <a:rPr lang="zh-TW" altLang="en-US" dirty="0" smtClean="0"/>
              <a:t>位於老城區更新樞紐（西區門戶計畫讓附近人潮增多），週邊商圈很多店面為倉庫使用，希望能藉有此次圓環改建增加商圈人潮</a:t>
            </a:r>
          </a:p>
          <a:p>
            <a:pPr lvl="1"/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</a:rPr>
              <a:t>未來經營應自負盈虧</a:t>
            </a:r>
          </a:p>
          <a:p>
            <a:pPr lvl="2">
              <a:lnSpc>
                <a:spcPts val="2600"/>
              </a:lnSpc>
            </a:pPr>
            <a:r>
              <a:rPr lang="zh-TW" altLang="en-US" dirty="0" smtClean="0"/>
              <a:t>有興趣投資經營的團隊廠商，可以提出企劃構想然後大家一起評比，選出最好的，但是前提當然是要自負盈虧，因為圓環畢竟是公有設施，不能再要求政府提供更多優惠。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DC8-6731-4668-99D1-4F2B3FE22228}" type="slidenum">
              <a:rPr lang="zh-TW" altLang="en-US" smtClean="0"/>
              <a:pPr/>
              <a:t>28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訪談意見重點：呂大吉建築師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作為創業育成中心的功能主題</a:t>
            </a:r>
          </a:p>
          <a:p>
            <a:pPr lvl="1">
              <a:lnSpc>
                <a:spcPts val="2800"/>
              </a:lnSpc>
            </a:pPr>
            <a:r>
              <a:rPr lang="zh-TW" altLang="en-US" dirty="0" smtClean="0"/>
              <a:t>圓環地理位置具有優勢，為復甦大稻埕商圈與產業的關鍵。</a:t>
            </a:r>
          </a:p>
          <a:p>
            <a:pPr lvl="1">
              <a:lnSpc>
                <a:spcPts val="2800"/>
              </a:lnSpc>
            </a:pPr>
            <a:r>
              <a:rPr lang="zh-TW" altLang="en-US" dirty="0" smtClean="0"/>
              <a:t>迪化街近年店租一直上漲，</a:t>
            </a:r>
            <a:r>
              <a:rPr lang="en-US" altLang="zh-TW" dirty="0" smtClean="0"/>
              <a:t>3-5</a:t>
            </a:r>
            <a:r>
              <a:rPr lang="zh-TW" altLang="en-US" dirty="0" smtClean="0"/>
              <a:t>年前來開店的年青人已經付擔不起要撤出迪化街，因此期望圓環空間能作為地方青年創業起步的育成中心。</a:t>
            </a:r>
          </a:p>
          <a:p>
            <a:pPr lvl="1">
              <a:lnSpc>
                <a:spcPts val="2800"/>
              </a:lnSpc>
            </a:pPr>
            <a:r>
              <a:rPr lang="zh-TW" altLang="en-US" dirty="0" smtClean="0"/>
              <a:t>設置為老城區的特色商品展售中心，進行商品行銷，例如百年特色老店，藉以訴說大稻埕或台北市發展的歷史。</a:t>
            </a:r>
          </a:p>
          <a:p>
            <a:r>
              <a:rPr lang="zh-TW" altLang="en-US" dirty="0" smtClean="0"/>
              <a:t>建築本體的改善與注意事項建議</a:t>
            </a:r>
          </a:p>
          <a:p>
            <a:pPr lvl="1">
              <a:lnSpc>
                <a:spcPts val="2800"/>
              </a:lnSpc>
            </a:pPr>
            <a:r>
              <a:rPr lang="zh-TW" altLang="en-US" dirty="0" smtClean="0"/>
              <a:t>建議應將一樓玻璃帷幕打開，讓商業空間對外開放；因應短期節能需求，中庭天花板建議取消。</a:t>
            </a:r>
          </a:p>
          <a:p>
            <a:pPr lvl="1">
              <a:lnSpc>
                <a:spcPts val="2800"/>
              </a:lnSpc>
            </a:pPr>
            <a:r>
              <a:rPr lang="zh-TW" altLang="en-US" dirty="0" smtClean="0"/>
              <a:t>可邀請節能專家（如</a:t>
            </a:r>
            <a:r>
              <a:rPr lang="en-US" altLang="zh-TW" dirty="0" smtClean="0"/>
              <a:t>:</a:t>
            </a:r>
            <a:r>
              <a:rPr lang="zh-TW" altLang="en-US" dirty="0" smtClean="0"/>
              <a:t>綠適居）一同討論全面性的節能方式。</a:t>
            </a:r>
          </a:p>
          <a:p>
            <a:pPr lvl="1">
              <a:lnSpc>
                <a:spcPts val="2800"/>
              </a:lnSpc>
            </a:pPr>
            <a:r>
              <a:rPr lang="en-US" altLang="zh-TW" dirty="0" smtClean="0"/>
              <a:t>106</a:t>
            </a:r>
            <a:r>
              <a:rPr lang="zh-TW" altLang="en-US" dirty="0" smtClean="0"/>
              <a:t>年</a:t>
            </a:r>
            <a:r>
              <a:rPr lang="en-US" altLang="zh-TW" dirty="0" smtClean="0"/>
              <a:t>1</a:t>
            </a:r>
            <a:r>
              <a:rPr lang="zh-TW" altLang="en-US" dirty="0" smtClean="0"/>
              <a:t>月</a:t>
            </a:r>
            <a:r>
              <a:rPr lang="en-US" altLang="zh-TW" dirty="0" smtClean="0"/>
              <a:t>1</a:t>
            </a:r>
            <a:r>
              <a:rPr lang="zh-TW" altLang="en-US" dirty="0" smtClean="0"/>
              <a:t>日的時程過於緊湊，</a:t>
            </a:r>
            <a:r>
              <a:rPr lang="zh-TW" altLang="en-US" dirty="0" smtClean="0">
                <a:solidFill>
                  <a:srgbClr val="C00000"/>
                </a:solidFill>
              </a:rPr>
              <a:t>內部修繕需考量變更建物築使用執照的行政程序時間是否趕得上 </a:t>
            </a:r>
            <a:r>
              <a:rPr lang="en-US" altLang="zh-TW" dirty="0" smtClean="0">
                <a:solidFill>
                  <a:srgbClr val="C00000"/>
                </a:solidFill>
              </a:rPr>
              <a:t>?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DC8-6731-4668-99D1-4F2B3FE22228}" type="slidenum">
              <a:rPr lang="zh-TW" altLang="en-US" smtClean="0"/>
              <a:pPr/>
              <a:t>29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圓環當前的經營困境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179388" y="758952"/>
          <a:ext cx="8713092" cy="604732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56220"/>
                <a:gridCol w="2956372"/>
                <a:gridCol w="4500500"/>
              </a:tblGrid>
              <a:tr h="395224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latin typeface="微軟正黑體" pitchFamily="34" charset="-120"/>
                          <a:ea typeface="微軟正黑體" pitchFamily="34" charset="-120"/>
                        </a:rPr>
                        <a:t>時期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latin typeface="微軟正黑體" pitchFamily="34" charset="-120"/>
                          <a:ea typeface="微軟正黑體" pitchFamily="34" charset="-120"/>
                        </a:rPr>
                        <a:t>經營內容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latin typeface="微軟正黑體" pitchFamily="34" charset="-120"/>
                          <a:ea typeface="微軟正黑體" pitchFamily="34" charset="-120"/>
                        </a:rPr>
                        <a:t>遭遇議題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43068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92</a:t>
                      </a:r>
                      <a:r>
                        <a:rPr lang="zh-TW" altLang="en-US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年</a:t>
                      </a:r>
                      <a:r>
                        <a:rPr lang="en-US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r>
                        <a:rPr lang="zh-TW" altLang="en-US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月</a:t>
                      </a:r>
                      <a:r>
                        <a:rPr lang="en-US" altLang="zh-TW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~</a:t>
                      </a:r>
                    </a:p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95</a:t>
                      </a:r>
                      <a:r>
                        <a:rPr lang="zh-TW" altLang="en-US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年</a:t>
                      </a:r>
                      <a:r>
                        <a:rPr lang="en-US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7</a:t>
                      </a:r>
                      <a:r>
                        <a:rPr lang="zh-TW" altLang="en-US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月</a:t>
                      </a:r>
                      <a:endParaRPr lang="en-US" sz="1800" kern="0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800" b="1" u="sng" kern="0" dirty="0">
                          <a:latin typeface="微軟正黑體" pitchFamily="34" charset="-120"/>
                          <a:ea typeface="微軟正黑體" pitchFamily="34" charset="-120"/>
                        </a:rPr>
                        <a:t>建成圓環</a:t>
                      </a:r>
                      <a:r>
                        <a:rPr lang="zh-TW" sz="1800" b="1" u="sng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美食</a:t>
                      </a:r>
                      <a:r>
                        <a:rPr lang="zh-TW" sz="1800" b="1" u="sng" kern="0" dirty="0">
                          <a:latin typeface="微軟正黑體" pitchFamily="34" charset="-120"/>
                          <a:ea typeface="微軟正黑體" pitchFamily="34" charset="-120"/>
                        </a:rPr>
                        <a:t>館</a:t>
                      </a:r>
                      <a:endParaRPr lang="zh-TW" sz="1800" b="1" u="sng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latin typeface="微軟正黑體" pitchFamily="34" charset="-120"/>
                          <a:ea typeface="微軟正黑體" pitchFamily="34" charset="-120"/>
                        </a:rPr>
                        <a:t>規劃為</a:t>
                      </a:r>
                      <a:r>
                        <a:rPr lang="zh-TW" sz="1800" b="1" u="sng" kern="0" dirty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傳統美食館</a:t>
                      </a:r>
                      <a:r>
                        <a:rPr lang="zh-TW" sz="1800" kern="0" dirty="0">
                          <a:latin typeface="微軟正黑體" pitchFamily="34" charset="-120"/>
                          <a:ea typeface="微軟正黑體" pitchFamily="34" charset="-120"/>
                        </a:rPr>
                        <a:t>使用，以保存圓環的歷史記憶與原有使用方式。安置大部分原有攤商於新式建築內經營。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65113" lvl="0" indent="-265113" algn="just">
                        <a:lnSpc>
                          <a:spcPts val="24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800" kern="0" dirty="0">
                          <a:latin typeface="微軟正黑體" pitchFamily="34" charset="-120"/>
                          <a:ea typeface="微軟正黑體" pitchFamily="34" charset="-120"/>
                        </a:rPr>
                        <a:t>施工期間發現水池古蹟，歷經兩次變更設計</a:t>
                      </a:r>
                      <a:r>
                        <a:rPr lang="zh-TW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，</a:t>
                      </a:r>
                      <a:r>
                        <a:rPr lang="zh-TW" altLang="en-US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攤位數</a:t>
                      </a:r>
                      <a:r>
                        <a:rPr lang="zh-TW" sz="1800" b="0" u="none" kern="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為</a:t>
                      </a:r>
                      <a:r>
                        <a:rPr lang="en-US" sz="1800" b="0" u="none" kern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25</a:t>
                      </a:r>
                      <a:r>
                        <a:rPr lang="zh-TW" sz="1800" b="0" u="none" kern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攤</a:t>
                      </a:r>
                      <a:r>
                        <a:rPr lang="zh-TW" sz="1800" kern="0" dirty="0">
                          <a:latin typeface="微軟正黑體" pitchFamily="34" charset="-120"/>
                          <a:ea typeface="微軟正黑體" pitchFamily="34" charset="-120"/>
                        </a:rPr>
                        <a:t>。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265113" lvl="0" indent="-265113" algn="just">
                        <a:lnSpc>
                          <a:spcPts val="24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800" kern="0" dirty="0">
                          <a:latin typeface="微軟正黑體" pitchFamily="34" charset="-120"/>
                          <a:ea typeface="微軟正黑體" pitchFamily="34" charset="-120"/>
                        </a:rPr>
                        <a:t>原本圓環知名店家如萬福號、三元號、龍鳳號等皆在外自立門戶，美食館吸引力降低。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265113" lvl="0" indent="-265113" algn="just">
                        <a:lnSpc>
                          <a:spcPts val="24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800" b="1" u="sng" kern="0" dirty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新式建築設計未完善考量經營</a:t>
                      </a:r>
                      <a:r>
                        <a:rPr lang="zh-TW" sz="1800" b="1" u="sng" kern="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小吃需求</a:t>
                      </a:r>
                      <a:r>
                        <a:rPr lang="zh-TW" sz="1800" kern="0" dirty="0">
                          <a:latin typeface="微軟正黑體" pitchFamily="34" charset="-120"/>
                          <a:ea typeface="微軟正黑體" pitchFamily="34" charset="-120"/>
                        </a:rPr>
                        <a:t>，空間動線過於狹窄、排水不良，玻璃帷幕設計亦使場館產生聚熱</a:t>
                      </a:r>
                      <a:r>
                        <a:rPr lang="zh-TW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效果</a:t>
                      </a:r>
                      <a:r>
                        <a:rPr lang="zh-TW" altLang="en-US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。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3068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96</a:t>
                      </a:r>
                      <a:r>
                        <a:rPr lang="zh-TW" altLang="en-US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年</a:t>
                      </a:r>
                      <a:r>
                        <a:rPr lang="en-US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7</a:t>
                      </a:r>
                      <a:r>
                        <a:rPr lang="zh-TW" altLang="en-US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月</a:t>
                      </a:r>
                      <a:r>
                        <a:rPr lang="en-US" altLang="zh-TW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~</a:t>
                      </a:r>
                    </a:p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105</a:t>
                      </a:r>
                      <a:r>
                        <a:rPr lang="zh-TW" altLang="en-US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年</a:t>
                      </a:r>
                      <a:r>
                        <a:rPr lang="en-US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7</a:t>
                      </a:r>
                      <a:r>
                        <a:rPr lang="zh-TW" altLang="en-US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月</a:t>
                      </a:r>
                      <a:endParaRPr lang="en-US" sz="1800" kern="0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800" b="1" u="sng" kern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臺北圓環</a:t>
                      </a:r>
                    </a:p>
                  </a:txBody>
                  <a:tcPr marL="68580" marR="68580" marT="0" marB="0" anchor="ctr"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65113" lvl="0" indent="-265113" algn="just">
                        <a:lnSpc>
                          <a:spcPts val="24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altLang="zh-TW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96</a:t>
                      </a:r>
                      <a:r>
                        <a:rPr lang="zh-TW" altLang="en-US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年</a:t>
                      </a:r>
                      <a:r>
                        <a:rPr lang="zh-TW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臺</a:t>
                      </a:r>
                      <a:r>
                        <a:rPr lang="zh-TW" sz="1800" kern="0" dirty="0">
                          <a:latin typeface="微軟正黑體" pitchFamily="34" charset="-120"/>
                          <a:ea typeface="微軟正黑體" pitchFamily="34" charset="-120"/>
                        </a:rPr>
                        <a:t>北圓環股份有限公司</a:t>
                      </a:r>
                      <a:r>
                        <a:rPr lang="zh-TW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引</a:t>
                      </a:r>
                      <a:r>
                        <a:rPr lang="zh-TW" altLang="en-US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入</a:t>
                      </a:r>
                      <a:r>
                        <a:rPr lang="zh-TW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流水席餐廳，</a:t>
                      </a:r>
                      <a:r>
                        <a:rPr lang="zh-TW" sz="1800" kern="0" dirty="0">
                          <a:latin typeface="微軟正黑體" pitchFamily="34" charset="-120"/>
                          <a:ea typeface="微軟正黑體" pitchFamily="34" charset="-120"/>
                        </a:rPr>
                        <a:t>以「進入老臺北的新大門</a:t>
                      </a:r>
                      <a:r>
                        <a:rPr lang="zh-TW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」</a:t>
                      </a:r>
                      <a:r>
                        <a:rPr lang="zh-TW" altLang="en-US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為</a:t>
                      </a:r>
                      <a:r>
                        <a:rPr lang="zh-TW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定位</a:t>
                      </a:r>
                      <a:r>
                        <a:rPr lang="zh-TW" sz="1800" kern="0" dirty="0">
                          <a:latin typeface="微軟正黑體" pitchFamily="34" charset="-120"/>
                          <a:ea typeface="微軟正黑體" pitchFamily="34" charset="-120"/>
                        </a:rPr>
                        <a:t>，販售臺灣小吃、酒席及團菜為主。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265113" lvl="0" indent="-265113" algn="just">
                        <a:lnSpc>
                          <a:spcPts val="24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altLang="zh-TW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101</a:t>
                      </a:r>
                      <a:r>
                        <a:rPr lang="zh-TW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年，</a:t>
                      </a:r>
                      <a:r>
                        <a:rPr lang="zh-TW" altLang="en-US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又</a:t>
                      </a:r>
                      <a:r>
                        <a:rPr lang="zh-TW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以</a:t>
                      </a:r>
                      <a:r>
                        <a:rPr lang="zh-TW" sz="1800" kern="0" dirty="0">
                          <a:latin typeface="微軟正黑體" pitchFamily="34" charset="-120"/>
                          <a:ea typeface="微軟正黑體" pitchFamily="34" charset="-120"/>
                        </a:rPr>
                        <a:t>「臺北圓環保庇館</a:t>
                      </a:r>
                      <a:r>
                        <a:rPr lang="zh-TW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」新</a:t>
                      </a:r>
                      <a:r>
                        <a:rPr lang="zh-TW" sz="1800" kern="0" dirty="0">
                          <a:latin typeface="微軟正黑體" pitchFamily="34" charset="-120"/>
                          <a:ea typeface="微軟正黑體" pitchFamily="34" charset="-120"/>
                        </a:rPr>
                        <a:t>開幕，經營國宴中式餐廳</a:t>
                      </a:r>
                      <a:r>
                        <a:rPr lang="zh-TW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、文</a:t>
                      </a:r>
                      <a:r>
                        <a:rPr lang="zh-TW" sz="1800" kern="0" dirty="0">
                          <a:latin typeface="微軟正黑體" pitchFamily="34" charset="-120"/>
                          <a:ea typeface="微軟正黑體" pitchFamily="34" charset="-120"/>
                        </a:rPr>
                        <a:t>創商店等。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65113" lvl="0" indent="-265113" algn="just">
                        <a:lnSpc>
                          <a:spcPts val="24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800" kern="0" dirty="0">
                          <a:latin typeface="微軟正黑體" pitchFamily="34" charset="-120"/>
                          <a:ea typeface="微軟正黑體" pitchFamily="34" charset="-120"/>
                        </a:rPr>
                        <a:t>華旭公司與流水席公司發生租金爭議，</a:t>
                      </a:r>
                      <a:r>
                        <a:rPr lang="en-US" sz="1800" kern="0" dirty="0">
                          <a:latin typeface="微軟正黑體" pitchFamily="34" charset="-120"/>
                          <a:ea typeface="微軟正黑體" pitchFamily="34" charset="-120"/>
                        </a:rPr>
                        <a:t>2011</a:t>
                      </a:r>
                      <a:r>
                        <a:rPr lang="zh-TW" sz="1800" kern="0" dirty="0">
                          <a:latin typeface="微軟正黑體" pitchFamily="34" charset="-120"/>
                          <a:ea typeface="微軟正黑體" pitchFamily="34" charset="-120"/>
                        </a:rPr>
                        <a:t>年</a:t>
                      </a:r>
                      <a:r>
                        <a:rPr lang="en-US" sz="1800" kern="0" dirty="0">
                          <a:latin typeface="微軟正黑體" pitchFamily="34" charset="-120"/>
                          <a:ea typeface="微軟正黑體" pitchFamily="34" charset="-120"/>
                        </a:rPr>
                        <a:t>5</a:t>
                      </a:r>
                      <a:r>
                        <a:rPr lang="zh-TW" sz="1800" kern="0" dirty="0">
                          <a:latin typeface="微軟正黑體" pitchFamily="34" charset="-120"/>
                          <a:ea typeface="微軟正黑體" pitchFamily="34" charset="-120"/>
                        </a:rPr>
                        <a:t>月歇業。</a:t>
                      </a:r>
                      <a:r>
                        <a:rPr lang="en-US" sz="1800" kern="0" dirty="0">
                          <a:latin typeface="微軟正黑體" pitchFamily="34" charset="-120"/>
                          <a:ea typeface="微軟正黑體" pitchFamily="34" charset="-120"/>
                        </a:rPr>
                        <a:t>2012</a:t>
                      </a:r>
                      <a:r>
                        <a:rPr lang="zh-TW" sz="1800" kern="0" dirty="0">
                          <a:latin typeface="微軟正黑體" pitchFamily="34" charset="-120"/>
                          <a:ea typeface="微軟正黑體" pitchFamily="34" charset="-120"/>
                        </a:rPr>
                        <a:t>年重新由余湘及聯廣集團主導開幕。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265113" lvl="0" indent="-265113" algn="just">
                        <a:lnSpc>
                          <a:spcPts val="24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800" b="1" u="sng" kern="0" dirty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宴客餐廳、文創商店等消費客群與夜市客群有落差，無法引入周邊人潮</a:t>
                      </a:r>
                      <a:r>
                        <a:rPr lang="zh-TW" sz="1800" b="1" u="sng" kern="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。</a:t>
                      </a:r>
                      <a:endParaRPr lang="zh-TW" sz="1800" b="1" u="sng" kern="100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265113" lvl="0" indent="-265113" algn="just">
                        <a:lnSpc>
                          <a:spcPts val="24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800" b="1" u="sng" kern="0" dirty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硬體設計缺失。</a:t>
                      </a:r>
                      <a:endParaRPr lang="zh-TW" sz="1800" b="1" u="sng" kern="100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265113" lvl="0" indent="-265113" algn="just">
                        <a:lnSpc>
                          <a:spcPts val="24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馬路阻隔人</a:t>
                      </a:r>
                      <a:r>
                        <a:rPr lang="zh-TW" altLang="en-US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潮，</a:t>
                      </a:r>
                      <a:r>
                        <a:rPr lang="zh-TW" sz="1800" kern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汽機</a:t>
                      </a:r>
                      <a:r>
                        <a:rPr lang="zh-TW" sz="1800" kern="0" dirty="0">
                          <a:latin typeface="微軟正黑體" pitchFamily="34" charset="-120"/>
                          <a:ea typeface="微軟正黑體" pitchFamily="34" charset="-120"/>
                        </a:rPr>
                        <a:t>車停車不便。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529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b="1" u="none" kern="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105</a:t>
                      </a:r>
                      <a:r>
                        <a:rPr lang="zh-TW" altLang="en-US" sz="1800" b="1" u="none" kern="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800" b="1" u="none" kern="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7</a:t>
                      </a:r>
                      <a:r>
                        <a:rPr lang="zh-TW" altLang="en-US" sz="1800" b="1" u="none" kern="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月之後</a:t>
                      </a:r>
                      <a:r>
                        <a:rPr lang="en-US" altLang="zh-TW" sz="1800" b="1" u="none" kern="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~</a:t>
                      </a:r>
                      <a:endParaRPr lang="zh-TW" sz="1800" b="1" u="none" kern="0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68580" marR="68580" marT="0" marB="0" anchor="ctr"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altLang="en-US" sz="3600" b="1" kern="1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？</a:t>
                      </a:r>
                      <a:endParaRPr lang="zh-TW" sz="3600" b="1" kern="100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altLang="en-US" sz="3600" b="1" kern="1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？</a:t>
                      </a:r>
                      <a:endParaRPr lang="zh-TW" sz="3600" b="1" kern="100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DC8-6731-4668-99D1-4F2B3FE22228}" type="slidenum">
              <a:rPr lang="zh-TW" altLang="en-US" smtClean="0"/>
              <a:pPr/>
              <a:t>3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訪談意見重點：呂大吉建築師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其他建議</a:t>
            </a:r>
          </a:p>
          <a:p>
            <a:pPr lvl="1">
              <a:lnSpc>
                <a:spcPts val="2800"/>
              </a:lnSpc>
            </a:pPr>
            <a:r>
              <a:rPr lang="zh-TW" altLang="en-US" dirty="0" smtClean="0"/>
              <a:t>市場處承租合約終止後，建議圓環戶外空地可以週期性的舉辦市集，讓地方活躍社群進駐或參與，可以從七月就開始有活動，增加市民對圓環的關注度。</a:t>
            </a:r>
          </a:p>
          <a:p>
            <a:pPr lvl="1">
              <a:lnSpc>
                <a:spcPts val="2800"/>
              </a:lnSpc>
            </a:pPr>
            <a:r>
              <a:rPr lang="zh-TW" altLang="en-US" dirty="0" smtClean="0"/>
              <a:t>建議藉由專家學者及地方人士組成委員會，一同審查營運團隊的經營模式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DC8-6731-4668-99D1-4F2B3FE22228}" type="slidenum">
              <a:rPr lang="zh-TW" altLang="en-US" smtClean="0"/>
              <a:pPr/>
              <a:t>30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訪談意見重點：</a:t>
            </a:r>
            <a:r>
              <a:rPr lang="zh-TW" altLang="zh-TW" dirty="0" smtClean="0"/>
              <a:t>星明里李秀男里長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增加圓環的主題特色與能見度</a:t>
            </a:r>
          </a:p>
          <a:p>
            <a:pPr lvl="1"/>
            <a:r>
              <a:rPr lang="zh-TW" altLang="en-US" dirty="0" smtClean="0"/>
              <a:t>活化利用日據時期的消防水池，保存圓環的歷史意義</a:t>
            </a:r>
          </a:p>
          <a:p>
            <a:pPr lvl="1">
              <a:lnSpc>
                <a:spcPts val="2800"/>
              </a:lnSpc>
            </a:pPr>
            <a:r>
              <a:rPr lang="zh-TW" altLang="en-US" dirty="0" smtClean="0"/>
              <a:t>將中山站的人潮引到圓環：在不影響公共安全的前提下，在屋頂增加地標物，提昇圓環的能見度，或評估將南京西路與承德路口的人行天橋拆除</a:t>
            </a:r>
          </a:p>
          <a:p>
            <a:pPr lvl="1">
              <a:lnSpc>
                <a:spcPts val="2800"/>
              </a:lnSpc>
            </a:pPr>
            <a:r>
              <a:rPr lang="zh-TW" altLang="en-US" dirty="0" smtClean="0"/>
              <a:t>考量地利之便，圓環可變為大稻埕地區資訊中心，規劃半日及一日導覽，讓圓環成為導覽路線的必經之景點</a:t>
            </a:r>
          </a:p>
          <a:p>
            <a:pPr lvl="1"/>
            <a:r>
              <a:rPr lang="zh-TW" altLang="en-US" dirty="0" smtClean="0"/>
              <a:t>創意行銷等類型的空間使用目的界定模糊，容易流於形式討論</a:t>
            </a:r>
          </a:p>
          <a:p>
            <a:r>
              <a:rPr lang="zh-TW" altLang="en-US" dirty="0" smtClean="0"/>
              <a:t>後續執行建議</a:t>
            </a:r>
          </a:p>
          <a:p>
            <a:pPr lvl="1">
              <a:lnSpc>
                <a:spcPts val="2800"/>
              </a:lnSpc>
            </a:pPr>
            <a:r>
              <a:rPr lang="zh-TW" altLang="en-US" dirty="0" smtClean="0"/>
              <a:t>現況的動線隔間不適合餐飲使用，建議可規劃為簡易型的世貿展覽館，並能增設友善廁所，提供觀光訪客或公共使用。</a:t>
            </a:r>
          </a:p>
          <a:p>
            <a:pPr lvl="1">
              <a:lnSpc>
                <a:spcPts val="2800"/>
              </a:lnSpc>
            </a:pPr>
            <a:r>
              <a:rPr lang="en-US" altLang="zh-TW" dirty="0" smtClean="0"/>
              <a:t>106</a:t>
            </a:r>
            <a:r>
              <a:rPr lang="zh-TW" altLang="en-US" dirty="0" smtClean="0"/>
              <a:t>年</a:t>
            </a:r>
            <a:r>
              <a:rPr lang="en-US" altLang="zh-TW" dirty="0" smtClean="0"/>
              <a:t>1</a:t>
            </a:r>
            <a:r>
              <a:rPr lang="zh-TW" altLang="en-US" dirty="0" smtClean="0"/>
              <a:t>月</a:t>
            </a:r>
            <a:r>
              <a:rPr lang="en-US" altLang="zh-TW" dirty="0" smtClean="0"/>
              <a:t>1</a:t>
            </a:r>
            <a:r>
              <a:rPr lang="zh-TW" altLang="en-US" dirty="0" smtClean="0"/>
              <a:t>日開幕的時程過於倉促，擔心因時程過趕，無法完整考量空間再利用，若是造成第二次失敗就很難挽回社區對政府的信任。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DC8-6731-4668-99D1-4F2B3FE22228}" type="slidenum">
              <a:rPr lang="zh-TW" altLang="en-US" smtClean="0"/>
              <a:pPr/>
              <a:t>31</a:t>
            </a:fld>
            <a:endParaRPr lang="zh-TW" alt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謝謝，敬請指教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DC8-6731-4668-99D1-4F2B3FE22228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市府政策方向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時程：</a:t>
            </a:r>
            <a:r>
              <a:rPr lang="en-US" altLang="zh-TW" dirty="0" smtClean="0"/>
              <a:t>105</a:t>
            </a:r>
            <a:r>
              <a:rPr lang="zh-TW" altLang="en-US" dirty="0" smtClean="0"/>
              <a:t>年</a:t>
            </a:r>
            <a:r>
              <a:rPr lang="en-US" altLang="zh-TW" dirty="0" smtClean="0"/>
              <a:t>7</a:t>
            </a:r>
            <a:r>
              <a:rPr lang="zh-TW" altLang="en-US" dirty="0" smtClean="0"/>
              <a:t>月</a:t>
            </a:r>
            <a:r>
              <a:rPr lang="en-US" altLang="zh-TW" dirty="0" smtClean="0"/>
              <a:t>29</a:t>
            </a:r>
            <a:r>
              <a:rPr lang="zh-TW" altLang="en-US" dirty="0" smtClean="0"/>
              <a:t>日以後不再續約，</a:t>
            </a:r>
            <a:r>
              <a:rPr lang="en-US" altLang="zh-TW" dirty="0" smtClean="0"/>
              <a:t>106</a:t>
            </a:r>
            <a:r>
              <a:rPr lang="zh-TW" altLang="en-US" dirty="0" smtClean="0"/>
              <a:t>年</a:t>
            </a:r>
            <a:r>
              <a:rPr lang="en-US" altLang="zh-TW" dirty="0" smtClean="0"/>
              <a:t>1</a:t>
            </a:r>
            <a:r>
              <a:rPr lang="zh-TW" altLang="en-US" dirty="0" smtClean="0"/>
              <a:t>月</a:t>
            </a:r>
            <a:r>
              <a:rPr lang="en-US" altLang="zh-TW" dirty="0" smtClean="0"/>
              <a:t>1</a:t>
            </a:r>
            <a:r>
              <a:rPr lang="zh-TW" altLang="en-US" dirty="0" smtClean="0"/>
              <a:t>日重啟使用。</a:t>
            </a:r>
            <a:endParaRPr lang="en-US" altLang="zh-TW" dirty="0" smtClean="0"/>
          </a:p>
          <a:p>
            <a:r>
              <a:rPr lang="zh-TW" altLang="en-US" dirty="0" smtClean="0"/>
              <a:t>建築物「不拆除」，僅局部改善</a:t>
            </a:r>
          </a:p>
          <a:p>
            <a:pPr lvl="1"/>
            <a:r>
              <a:rPr lang="zh-TW" altLang="en-US" dirty="0" smtClean="0"/>
              <a:t>受限於審監制度規範，未達使用期限暫不拆除。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地方凝聚共識以不拆除為前提，朝向建築物局部改良為主。</a:t>
            </a:r>
            <a:endParaRPr lang="en-US" altLang="zh-TW" dirty="0" smtClean="0"/>
          </a:p>
          <a:p>
            <a:r>
              <a:rPr lang="zh-TW" altLang="en-US" dirty="0" smtClean="0"/>
              <a:t>圓環「不設捷運站」為前提</a:t>
            </a:r>
          </a:p>
          <a:p>
            <a:pPr lvl="1"/>
            <a:r>
              <a:rPr lang="zh-TW" altLang="en-US" dirty="0" smtClean="0"/>
              <a:t>捷運天水站此時執行困難度高、可行性低。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地方凝聚共識以不搭配捷運設站為前提進行討論。</a:t>
            </a:r>
            <a:endParaRPr lang="en-US" altLang="zh-TW" dirty="0" smtClean="0"/>
          </a:p>
          <a:p>
            <a:r>
              <a:rPr lang="zh-TW" altLang="en-US" dirty="0" smtClean="0"/>
              <a:t>歷次討論須逐步「收斂明確可行方向」</a:t>
            </a:r>
          </a:p>
          <a:p>
            <a:pPr lvl="1"/>
            <a:r>
              <a:rPr lang="zh-TW" altLang="en-US" dirty="0" smtClean="0"/>
              <a:t>近年地方民眾逐步提出不同的、多元化的再利用方式；應該逐步將每次討論結果，收斂為明確可行的再利用方向，讓圓環再利用方案成真。</a:t>
            </a:r>
            <a:endParaRPr lang="en-US" altLang="zh-TW" dirty="0" smtClean="0"/>
          </a:p>
          <a:p>
            <a:r>
              <a:rPr lang="zh-TW" altLang="en-US" dirty="0" smtClean="0"/>
              <a:t>公開展示地方大眾意見， 「透過座談會、論壇決定地方共識」</a:t>
            </a:r>
          </a:p>
          <a:p>
            <a:pPr lvl="1"/>
            <a:r>
              <a:rPr lang="zh-TW" altLang="en-US" dirty="0" smtClean="0"/>
              <a:t>本次建成圓環再利用方向，將由民眾共同決定、收斂為可行共識。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公開展示所有民眾討論的意見內容，透過座談會、論壇公開討論，讓地方民意、市府單位、專業技術人員共同決定最適當方案。</a:t>
            </a:r>
          </a:p>
          <a:p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DC8-6731-4668-99D1-4F2B3FE22228}" type="slidenum">
              <a:rPr lang="zh-TW" altLang="en-US" smtClean="0"/>
              <a:pPr/>
              <a:t>4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凝聚地方共識的工作重點與時程</a:t>
            </a: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</p:nvPr>
        </p:nvGraphicFramePr>
        <p:xfrm>
          <a:off x="611911" y="936578"/>
          <a:ext cx="6878619" cy="273405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878619"/>
              </a:tblGrid>
              <a:tr h="444122"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latin typeface="微軟正黑體" pitchFamily="34" charset="-120"/>
                          <a:ea typeface="微軟正黑體" pitchFamily="34" charset="-120"/>
                        </a:rPr>
                        <a:t>工作項目</a:t>
                      </a:r>
                      <a:endParaRPr lang="zh-TW" sz="20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36000" marR="36000" marT="36000" marB="36000" anchor="ctr"/>
                </a:tc>
              </a:tr>
              <a:tr h="2289934">
                <a:tc>
                  <a:txBody>
                    <a:bodyPr/>
                    <a:lstStyle/>
                    <a:p>
                      <a:pPr marL="182563" lvl="0" indent="-182563" algn="l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zh-TW" altLang="zh-TW" sz="2000" b="1" kern="12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每週</a:t>
                      </a:r>
                      <a:r>
                        <a:rPr lang="zh-TW" altLang="en-US" sz="2000" b="1" u="sng" kern="12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動態</a:t>
                      </a:r>
                      <a:r>
                        <a:rPr lang="zh-TW" altLang="zh-TW" sz="2000" b="1" u="sng" kern="12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訪談</a:t>
                      </a:r>
                      <a:r>
                        <a:rPr lang="en-US" altLang="zh-TW" sz="2000" b="1" kern="12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</a:t>
                      </a:r>
                      <a:r>
                        <a:rPr lang="zh-TW" altLang="zh-TW" sz="2000" b="1" kern="12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次</a:t>
                      </a:r>
                      <a:endParaRPr lang="en-US" altLang="zh-TW" sz="2000" b="1" kern="1200" dirty="0" smtClean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182563" lvl="0" indent="-182563" algn="l">
                        <a:lnSpc>
                          <a:spcPct val="100000"/>
                        </a:lnSpc>
                        <a:buFont typeface="Arial" pitchFamily="34" charset="0"/>
                        <a:buNone/>
                      </a:pPr>
                      <a:endParaRPr lang="zh-TW" altLang="zh-TW" sz="2000" b="1" kern="1200" dirty="0" smtClean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182563" lvl="0" indent="-182563" algn="l" defTabSz="914400" rtl="0" eaLnBrk="1" latinLnBrk="0" hangingPunct="1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zh-TW" altLang="zh-TW" sz="2000" b="1" kern="12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舉行</a:t>
                      </a:r>
                      <a:r>
                        <a:rPr lang="en-US" altLang="zh-TW" sz="2000" b="1" kern="12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</a:t>
                      </a:r>
                      <a:r>
                        <a:rPr lang="zh-TW" altLang="zh-TW" sz="2000" b="1" kern="12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場小型</a:t>
                      </a:r>
                      <a:r>
                        <a:rPr lang="zh-TW" altLang="zh-TW" sz="2000" b="1" u="sng" kern="12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意見交流會</a:t>
                      </a:r>
                      <a:r>
                        <a:rPr lang="zh-TW" altLang="en-US" sz="2000" b="1" kern="12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或 </a:t>
                      </a:r>
                      <a:r>
                        <a:rPr lang="zh-TW" altLang="en-US" sz="2000" b="1" u="sng" kern="12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駐點工作站</a:t>
                      </a:r>
                      <a:endParaRPr lang="en-US" altLang="zh-TW" sz="2000" b="1" u="sng" kern="1200" dirty="0" smtClean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marL="182563" lvl="0" indent="-182563" algn="l" defTabSz="914400" rtl="0" eaLnBrk="1" latinLnBrk="0" hangingPunct="1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endParaRPr lang="en-US" altLang="zh-TW" sz="2000" b="1" kern="1200" dirty="0" smtClean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marL="182563" lvl="0" indent="-182563" algn="l" defTabSz="914400" rtl="0" eaLnBrk="1" latinLnBrk="0" hangingPunct="1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zh-TW" altLang="zh-TW" sz="2000" b="1" kern="12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辦理</a:t>
                      </a:r>
                      <a:r>
                        <a:rPr lang="en-US" altLang="zh-TW" sz="2000" b="1" kern="12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</a:t>
                      </a:r>
                      <a:r>
                        <a:rPr lang="zh-TW" altLang="zh-TW" sz="2000" b="1" kern="12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場次</a:t>
                      </a:r>
                      <a:r>
                        <a:rPr lang="zh-TW" altLang="zh-TW" sz="2000" b="1" u="sng" kern="12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小型座談會</a:t>
                      </a:r>
                      <a:endParaRPr lang="en-US" altLang="zh-TW" sz="2000" b="1" u="sng" kern="1200" dirty="0" smtClean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marL="182563" lvl="0" indent="-182563" algn="l" defTabSz="914400" rtl="0" eaLnBrk="1" latinLnBrk="0" hangingPunct="1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endParaRPr lang="en-US" altLang="zh-TW" sz="2000" b="1" kern="1200" dirty="0" smtClean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marL="182563" lvl="0" indent="-182563" algn="l" defTabSz="914400" rtl="0" eaLnBrk="1" latinLnBrk="0" hangingPunct="1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zh-TW" altLang="zh-TW" sz="2000" b="1" kern="12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辦理</a:t>
                      </a:r>
                      <a:r>
                        <a:rPr lang="en-US" altLang="zh-TW" sz="2000" b="1" kern="12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</a:t>
                      </a:r>
                      <a:r>
                        <a:rPr lang="zh-TW" altLang="zh-TW" sz="2000" b="1" kern="12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場</a:t>
                      </a:r>
                      <a:r>
                        <a:rPr lang="zh-TW" altLang="zh-TW" sz="2000" b="1" u="sng" kern="12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大型公民論壇</a:t>
                      </a:r>
                      <a:endParaRPr lang="en-US" altLang="zh-TW" sz="2000" b="1" kern="1200" dirty="0" smtClean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36000" marR="36000" marT="36000" marB="36000"/>
                </a:tc>
              </a:tr>
            </a:tbl>
          </a:graphicData>
        </a:graphic>
      </p:graphicFrame>
      <p:grpSp>
        <p:nvGrpSpPr>
          <p:cNvPr id="4" name="群組 3"/>
          <p:cNvGrpSpPr/>
          <p:nvPr/>
        </p:nvGrpSpPr>
        <p:grpSpPr>
          <a:xfrm>
            <a:off x="179388" y="3945094"/>
            <a:ext cx="8908504" cy="2926040"/>
            <a:chOff x="704528" y="2159144"/>
            <a:chExt cx="8908504" cy="2926040"/>
          </a:xfrm>
        </p:grpSpPr>
        <p:grpSp>
          <p:nvGrpSpPr>
            <p:cNvPr id="6" name="群組 15"/>
            <p:cNvGrpSpPr/>
            <p:nvPr/>
          </p:nvGrpSpPr>
          <p:grpSpPr>
            <a:xfrm>
              <a:off x="992560" y="3175228"/>
              <a:ext cx="1152128" cy="216024"/>
              <a:chOff x="1208584" y="4077072"/>
              <a:chExt cx="1152128" cy="216024"/>
            </a:xfrm>
          </p:grpSpPr>
          <p:sp>
            <p:nvSpPr>
              <p:cNvPr id="53" name="矩形 52"/>
              <p:cNvSpPr/>
              <p:nvPr/>
            </p:nvSpPr>
            <p:spPr>
              <a:xfrm>
                <a:off x="1208584" y="4077072"/>
                <a:ext cx="288032" cy="21602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4" name="矩形 53"/>
              <p:cNvSpPr/>
              <p:nvPr/>
            </p:nvSpPr>
            <p:spPr>
              <a:xfrm>
                <a:off x="1496616" y="4077072"/>
                <a:ext cx="288032" cy="21602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1784648" y="4077072"/>
                <a:ext cx="288032" cy="21602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2072680" y="4077072"/>
                <a:ext cx="288032" cy="21602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" name="群組 16"/>
            <p:cNvGrpSpPr/>
            <p:nvPr/>
          </p:nvGrpSpPr>
          <p:grpSpPr>
            <a:xfrm>
              <a:off x="2144688" y="3175228"/>
              <a:ext cx="1152128" cy="216024"/>
              <a:chOff x="1208584" y="4077072"/>
              <a:chExt cx="1152128" cy="216024"/>
            </a:xfrm>
          </p:grpSpPr>
          <p:sp>
            <p:nvSpPr>
              <p:cNvPr id="49" name="矩形 48"/>
              <p:cNvSpPr/>
              <p:nvPr/>
            </p:nvSpPr>
            <p:spPr>
              <a:xfrm>
                <a:off x="1208584" y="4077072"/>
                <a:ext cx="288032" cy="21602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0" name="矩形 49"/>
              <p:cNvSpPr/>
              <p:nvPr/>
            </p:nvSpPr>
            <p:spPr>
              <a:xfrm>
                <a:off x="1496616" y="4077072"/>
                <a:ext cx="288032" cy="21602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1" name="矩形 19"/>
              <p:cNvSpPr/>
              <p:nvPr/>
            </p:nvSpPr>
            <p:spPr>
              <a:xfrm>
                <a:off x="1784648" y="4077072"/>
                <a:ext cx="288032" cy="21602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2" name="矩形 20"/>
              <p:cNvSpPr/>
              <p:nvPr/>
            </p:nvSpPr>
            <p:spPr>
              <a:xfrm>
                <a:off x="2072680" y="4077072"/>
                <a:ext cx="288032" cy="21602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" name="群組 21"/>
            <p:cNvGrpSpPr/>
            <p:nvPr/>
          </p:nvGrpSpPr>
          <p:grpSpPr>
            <a:xfrm>
              <a:off x="3296816" y="3175228"/>
              <a:ext cx="1152128" cy="216024"/>
              <a:chOff x="1208584" y="4077072"/>
              <a:chExt cx="1152128" cy="216024"/>
            </a:xfrm>
          </p:grpSpPr>
          <p:sp>
            <p:nvSpPr>
              <p:cNvPr id="45" name="矩形 44"/>
              <p:cNvSpPr/>
              <p:nvPr/>
            </p:nvSpPr>
            <p:spPr>
              <a:xfrm>
                <a:off x="1208584" y="4077072"/>
                <a:ext cx="288032" cy="21602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6" name="矩形 45"/>
              <p:cNvSpPr/>
              <p:nvPr/>
            </p:nvSpPr>
            <p:spPr>
              <a:xfrm>
                <a:off x="1496616" y="4077072"/>
                <a:ext cx="288032" cy="21602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" name="矩形 46"/>
              <p:cNvSpPr/>
              <p:nvPr/>
            </p:nvSpPr>
            <p:spPr>
              <a:xfrm>
                <a:off x="1784648" y="4077072"/>
                <a:ext cx="288032" cy="21602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2072680" y="4077072"/>
                <a:ext cx="288032" cy="21602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9" name="直線單箭頭接點 8"/>
            <p:cNvCxnSpPr/>
            <p:nvPr/>
          </p:nvCxnSpPr>
          <p:spPr>
            <a:xfrm>
              <a:off x="992560" y="3031212"/>
              <a:ext cx="115212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單箭頭接點 9"/>
            <p:cNvCxnSpPr/>
            <p:nvPr/>
          </p:nvCxnSpPr>
          <p:spPr>
            <a:xfrm>
              <a:off x="2144688" y="3031212"/>
              <a:ext cx="115212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單箭頭接點 10"/>
            <p:cNvCxnSpPr/>
            <p:nvPr/>
          </p:nvCxnSpPr>
          <p:spPr>
            <a:xfrm>
              <a:off x="3296816" y="3031212"/>
              <a:ext cx="115212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字方塊 11"/>
            <p:cNvSpPr txBox="1"/>
            <p:nvPr/>
          </p:nvSpPr>
          <p:spPr>
            <a:xfrm>
              <a:off x="1352600" y="2743180"/>
              <a:ext cx="5116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 dirty="0" smtClean="0">
                  <a:solidFill>
                    <a:srgbClr val="C00000"/>
                  </a:solidFill>
                  <a:latin typeface="Adobe 繁黑體 Std B" pitchFamily="34" charset="-120"/>
                  <a:ea typeface="Adobe 繁黑體 Std B" pitchFamily="34" charset="-120"/>
                </a:rPr>
                <a:t>3</a:t>
              </a:r>
              <a:r>
                <a:rPr lang="zh-TW" altLang="en-US" sz="1600" b="1" dirty="0" smtClean="0">
                  <a:solidFill>
                    <a:srgbClr val="C00000"/>
                  </a:solidFill>
                  <a:latin typeface="Adobe 繁黑體 Std B" pitchFamily="34" charset="-120"/>
                  <a:ea typeface="Adobe 繁黑體 Std B" pitchFamily="34" charset="-120"/>
                </a:rPr>
                <a:t>月</a:t>
              </a:r>
              <a:endParaRPr lang="zh-TW" altLang="en-US" sz="1600" b="1" dirty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2504728" y="2743180"/>
              <a:ext cx="5116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 dirty="0">
                  <a:solidFill>
                    <a:srgbClr val="C00000"/>
                  </a:solidFill>
                  <a:latin typeface="Adobe 繁黑體 Std B" pitchFamily="34" charset="-120"/>
                  <a:ea typeface="Adobe 繁黑體 Std B" pitchFamily="34" charset="-120"/>
                </a:rPr>
                <a:t>4</a:t>
              </a:r>
              <a:r>
                <a:rPr lang="zh-TW" altLang="en-US" sz="1600" b="1" dirty="0" smtClean="0">
                  <a:solidFill>
                    <a:srgbClr val="C00000"/>
                  </a:solidFill>
                  <a:latin typeface="Adobe 繁黑體 Std B" pitchFamily="34" charset="-120"/>
                  <a:ea typeface="Adobe 繁黑體 Std B" pitchFamily="34" charset="-120"/>
                </a:rPr>
                <a:t>月</a:t>
              </a:r>
              <a:endParaRPr lang="zh-TW" altLang="en-US" sz="1600" b="1" dirty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endParaRP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3656856" y="2743180"/>
              <a:ext cx="5116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 dirty="0" smtClean="0">
                  <a:solidFill>
                    <a:srgbClr val="C00000"/>
                  </a:solidFill>
                  <a:latin typeface="Adobe 繁黑體 Std B" pitchFamily="34" charset="-120"/>
                  <a:ea typeface="Adobe 繁黑體 Std B" pitchFamily="34" charset="-120"/>
                </a:rPr>
                <a:t>5</a:t>
              </a:r>
              <a:r>
                <a:rPr lang="zh-TW" altLang="en-US" sz="1600" b="1" dirty="0" smtClean="0">
                  <a:solidFill>
                    <a:srgbClr val="C00000"/>
                  </a:solidFill>
                  <a:latin typeface="Adobe 繁黑體 Std B" pitchFamily="34" charset="-120"/>
                  <a:ea typeface="Adobe 繁黑體 Std B" pitchFamily="34" charset="-120"/>
                </a:rPr>
                <a:t>月</a:t>
              </a:r>
              <a:endParaRPr lang="zh-TW" altLang="en-US" sz="1600" b="1" dirty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704528" y="3175228"/>
              <a:ext cx="288032" cy="21602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6" name="直線單箭頭接點 15"/>
            <p:cNvCxnSpPr>
              <a:stCxn id="53" idx="2"/>
            </p:cNvCxnSpPr>
            <p:nvPr/>
          </p:nvCxnSpPr>
          <p:spPr>
            <a:xfrm>
              <a:off x="1136576" y="3391252"/>
              <a:ext cx="0" cy="43204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字方塊 16"/>
            <p:cNvSpPr txBox="1"/>
            <p:nvPr/>
          </p:nvSpPr>
          <p:spPr>
            <a:xfrm>
              <a:off x="776536" y="3823300"/>
              <a:ext cx="1107996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600" dirty="0" smtClean="0">
                  <a:latin typeface="Adobe 繁黑體 Std B" pitchFamily="34" charset="-120"/>
                  <a:ea typeface="Adobe 繁黑體 Std B" pitchFamily="34" charset="-120"/>
                </a:rPr>
                <a:t>座談會</a:t>
              </a:r>
              <a:r>
                <a:rPr lang="en-US" altLang="zh-TW" sz="1600" dirty="0" smtClean="0">
                  <a:latin typeface="Adobe 繁黑體 Std B" pitchFamily="34" charset="-120"/>
                  <a:ea typeface="Adobe 繁黑體 Std B" pitchFamily="34" charset="-120"/>
                </a:rPr>
                <a:t>1</a:t>
              </a:r>
            </a:p>
            <a:p>
              <a:pPr>
                <a:lnSpc>
                  <a:spcPct val="150000"/>
                </a:lnSpc>
              </a:pPr>
              <a:r>
                <a:rPr lang="zh-TW" altLang="en-US" sz="1200" b="1" u="sng" dirty="0">
                  <a:latin typeface="Adobe 繁黑體 Std B" pitchFamily="34" charset="-120"/>
                  <a:ea typeface="Adobe 繁黑體 Std B" pitchFamily="34" charset="-120"/>
                </a:rPr>
                <a:t>未來</a:t>
              </a:r>
              <a:r>
                <a:rPr lang="zh-TW" altLang="en-US" sz="1200" b="1" u="sng" dirty="0" smtClean="0">
                  <a:latin typeface="Adobe 繁黑體 Std B" pitchFamily="34" charset="-120"/>
                  <a:ea typeface="Adobe 繁黑體 Std B" pitchFamily="34" charset="-120"/>
                </a:rPr>
                <a:t>使用方式</a:t>
              </a:r>
              <a:endParaRPr lang="en-US" altLang="zh-TW" sz="1200" b="1" u="sng" dirty="0" smtClean="0">
                <a:latin typeface="Adobe 繁黑體 Std B" pitchFamily="34" charset="-120"/>
                <a:ea typeface="Adobe 繁黑體 Std B" pitchFamily="34" charset="-120"/>
              </a:endParaRPr>
            </a:p>
            <a:p>
              <a:pPr>
                <a:lnSpc>
                  <a:spcPct val="150000"/>
                </a:lnSpc>
              </a:pPr>
              <a:r>
                <a:rPr lang="zh-TW" altLang="en-US" sz="1200" b="1" u="sng" dirty="0" smtClean="0">
                  <a:latin typeface="Adobe 繁黑體 Std B" pitchFamily="34" charset="-120"/>
                  <a:ea typeface="Adobe 繁黑體 Std B" pitchFamily="34" charset="-120"/>
                </a:rPr>
                <a:t>策略討論</a:t>
              </a:r>
              <a:endParaRPr lang="zh-TW" altLang="en-US" sz="1200" dirty="0" smtClean="0">
                <a:latin typeface="Adobe 繁黑體 Std B" pitchFamily="34" charset="-120"/>
                <a:ea typeface="Adobe 繁黑體 Std B" pitchFamily="34" charset="-120"/>
              </a:endParaRPr>
            </a:p>
            <a:p>
              <a:endParaRPr lang="zh-TW" altLang="en-US" sz="1600" dirty="0">
                <a:latin typeface="Adobe 繁黑體 Std B" pitchFamily="34" charset="-120"/>
                <a:ea typeface="Adobe 繁黑體 Std B" pitchFamily="34" charset="-120"/>
              </a:endParaRPr>
            </a:p>
          </p:txBody>
        </p:sp>
        <p:cxnSp>
          <p:nvCxnSpPr>
            <p:cNvPr id="18" name="直線單箭頭接點 17"/>
            <p:cNvCxnSpPr/>
            <p:nvPr/>
          </p:nvCxnSpPr>
          <p:spPr>
            <a:xfrm>
              <a:off x="2288704" y="3391252"/>
              <a:ext cx="0" cy="43204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字方塊 18"/>
            <p:cNvSpPr txBox="1"/>
            <p:nvPr/>
          </p:nvSpPr>
          <p:spPr>
            <a:xfrm>
              <a:off x="1928664" y="3823300"/>
              <a:ext cx="1107996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600" dirty="0" smtClean="0">
                  <a:latin typeface="Adobe 繁黑體 Std B" pitchFamily="34" charset="-120"/>
                  <a:ea typeface="Adobe 繁黑體 Std B" pitchFamily="34" charset="-120"/>
                </a:rPr>
                <a:t>座談會</a:t>
              </a:r>
              <a:r>
                <a:rPr lang="en-US" altLang="zh-TW" sz="1600" dirty="0" smtClean="0">
                  <a:latin typeface="Adobe 繁黑體 Std B" pitchFamily="34" charset="-120"/>
                  <a:ea typeface="Adobe 繁黑體 Std B" pitchFamily="34" charset="-120"/>
                </a:rPr>
                <a:t>2</a:t>
              </a:r>
            </a:p>
            <a:p>
              <a:pPr>
                <a:lnSpc>
                  <a:spcPct val="150000"/>
                </a:lnSpc>
              </a:pPr>
              <a:r>
                <a:rPr lang="zh-TW" altLang="en-US" sz="1200" b="1" u="sng" dirty="0" smtClean="0">
                  <a:latin typeface="Adobe 繁黑體 Std B" pitchFamily="34" charset="-120"/>
                  <a:ea typeface="Adobe 繁黑體 Std B" pitchFamily="34" charset="-120"/>
                </a:rPr>
                <a:t>未來空間使用</a:t>
              </a:r>
              <a:endParaRPr lang="en-US" altLang="zh-TW" sz="1200" b="1" u="sng" dirty="0" smtClean="0">
                <a:latin typeface="Adobe 繁黑體 Std B" pitchFamily="34" charset="-120"/>
                <a:ea typeface="Adobe 繁黑體 Std B" pitchFamily="34" charset="-120"/>
              </a:endParaRPr>
            </a:p>
            <a:p>
              <a:pPr>
                <a:lnSpc>
                  <a:spcPct val="150000"/>
                </a:lnSpc>
              </a:pPr>
              <a:r>
                <a:rPr lang="zh-TW" altLang="en-US" sz="1200" b="1" u="sng" dirty="0" smtClean="0">
                  <a:latin typeface="Adobe 繁黑體 Std B" pitchFamily="34" charset="-120"/>
                  <a:ea typeface="Adobe 繁黑體 Std B" pitchFamily="34" charset="-120"/>
                </a:rPr>
                <a:t>執行討論</a:t>
              </a:r>
              <a:endParaRPr lang="zh-TW" altLang="en-US" sz="1200" dirty="0" smtClean="0">
                <a:latin typeface="Adobe 繁黑體 Std B" pitchFamily="34" charset="-120"/>
                <a:ea typeface="Adobe 繁黑體 Std B" pitchFamily="34" charset="-120"/>
              </a:endParaRPr>
            </a:p>
            <a:p>
              <a:endParaRPr lang="zh-TW" altLang="en-US" sz="1600" dirty="0">
                <a:latin typeface="Adobe 繁黑體 Std B" pitchFamily="34" charset="-120"/>
                <a:ea typeface="Adobe 繁黑體 Std B" pitchFamily="34" charset="-120"/>
              </a:endParaRPr>
            </a:p>
          </p:txBody>
        </p:sp>
        <p:cxnSp>
          <p:nvCxnSpPr>
            <p:cNvPr id="20" name="直線單箭頭接點 19"/>
            <p:cNvCxnSpPr/>
            <p:nvPr/>
          </p:nvCxnSpPr>
          <p:spPr>
            <a:xfrm>
              <a:off x="3728864" y="3391252"/>
              <a:ext cx="0" cy="43204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字方塊 20"/>
            <p:cNvSpPr txBox="1"/>
            <p:nvPr/>
          </p:nvSpPr>
          <p:spPr>
            <a:xfrm>
              <a:off x="3368824" y="3823300"/>
              <a:ext cx="1877437" cy="1261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600" dirty="0" smtClean="0">
                  <a:latin typeface="Adobe 繁黑體 Std B" pitchFamily="34" charset="-120"/>
                  <a:ea typeface="Adobe 繁黑體 Std B" pitchFamily="34" charset="-120"/>
                </a:rPr>
                <a:t>大型論壇</a:t>
              </a:r>
              <a:endParaRPr lang="en-US" altLang="zh-TW" sz="1600" dirty="0" smtClean="0">
                <a:latin typeface="Adobe 繁黑體 Std B" pitchFamily="34" charset="-120"/>
                <a:ea typeface="Adobe 繁黑體 Std B" pitchFamily="34" charset="-120"/>
              </a:endParaRPr>
            </a:p>
            <a:p>
              <a:pPr>
                <a:lnSpc>
                  <a:spcPct val="150000"/>
                </a:lnSpc>
              </a:pPr>
              <a:r>
                <a:rPr lang="zh-TW" altLang="zh-TW" sz="1200" b="1" u="sng" dirty="0" smtClean="0">
                  <a:latin typeface="Adobe 繁黑體 Std B" pitchFamily="34" charset="-120"/>
                  <a:ea typeface="Adobe 繁黑體 Std B" pitchFamily="34" charset="-120"/>
                </a:rPr>
                <a:t>整合地方意見</a:t>
              </a:r>
              <a:endParaRPr lang="en-US" altLang="zh-TW" sz="1200" b="1" u="sng" dirty="0">
                <a:latin typeface="Adobe 繁黑體 Std B" pitchFamily="34" charset="-120"/>
                <a:ea typeface="Adobe 繁黑體 Std B" pitchFamily="34" charset="-120"/>
              </a:endParaRPr>
            </a:p>
            <a:p>
              <a:pPr>
                <a:lnSpc>
                  <a:spcPct val="150000"/>
                </a:lnSpc>
              </a:pPr>
              <a:r>
                <a:rPr lang="zh-TW" altLang="zh-TW" sz="1200" b="1" u="sng" dirty="0" smtClean="0">
                  <a:latin typeface="Adobe 繁黑體 Std B" pitchFamily="34" charset="-120"/>
                  <a:ea typeface="Adobe 繁黑體 Std B" pitchFamily="34" charset="-120"/>
                </a:rPr>
                <a:t>圓環再利用的可行</a:t>
              </a:r>
              <a:r>
                <a:rPr lang="zh-TW" altLang="en-US" sz="1200" b="1" u="sng" dirty="0" smtClean="0">
                  <a:latin typeface="Adobe 繁黑體 Std B" pitchFamily="34" charset="-120"/>
                  <a:ea typeface="Adobe 繁黑體 Std B" pitchFamily="34" charset="-120"/>
                </a:rPr>
                <a:t>性定</a:t>
              </a:r>
              <a:r>
                <a:rPr lang="zh-TW" altLang="zh-TW" sz="1200" b="1" u="sng" dirty="0" smtClean="0">
                  <a:latin typeface="Adobe 繁黑體 Std B" pitchFamily="34" charset="-120"/>
                  <a:ea typeface="Adobe 繁黑體 Std B" pitchFamily="34" charset="-120"/>
                </a:rPr>
                <a:t>案</a:t>
              </a:r>
              <a:endParaRPr lang="en-US" altLang="zh-TW" sz="1200" dirty="0" smtClean="0">
                <a:latin typeface="Adobe 繁黑體 Std B" pitchFamily="34" charset="-120"/>
                <a:ea typeface="Adobe 繁黑體 Std B" pitchFamily="34" charset="-120"/>
              </a:endParaRPr>
            </a:p>
            <a:p>
              <a:pPr>
                <a:lnSpc>
                  <a:spcPct val="150000"/>
                </a:lnSpc>
              </a:pPr>
              <a:endParaRPr lang="zh-TW" altLang="en-US" sz="1600" dirty="0">
                <a:latin typeface="Adobe 繁黑體 Std B" pitchFamily="34" charset="-120"/>
                <a:ea typeface="Adobe 繁黑體 Std B" pitchFamily="34" charset="-120"/>
              </a:endParaRPr>
            </a:p>
          </p:txBody>
        </p:sp>
        <p:cxnSp>
          <p:nvCxnSpPr>
            <p:cNvPr id="22" name="直線單箭頭接點 21"/>
            <p:cNvCxnSpPr/>
            <p:nvPr/>
          </p:nvCxnSpPr>
          <p:spPr>
            <a:xfrm>
              <a:off x="4448944" y="3283240"/>
              <a:ext cx="1008112" cy="0"/>
            </a:xfrm>
            <a:prstGeom prst="straightConnector1">
              <a:avLst/>
            </a:prstGeom>
            <a:ln w="38100"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群組 74"/>
            <p:cNvGrpSpPr/>
            <p:nvPr/>
          </p:nvGrpSpPr>
          <p:grpSpPr>
            <a:xfrm>
              <a:off x="5457056" y="3175228"/>
              <a:ext cx="1152128" cy="216024"/>
              <a:chOff x="1208584" y="4077072"/>
              <a:chExt cx="1152128" cy="216024"/>
            </a:xfrm>
          </p:grpSpPr>
          <p:sp>
            <p:nvSpPr>
              <p:cNvPr id="41" name="矩形 40"/>
              <p:cNvSpPr/>
              <p:nvPr/>
            </p:nvSpPr>
            <p:spPr>
              <a:xfrm>
                <a:off x="1208584" y="4077072"/>
                <a:ext cx="288032" cy="21602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2" name="矩形 41"/>
              <p:cNvSpPr/>
              <p:nvPr/>
            </p:nvSpPr>
            <p:spPr>
              <a:xfrm>
                <a:off x="1496616" y="4077072"/>
                <a:ext cx="288032" cy="21602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1784648" y="4077072"/>
                <a:ext cx="288032" cy="21602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4" name="矩形 43"/>
              <p:cNvSpPr/>
              <p:nvPr/>
            </p:nvSpPr>
            <p:spPr>
              <a:xfrm>
                <a:off x="2072680" y="4077072"/>
                <a:ext cx="288032" cy="21602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4" name="群組 79"/>
            <p:cNvGrpSpPr/>
            <p:nvPr/>
          </p:nvGrpSpPr>
          <p:grpSpPr>
            <a:xfrm>
              <a:off x="7617296" y="3175228"/>
              <a:ext cx="1152128" cy="216024"/>
              <a:chOff x="1208584" y="4077072"/>
              <a:chExt cx="1152128" cy="216024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1208584" y="4077072"/>
                <a:ext cx="288032" cy="21602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1496616" y="4077072"/>
                <a:ext cx="288032" cy="21602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9" name="矩形 38"/>
              <p:cNvSpPr/>
              <p:nvPr/>
            </p:nvSpPr>
            <p:spPr>
              <a:xfrm>
                <a:off x="1784648" y="4077072"/>
                <a:ext cx="288032" cy="21602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2072680" y="4077072"/>
                <a:ext cx="288032" cy="21602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25" name="直線單箭頭接點 24"/>
            <p:cNvCxnSpPr/>
            <p:nvPr/>
          </p:nvCxnSpPr>
          <p:spPr>
            <a:xfrm>
              <a:off x="6609184" y="3283240"/>
              <a:ext cx="1008112" cy="0"/>
            </a:xfrm>
            <a:prstGeom prst="straightConnector1">
              <a:avLst/>
            </a:prstGeom>
            <a:ln w="38100"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單箭頭接點 25"/>
            <p:cNvCxnSpPr/>
            <p:nvPr/>
          </p:nvCxnSpPr>
          <p:spPr>
            <a:xfrm>
              <a:off x="5457056" y="3031212"/>
              <a:ext cx="115212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字方塊 26"/>
            <p:cNvSpPr txBox="1"/>
            <p:nvPr/>
          </p:nvSpPr>
          <p:spPr>
            <a:xfrm>
              <a:off x="5817096" y="2743180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600" b="1" dirty="0" smtClean="0">
                  <a:solidFill>
                    <a:srgbClr val="C00000"/>
                  </a:solidFill>
                  <a:latin typeface="Adobe 繁黑體 Std B" pitchFamily="34" charset="-120"/>
                  <a:ea typeface="Adobe 繁黑體 Std B" pitchFamily="34" charset="-120"/>
                </a:rPr>
                <a:t>８月</a:t>
              </a:r>
              <a:endParaRPr lang="zh-TW" altLang="en-US" sz="1600" b="1" dirty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endParaRPr>
            </a:p>
          </p:txBody>
        </p:sp>
        <p:cxnSp>
          <p:nvCxnSpPr>
            <p:cNvPr id="28" name="直線單箭頭接點 27"/>
            <p:cNvCxnSpPr/>
            <p:nvPr/>
          </p:nvCxnSpPr>
          <p:spPr>
            <a:xfrm>
              <a:off x="7617296" y="3031212"/>
              <a:ext cx="115212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文字方塊 28"/>
            <p:cNvSpPr txBox="1"/>
            <p:nvPr/>
          </p:nvSpPr>
          <p:spPr>
            <a:xfrm>
              <a:off x="7977336" y="2743180"/>
              <a:ext cx="6335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 dirty="0" smtClean="0">
                  <a:solidFill>
                    <a:srgbClr val="C00000"/>
                  </a:solidFill>
                  <a:latin typeface="Adobe 繁黑體 Std B" pitchFamily="34" charset="-120"/>
                  <a:ea typeface="Adobe 繁黑體 Std B" pitchFamily="34" charset="-120"/>
                </a:rPr>
                <a:t>12</a:t>
              </a:r>
              <a:r>
                <a:rPr lang="zh-TW" altLang="en-US" sz="1600" b="1" dirty="0" smtClean="0">
                  <a:solidFill>
                    <a:srgbClr val="C00000"/>
                  </a:solidFill>
                  <a:latin typeface="Adobe 繁黑體 Std B" pitchFamily="34" charset="-120"/>
                  <a:ea typeface="Adobe 繁黑體 Std B" pitchFamily="34" charset="-120"/>
                </a:rPr>
                <a:t>月</a:t>
              </a:r>
              <a:endParaRPr lang="zh-TW" altLang="en-US" sz="1600" b="1" dirty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endParaRPr>
            </a:p>
          </p:txBody>
        </p:sp>
        <p:cxnSp>
          <p:nvCxnSpPr>
            <p:cNvPr id="30" name="直線單箭頭接點 29"/>
            <p:cNvCxnSpPr/>
            <p:nvPr/>
          </p:nvCxnSpPr>
          <p:spPr>
            <a:xfrm>
              <a:off x="5889104" y="3391252"/>
              <a:ext cx="0" cy="43204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字方塊 30"/>
            <p:cNvSpPr txBox="1"/>
            <p:nvPr/>
          </p:nvSpPr>
          <p:spPr>
            <a:xfrm>
              <a:off x="5529064" y="3823300"/>
              <a:ext cx="172354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1200" b="1" u="sng" dirty="0" smtClean="0">
                  <a:latin typeface="Adobe 繁黑體 Std B" pitchFamily="34" charset="-120"/>
                  <a:ea typeface="Adobe 繁黑體 Std B" pitchFamily="34" charset="-120"/>
                </a:rPr>
                <a:t>開始進行圓環建物整修</a:t>
              </a:r>
              <a:endParaRPr lang="en-US" altLang="zh-TW" sz="1200" b="1" u="sng" dirty="0" smtClean="0">
                <a:latin typeface="Adobe 繁黑體 Std B" pitchFamily="34" charset="-120"/>
                <a:ea typeface="Adobe 繁黑體 Std B" pitchFamily="34" charset="-120"/>
              </a:endParaRPr>
            </a:p>
            <a:p>
              <a:pPr>
                <a:lnSpc>
                  <a:spcPct val="150000"/>
                </a:lnSpc>
              </a:pPr>
              <a:endParaRPr lang="zh-TW" altLang="en-US" sz="1600" dirty="0">
                <a:latin typeface="Adobe 繁黑體 Std B" pitchFamily="34" charset="-120"/>
                <a:ea typeface="Adobe 繁黑體 Std B" pitchFamily="34" charset="-120"/>
              </a:endParaRPr>
            </a:p>
          </p:txBody>
        </p:sp>
        <p:cxnSp>
          <p:nvCxnSpPr>
            <p:cNvPr id="32" name="直線單箭頭接點 31"/>
            <p:cNvCxnSpPr/>
            <p:nvPr/>
          </p:nvCxnSpPr>
          <p:spPr>
            <a:xfrm>
              <a:off x="8634244" y="3391252"/>
              <a:ext cx="0" cy="43204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字方塊 32"/>
            <p:cNvSpPr txBox="1"/>
            <p:nvPr/>
          </p:nvSpPr>
          <p:spPr>
            <a:xfrm>
              <a:off x="8274204" y="3823300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1200" b="1" u="sng" dirty="0" smtClean="0">
                  <a:latin typeface="Adobe 繁黑體 Std B" pitchFamily="34" charset="-120"/>
                  <a:ea typeface="Adobe 繁黑體 Std B" pitchFamily="34" charset="-120"/>
                </a:rPr>
                <a:t>預備</a:t>
              </a:r>
              <a:r>
                <a:rPr lang="en-US" altLang="zh-TW" sz="1200" b="1" u="sng" dirty="0" smtClean="0">
                  <a:latin typeface="Adobe 繁黑體 Std B" pitchFamily="34" charset="-120"/>
                  <a:ea typeface="Adobe 繁黑體 Std B" pitchFamily="34" charset="-120"/>
                </a:rPr>
                <a:t>1/1</a:t>
              </a:r>
              <a:r>
                <a:rPr lang="zh-TW" altLang="en-US" sz="1200" b="1" u="sng" dirty="0" smtClean="0">
                  <a:latin typeface="Adobe 繁黑體 Std B" pitchFamily="34" charset="-120"/>
                  <a:ea typeface="Adobe 繁黑體 Std B" pitchFamily="34" charset="-120"/>
                </a:rPr>
                <a:t>重新</a:t>
              </a:r>
              <a:r>
                <a:rPr lang="zh-TW" altLang="en-US" sz="1200" b="1" u="sng" dirty="0">
                  <a:latin typeface="Adobe 繁黑體 Std B" pitchFamily="34" charset="-120"/>
                  <a:ea typeface="Adobe 繁黑體 Std B" pitchFamily="34" charset="-120"/>
                </a:rPr>
                <a:t>開幕</a:t>
              </a:r>
            </a:p>
          </p:txBody>
        </p:sp>
        <p:grpSp>
          <p:nvGrpSpPr>
            <p:cNvPr id="34" name="群組 99"/>
            <p:cNvGrpSpPr/>
            <p:nvPr/>
          </p:nvGrpSpPr>
          <p:grpSpPr>
            <a:xfrm>
              <a:off x="704528" y="2159144"/>
              <a:ext cx="2664296" cy="405760"/>
              <a:chOff x="704528" y="4103360"/>
              <a:chExt cx="2664296" cy="405760"/>
            </a:xfrm>
          </p:grpSpPr>
          <p:cxnSp>
            <p:nvCxnSpPr>
              <p:cNvPr id="35" name="直線單箭頭接點 34"/>
              <p:cNvCxnSpPr/>
              <p:nvPr/>
            </p:nvCxnSpPr>
            <p:spPr>
              <a:xfrm>
                <a:off x="704528" y="4509120"/>
                <a:ext cx="2664296" cy="0"/>
              </a:xfrm>
              <a:prstGeom prst="straightConnector1">
                <a:avLst/>
              </a:prstGeom>
              <a:ln w="38100">
                <a:prstDash val="dash"/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文字方塊 35"/>
              <p:cNvSpPr txBox="1"/>
              <p:nvPr/>
            </p:nvSpPr>
            <p:spPr>
              <a:xfrm>
                <a:off x="1424608" y="4103360"/>
                <a:ext cx="15785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00" b="1" u="sng" dirty="0">
                    <a:latin typeface="Adobe 繁黑體 Std B" pitchFamily="34" charset="-120"/>
                    <a:ea typeface="Adobe 繁黑體 Std B" pitchFamily="34" charset="-120"/>
                  </a:rPr>
                  <a:t>每周</a:t>
                </a:r>
                <a:r>
                  <a:rPr lang="en-US" altLang="zh-TW" sz="2000" b="1" u="sng" dirty="0">
                    <a:latin typeface="Adobe 繁黑體 Std B" pitchFamily="34" charset="-120"/>
                    <a:ea typeface="Adobe 繁黑體 Std B" pitchFamily="34" charset="-120"/>
                  </a:rPr>
                  <a:t>2</a:t>
                </a:r>
                <a:r>
                  <a:rPr lang="zh-TW" altLang="en-US" sz="2000" b="1" u="sng" dirty="0">
                    <a:latin typeface="Adobe 繁黑體 Std B" pitchFamily="34" charset="-120"/>
                    <a:ea typeface="Adobe 繁黑體 Std B" pitchFamily="34" charset="-120"/>
                  </a:rPr>
                  <a:t>次</a:t>
                </a:r>
                <a:r>
                  <a:rPr lang="zh-TW" altLang="en-US" sz="1200" b="1" u="sng" dirty="0">
                    <a:latin typeface="Adobe 繁黑體 Std B" pitchFamily="34" charset="-120"/>
                    <a:ea typeface="Adobe 繁黑體 Std B" pitchFamily="34" charset="-120"/>
                  </a:rPr>
                  <a:t>動態訪談</a:t>
                </a:r>
              </a:p>
            </p:txBody>
          </p:sp>
        </p:grpSp>
      </p:grpSp>
      <p:sp>
        <p:nvSpPr>
          <p:cNvPr id="57" name="投影片編號版面配置區 5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DC8-6731-4668-99D1-4F2B3FE22228}" type="slidenum">
              <a:rPr lang="zh-TW" altLang="en-US" smtClean="0"/>
              <a:pPr/>
              <a:t>5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工作任務特性與執行方向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388" y="872716"/>
            <a:ext cx="5011177" cy="5832884"/>
          </a:xfrm>
        </p:spPr>
        <p:txBody>
          <a:bodyPr/>
          <a:lstStyle/>
          <a:p>
            <a:r>
              <a:rPr lang="zh-TW" altLang="en-US" dirty="0" smtClean="0"/>
              <a:t>依</a:t>
            </a:r>
            <a:r>
              <a:rPr lang="zh-TW" altLang="zh-TW" dirty="0" smtClean="0"/>
              <a:t>社群脈絡</a:t>
            </a:r>
            <a:r>
              <a:rPr lang="zh-TW" altLang="en-US" dirty="0" smtClean="0"/>
              <a:t>特性</a:t>
            </a:r>
            <a:r>
              <a:rPr lang="zh-TW" altLang="zh-TW" dirty="0" smtClean="0"/>
              <a:t>彙</a:t>
            </a:r>
            <a:r>
              <a:rPr lang="zh-TW" altLang="en-US" dirty="0" smtClean="0"/>
              <a:t>整</a:t>
            </a:r>
            <a:r>
              <a:rPr lang="zh-TW" altLang="zh-TW" dirty="0" smtClean="0"/>
              <a:t>訪談名單</a:t>
            </a:r>
            <a:endParaRPr lang="en-US" altLang="zh-TW" dirty="0" smtClean="0"/>
          </a:p>
          <a:p>
            <a:pPr lvl="1"/>
            <a:r>
              <a:rPr lang="zh-TW" altLang="zh-TW" dirty="0" smtClean="0"/>
              <a:t>里長、社區發展協會、社區規劃師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產業、商家、地方學校家長會代表</a:t>
            </a:r>
            <a:endParaRPr lang="en-US" altLang="zh-TW" dirty="0" smtClean="0"/>
          </a:p>
          <a:p>
            <a:pPr lvl="1"/>
            <a:r>
              <a:rPr lang="zh-TW" altLang="zh-TW" dirty="0" smtClean="0"/>
              <a:t>有意願改變社群的關鍵人</a:t>
            </a:r>
            <a:r>
              <a:rPr lang="zh-TW" altLang="en-US" dirty="0" smtClean="0"/>
              <a:t>士</a:t>
            </a:r>
            <a:endParaRPr lang="en-US" altLang="zh-TW" dirty="0" smtClean="0"/>
          </a:p>
          <a:p>
            <a:pPr lvl="1"/>
            <a:endParaRPr lang="en-US" altLang="zh-TW" dirty="0" smtClean="0"/>
          </a:p>
          <a:p>
            <a:r>
              <a:rPr lang="zh-TW" altLang="zh-TW" dirty="0" smtClean="0"/>
              <a:t>借鏡</a:t>
            </a:r>
            <a:r>
              <a:rPr lang="zh-TW" altLang="en-US" dirty="0" smtClean="0"/>
              <a:t>相關計畫經驗，</a:t>
            </a:r>
            <a:r>
              <a:rPr lang="zh-TW" altLang="zh-TW" dirty="0" smtClean="0"/>
              <a:t>促進共識凝聚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重視地方反應的需求，或回應難執行之處，減少市府、與地方互不信任感。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未來經營方向須提出地方回饋，或與地方的共榮關聯性。</a:t>
            </a:r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endParaRPr lang="zh-TW" altLang="en-US" dirty="0"/>
          </a:p>
        </p:txBody>
      </p:sp>
      <p:pic>
        <p:nvPicPr>
          <p:cNvPr id="4" name="圖片 3" descr="P1180860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44108" y="188913"/>
            <a:ext cx="3420504" cy="2159967"/>
          </a:xfrm>
          <a:prstGeom prst="rect">
            <a:avLst/>
          </a:prstGeom>
        </p:spPr>
      </p:pic>
      <p:pic>
        <p:nvPicPr>
          <p:cNvPr id="5" name="圖片 4" descr="P1180874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44108" y="2386475"/>
            <a:ext cx="3420504" cy="2203225"/>
          </a:xfrm>
          <a:prstGeom prst="rect">
            <a:avLst/>
          </a:prstGeom>
        </p:spPr>
      </p:pic>
      <p:pic>
        <p:nvPicPr>
          <p:cNvPr id="6" name="圖片 5" descr="P1180805.JPG"/>
          <p:cNvPicPr/>
          <p:nvPr/>
        </p:nvPicPr>
        <p:blipFill>
          <a:blip r:embed="rId4" cstate="print"/>
          <a:srcRect b="3184"/>
          <a:stretch>
            <a:fillRect/>
          </a:stretch>
        </p:blipFill>
        <p:spPr>
          <a:xfrm>
            <a:off x="5544108" y="4620340"/>
            <a:ext cx="3420504" cy="1965743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DC8-6731-4668-99D1-4F2B3FE22228}" type="slidenum">
              <a:rPr lang="zh-TW" altLang="en-US" smtClean="0"/>
              <a:pPr/>
              <a:t>6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訪談範圍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387" y="872716"/>
            <a:ext cx="3644467" cy="5832884"/>
          </a:xfrm>
        </p:spPr>
        <p:txBody>
          <a:bodyPr/>
          <a:lstStyle/>
          <a:p>
            <a:r>
              <a:rPr lang="zh-TW" altLang="en-US" dirty="0" smtClean="0"/>
              <a:t>以建成圓環為核心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西側大稻埕生活圈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東側雙連生活圈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南側後站生活圈</a:t>
            </a:r>
            <a:endParaRPr lang="en-US" altLang="zh-TW" dirty="0" smtClean="0"/>
          </a:p>
          <a:p>
            <a:pPr lvl="1"/>
            <a:endParaRPr lang="zh-TW" altLang="en-US" dirty="0" smtClean="0"/>
          </a:p>
          <a:p>
            <a:r>
              <a:rPr lang="zh-TW" altLang="en-US" dirty="0" smtClean="0"/>
              <a:t>適時擴大擾動區域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考量周邊計畫、商業發展、交通運輸系統之關連，可配合需求，適時擴大擾動區域。</a:t>
            </a:r>
          </a:p>
          <a:p>
            <a:endParaRPr lang="zh-TW" altLang="en-US" dirty="0"/>
          </a:p>
        </p:txBody>
      </p:sp>
      <p:pic>
        <p:nvPicPr>
          <p:cNvPr id="4" name="內容版面配置區 3" descr="0112_圓環儘速確認未來_範圍.jpg"/>
          <p:cNvPicPr>
            <a:picLocks noChangeAspect="1"/>
          </p:cNvPicPr>
          <p:nvPr/>
        </p:nvPicPr>
        <p:blipFill>
          <a:blip r:embed="rId2" cstate="print"/>
          <a:srcRect l="19356" t="2520" r="17692" b="4479"/>
          <a:stretch>
            <a:fillRect/>
          </a:stretch>
        </p:blipFill>
        <p:spPr>
          <a:xfrm>
            <a:off x="3823855" y="200092"/>
            <a:ext cx="5320145" cy="6378176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DC8-6731-4668-99D1-4F2B3FE22228}" type="slidenum">
              <a:rPr lang="zh-TW" altLang="en-US" smtClean="0"/>
              <a:pPr/>
              <a:t>7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content-tpe1-1.xx.fbcdn.net/hphotos-xlp1/v/t1.0-9/12744575_700929363383593_799165103262851677_n.jpg?oh=7948496a9a6abc3bbc272ee8ddf258d6&amp;oe=57700C9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契機：北門打開，西區門戶計畫啟動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DC8-6731-4668-99D1-4F2B3FE22228}" type="slidenum">
              <a:rPr lang="zh-TW" altLang="en-US" smtClean="0"/>
              <a:pPr/>
              <a:t>8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126873" y="188913"/>
            <a:ext cx="8785225" cy="683803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-1126872" y="872716"/>
            <a:ext cx="8785224" cy="5832884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 cstate="print"/>
          <a:srcRect l="2500" t="6543"/>
          <a:stretch>
            <a:fillRect/>
          </a:stretch>
        </p:blipFill>
        <p:spPr bwMode="auto">
          <a:xfrm>
            <a:off x="-3033461" y="0"/>
            <a:ext cx="1271946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橢圓 5"/>
          <p:cNvSpPr/>
          <p:nvPr/>
        </p:nvSpPr>
        <p:spPr>
          <a:xfrm>
            <a:off x="4235683" y="1382782"/>
            <a:ext cx="266587" cy="266587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3918743" y="4985702"/>
            <a:ext cx="397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itchFamily="49" charset="-120"/>
              </a:rPr>
              <a:t>C1</a:t>
            </a:r>
            <a:endParaRPr lang="zh-TW" alt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儷中黑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843665" y="4823141"/>
            <a:ext cx="418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itchFamily="49" charset="-120"/>
              </a:rPr>
              <a:t>D1</a:t>
            </a:r>
            <a:endParaRPr lang="zh-TW" alt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儷中黑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195476" y="4602844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itchFamily="49" charset="-120"/>
              </a:rPr>
              <a:t>太原廣場</a:t>
            </a:r>
            <a:endParaRPr lang="zh-TW" altLang="en-US" sz="11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儷中黑" pitchFamily="49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 rot="17036884">
            <a:off x="4655061" y="2671707"/>
            <a:ext cx="6078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itchFamily="49" charset="-120"/>
              </a:rPr>
              <a:t>太原路</a:t>
            </a:r>
            <a:endParaRPr lang="zh-TW" altLang="en-US" sz="11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儷中黑" pitchFamily="49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 rot="16969762">
            <a:off x="3583009" y="2512209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itchFamily="49" charset="-120"/>
              </a:rPr>
              <a:t>重慶北路</a:t>
            </a:r>
            <a:endParaRPr lang="zh-TW" altLang="en-US" sz="11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儷中黑" pitchFamily="49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 rot="16012638">
            <a:off x="1392035" y="3182466"/>
            <a:ext cx="6078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itchFamily="49" charset="-120"/>
              </a:rPr>
              <a:t>塔城街</a:t>
            </a:r>
            <a:endParaRPr lang="zh-TW" altLang="en-US" sz="11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儷中黑" pitchFamily="49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 rot="19469352">
            <a:off x="2995221" y="2141605"/>
            <a:ext cx="6078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itchFamily="49" charset="-120"/>
              </a:rPr>
              <a:t>天水路</a:t>
            </a:r>
            <a:endParaRPr lang="zh-TW" altLang="en-US" sz="11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儷中黑" pitchFamily="49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 rot="815909">
            <a:off x="5310765" y="1616410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itchFamily="49" charset="-120"/>
              </a:rPr>
              <a:t>南京西路</a:t>
            </a:r>
            <a:endParaRPr lang="zh-TW" altLang="en-US" sz="11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儷中黑" pitchFamily="49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5611684" y="1020010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itchFamily="49" charset="-120"/>
              </a:rPr>
              <a:t>日新國小</a:t>
            </a:r>
            <a:endParaRPr lang="zh-TW" altLang="en-US" sz="11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儷中黑" pitchFamily="49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4823629" y="-8262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itchFamily="49" charset="-120"/>
              </a:rPr>
              <a:t>蓬萊國小</a:t>
            </a:r>
            <a:endParaRPr lang="zh-TW" altLang="en-US" sz="11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儷中黑" pitchFamily="49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302398" y="509005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itchFamily="49" charset="-120"/>
              </a:rPr>
              <a:t>永樂市場</a:t>
            </a:r>
            <a:endParaRPr lang="zh-TW" altLang="en-US" sz="11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儷中黑" pitchFamily="49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 rot="17168697">
            <a:off x="4295466" y="378199"/>
            <a:ext cx="6078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itchFamily="49" charset="-120"/>
              </a:rPr>
              <a:t>寧夏路</a:t>
            </a:r>
            <a:endParaRPr lang="zh-TW" altLang="en-US" sz="11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儷中黑" pitchFamily="49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 rot="16012638">
            <a:off x="2228836" y="1960987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itchFamily="49" charset="-120"/>
              </a:rPr>
              <a:t>延平北路</a:t>
            </a:r>
            <a:endParaRPr lang="zh-TW" altLang="en-US" sz="11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儷中黑" pitchFamily="49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 rot="586161">
            <a:off x="706923" y="3809856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itchFamily="49" charset="-120"/>
              </a:rPr>
              <a:t>市民大道</a:t>
            </a:r>
            <a:endParaRPr lang="zh-TW" altLang="en-US" sz="11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儷中黑" pitchFamily="49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 rot="16969762">
            <a:off x="5699597" y="2923620"/>
            <a:ext cx="6078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itchFamily="49" charset="-120"/>
              </a:rPr>
              <a:t>承德路</a:t>
            </a:r>
            <a:endParaRPr lang="zh-TW" altLang="en-US" sz="11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儷中黑" pitchFamily="49" charset="-120"/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-1468185" y="1008430"/>
            <a:ext cx="6163895" cy="6163895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/>
          <p:cNvSpPr txBox="1"/>
          <p:nvPr/>
        </p:nvSpPr>
        <p:spPr>
          <a:xfrm rot="17213394">
            <a:off x="1547351" y="6346164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itchFamily="49" charset="-120"/>
              </a:rPr>
              <a:t>延平南路</a:t>
            </a:r>
            <a:endParaRPr lang="zh-TW" altLang="en-US" sz="11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儷中黑" pitchFamily="49" charset="-120"/>
            </a:endParaRPr>
          </a:p>
        </p:txBody>
      </p:sp>
      <p:sp>
        <p:nvSpPr>
          <p:cNvPr id="25" name="橢圓 24"/>
          <p:cNvSpPr/>
          <p:nvPr/>
        </p:nvSpPr>
        <p:spPr>
          <a:xfrm>
            <a:off x="4827457" y="-314724"/>
            <a:ext cx="6163895" cy="6163895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25"/>
          <p:cNvSpPr txBox="1"/>
          <p:nvPr/>
        </p:nvSpPr>
        <p:spPr>
          <a:xfrm>
            <a:off x="1250054" y="4383035"/>
            <a:ext cx="789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itchFamily="49" charset="-120"/>
              </a:rPr>
              <a:t>捷運北門站</a:t>
            </a:r>
            <a:endParaRPr lang="zh-TW" alt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儷中黑" pitchFamily="49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7624477" y="2088242"/>
            <a:ext cx="789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itchFamily="49" charset="-120"/>
              </a:rPr>
              <a:t>捷運中山站</a:t>
            </a:r>
            <a:endParaRPr lang="zh-TW" alt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儷中黑" pitchFamily="49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 rot="815909">
            <a:off x="6717534" y="3735355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itchFamily="49" charset="-120"/>
              </a:rPr>
              <a:t>長安西路</a:t>
            </a:r>
            <a:endParaRPr lang="zh-TW" altLang="en-US" sz="11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儷中黑" pitchFamily="49" charset="-120"/>
            </a:endParaRPr>
          </a:p>
        </p:txBody>
      </p:sp>
      <p:sp>
        <p:nvSpPr>
          <p:cNvPr id="29" name="標題 1"/>
          <p:cNvSpPr txBox="1">
            <a:spLocks/>
          </p:cNvSpPr>
          <p:nvPr/>
        </p:nvSpPr>
        <p:spPr>
          <a:xfrm>
            <a:off x="179387" y="69011"/>
            <a:ext cx="8785225" cy="479669"/>
          </a:xfrm>
          <a:prstGeom prst="rect">
            <a:avLst/>
          </a:prstGeom>
        </p:spPr>
        <p:txBody>
          <a:bodyPr vert="horz" lIns="36000" tIns="36000" rIns="36000" bIns="3600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華康儷粗黑" pitchFamily="49" charset="-120"/>
                <a:cs typeface="Times New Roman" pitchFamily="18" charset="0"/>
              </a:rPr>
              <a:t>圓環</a:t>
            </a:r>
            <a:r>
              <a:rPr kumimoji="0" lang="en-US" altLang="zh-TW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華康儷粗黑" pitchFamily="49" charset="-120"/>
                <a:cs typeface="Times New Roman" pitchFamily="18" charset="0"/>
              </a:rPr>
              <a:t>+</a:t>
            </a:r>
            <a:r>
              <a:rPr kumimoji="0" lang="zh-TW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華康儷粗黑" pitchFamily="49" charset="-120"/>
                <a:cs typeface="Times New Roman" pitchFamily="18" charset="0"/>
              </a:rPr>
              <a:t>後站商圈再發展機會</a:t>
            </a:r>
            <a:endParaRPr kumimoji="0" lang="zh-TW" altLang="en-US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華康儷粗黑" pitchFamily="49" charset="-120"/>
              <a:cs typeface="Times New Roman" pitchFamily="18" charset="0"/>
            </a:endParaRPr>
          </a:p>
        </p:txBody>
      </p:sp>
      <p:sp>
        <p:nvSpPr>
          <p:cNvPr id="30" name="投影片編號版面配置區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3DC8-6731-4668-99D1-4F2B3FE22228}" type="slidenum">
              <a:rPr lang="zh-TW" altLang="en-US" smtClean="0"/>
              <a:pPr/>
              <a:t>9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3851</TotalTime>
  <Words>3174</Words>
  <Application>Microsoft Office PowerPoint</Application>
  <PresentationFormat>如螢幕大小 (4:3)</PresentationFormat>
  <Paragraphs>331</Paragraphs>
  <Slides>32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3" baseType="lpstr">
      <vt:lpstr>Office 佈景主題</vt:lpstr>
      <vt:lpstr>圓 環 再 生            輔導本市建成圓環儘速確認未來再利用方案（第１次座談會） </vt:lpstr>
      <vt:lpstr>座談會議程</vt:lpstr>
      <vt:lpstr>圓環當前的經營困境</vt:lpstr>
      <vt:lpstr>市府政策方向</vt:lpstr>
      <vt:lpstr>凝聚地方共識的工作重點與時程</vt:lpstr>
      <vt:lpstr>工作任務特性與執行方向</vt:lpstr>
      <vt:lpstr>訪談範圍</vt:lpstr>
      <vt:lpstr>契機：北門打開，西區門戶計畫啟動</vt:lpstr>
      <vt:lpstr>投影片 9</vt:lpstr>
      <vt:lpstr>前期討論及階段訪談意見彙整</vt:lpstr>
      <vt:lpstr>投影片 11</vt:lpstr>
      <vt:lpstr>105年1月14日，圓環再利用會議結論綜整 </vt:lpstr>
      <vt:lpstr>105年1月14日，圓環再利用會議結論綜整 </vt:lpstr>
      <vt:lpstr>105年1月14日，局長承諾事項</vt:lpstr>
      <vt:lpstr>105年1月14日，局長承諾事項</vt:lpstr>
      <vt:lpstr>105年2月底~3月初：階段訪談意見收斂 (各類訪談將持續至5月)</vt:lpstr>
      <vt:lpstr>第一次座談會流程與議題說明</vt:lpstr>
      <vt:lpstr>再利用前提：市場處/產發局推動政策的挑戰</vt:lpstr>
      <vt:lpstr>議題一：建築再利用主題的研討 </vt:lpstr>
      <vt:lpstr>議題二：建築節能修繕的研討</vt:lpstr>
      <vt:lpstr>議題三：營運管理及維護策略研討</vt:lpstr>
      <vt:lpstr>其他/後續議題討論</vt:lpstr>
      <vt:lpstr>細部計畫需進行變更：使用內容調整</vt:lpstr>
      <vt:lpstr>980518修訂建成圓環強度管制案</vt:lpstr>
      <vt:lpstr>105年2月底~3月初訪談重點意見 (各類訪談將持續至5月)</vt:lpstr>
      <vt:lpstr>訪談意見重點：建泰里陳鵬程里長</vt:lpstr>
      <vt:lpstr>訪談意見重點：建功里周志賢里長</vt:lpstr>
      <vt:lpstr>訪談意見重點：建功里周志賢里長</vt:lpstr>
      <vt:lpstr>訪談意見重點：呂大吉建築師</vt:lpstr>
      <vt:lpstr>訪談意見重點：呂大吉建築師</vt:lpstr>
      <vt:lpstr>訪談意見重點：星明里李秀男里長</vt:lpstr>
      <vt:lpstr>謝謝，敬請指教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ukjay1020</dc:creator>
  <cp:lastModifiedBy>yvonne</cp:lastModifiedBy>
  <cp:revision>163</cp:revision>
  <dcterms:created xsi:type="dcterms:W3CDTF">2015-05-24T11:32:09Z</dcterms:created>
  <dcterms:modified xsi:type="dcterms:W3CDTF">2016-03-04T10:44:23Z</dcterms:modified>
</cp:coreProperties>
</file>