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5" r:id="rId10"/>
    <p:sldId id="267" r:id="rId11"/>
  </p:sldIdLst>
  <p:sldSz cx="9144000" cy="6858000" type="screen4x3"/>
  <p:notesSz cx="6797675" cy="9874250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2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5211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5211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2D24F1FD-42F6-4515-A3BD-64FB3EE073FF}" type="datetimeFigureOut">
              <a:rPr lang="zh-TW" altLang="en-US" smtClean="0"/>
              <a:t>2017/6/27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085" y="4751816"/>
            <a:ext cx="5437506" cy="3887561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9040"/>
            <a:ext cx="2945448" cy="495211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643" y="9379040"/>
            <a:ext cx="2945448" cy="495211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4A5975F0-613A-4DAF-B7A9-915243247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2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TW"/>
              <a:t>性傳染病與我有關嗎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zh-TW"/>
              <a:t>臺北市立性病防治所  教育訓練組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6CCEF-048B-4BB8-B51B-10311B35A9F4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zh-TW" altLang="en-US" b="1">
                <a:latin typeface="新細明體" panose="02020500000000000000" pitchFamily="18" charset="-120"/>
              </a:rPr>
              <a:t>一、梅毒是什麼？</a:t>
            </a:r>
            <a:endParaRPr lang="zh-TW" altLang="en-US">
              <a:latin typeface="新細明體" panose="02020500000000000000" pitchFamily="18" charset="-120"/>
            </a:endParaRPr>
          </a:p>
          <a:p>
            <a:r>
              <a:rPr lang="zh-TW" altLang="en-US">
                <a:latin typeface="新細明體" panose="02020500000000000000" pitchFamily="18" charset="-120"/>
              </a:rPr>
              <a:t>    梅毒是由梅毒螺旋體所引起的一種性病。</a:t>
            </a:r>
          </a:p>
          <a:p>
            <a:pPr algn="just"/>
            <a:r>
              <a:rPr lang="zh-TW" altLang="en-US" b="1">
                <a:latin typeface="新細明體" panose="02020500000000000000" pitchFamily="18" charset="-120"/>
              </a:rPr>
              <a:t>二、梅毒是怎麼傳染的？</a:t>
            </a:r>
            <a:endParaRPr lang="zh-TW" altLang="en-US">
              <a:latin typeface="新細明體" panose="02020500000000000000" pitchFamily="18" charset="-120"/>
            </a:endParaRPr>
          </a:p>
          <a:p>
            <a:pPr algn="just"/>
            <a:r>
              <a:rPr lang="zh-TW" altLang="en-US">
                <a:latin typeface="新細明體" panose="02020500000000000000" pitchFamily="18" charset="-120"/>
              </a:rPr>
              <a:t>　　梅毒的感染，最主要途徑是經由性交而傳染，梅毒螺施體經由皮膚或粘膜侵入人體，或經由血液感染，以及孕婦對胎兒也可能會傳染，生下先天性梅毒寶寶。</a:t>
            </a:r>
          </a:p>
          <a:p>
            <a:pPr algn="just"/>
            <a:r>
              <a:rPr lang="zh-TW" altLang="en-US" b="1">
                <a:latin typeface="新細明體" panose="02020500000000000000" pitchFamily="18" charset="-120"/>
              </a:rPr>
              <a:t>三、症狀</a:t>
            </a:r>
          </a:p>
          <a:p>
            <a:pPr algn="just"/>
            <a:r>
              <a:rPr lang="en-US" altLang="zh-TW">
                <a:latin typeface="新細明體" panose="02020500000000000000" pitchFamily="18" charset="-120"/>
              </a:rPr>
              <a:t>1.</a:t>
            </a:r>
            <a:r>
              <a:rPr lang="zh-TW" altLang="en-US">
                <a:latin typeface="新細明體" panose="02020500000000000000" pitchFamily="18" charset="-120"/>
              </a:rPr>
              <a:t>第一期，接觸部位會出現不痛、硬硬紅紅的潰瘍，稱之為「硬性下疳」，之後會逐漸消失癒合，但並不表示已經痊癒，而是進一步的向體內破壞！</a:t>
            </a:r>
          </a:p>
          <a:p>
            <a:pPr algn="just"/>
            <a:r>
              <a:rPr lang="en-US" altLang="zh-TW">
                <a:latin typeface="新細明體" panose="02020500000000000000" pitchFamily="18" charset="-120"/>
              </a:rPr>
              <a:t>2.</a:t>
            </a:r>
            <a:r>
              <a:rPr lang="zh-TW" altLang="en-US">
                <a:latin typeface="新細明體" panose="02020500000000000000" pitchFamily="18" charset="-120"/>
              </a:rPr>
              <a:t>第二期的時候，全身會出現紅疹及淋巴腺腫，其他還可能會出現掉髮、疲倦及發燒的情形。接下來會進入一段很長的潛伏期，也就是疾病仍然是存在的，但是沒有出現症狀。</a:t>
            </a:r>
          </a:p>
          <a:p>
            <a:pPr algn="just"/>
            <a:r>
              <a:rPr lang="en-US" altLang="zh-TW">
                <a:latin typeface="新細明體" panose="02020500000000000000" pitchFamily="18" charset="-120"/>
              </a:rPr>
              <a:t>3.</a:t>
            </a:r>
            <a:r>
              <a:rPr lang="zh-TW" altLang="en-US">
                <a:latin typeface="新細明體" panose="02020500000000000000" pitchFamily="18" charset="-120"/>
              </a:rPr>
              <a:t>有些人可能在數年後進入第三期，這時全身會出現小腫塊，不僅在皮膚，甚至在內臟器官都會出現，因而影響系統功能，</a:t>
            </a:r>
          </a:p>
          <a:p>
            <a:pPr algn="just"/>
            <a:r>
              <a:rPr lang="en-US" altLang="zh-TW">
                <a:latin typeface="新細明體" panose="02020500000000000000" pitchFamily="18" charset="-120"/>
              </a:rPr>
              <a:t>4.</a:t>
            </a:r>
            <a:r>
              <a:rPr lang="zh-TW" altLang="en-US">
                <a:latin typeface="新細明體" panose="02020500000000000000" pitchFamily="18" charset="-120"/>
              </a:rPr>
              <a:t>第四期的梅毒沒有傳染力，但是會造成失明、癱瘓、精神異常、心臟衰竭，最後導致死亡。</a:t>
            </a:r>
          </a:p>
          <a:p>
            <a:pPr algn="just"/>
            <a:r>
              <a:rPr lang="zh-TW" altLang="en-US">
                <a:latin typeface="新細明體" panose="02020500000000000000" pitchFamily="18" charset="-120"/>
              </a:rPr>
              <a:t>還有一種情況稱作「隱性梅毒」，它感染後沒有症狀，但是卻有相當高的傳染力！</a:t>
            </a:r>
          </a:p>
          <a:p>
            <a:pPr algn="just"/>
            <a:r>
              <a:rPr lang="zh-TW" altLang="en-US" b="1">
                <a:latin typeface="新細明體" panose="02020500000000000000" pitchFamily="18" charset="-120"/>
              </a:rPr>
              <a:t>四、如何去發現梅毒？延誤治療後果如何？</a:t>
            </a:r>
            <a:endParaRPr lang="zh-TW" altLang="en-US">
              <a:latin typeface="新細明體" panose="02020500000000000000" pitchFamily="18" charset="-120"/>
            </a:endParaRPr>
          </a:p>
          <a:p>
            <a:r>
              <a:rPr lang="zh-TW" altLang="en-US">
                <a:latin typeface="新細明體" panose="02020500000000000000" pitchFamily="18" charset="-120"/>
              </a:rPr>
              <a:t>　　驗血是發現梅毒最好的方法，因為有的人患梅毒症狀不明顯常被忽略延誤治療，引發如前述之神經梅毒及心臟痲痺威脅生命之嚴重後果，故定期作梅毒血清檢查是必要的。</a:t>
            </a:r>
          </a:p>
          <a:p>
            <a:r>
              <a:rPr lang="zh-TW" altLang="en-US" b="1">
                <a:latin typeface="新細明體" panose="02020500000000000000" pitchFamily="18" charset="-120"/>
              </a:rPr>
              <a:t>五、終身的紀錄</a:t>
            </a:r>
          </a:p>
          <a:p>
            <a:r>
              <a:rPr lang="zh-TW" altLang="en-US">
                <a:latin typeface="新細明體" panose="02020500000000000000" pitchFamily="18" charset="-120"/>
              </a:rPr>
              <a:t>感染梅毒之後，會自血清中留下「血清疤」，因此在日後終身的驗血記錄中，都可以測出梅毒血清反應</a:t>
            </a:r>
          </a:p>
          <a:p>
            <a:endParaRPr lang="zh-TW" altLang="en-US">
              <a:latin typeface="新細明體" panose="02020500000000000000" pitchFamily="18" charset="-120"/>
            </a:endParaRPr>
          </a:p>
          <a:p>
            <a:endParaRPr lang="en-US" altLang="zh-TW"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8842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TW"/>
              <a:t>性傳染病與我有關嗎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zh-TW"/>
              <a:t>臺北市立性病防治所  教育訓練組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72735B-7113-49F3-B8C7-8CFAC526C1E6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zh-TW" altLang="en-US"/>
              <a:t>一、淋病是什麼？</a:t>
            </a:r>
          </a:p>
          <a:p>
            <a:r>
              <a:rPr lang="zh-TW" altLang="en-US"/>
              <a:t>　　淋病為性接觸感染的疾病之一，其傳染方式是由帶有淋病雙球菌的淋病病人藉著性交傳染他人，而引起泌尿生殖器官炎症反應的疾病（須經尿液、分泌物檢查及醫師診斷）。</a:t>
            </a:r>
          </a:p>
          <a:p>
            <a:pPr algn="just"/>
            <a:r>
              <a:rPr lang="zh-TW" altLang="en-US"/>
              <a:t>二、淋病的症狀？</a:t>
            </a:r>
          </a:p>
          <a:p>
            <a:r>
              <a:rPr lang="zh-TW" altLang="en-US"/>
              <a:t>　　男性：尿道流膿、灼熱刺痛、排尿疼痛。</a:t>
            </a:r>
          </a:p>
          <a:p>
            <a:r>
              <a:rPr lang="zh-TW" altLang="en-US"/>
              <a:t>　　女性：白帶增多，異色異味（</a:t>
            </a:r>
            <a:r>
              <a:rPr lang="en-US" altLang="zh-TW"/>
              <a:t>80</a:t>
            </a:r>
            <a:r>
              <a:rPr lang="zh-TW" altLang="en-US"/>
              <a:t>％自覺症狀不明顯）。</a:t>
            </a:r>
          </a:p>
          <a:p>
            <a:pPr algn="just"/>
            <a:r>
              <a:rPr lang="zh-TW" altLang="en-US"/>
              <a:t>三、淋病如何傳染？</a:t>
            </a:r>
          </a:p>
          <a:p>
            <a:r>
              <a:rPr lang="zh-TW" altLang="en-US"/>
              <a:t>　　</a:t>
            </a:r>
            <a:r>
              <a:rPr lang="en-US" altLang="zh-TW"/>
              <a:t>1.</a:t>
            </a:r>
            <a:r>
              <a:rPr lang="zh-TW" altLang="en-US"/>
              <a:t>與患有淋病的人發生性行為或類似性行為，可受到傳染（約經２－７天後發病）。</a:t>
            </a:r>
          </a:p>
          <a:p>
            <a:r>
              <a:rPr lang="zh-TW" altLang="en-US"/>
              <a:t>　　</a:t>
            </a:r>
            <a:r>
              <a:rPr lang="en-US" altLang="zh-TW"/>
              <a:t>2.</a:t>
            </a:r>
            <a:r>
              <a:rPr lang="zh-TW" altLang="en-US"/>
              <a:t>母親若是感染到淋病，生產時淋病雙球菌，經由產道使新生兒的眼睛受到感染，導致失明，而非先天性遺傳。</a:t>
            </a:r>
          </a:p>
          <a:p>
            <a:pPr algn="just"/>
            <a:r>
              <a:rPr lang="zh-TW" altLang="en-US"/>
              <a:t>四、淋病的併發症：</a:t>
            </a:r>
          </a:p>
          <a:p>
            <a:r>
              <a:rPr lang="zh-TW" altLang="en-US"/>
              <a:t>　　淋病未治癒，主要會造成男性輸精管阻塞或女性輸卵管阻塞，而引發「不孕症」成為「絕後」其他亦可侵犯眼睛、心臟、骨盆腔等引發嚴重之合併症。</a:t>
            </a:r>
          </a:p>
          <a:p>
            <a:pPr algn="just"/>
            <a:r>
              <a:rPr lang="zh-TW" altLang="en-US"/>
              <a:t>五、「超級淋病」指的是什麼？</a:t>
            </a:r>
          </a:p>
          <a:p>
            <a:r>
              <a:rPr lang="zh-TW" altLang="en-US"/>
              <a:t>所謂「超級淋病」是表示，所傳染到的淋病雙球菌對盤尼西林有抗藥物，用盤尼西林完全無效，須選擇其他抗生素治療。台灣地區目前</a:t>
            </a:r>
            <a:r>
              <a:rPr lang="en-US" altLang="zh-TW"/>
              <a:t>50</a:t>
            </a:r>
            <a:r>
              <a:rPr lang="zh-TW" altLang="en-US"/>
              <a:t>％以上的淋菌都屬於此種。</a:t>
            </a:r>
          </a:p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1747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TW"/>
              <a:t>性傳染病與我有關嗎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zh-TW"/>
              <a:t>臺北市立性病防治所  教育訓練組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8F452-2C0D-4E32-8276-EF97A816A7D4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很多的性傳染病是透過性接觸及體液相互交換而感染，這些體液包括血液、精液、陰道分泌物，因此沒有體液交換的性行為才是</a:t>
            </a:r>
            <a:r>
              <a:rPr lang="zh-TW" altLang="en-US" u="sng">
                <a:ea typeface="華康粗明體" panose="02020709000000000000" pitchFamily="49" charset="-120"/>
              </a:rPr>
              <a:t>安全性行為</a:t>
            </a:r>
            <a:r>
              <a:rPr lang="zh-TW" altLang="en-US"/>
              <a:t>。如果為了一時的性歡愉，卻可能換來感染性傳染病、意外懷孕、家庭問題等等的麻煩，聰明的你</a:t>
            </a:r>
            <a:r>
              <a:rPr lang="en-US" altLang="zh-TW"/>
              <a:t>/</a:t>
            </a:r>
            <a:r>
              <a:rPr lang="zh-TW" altLang="en-US"/>
              <a:t>妳會做什麼樣的選擇？</a:t>
            </a:r>
          </a:p>
          <a:p>
            <a:r>
              <a:rPr lang="zh-TW" altLang="en-US"/>
              <a:t>性行為的危險性可以分：</a:t>
            </a:r>
          </a:p>
          <a:p>
            <a:pPr>
              <a:buFontTx/>
              <a:buChar char="•"/>
            </a:pPr>
            <a:r>
              <a:rPr lang="zh-TW" altLang="en-US"/>
              <a:t>無危險的－自慰</a:t>
            </a:r>
          </a:p>
          <a:p>
            <a:pPr>
              <a:buFontTx/>
              <a:buChar char="•"/>
            </a:pPr>
            <a:r>
              <a:rPr lang="zh-TW" altLang="en-US">
                <a:solidFill>
                  <a:srgbClr val="9900FF"/>
                </a:solidFill>
              </a:rPr>
              <a:t>低危險的－相互手淫，淺吻，相互摩擦，戴保險套的性行為</a:t>
            </a:r>
          </a:p>
          <a:p>
            <a:pPr>
              <a:buFontTx/>
              <a:buChar char="•"/>
            </a:pPr>
            <a:r>
              <a:rPr lang="zh-TW" altLang="en-US">
                <a:solidFill>
                  <a:srgbClr val="FF0000"/>
                </a:solidFill>
              </a:rPr>
              <a:t>中危險的－深吻，口交，體外射精</a:t>
            </a:r>
          </a:p>
          <a:p>
            <a:pPr>
              <a:buFontTx/>
              <a:buChar char="•"/>
            </a:pPr>
            <a:r>
              <a:rPr lang="zh-TW" altLang="en-US">
                <a:solidFill>
                  <a:srgbClr val="008000"/>
                </a:solidFill>
              </a:rPr>
              <a:t>高危險的－沒有任何保護措施，造成傷口或出血</a:t>
            </a:r>
          </a:p>
          <a:p>
            <a:pPr>
              <a:buFontTx/>
              <a:buChar char="•"/>
            </a:pPr>
            <a:endParaRPr lang="zh-TW" altLang="en-US">
              <a:solidFill>
                <a:srgbClr val="008000"/>
              </a:solidFill>
            </a:endParaRPr>
          </a:p>
          <a:p>
            <a:r>
              <a:rPr lang="zh-TW" altLang="en-US"/>
              <a:t>如果發現性伴侶生殖器好像 有流膿、潰瘍、水泡，拒絕和他</a:t>
            </a:r>
            <a:r>
              <a:rPr lang="en-US" altLang="zh-TW"/>
              <a:t>/</a:t>
            </a:r>
            <a:r>
              <a:rPr lang="zh-TW" altLang="en-US"/>
              <a:t>她發生性關係！</a:t>
            </a:r>
          </a:p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9052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TW"/>
              <a:t>性傳染病與我有關嗎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zh-TW"/>
              <a:t>臺北市立性病防治所  教育訓練組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80CCDA-89F9-47EA-8919-BD99E2B29124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7571" indent="-227571"/>
            <a:r>
              <a:rPr lang="zh-TW" altLang="en-US"/>
              <a:t>使用步驟如下：</a:t>
            </a:r>
          </a:p>
          <a:p>
            <a:pPr marL="227571" indent="-227571">
              <a:buFontTx/>
              <a:buAutoNum type="arabicPeriod"/>
            </a:pPr>
            <a:r>
              <a:rPr lang="zh-TW" altLang="en-US"/>
              <a:t>拆封前注意有效期限，及製造廠商是否合格。</a:t>
            </a:r>
          </a:p>
          <a:p>
            <a:pPr marL="227571" indent="-227571">
              <a:buFontTx/>
              <a:buAutoNum type="arabicPeriod"/>
            </a:pPr>
            <a:r>
              <a:rPr lang="zh-TW" altLang="en-US"/>
              <a:t>由邊緣拆封不要用利器。</a:t>
            </a:r>
          </a:p>
          <a:p>
            <a:pPr marL="227571" indent="-227571">
              <a:buFontTx/>
              <a:buAutoNum type="arabicPeriod"/>
            </a:pPr>
            <a:r>
              <a:rPr lang="zh-TW" altLang="en-US"/>
              <a:t>拆封後用手輕輕擠出保險套，不要用手指直接拿以免弄破。</a:t>
            </a:r>
          </a:p>
          <a:p>
            <a:pPr marL="227571" indent="-227571">
              <a:buFontTx/>
              <a:buAutoNum type="arabicPeriod"/>
            </a:pPr>
            <a:r>
              <a:rPr lang="zh-TW" altLang="en-US"/>
              <a:t>將前端小囊捏緊，輕輕扭轉，以免空氣進入。</a:t>
            </a:r>
          </a:p>
          <a:p>
            <a:pPr marL="227571" indent="-227571">
              <a:buFontTx/>
              <a:buAutoNum type="arabicPeriod"/>
            </a:pPr>
            <a:r>
              <a:rPr lang="zh-TW" altLang="en-US"/>
              <a:t>套上陰莖，用指腹慢慢往下推至陰莖根部。</a:t>
            </a:r>
          </a:p>
          <a:p>
            <a:pPr marL="227571" indent="-227571">
              <a:buFontTx/>
              <a:buAutoNum type="arabicPeriod"/>
            </a:pPr>
            <a:r>
              <a:rPr lang="zh-TW" altLang="en-US"/>
              <a:t>射精後，立即握緊根部，至體外才將保險套取下，以免不慎溢出。</a:t>
            </a:r>
          </a:p>
          <a:p>
            <a:pPr marL="227571" indent="-227571">
              <a:buFontTx/>
              <a:buAutoNum type="arabicPeriod"/>
            </a:pPr>
            <a:r>
              <a:rPr lang="zh-TW" altLang="en-US"/>
              <a:t>使用後立即丟棄。</a:t>
            </a:r>
          </a:p>
          <a:p>
            <a:pPr marL="227571" indent="-227571">
              <a:buFontTx/>
              <a:buAutoNum type="arabicPeriod"/>
            </a:pPr>
            <a:endParaRPr lang="zh-TW" altLang="en-US"/>
          </a:p>
          <a:p>
            <a:pPr marL="227571" indent="-227571"/>
            <a:endParaRPr lang="zh-TW" altLang="en-US"/>
          </a:p>
          <a:p>
            <a:pPr marL="227571" indent="-227571"/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7467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6301BDF1-63DC-4518-B64D-1353516E6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>
    <p:plus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C3F296BC-DD1B-47C8-AF06-E3E14CE913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>
    <p:plus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E3ED523C-4B70-4562-990A-EFC001E1F9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>
    <p:plus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8153C2D7-558D-494D-ABF2-0D3829B044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>
    <p:plus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4B6D24A7-3A8B-4FD5-A37E-FAFEC8C937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>
    <p:plus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749A21FF-27CA-47F3-A927-FC3D5ADF00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>
    <p:plus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9ED7A9A5-B89A-4E2D-AB94-9E1AA74335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>
    <p:plus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8244CD88-6496-42B8-B4E5-8E2A483EF7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>
    <p:plus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70EA3699-BF28-47AB-8614-0C891189FA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>
    <p:plus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5E399697-BDB5-4AA6-8264-DCBCE7913F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>
    <p:plus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9EF6B88C-FFDB-48B9-AA7D-8DBC2E9E25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>
    <p:plus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65DE2A70-9D00-4FBE-A730-97F6CC191D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>
    <p:plus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臺北市衛生局簡報檔母片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次標題</a:t>
            </a:r>
          </a:p>
          <a:p>
            <a:pPr lvl="1"/>
            <a:r>
              <a:rPr lang="zh-TW" altLang="en-US" smtClean="0"/>
              <a:t>第三標題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5943600"/>
            <a:ext cx="990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99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TW"/>
          </a:p>
          <a:p>
            <a:pPr>
              <a:defRPr/>
            </a:pPr>
            <a:fld id="{247D2068-7883-44EA-BABC-1CB1D433C3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plus/>
    <p:sndAc>
      <p:stSnd>
        <p:snd r:embed="rId14" name="camera.wav"/>
      </p:stSnd>
    </p:sndAc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rgbClr val="1C1C1C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新細明體" pitchFamily="18" charset="-12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audio" Target="../media/audio1.wav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0.jpeg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 b="1" cap="all" dirty="0" smtClean="0">
                <a:solidFill>
                  <a:srgbClr val="3333CC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</a:t>
            </a:r>
            <a:r>
              <a:rPr lang="zh-TW" altLang="en-US" sz="5400" b="1" cap="all" dirty="0">
                <a:solidFill>
                  <a:srgbClr val="3333CC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梅</a:t>
            </a:r>
            <a:r>
              <a:rPr lang="zh-TW" altLang="en-US" sz="5400" b="1" cap="all" dirty="0" smtClean="0">
                <a:solidFill>
                  <a:srgbClr val="3333CC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毒與淋病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6301BDF1-63DC-4518-B64D-1353516E6F01}" type="slidenum">
              <a:rPr lang="en-US" altLang="zh-TW" smtClean="0"/>
              <a:pPr>
                <a:defRPr/>
              </a:pPr>
              <a:t>1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  <p:sp>
        <p:nvSpPr>
          <p:cNvPr id="3" name="文字方塊 2"/>
          <p:cNvSpPr txBox="1"/>
          <p:nvPr/>
        </p:nvSpPr>
        <p:spPr>
          <a:xfrm>
            <a:off x="5290456" y="5653529"/>
            <a:ext cx="3624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臺北市政府</a:t>
            </a:r>
            <a:r>
              <a:rPr lang="zh-TW" altLang="en-US" sz="1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衛生局疾病管制科</a:t>
            </a:r>
            <a:endParaRPr lang="zh-TW" altLang="en-US" sz="18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6954479"/>
      </p:ext>
    </p:extLst>
  </p:cSld>
  <p:clrMapOvr>
    <a:masterClrMapping/>
  </p:clrMapOvr>
  <p:transition spd="med">
    <p:plus/>
    <p:sndAc>
      <p:stSnd>
        <p:snd r:embed="rId2" name="camera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355781DF-9B97-43D4-9CC1-A23A0956999A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275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TW" altLang="en-US" dirty="0">
                <a:latin typeface="標楷體" panose="03000509000000000000" pitchFamily="65" charset="-120"/>
              </a:rPr>
              <a:t>保險套如何使用</a:t>
            </a:r>
          </a:p>
        </p:txBody>
      </p:sp>
      <p:grpSp>
        <p:nvGrpSpPr>
          <p:cNvPr id="152603" name="Group 27"/>
          <p:cNvGrpSpPr>
            <a:grpSpLocks/>
          </p:cNvGrpSpPr>
          <p:nvPr/>
        </p:nvGrpSpPr>
        <p:grpSpPr bwMode="auto">
          <a:xfrm>
            <a:off x="228600" y="1752600"/>
            <a:ext cx="8229600" cy="4391025"/>
            <a:chOff x="384" y="1248"/>
            <a:chExt cx="5184" cy="2766"/>
          </a:xfrm>
        </p:grpSpPr>
        <p:sp>
          <p:nvSpPr>
            <p:cNvPr id="152586" name="Text Box 10"/>
            <p:cNvSpPr txBox="1">
              <a:spLocks noChangeArrowheads="1"/>
            </p:cNvSpPr>
            <p:nvPr/>
          </p:nvSpPr>
          <p:spPr bwMode="auto">
            <a:xfrm>
              <a:off x="3168" y="3552"/>
              <a:ext cx="1152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>
                  <a:solidFill>
                    <a:srgbClr val="000000"/>
                  </a:solidFill>
                  <a:latin typeface="華康粗圓體" panose="020F0709000000000000" pitchFamily="49" charset="-120"/>
                  <a:ea typeface="華康粗圓體" panose="020F0709000000000000" pitchFamily="49" charset="-120"/>
                </a:rPr>
                <a:t>6.</a:t>
              </a:r>
              <a:r>
                <a:rPr lang="zh-TW" altLang="en-US" sz="1600">
                  <a:solidFill>
                    <a:srgbClr val="000000"/>
                  </a:solidFill>
                  <a:latin typeface="華康粗圓體" panose="020F0709000000000000" pitchFamily="49" charset="-120"/>
                  <a:ea typeface="華康粗圓體" panose="020F0709000000000000" pitchFamily="49" charset="-120"/>
                </a:rPr>
                <a:t>射精後，立即取下保險套，以免精液溢出流入陰道。</a:t>
              </a:r>
            </a:p>
          </p:txBody>
        </p:sp>
        <p:sp>
          <p:nvSpPr>
            <p:cNvPr id="152587" name="Text Box 11"/>
            <p:cNvSpPr txBox="1">
              <a:spLocks noChangeArrowheads="1"/>
            </p:cNvSpPr>
            <p:nvPr/>
          </p:nvSpPr>
          <p:spPr bwMode="auto">
            <a:xfrm>
              <a:off x="1632" y="3552"/>
              <a:ext cx="1344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600">
                  <a:solidFill>
                    <a:srgbClr val="000000"/>
                  </a:solidFill>
                  <a:latin typeface="華康粗圓體" panose="020F0709000000000000" pitchFamily="49" charset="-120"/>
                  <a:ea typeface="華康粗圓體" panose="020F0709000000000000" pitchFamily="49" charset="-120"/>
                </a:rPr>
                <a:t>5.</a:t>
              </a:r>
              <a:r>
                <a:rPr lang="zh-TW" altLang="en-US" sz="1600">
                  <a:solidFill>
                    <a:srgbClr val="000000"/>
                  </a:solidFill>
                  <a:latin typeface="華康粗圓體" panose="020F0709000000000000" pitchFamily="49" charset="-120"/>
                  <a:ea typeface="華康粗圓體" panose="020F0709000000000000" pitchFamily="49" charset="-120"/>
                </a:rPr>
                <a:t>套上陰莖，然後慢慢地捲開保險套、避免指夾接觸保險套</a:t>
              </a:r>
              <a:r>
                <a:rPr lang="en-US" altLang="zh-TW" sz="1600">
                  <a:solidFill>
                    <a:srgbClr val="000000"/>
                  </a:solidFill>
                  <a:ea typeface="華康粗圓體" panose="020F0709000000000000" pitchFamily="49" charset="-120"/>
                </a:rPr>
                <a:t>‧</a:t>
              </a:r>
              <a:endParaRPr lang="en-US" altLang="zh-TW" sz="1600">
                <a:solidFill>
                  <a:srgbClr val="000000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endParaRPr>
            </a:p>
          </p:txBody>
        </p:sp>
        <p:grpSp>
          <p:nvGrpSpPr>
            <p:cNvPr id="152602" name="Group 26"/>
            <p:cNvGrpSpPr>
              <a:grpSpLocks/>
            </p:cNvGrpSpPr>
            <p:nvPr/>
          </p:nvGrpSpPr>
          <p:grpSpPr bwMode="auto">
            <a:xfrm>
              <a:off x="384" y="1248"/>
              <a:ext cx="5184" cy="2708"/>
              <a:chOff x="384" y="1248"/>
              <a:chExt cx="5184" cy="2708"/>
            </a:xfrm>
          </p:grpSpPr>
          <p:sp>
            <p:nvSpPr>
              <p:cNvPr id="152581" name="Text Box 5"/>
              <p:cNvSpPr txBox="1">
                <a:spLocks noChangeArrowheads="1"/>
              </p:cNvSpPr>
              <p:nvPr/>
            </p:nvSpPr>
            <p:spPr bwMode="auto">
              <a:xfrm>
                <a:off x="432" y="2208"/>
                <a:ext cx="1200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1600">
                    <a:solidFill>
                      <a:srgbClr val="000000"/>
                    </a:solidFill>
                    <a:latin typeface="華康粗圓體" panose="020F0709000000000000" pitchFamily="49" charset="-120"/>
                    <a:ea typeface="華康粗圓體" panose="020F0709000000000000" pitchFamily="49" charset="-120"/>
                  </a:rPr>
                  <a:t>1.</a:t>
                </a:r>
                <a:r>
                  <a:rPr lang="zh-TW" altLang="en-US" sz="1600">
                    <a:solidFill>
                      <a:srgbClr val="000000"/>
                    </a:solidFill>
                    <a:latin typeface="華康粗圓體" panose="020F0709000000000000" pitchFamily="49" charset="-120"/>
                    <a:ea typeface="華康粗圓體" panose="020F0709000000000000" pitchFamily="49" charset="-120"/>
                  </a:rPr>
                  <a:t>拆封前，注意是否標明有效期限。</a:t>
                </a:r>
              </a:p>
            </p:txBody>
          </p:sp>
          <p:sp>
            <p:nvSpPr>
              <p:cNvPr id="152582" name="Text Box 6"/>
              <p:cNvSpPr txBox="1">
                <a:spLocks noChangeArrowheads="1"/>
              </p:cNvSpPr>
              <p:nvPr/>
            </p:nvSpPr>
            <p:spPr bwMode="auto">
              <a:xfrm>
                <a:off x="4416" y="2208"/>
                <a:ext cx="1152" cy="4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1600">
                    <a:solidFill>
                      <a:srgbClr val="000000"/>
                    </a:solidFill>
                    <a:latin typeface="華康粗圓體" panose="020F0709000000000000" pitchFamily="49" charset="-120"/>
                    <a:ea typeface="華康粗圓體" panose="020F0709000000000000" pitchFamily="49" charset="-120"/>
                  </a:rPr>
                  <a:t>4.</a:t>
                </a:r>
                <a:r>
                  <a:rPr lang="zh-TW" altLang="en-US" sz="1600">
                    <a:solidFill>
                      <a:srgbClr val="000000"/>
                    </a:solidFill>
                    <a:latin typeface="華康粗圓體" panose="020F0709000000000000" pitchFamily="49" charset="-120"/>
                    <a:ea typeface="華康粗圓體" panose="020F0709000000000000" pitchFamily="49" charset="-120"/>
                  </a:rPr>
                  <a:t>請先將前端之小袋輕輕扭轉，將空氣排出。</a:t>
                </a:r>
              </a:p>
            </p:txBody>
          </p:sp>
          <p:sp>
            <p:nvSpPr>
              <p:cNvPr id="152583" name="Text Box 7"/>
              <p:cNvSpPr txBox="1">
                <a:spLocks noChangeArrowheads="1"/>
              </p:cNvSpPr>
              <p:nvPr/>
            </p:nvSpPr>
            <p:spPr bwMode="auto">
              <a:xfrm>
                <a:off x="3168" y="2256"/>
                <a:ext cx="1152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1600">
                    <a:solidFill>
                      <a:srgbClr val="000000"/>
                    </a:solidFill>
                    <a:latin typeface="華康粗圓體" panose="020F0709000000000000" pitchFamily="49" charset="-120"/>
                    <a:ea typeface="華康粗圓體" panose="020F0709000000000000" pitchFamily="49" charset="-120"/>
                  </a:rPr>
                  <a:t>3.</a:t>
                </a:r>
                <a:r>
                  <a:rPr lang="zh-TW" altLang="en-US" sz="1600">
                    <a:solidFill>
                      <a:srgbClr val="000000"/>
                    </a:solidFill>
                    <a:latin typeface="華康粗圓體" panose="020F0709000000000000" pitchFamily="49" charset="-120"/>
                    <a:ea typeface="華康粗圓體" panose="020F0709000000000000" pitchFamily="49" charset="-120"/>
                  </a:rPr>
                  <a:t>拆封後，用手輕輕擠出保險套。</a:t>
                </a:r>
              </a:p>
            </p:txBody>
          </p:sp>
          <p:sp>
            <p:nvSpPr>
              <p:cNvPr id="152584" name="Text Box 8"/>
              <p:cNvSpPr txBox="1">
                <a:spLocks noChangeArrowheads="1"/>
              </p:cNvSpPr>
              <p:nvPr/>
            </p:nvSpPr>
            <p:spPr bwMode="auto">
              <a:xfrm>
                <a:off x="1680" y="2208"/>
                <a:ext cx="1344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1600">
                    <a:solidFill>
                      <a:srgbClr val="000000"/>
                    </a:solidFill>
                    <a:latin typeface="華康粗圓體" panose="020F0709000000000000" pitchFamily="49" charset="-120"/>
                    <a:ea typeface="華康粗圓體" panose="020F0709000000000000" pitchFamily="49" charset="-120"/>
                  </a:rPr>
                  <a:t>2.</a:t>
                </a:r>
                <a:r>
                  <a:rPr lang="zh-TW" altLang="en-US" sz="1600">
                    <a:solidFill>
                      <a:srgbClr val="000000"/>
                    </a:solidFill>
                    <a:latin typeface="華康粗圓體" panose="020F0709000000000000" pitchFamily="49" charset="-120"/>
                    <a:ea typeface="華康粗圓體" panose="020F0709000000000000" pitchFamily="49" charset="-120"/>
                  </a:rPr>
                  <a:t>拆封時，由邊緣拆封，勿以利器拆封。</a:t>
                </a:r>
              </a:p>
            </p:txBody>
          </p:sp>
          <p:sp>
            <p:nvSpPr>
              <p:cNvPr id="152585" name="Text Box 9"/>
              <p:cNvSpPr txBox="1">
                <a:spLocks noChangeArrowheads="1"/>
              </p:cNvSpPr>
              <p:nvPr/>
            </p:nvSpPr>
            <p:spPr bwMode="auto">
              <a:xfrm>
                <a:off x="4416" y="3648"/>
                <a:ext cx="1152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1600">
                    <a:solidFill>
                      <a:srgbClr val="000000"/>
                    </a:solidFill>
                    <a:latin typeface="華康粗圓體" panose="020F0709000000000000" pitchFamily="49" charset="-120"/>
                    <a:ea typeface="華康粗圓體" panose="020F0709000000000000" pitchFamily="49" charset="-120"/>
                  </a:rPr>
                  <a:t>7.</a:t>
                </a:r>
                <a:r>
                  <a:rPr lang="zh-TW" altLang="en-US" sz="1600">
                    <a:solidFill>
                      <a:srgbClr val="000000"/>
                    </a:solidFill>
                    <a:latin typeface="華康粗圓體" panose="020F0709000000000000" pitchFamily="49" charset="-120"/>
                    <a:ea typeface="華康粗圓體" panose="020F0709000000000000" pitchFamily="49" charset="-120"/>
                  </a:rPr>
                  <a:t>用後即應丟棄，請勿再回收利用。</a:t>
                </a:r>
              </a:p>
            </p:txBody>
          </p:sp>
          <p:pic>
            <p:nvPicPr>
              <p:cNvPr id="152588" name="Picture 12" descr="im_3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3024"/>
                <a:ext cx="1224" cy="6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589" name="Picture 13" descr="7-1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DFDF9"/>
                  </a:clrFrom>
                  <a:clrTo>
                    <a:srgbClr val="FDFDF9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1296"/>
                <a:ext cx="1008" cy="9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590" name="Picture 14" descr="7-2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5F5F1"/>
                  </a:clrFrom>
                  <a:clrTo>
                    <a:srgbClr val="F5F5F1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248"/>
                <a:ext cx="1008" cy="9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591" name="Picture 15" descr="7-3"/>
              <p:cNvPicPr>
                <a:picLocks noChangeAspect="1" noChangeArrowheads="1"/>
              </p:cNvPicPr>
              <p:nvPr/>
            </p:nvPicPr>
            <p:blipFill>
              <a:blip r:embed="rId7">
                <a:clrChange>
                  <a:clrFrom>
                    <a:srgbClr val="FBFBF9"/>
                  </a:clrFrom>
                  <a:clrTo>
                    <a:srgbClr val="FBFBF9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6" y="1296"/>
                <a:ext cx="864" cy="8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592" name="Picture 16" descr="7-4"/>
              <p:cNvPicPr>
                <a:picLocks noChangeAspect="1" noChangeArrowheads="1"/>
              </p:cNvPicPr>
              <p:nvPr/>
            </p:nvPicPr>
            <p:blipFill>
              <a:blip r:embed="rId8">
                <a:clrChange>
                  <a:clrFrom>
                    <a:srgbClr val="FDFDF9"/>
                  </a:clrFrom>
                  <a:clrTo>
                    <a:srgbClr val="FDFDF9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2" y="1344"/>
                <a:ext cx="912" cy="9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593" name="Picture 17" descr="7-5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2640"/>
                <a:ext cx="912" cy="9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594" name="Picture 18" descr="7-6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6" y="2640"/>
                <a:ext cx="912" cy="9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595" name="Picture 19" descr="7-7"/>
              <p:cNvPicPr>
                <a:picLocks noChangeAspect="1" noChangeArrowheads="1"/>
              </p:cNvPicPr>
              <p:nvPr/>
            </p:nvPicPr>
            <p:blipFill>
              <a:blip r:embed="rId11">
                <a:clrChange>
                  <a:clrFrom>
                    <a:srgbClr val="FAFAF6"/>
                  </a:clrFrom>
                  <a:clrTo>
                    <a:srgbClr val="FAFAF6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4" y="2640"/>
                <a:ext cx="1008" cy="9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2596" name="Text Box 20"/>
              <p:cNvSpPr txBox="1">
                <a:spLocks noChangeArrowheads="1"/>
              </p:cNvSpPr>
              <p:nvPr/>
            </p:nvSpPr>
            <p:spPr bwMode="auto">
              <a:xfrm>
                <a:off x="1392" y="1296"/>
                <a:ext cx="43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3600">
                    <a:solidFill>
                      <a:srgbClr val="FF0000"/>
                    </a:solidFill>
                    <a:ea typeface="華康儷粗圓" panose="020F0709000000000000" pitchFamily="49" charset="-120"/>
                  </a:rPr>
                  <a:t>拆</a:t>
                </a:r>
              </a:p>
            </p:txBody>
          </p:sp>
          <p:sp>
            <p:nvSpPr>
              <p:cNvPr id="152597" name="Text Box 21"/>
              <p:cNvSpPr txBox="1">
                <a:spLocks noChangeArrowheads="1"/>
              </p:cNvSpPr>
              <p:nvPr/>
            </p:nvSpPr>
            <p:spPr bwMode="auto">
              <a:xfrm>
                <a:off x="2736" y="2592"/>
                <a:ext cx="43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3600">
                    <a:solidFill>
                      <a:srgbClr val="FF0000"/>
                    </a:solidFill>
                    <a:ea typeface="華康儷粗圓" panose="020F0709000000000000" pitchFamily="49" charset="-120"/>
                  </a:rPr>
                  <a:t>握</a:t>
                </a:r>
              </a:p>
            </p:txBody>
          </p:sp>
          <p:sp>
            <p:nvSpPr>
              <p:cNvPr id="152598" name="Text Box 22"/>
              <p:cNvSpPr txBox="1">
                <a:spLocks noChangeArrowheads="1"/>
              </p:cNvSpPr>
              <p:nvPr/>
            </p:nvSpPr>
            <p:spPr bwMode="auto">
              <a:xfrm>
                <a:off x="1440" y="2592"/>
                <a:ext cx="43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3600">
                    <a:solidFill>
                      <a:srgbClr val="FF0000"/>
                    </a:solidFill>
                    <a:ea typeface="華康儷粗圓" panose="020F0709000000000000" pitchFamily="49" charset="-120"/>
                  </a:rPr>
                  <a:t>套</a:t>
                </a:r>
              </a:p>
            </p:txBody>
          </p:sp>
          <p:sp>
            <p:nvSpPr>
              <p:cNvPr id="152599" name="Text Box 23"/>
              <p:cNvSpPr txBox="1">
                <a:spLocks noChangeArrowheads="1"/>
              </p:cNvSpPr>
              <p:nvPr/>
            </p:nvSpPr>
            <p:spPr bwMode="auto">
              <a:xfrm>
                <a:off x="4080" y="1344"/>
                <a:ext cx="43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3600">
                    <a:solidFill>
                      <a:srgbClr val="FF0000"/>
                    </a:solidFill>
                    <a:ea typeface="華康儷粗圓" panose="020F0709000000000000" pitchFamily="49" charset="-120"/>
                  </a:rPr>
                  <a:t>轉</a:t>
                </a:r>
              </a:p>
            </p:txBody>
          </p:sp>
          <p:sp>
            <p:nvSpPr>
              <p:cNvPr id="152600" name="Text Box 24"/>
              <p:cNvSpPr txBox="1">
                <a:spLocks noChangeArrowheads="1"/>
              </p:cNvSpPr>
              <p:nvPr/>
            </p:nvSpPr>
            <p:spPr bwMode="auto">
              <a:xfrm>
                <a:off x="2784" y="1344"/>
                <a:ext cx="43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3600">
                    <a:solidFill>
                      <a:srgbClr val="FF0000"/>
                    </a:solidFill>
                    <a:ea typeface="華康儷粗圓" panose="020F0709000000000000" pitchFamily="49" charset="-120"/>
                  </a:rPr>
                  <a:t>捏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7054039"/>
      </p:ext>
    </p:extLst>
  </p:cSld>
  <p:clrMapOvr>
    <a:masterClrMapping/>
  </p:clrMapOvr>
  <p:transition spd="med">
    <p:plu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什麼是梅毒和淋病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669473"/>
            <a:ext cx="77724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/>
              <a:t>梅毒</a:t>
            </a:r>
            <a:r>
              <a:rPr lang="zh-TW" altLang="en-US" dirty="0" smtClean="0"/>
              <a:t>是最古老的一種性病，病原為</a:t>
            </a:r>
            <a:r>
              <a:rPr lang="zh-TW" altLang="en-US" dirty="0" smtClean="0">
                <a:solidFill>
                  <a:srgbClr val="FF0000"/>
                </a:solidFill>
              </a:rPr>
              <a:t>梅毒螺旋體感染</a:t>
            </a:r>
            <a:r>
              <a:rPr lang="zh-TW" altLang="en-US" dirty="0"/>
              <a:t>所引起的慢性</a:t>
            </a:r>
            <a:r>
              <a:rPr lang="zh-TW" altLang="en-US" dirty="0" smtClean="0"/>
              <a:t>傳染病，主要是經由</a:t>
            </a:r>
            <a:r>
              <a:rPr lang="zh-TW" altLang="en-US" dirty="0" smtClean="0">
                <a:solidFill>
                  <a:srgbClr val="FF0000"/>
                </a:solidFill>
              </a:rPr>
              <a:t>性交</a:t>
            </a:r>
            <a:r>
              <a:rPr lang="zh-TW" altLang="en-US" dirty="0" smtClean="0"/>
              <a:t>或</a:t>
            </a:r>
            <a:r>
              <a:rPr lang="zh-TW" altLang="en-US" dirty="0" smtClean="0">
                <a:solidFill>
                  <a:srgbClr val="FF0000"/>
                </a:solidFill>
              </a:rPr>
              <a:t>血液</a:t>
            </a:r>
            <a:r>
              <a:rPr lang="zh-TW" altLang="en-US" dirty="0" smtClean="0"/>
              <a:t>而傳染，可引起</a:t>
            </a:r>
            <a:r>
              <a:rPr lang="zh-TW" altLang="en-US" dirty="0" smtClean="0">
                <a:solidFill>
                  <a:srgbClr val="FF0000"/>
                </a:solidFill>
              </a:rPr>
              <a:t>局部</a:t>
            </a:r>
            <a:r>
              <a:rPr lang="zh-TW" altLang="en-US" dirty="0" smtClean="0"/>
              <a:t>或</a:t>
            </a:r>
            <a:r>
              <a:rPr lang="zh-TW" altLang="en-US" dirty="0" smtClean="0">
                <a:solidFill>
                  <a:srgbClr val="FF0000"/>
                </a:solidFill>
              </a:rPr>
              <a:t>全身</a:t>
            </a:r>
            <a:r>
              <a:rPr lang="zh-TW" altLang="en-US" dirty="0" smtClean="0"/>
              <a:t>症狀，亦可能無症狀，須靠驗血才能確知結果。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/>
              <a:t>淋病是由</a:t>
            </a:r>
            <a:r>
              <a:rPr lang="zh-TW" altLang="en-US" dirty="0" smtClean="0">
                <a:solidFill>
                  <a:srgbClr val="FF0000"/>
                </a:solidFill>
              </a:rPr>
              <a:t>性交</a:t>
            </a:r>
            <a:r>
              <a:rPr lang="zh-TW" altLang="en-US" dirty="0" smtClean="0"/>
              <a:t>傳染，泌尿生殖器官受到</a:t>
            </a:r>
            <a:r>
              <a:rPr lang="zh-TW" altLang="en-US" dirty="0" smtClean="0">
                <a:solidFill>
                  <a:srgbClr val="FF0000"/>
                </a:solidFill>
              </a:rPr>
              <a:t>淋病雙球菌</a:t>
            </a:r>
            <a:r>
              <a:rPr lang="zh-TW" altLang="en-US" dirty="0" smtClean="0"/>
              <a:t>的侵入，而引起炎症反應的一種性病。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4B6D24A7-3A8B-4FD5-A37E-FAFEC8C93744}" type="slidenum">
              <a:rPr lang="en-US" altLang="zh-TW" smtClean="0"/>
              <a:pPr>
                <a:defRPr/>
              </a:pPr>
              <a:t>2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436" y="4388850"/>
            <a:ext cx="2909454" cy="205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344660"/>
      </p:ext>
    </p:extLst>
  </p:cSld>
  <p:clrMapOvr>
    <a:masterClrMapping/>
  </p:clrMapOvr>
  <p:transition spd="med">
    <p:plus/>
    <p:sndAc>
      <p:stSnd>
        <p:snd r:embed="rId2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04900" y="193963"/>
            <a:ext cx="7772400" cy="1143000"/>
          </a:xfrm>
        </p:spPr>
        <p:txBody>
          <a:bodyPr/>
          <a:lstStyle/>
          <a:p>
            <a:r>
              <a:rPr lang="zh-TW" altLang="en-US" dirty="0" smtClean="0"/>
              <a:t>性病傳染途徑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8146" y="1336963"/>
            <a:ext cx="7772400" cy="41148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solidFill>
                  <a:srgbClr val="FF0000"/>
                </a:solidFill>
              </a:rPr>
              <a:t>性行為傳染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透過與</a:t>
            </a:r>
            <a:r>
              <a:rPr lang="zh-TW" altLang="en-US" sz="3200" dirty="0" smtClean="0">
                <a:solidFill>
                  <a:schemeClr val="tx1"/>
                </a:solidFill>
              </a:rPr>
              <a:t>性傳染病感染</a:t>
            </a:r>
            <a:r>
              <a:rPr lang="zh-TW" altLang="en-US" sz="3200" dirty="0" smtClean="0"/>
              <a:t>者發生肛門、陰道及口腔等方式性行為而傳染。</a:t>
            </a:r>
            <a:endParaRPr lang="en-US" altLang="zh-TW" sz="3200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solidFill>
                  <a:srgbClr val="FF0000"/>
                </a:solidFill>
              </a:rPr>
              <a:t>血液傳染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經由</a:t>
            </a:r>
            <a:r>
              <a:rPr lang="zh-TW" altLang="en-US" sz="3200" dirty="0" smtClean="0">
                <a:solidFill>
                  <a:schemeClr val="tx1"/>
                </a:solidFill>
              </a:rPr>
              <a:t>輸血</a:t>
            </a:r>
            <a:r>
              <a:rPr lang="zh-TW" altLang="en-US" sz="3200" dirty="0" smtClean="0"/>
              <a:t>、共用針頭、針具等方式傳染。</a:t>
            </a:r>
            <a:endParaRPr lang="en-US" altLang="zh-TW" sz="3200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solidFill>
                  <a:srgbClr val="FF0000"/>
                </a:solidFill>
              </a:rPr>
              <a:t>母子垂直傳染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若孕婦感染梅毒、愛滋病毒，則可經由胎盤或產道傳染給胎兒；淋病亦可經由產道傳染給嬰兒引起結膜炎，可能造成失明。</a:t>
            </a:r>
            <a:endParaRPr lang="en-US" altLang="zh-TW" sz="3200" dirty="0" smtClean="0"/>
          </a:p>
          <a:p>
            <a:pPr>
              <a:buFont typeface="Wingdings" panose="05000000000000000000" pitchFamily="2" charset="2"/>
              <a:buChar char="Ø"/>
            </a:pP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4B6D24A7-3A8B-4FD5-A37E-FAFEC8C93744}" type="slidenum">
              <a:rPr lang="en-US" altLang="zh-TW" smtClean="0"/>
              <a:pPr>
                <a:defRPr/>
              </a:pPr>
              <a:t>3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087" y="5733270"/>
            <a:ext cx="1908213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372863"/>
      </p:ext>
    </p:extLst>
  </p:cSld>
  <p:clrMapOvr>
    <a:masterClrMapping/>
  </p:clrMapOvr>
  <p:transition spd="med">
    <p:plus/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梅毒症狀及其併發症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9318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200" dirty="0" smtClean="0"/>
              <a:t>梅毒可分為下列期程：</a:t>
            </a:r>
            <a:endParaRPr lang="en-US" altLang="zh-TW" sz="3200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sz="3200" dirty="0" smtClean="0"/>
              <a:t>第一期梅毒：</a:t>
            </a:r>
            <a:endParaRPr lang="en-US" altLang="zh-TW" sz="3200" dirty="0" smtClean="0"/>
          </a:p>
          <a:p>
            <a:pPr marL="400050" lvl="1" indent="0">
              <a:buNone/>
            </a:pPr>
            <a:r>
              <a:rPr lang="zh-TW" altLang="en-US" sz="2800" dirty="0" smtClean="0"/>
              <a:t>感染後</a:t>
            </a:r>
            <a:r>
              <a:rPr lang="en-US" altLang="zh-TW" sz="2800" dirty="0" smtClean="0"/>
              <a:t>10-90</a:t>
            </a:r>
            <a:r>
              <a:rPr lang="zh-TW" altLang="en-US" sz="2800" dirty="0" smtClean="0"/>
              <a:t>天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平均三</a:t>
            </a:r>
            <a:r>
              <a:rPr lang="zh-TW" altLang="en-US" sz="2800" dirty="0"/>
              <a:t>週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，在接觸部位會出現</a:t>
            </a:r>
            <a:r>
              <a:rPr lang="zh-TW" altLang="en-US" sz="2800" dirty="0" smtClean="0">
                <a:solidFill>
                  <a:srgbClr val="FF0000"/>
                </a:solidFill>
              </a:rPr>
              <a:t>無痛性潰瘍</a:t>
            </a:r>
            <a:r>
              <a:rPr lang="zh-TW" altLang="en-US" sz="2800" dirty="0" smtClean="0"/>
              <a:t>，此時梅毒血清可能尚呈</a:t>
            </a:r>
            <a:r>
              <a:rPr lang="zh-TW" altLang="en-US" sz="2800" dirty="0" smtClean="0">
                <a:solidFill>
                  <a:srgbClr val="FF0000"/>
                </a:solidFill>
              </a:rPr>
              <a:t>陰性</a:t>
            </a:r>
            <a:r>
              <a:rPr lang="zh-TW" altLang="en-US" sz="2800" dirty="0" smtClean="0"/>
              <a:t>反應。</a:t>
            </a:r>
            <a:endParaRPr lang="en-US" altLang="zh-TW" sz="2800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sz="3200" dirty="0" smtClean="0"/>
              <a:t>第二期梅毒</a:t>
            </a:r>
            <a:endParaRPr lang="en-US" altLang="zh-TW" sz="3200" dirty="0" smtClean="0"/>
          </a:p>
          <a:p>
            <a:pPr marL="400050" lvl="1" indent="0">
              <a:buNone/>
            </a:pPr>
            <a:r>
              <a:rPr lang="zh-TW" altLang="en-US" sz="2800" dirty="0"/>
              <a:t>全身皮膚出現</a:t>
            </a:r>
            <a:r>
              <a:rPr lang="zh-TW" altLang="en-US" sz="2800" dirty="0">
                <a:solidFill>
                  <a:srgbClr val="FF0000"/>
                </a:solidFill>
              </a:rPr>
              <a:t>皮膚疹</a:t>
            </a:r>
            <a:r>
              <a:rPr lang="zh-TW" altLang="en-US" sz="2800" dirty="0"/>
              <a:t>或</a:t>
            </a:r>
            <a:r>
              <a:rPr lang="zh-TW" altLang="en-US" sz="2800" dirty="0">
                <a:solidFill>
                  <a:srgbClr val="FF0000"/>
                </a:solidFill>
              </a:rPr>
              <a:t>腹股溝淋巴腺</a:t>
            </a:r>
            <a:r>
              <a:rPr lang="zh-TW" altLang="en-US" sz="2800" dirty="0" smtClean="0">
                <a:solidFill>
                  <a:srgbClr val="FF0000"/>
                </a:solidFill>
              </a:rPr>
              <a:t>腫</a:t>
            </a:r>
            <a:r>
              <a:rPr lang="zh-TW" altLang="en-US" sz="2800" dirty="0"/>
              <a:t>、發燒、倦怠、頭髮脫落，此時梅毒血清大都呈</a:t>
            </a:r>
            <a:r>
              <a:rPr lang="zh-TW" altLang="en-US" sz="2800" dirty="0">
                <a:solidFill>
                  <a:srgbClr val="FF0000"/>
                </a:solidFill>
              </a:rPr>
              <a:t>高倍數陽性反應</a:t>
            </a:r>
            <a:r>
              <a:rPr lang="zh-TW" altLang="en-US" sz="2800" dirty="0"/>
              <a:t>。</a:t>
            </a:r>
            <a:r>
              <a:rPr lang="zh-TW" altLang="en-US" sz="2800" dirty="0">
                <a:solidFill>
                  <a:srgbClr val="FF0000"/>
                </a:solidFill>
              </a:rPr>
              <a:t>一期及二期梅毒， 傳染力最</a:t>
            </a:r>
            <a:r>
              <a:rPr lang="zh-TW" altLang="en-US" sz="2800" dirty="0" smtClean="0">
                <a:solidFill>
                  <a:srgbClr val="FF0000"/>
                </a:solidFill>
              </a:rPr>
              <a:t>強</a:t>
            </a:r>
            <a:r>
              <a:rPr lang="zh-TW" altLang="en-US" sz="2800" dirty="0" smtClean="0"/>
              <a:t>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4B6D24A7-3A8B-4FD5-A37E-FAFEC8C93744}" type="slidenum">
              <a:rPr lang="en-US" altLang="zh-TW" smtClean="0"/>
              <a:pPr>
                <a:defRPr/>
              </a:pPr>
              <a:t>4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0871458"/>
      </p:ext>
    </p:extLst>
  </p:cSld>
  <p:clrMapOvr>
    <a:masterClrMapping/>
  </p:clrMapOvr>
  <p:transition spd="med">
    <p:plus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梅毒症狀及其併發症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ea"/>
              <a:buAutoNum type="ea1ChtPeriod" startAt="3"/>
            </a:pPr>
            <a:r>
              <a:rPr lang="zh-TW" altLang="en-US" sz="3200" dirty="0"/>
              <a:t>晚期</a:t>
            </a:r>
            <a:r>
              <a:rPr lang="zh-TW" altLang="en-US" sz="3200" dirty="0" smtClean="0"/>
              <a:t>梅毒</a:t>
            </a:r>
            <a:endParaRPr lang="en-US" altLang="zh-TW" sz="3200" dirty="0" smtClean="0"/>
          </a:p>
          <a:p>
            <a:pPr marL="400050" lvl="1" indent="0">
              <a:buNone/>
            </a:pPr>
            <a:r>
              <a:rPr lang="zh-TW" altLang="en-US" sz="2800" dirty="0"/>
              <a:t>會侵犯</a:t>
            </a:r>
            <a:r>
              <a:rPr lang="zh-TW" altLang="en-US" sz="2800" dirty="0">
                <a:solidFill>
                  <a:srgbClr val="FF0000"/>
                </a:solidFill>
              </a:rPr>
              <a:t>神經</a:t>
            </a:r>
            <a:r>
              <a:rPr lang="zh-TW" altLang="en-US" sz="2800" dirty="0"/>
              <a:t>、</a:t>
            </a:r>
            <a:r>
              <a:rPr lang="zh-TW" altLang="en-US" sz="2800" dirty="0">
                <a:solidFill>
                  <a:srgbClr val="FF0000"/>
                </a:solidFill>
              </a:rPr>
              <a:t>心臟血管</a:t>
            </a:r>
            <a:r>
              <a:rPr lang="zh-TW" altLang="en-US" sz="2800" dirty="0"/>
              <a:t>、</a:t>
            </a:r>
            <a:r>
              <a:rPr lang="zh-TW" altLang="en-US" sz="2800" dirty="0">
                <a:solidFill>
                  <a:srgbClr val="FF0000"/>
                </a:solidFill>
              </a:rPr>
              <a:t>腦部、</a:t>
            </a:r>
            <a:r>
              <a:rPr lang="zh-TW" altLang="en-US" sz="2800" dirty="0" smtClean="0">
                <a:solidFill>
                  <a:srgbClr val="FF0000"/>
                </a:solidFill>
              </a:rPr>
              <a:t>骨頭關節</a:t>
            </a:r>
            <a:r>
              <a:rPr lang="zh-TW" altLang="en-US" sz="2800" dirty="0"/>
              <a:t>等， 器官，嚴重的會引發癱瘓、精神錯亂甚至</a:t>
            </a:r>
            <a:r>
              <a:rPr lang="zh-TW" altLang="en-US" sz="2800" dirty="0" smtClean="0"/>
              <a:t>死亡。</a:t>
            </a:r>
            <a:endParaRPr lang="en-US" altLang="zh-TW" sz="2800" dirty="0" smtClean="0"/>
          </a:p>
          <a:p>
            <a:pPr marL="514350" indent="-514350">
              <a:buFont typeface="+mj-ea"/>
              <a:buAutoNum type="ea1ChtPeriod" startAt="3"/>
            </a:pPr>
            <a:r>
              <a:rPr lang="zh-TW" altLang="en-US" sz="3200" dirty="0" smtClean="0"/>
              <a:t>隱性梅毒</a:t>
            </a:r>
            <a:endParaRPr lang="en-US" altLang="zh-TW" sz="3200" dirty="0" smtClean="0"/>
          </a:p>
          <a:p>
            <a:pPr marL="400050" lvl="1" indent="0">
              <a:buNone/>
            </a:pPr>
            <a:r>
              <a:rPr lang="zh-TW" altLang="en-US" sz="2800" dirty="0"/>
              <a:t>感染梅毒後，有部分的感染者，並無臨床</a:t>
            </a:r>
            <a:r>
              <a:rPr lang="zh-TW" altLang="en-US" sz="2800" dirty="0" smtClean="0"/>
              <a:t>症狀，</a:t>
            </a:r>
            <a:r>
              <a:rPr lang="zh-TW" altLang="en-US" sz="2800" dirty="0"/>
              <a:t>一定要靠</a:t>
            </a:r>
            <a:r>
              <a:rPr lang="zh-TW" altLang="en-US" sz="2800" dirty="0">
                <a:solidFill>
                  <a:srgbClr val="FF0000"/>
                </a:solidFill>
              </a:rPr>
              <a:t>驗血</a:t>
            </a:r>
            <a:r>
              <a:rPr lang="zh-TW" altLang="en-US" sz="2800" dirty="0"/>
              <a:t>才知道是否有感染隱性</a:t>
            </a:r>
            <a:r>
              <a:rPr lang="zh-TW" altLang="en-US" sz="2800" dirty="0" smtClean="0"/>
              <a:t>梅毒</a:t>
            </a:r>
            <a:r>
              <a:rPr lang="zh-TW" altLang="en-US" sz="2800" dirty="0"/>
              <a:t>。</a:t>
            </a:r>
          </a:p>
          <a:p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4B6D24A7-3A8B-4FD5-A37E-FAFEC8C93744}" type="slidenum">
              <a:rPr lang="en-US" altLang="zh-TW" smtClean="0"/>
              <a:pPr>
                <a:defRPr/>
              </a:pPr>
              <a:t>5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6548743"/>
      </p:ext>
    </p:extLst>
  </p:cSld>
  <p:clrMapOvr>
    <a:masterClrMapping/>
  </p:clrMapOvr>
  <p:transition spd="med">
    <p:plus/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淋病症狀及其併發症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ea"/>
              <a:buAutoNum type="ea1ChtPeriod"/>
            </a:pPr>
            <a:r>
              <a:rPr lang="en-US" altLang="zh-TW" dirty="0"/>
              <a:t>80%</a:t>
            </a:r>
            <a:r>
              <a:rPr lang="zh-TW" altLang="en-US" dirty="0"/>
              <a:t>男性有自覺症狀，於感染後</a:t>
            </a:r>
            <a:r>
              <a:rPr lang="en-US" altLang="zh-TW" dirty="0"/>
              <a:t>2</a:t>
            </a:r>
            <a:r>
              <a:rPr lang="zh-TW" altLang="en-US" dirty="0"/>
              <a:t>至</a:t>
            </a:r>
            <a:r>
              <a:rPr lang="en-US" altLang="zh-TW" dirty="0"/>
              <a:t>7</a:t>
            </a:r>
            <a:r>
              <a:rPr lang="zh-TW" altLang="en-US" dirty="0"/>
              <a:t>天，會有</a:t>
            </a:r>
            <a:r>
              <a:rPr lang="zh-TW" altLang="en-US" dirty="0">
                <a:solidFill>
                  <a:srgbClr val="FF0000"/>
                </a:solidFill>
              </a:rPr>
              <a:t>尿道流膿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灼熱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刺痛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排尿疼痛</a:t>
            </a:r>
            <a:r>
              <a:rPr lang="zh-TW" altLang="en-US" dirty="0"/>
              <a:t>等症狀，易造成</a:t>
            </a:r>
            <a:r>
              <a:rPr lang="zh-TW" altLang="en-US" dirty="0">
                <a:solidFill>
                  <a:srgbClr val="FF0000"/>
                </a:solidFill>
              </a:rPr>
              <a:t>輸精管阻塞</a:t>
            </a:r>
            <a:r>
              <a:rPr lang="zh-TW" altLang="en-US" dirty="0"/>
              <a:t>及</a:t>
            </a:r>
            <a:r>
              <a:rPr lang="zh-TW" altLang="en-US" dirty="0">
                <a:solidFill>
                  <a:srgbClr val="FF0000"/>
                </a:solidFill>
              </a:rPr>
              <a:t>不孕症</a:t>
            </a:r>
            <a:r>
              <a:rPr lang="zh-TW" altLang="en-US" dirty="0" smtClean="0"/>
              <a:t>等。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endParaRPr lang="en-US" altLang="zh-TW" sz="800" dirty="0" smtClean="0"/>
          </a:p>
          <a:p>
            <a:pPr marL="514350" indent="-514350">
              <a:buFont typeface="+mj-ea"/>
              <a:buAutoNum type="ea1ChtPeriod"/>
            </a:pPr>
            <a:r>
              <a:rPr lang="en-US" altLang="zh-TW" dirty="0"/>
              <a:t>80%</a:t>
            </a:r>
            <a:r>
              <a:rPr lang="zh-TW" altLang="en-US" dirty="0"/>
              <a:t>女性自覺症狀不明顯，感染後數天可能會有</a:t>
            </a:r>
            <a:r>
              <a:rPr lang="zh-TW" altLang="en-US" dirty="0">
                <a:solidFill>
                  <a:srgbClr val="FF0000"/>
                </a:solidFill>
              </a:rPr>
              <a:t>白帶增多</a:t>
            </a:r>
            <a:r>
              <a:rPr lang="zh-TW" altLang="en-US" dirty="0"/>
              <a:t>丶</a:t>
            </a:r>
            <a:r>
              <a:rPr lang="zh-TW" altLang="en-US" dirty="0">
                <a:solidFill>
                  <a:srgbClr val="FF0000"/>
                </a:solidFill>
              </a:rPr>
              <a:t>異色異味</a:t>
            </a:r>
            <a:r>
              <a:rPr lang="zh-TW" altLang="en-US" dirty="0"/>
              <a:t>丶</a:t>
            </a:r>
            <a:r>
              <a:rPr lang="zh-TW" altLang="en-US" dirty="0">
                <a:solidFill>
                  <a:srgbClr val="FF0000"/>
                </a:solidFill>
              </a:rPr>
              <a:t>陰道尿道灼熱</a:t>
            </a:r>
            <a:r>
              <a:rPr lang="zh-TW" altLang="en-US" dirty="0"/>
              <a:t>等症狀，易造成</a:t>
            </a:r>
            <a:r>
              <a:rPr lang="zh-TW" altLang="en-US" dirty="0">
                <a:solidFill>
                  <a:srgbClr val="FF0000"/>
                </a:solidFill>
              </a:rPr>
              <a:t>輸卵管阻塞</a:t>
            </a:r>
            <a:r>
              <a:rPr lang="zh-TW" altLang="en-US" dirty="0"/>
              <a:t>及</a:t>
            </a:r>
            <a:r>
              <a:rPr lang="zh-TW" altLang="en-US" dirty="0">
                <a:solidFill>
                  <a:srgbClr val="FF0000"/>
                </a:solidFill>
              </a:rPr>
              <a:t>引發不孕症</a:t>
            </a:r>
            <a:r>
              <a:rPr lang="zh-TW" altLang="en-US" dirty="0" smtClean="0"/>
              <a:t>等。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endParaRPr lang="en-US" altLang="zh-TW" sz="800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其他</a:t>
            </a:r>
            <a:r>
              <a:rPr lang="zh-TW" altLang="en-US" dirty="0"/>
              <a:t>淋病亦可引起、眼睛、心臟、骨盆腔、關節等</a:t>
            </a:r>
            <a:r>
              <a:rPr lang="zh-TW" altLang="en-US" dirty="0" smtClean="0"/>
              <a:t>病變。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TW" smtClean="0"/>
          </a:p>
          <a:p>
            <a:pPr>
              <a:defRPr/>
            </a:pPr>
            <a:fld id="{4B6D24A7-3A8B-4FD5-A37E-FAFEC8C93744}" type="slidenum">
              <a:rPr lang="en-US" altLang="zh-TW" smtClean="0"/>
              <a:pPr>
                <a:defRPr/>
              </a:pPr>
              <a:t>6</a:t>
            </a:fld>
            <a:endParaRPr lang="en-US" altLang="zh-TW" smtClean="0"/>
          </a:p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908134"/>
      </p:ext>
    </p:extLst>
  </p:cSld>
  <p:clrMapOvr>
    <a:masterClrMapping/>
  </p:clrMapOvr>
  <p:transition spd="med">
    <p:plus/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932DEF8B-7E6A-438B-B3D7-0E39423AFF35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altLang="zh-TW">
                <a:latin typeface="標楷體" panose="03000509000000000000" pitchFamily="65" charset="-120"/>
              </a:rPr>
              <a:t>     </a:t>
            </a:r>
            <a:r>
              <a:rPr lang="zh-TW" altLang="en-US">
                <a:latin typeface="標楷體" panose="03000509000000000000" pitchFamily="65" charset="-120"/>
              </a:rPr>
              <a:t>歷史悠久的性病</a:t>
            </a:r>
            <a:r>
              <a:rPr lang="en-US" altLang="zh-TW">
                <a:latin typeface="標楷體" panose="03000509000000000000" pitchFamily="65" charset="-120"/>
              </a:rPr>
              <a:t>--</a:t>
            </a:r>
            <a:r>
              <a:rPr lang="zh-TW" altLang="en-US">
                <a:latin typeface="標楷體" panose="03000509000000000000" pitchFamily="65" charset="-120"/>
              </a:rPr>
              <a:t>梅毒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85800" y="19050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TW" altLang="en-US" sz="2400">
                <a:solidFill>
                  <a:srgbClr val="9900FF"/>
                </a:solidFill>
                <a:latin typeface="標楷體" panose="03000509000000000000" pitchFamily="65" charset="-120"/>
              </a:rPr>
              <a:t>第一期  硬性下疳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505200" y="2286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solidFill>
                  <a:srgbClr val="9900FF"/>
                </a:solidFill>
                <a:latin typeface="標楷體" panose="03000509000000000000" pitchFamily="65" charset="-120"/>
              </a:rPr>
              <a:t>第二期 皮疹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5943600" y="1981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solidFill>
                  <a:srgbClr val="9900FF"/>
                </a:solidFill>
                <a:latin typeface="標楷體" panose="03000509000000000000" pitchFamily="65" charset="-120"/>
              </a:rPr>
              <a:t>第三期  梅毒腫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638800" y="4800600"/>
            <a:ext cx="2590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solidFill>
                  <a:srgbClr val="9900FF"/>
                </a:solidFill>
                <a:latin typeface="標楷體" panose="03000509000000000000" pitchFamily="65" charset="-120"/>
              </a:rPr>
              <a:t>第四期 心血管、</a:t>
            </a:r>
            <a:br>
              <a:rPr lang="zh-TW" altLang="en-US" sz="2400">
                <a:solidFill>
                  <a:srgbClr val="9900FF"/>
                </a:solidFill>
                <a:latin typeface="標楷體" panose="03000509000000000000" pitchFamily="65" charset="-120"/>
              </a:rPr>
            </a:br>
            <a:r>
              <a:rPr lang="zh-TW" altLang="en-US" sz="2400">
                <a:solidFill>
                  <a:srgbClr val="9900FF"/>
                </a:solidFill>
                <a:latin typeface="標楷體" panose="03000509000000000000" pitchFamily="65" charset="-120"/>
              </a:rPr>
              <a:t>       神經病變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3505200" y="16764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>
                <a:solidFill>
                  <a:srgbClr val="FF0000"/>
                </a:solidFill>
                <a:latin typeface="標楷體" panose="03000509000000000000" pitchFamily="65" charset="-120"/>
              </a:rPr>
              <a:t>終身的遺憾</a:t>
            </a:r>
            <a:r>
              <a:rPr lang="en-US" altLang="zh-TW" sz="3200">
                <a:solidFill>
                  <a:srgbClr val="FF0000"/>
                </a:solidFill>
                <a:latin typeface="標楷體" panose="03000509000000000000" pitchFamily="65" charset="-120"/>
              </a:rPr>
              <a:t>!</a:t>
            </a:r>
          </a:p>
        </p:txBody>
      </p:sp>
      <p:pic>
        <p:nvPicPr>
          <p:cNvPr id="55309" name="Picture 13" descr="2期梅毒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60663"/>
            <a:ext cx="15240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10" name="Picture 14" descr="chanc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1906588" cy="35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11" name="Picture 15" descr="syphilis手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191000"/>
            <a:ext cx="2381250" cy="192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12" name="Picture 16" descr="梅毒腫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49513"/>
            <a:ext cx="2205038" cy="213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5638800" y="563880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>
                <a:solidFill>
                  <a:srgbClr val="FF0000"/>
                </a:solidFill>
                <a:latin typeface="標楷體" panose="03000509000000000000" pitchFamily="65" charset="-120"/>
              </a:rPr>
              <a:t>小心隱性梅毒</a:t>
            </a:r>
            <a:r>
              <a:rPr lang="en-US" altLang="zh-TW" sz="3200">
                <a:solidFill>
                  <a:srgbClr val="FF0000"/>
                </a:solidFill>
                <a:latin typeface="標楷體" panose="03000509000000000000" pitchFamily="65" charset="-120"/>
              </a:rPr>
              <a:t>!</a:t>
            </a:r>
          </a:p>
        </p:txBody>
      </p:sp>
      <p:sp>
        <p:nvSpPr>
          <p:cNvPr id="55314" name="AutoShape 18"/>
          <p:cNvSpPr>
            <a:spLocks noChangeArrowheads="1"/>
          </p:cNvSpPr>
          <p:nvPr/>
        </p:nvSpPr>
        <p:spPr bwMode="auto">
          <a:xfrm>
            <a:off x="2133600" y="3048000"/>
            <a:ext cx="533400" cy="3048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315" name="AutoShape 19"/>
          <p:cNvSpPr>
            <a:spLocks noChangeArrowheads="1"/>
          </p:cNvSpPr>
          <p:nvPr/>
        </p:nvSpPr>
        <p:spPr bwMode="auto">
          <a:xfrm>
            <a:off x="2209800" y="4876800"/>
            <a:ext cx="533400" cy="3048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316" name="AutoShape 20"/>
          <p:cNvSpPr>
            <a:spLocks noChangeArrowheads="1"/>
          </p:cNvSpPr>
          <p:nvPr/>
        </p:nvSpPr>
        <p:spPr bwMode="auto">
          <a:xfrm>
            <a:off x="4724400" y="3352800"/>
            <a:ext cx="533400" cy="3048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317" name="AutoShape 21"/>
          <p:cNvSpPr>
            <a:spLocks noChangeArrowheads="1"/>
          </p:cNvSpPr>
          <p:nvPr/>
        </p:nvSpPr>
        <p:spPr bwMode="auto">
          <a:xfrm>
            <a:off x="5105400" y="5334000"/>
            <a:ext cx="533400" cy="3048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318" name="AutoShape 22"/>
          <p:cNvSpPr>
            <a:spLocks noChangeArrowheads="1"/>
          </p:cNvSpPr>
          <p:nvPr/>
        </p:nvSpPr>
        <p:spPr bwMode="auto">
          <a:xfrm>
            <a:off x="8077200" y="3352800"/>
            <a:ext cx="533400" cy="3048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4895813"/>
      </p:ext>
    </p:extLst>
  </p:cSld>
  <p:clrMapOvr>
    <a:masterClrMapping/>
  </p:clrMapOvr>
  <p:transition spd="med">
    <p:plu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0E190202-F2A8-487A-A88E-F7621BF4E085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TW" altLang="en-US">
                <a:latin typeface="標楷體" panose="03000509000000000000" pitchFamily="65" charset="-120"/>
              </a:rPr>
              <a:t>不孕症的恐懼</a:t>
            </a:r>
            <a:r>
              <a:rPr lang="en-US" altLang="zh-TW">
                <a:latin typeface="標楷體" panose="03000509000000000000" pitchFamily="65" charset="-120"/>
              </a:rPr>
              <a:t>--</a:t>
            </a:r>
            <a:r>
              <a:rPr lang="zh-TW" altLang="en-US">
                <a:latin typeface="標楷體" panose="03000509000000000000" pitchFamily="65" charset="-120"/>
              </a:rPr>
              <a:t>淋病</a:t>
            </a:r>
          </a:p>
        </p:txBody>
      </p:sp>
      <p:grpSp>
        <p:nvGrpSpPr>
          <p:cNvPr id="85001" name="Group 9"/>
          <p:cNvGrpSpPr>
            <a:grpSpLocks/>
          </p:cNvGrpSpPr>
          <p:nvPr/>
        </p:nvGrpSpPr>
        <p:grpSpPr bwMode="auto">
          <a:xfrm>
            <a:off x="1066800" y="2133600"/>
            <a:ext cx="7229475" cy="3657600"/>
            <a:chOff x="672" y="1344"/>
            <a:chExt cx="4554" cy="2304"/>
          </a:xfrm>
        </p:grpSpPr>
        <p:pic>
          <p:nvPicPr>
            <p:cNvPr id="84997" name="Picture 5" descr="淋病-女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344"/>
              <a:ext cx="2202" cy="2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998" name="Picture 6" descr="淋病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344"/>
              <a:ext cx="2304" cy="2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4999" name="AutoShape 7"/>
            <p:cNvSpPr>
              <a:spLocks noChangeArrowheads="1"/>
            </p:cNvSpPr>
            <p:nvPr/>
          </p:nvSpPr>
          <p:spPr bwMode="auto">
            <a:xfrm>
              <a:off x="2112" y="2688"/>
              <a:ext cx="336" cy="192"/>
            </a:xfrm>
            <a:prstGeom prst="leftArrow">
              <a:avLst>
                <a:gd name="adj1" fmla="val 50000"/>
                <a:gd name="adj2" fmla="val 4375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5000" name="AutoShape 8"/>
            <p:cNvSpPr>
              <a:spLocks noChangeArrowheads="1"/>
            </p:cNvSpPr>
            <p:nvPr/>
          </p:nvSpPr>
          <p:spPr bwMode="auto">
            <a:xfrm>
              <a:off x="4176" y="2880"/>
              <a:ext cx="336" cy="192"/>
            </a:xfrm>
            <a:prstGeom prst="leftArrow">
              <a:avLst>
                <a:gd name="adj1" fmla="val 50000"/>
                <a:gd name="adj2" fmla="val 4375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09285120"/>
      </p:ext>
    </p:extLst>
  </p:cSld>
  <p:clrMapOvr>
    <a:masterClrMapping/>
  </p:clrMapOvr>
  <p:transition spd="med">
    <p:plu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</a:rPr>
              <a:t>預防之道</a:t>
            </a:r>
            <a:r>
              <a:rPr lang="en-US" altLang="zh-TW" dirty="0">
                <a:solidFill>
                  <a:srgbClr val="002060"/>
                </a:solidFill>
                <a:latin typeface="Tahoma" panose="020B0604030504040204" pitchFamily="34" charset="0"/>
              </a:rPr>
              <a:t>—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</a:rPr>
              <a:t>安全性行為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>
                <a:latin typeface="標楷體" panose="03000509000000000000" pitchFamily="65" charset="-120"/>
              </a:rPr>
              <a:t>沒有體液的交換。</a:t>
            </a:r>
          </a:p>
          <a:p>
            <a:r>
              <a:rPr lang="zh-TW" altLang="en-US" sz="2800" dirty="0">
                <a:latin typeface="標楷體" panose="03000509000000000000" pitchFamily="65" charset="-120"/>
              </a:rPr>
              <a:t>全程正確使用保險套。</a:t>
            </a:r>
            <a:endParaRPr lang="zh-TW" altLang="en-US" dirty="0">
              <a:solidFill>
                <a:schemeClr val="tx2"/>
              </a:solidFill>
              <a:latin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</a:rPr>
              <a:t>避免深吻，口交，</a:t>
            </a:r>
            <a:br>
              <a:rPr lang="zh-TW" altLang="en-US" sz="2800" dirty="0">
                <a:latin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</a:rPr>
              <a:t>體外射精，及沒有</a:t>
            </a:r>
            <a:br>
              <a:rPr lang="zh-TW" altLang="en-US" sz="2800" dirty="0">
                <a:latin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</a:rPr>
              <a:t>採取保護措施或造成</a:t>
            </a:r>
            <a:br>
              <a:rPr lang="zh-TW" altLang="en-US" sz="2800" dirty="0">
                <a:latin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</a:rPr>
              <a:t>出血的性行為。</a:t>
            </a:r>
          </a:p>
          <a:p>
            <a:r>
              <a:rPr lang="zh-TW" altLang="en-US" sz="2800" dirty="0">
                <a:latin typeface="標楷體" panose="03000509000000000000" pitchFamily="65" charset="-120"/>
              </a:rPr>
              <a:t>有傷口時不直接接觸</a:t>
            </a:r>
            <a:br>
              <a:rPr lang="zh-TW" altLang="en-US" sz="2800" dirty="0">
                <a:latin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</a:rPr>
              <a:t>對方的精液或血液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A40B3A85-CEC3-40A6-86C7-0A3FD29956CA}" type="slidenum">
              <a:rPr lang="en-US" altLang="zh-TW"/>
              <a:pPr/>
              <a:t>9</a:t>
            </a:fld>
            <a:endParaRPr lang="en-US" altLang="zh-TW"/>
          </a:p>
        </p:txBody>
      </p:sp>
      <p:pic>
        <p:nvPicPr>
          <p:cNvPr id="15365" name="Picture 5" descr="P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0"/>
            <a:ext cx="3540125" cy="393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972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lus/>
    <p:sndAc>
      <p:stSnd>
        <p:snd r:embed="rId4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">
  <a:themeElements>
    <a:clrScheme name="台灣大學103120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台灣大學103120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台灣大學10312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台灣大學10312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台灣大學10312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台灣大學10312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台灣大學10312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台灣大學10312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台灣大學10312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佈景主題1" id="{987948C7-0398-46D3-A1B4-FD59D1E9D492}" vid="{6D252737-2215-4215-B7DB-6BE251F6C43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台灣大學1031201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872</Words>
  <Application>Microsoft Office PowerPoint</Application>
  <PresentationFormat>如螢幕大小 (4:3)</PresentationFormat>
  <Paragraphs>123</Paragraphs>
  <Slides>10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佈景主題1</vt:lpstr>
      <vt:lpstr>認識梅毒與淋病</vt:lpstr>
      <vt:lpstr>什麼是梅毒和淋病</vt:lpstr>
      <vt:lpstr>性病傳染途徑</vt:lpstr>
      <vt:lpstr>梅毒症狀及其併發症(一)</vt:lpstr>
      <vt:lpstr>梅毒症狀及其併發症(二)</vt:lpstr>
      <vt:lpstr>淋病症狀及其併發症</vt:lpstr>
      <vt:lpstr>     歷史悠久的性病--梅毒</vt:lpstr>
      <vt:lpstr>不孕症的恐懼--淋病</vt:lpstr>
      <vt:lpstr>預防之道—安全性行為</vt:lpstr>
      <vt:lpstr>保險套如何使用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認識梅毒與淋病</dc:title>
  <dc:creator>湯琇能</dc:creator>
  <cp:lastModifiedBy>王美</cp:lastModifiedBy>
  <cp:revision>17</cp:revision>
  <cp:lastPrinted>2016-09-30T11:40:05Z</cp:lastPrinted>
  <dcterms:created xsi:type="dcterms:W3CDTF">2016-09-30T07:49:28Z</dcterms:created>
  <dcterms:modified xsi:type="dcterms:W3CDTF">2017-06-27T10:19:09Z</dcterms:modified>
</cp:coreProperties>
</file>