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441" r:id="rId4"/>
    <p:sldId id="467" r:id="rId5"/>
    <p:sldId id="468" r:id="rId6"/>
    <p:sldId id="469" r:id="rId7"/>
    <p:sldId id="478" r:id="rId8"/>
    <p:sldId id="479" r:id="rId9"/>
    <p:sldId id="409" r:id="rId10"/>
    <p:sldId id="439" r:id="rId11"/>
    <p:sldId id="466" r:id="rId12"/>
    <p:sldId id="437" r:id="rId13"/>
    <p:sldId id="434" r:id="rId14"/>
    <p:sldId id="436" r:id="rId15"/>
    <p:sldId id="475" r:id="rId16"/>
    <p:sldId id="476" r:id="rId17"/>
    <p:sldId id="426" r:id="rId18"/>
    <p:sldId id="477" r:id="rId19"/>
    <p:sldId id="414" r:id="rId20"/>
    <p:sldId id="412" r:id="rId21"/>
    <p:sldId id="432" r:id="rId22"/>
    <p:sldId id="444" r:id="rId23"/>
    <p:sldId id="445" r:id="rId24"/>
    <p:sldId id="450" r:id="rId25"/>
    <p:sldId id="417" r:id="rId26"/>
    <p:sldId id="451" r:id="rId27"/>
    <p:sldId id="447" r:id="rId28"/>
    <p:sldId id="449" r:id="rId29"/>
    <p:sldId id="429" r:id="rId30"/>
    <p:sldId id="460" r:id="rId31"/>
    <p:sldId id="448" r:id="rId32"/>
    <p:sldId id="456" r:id="rId33"/>
    <p:sldId id="470" r:id="rId34"/>
    <p:sldId id="457" r:id="rId35"/>
    <p:sldId id="454" r:id="rId36"/>
    <p:sldId id="452" r:id="rId37"/>
    <p:sldId id="472" r:id="rId38"/>
    <p:sldId id="473" r:id="rId39"/>
    <p:sldId id="458" r:id="rId40"/>
    <p:sldId id="459" r:id="rId41"/>
    <p:sldId id="455" r:id="rId42"/>
    <p:sldId id="462" r:id="rId43"/>
    <p:sldId id="463" r:id="rId44"/>
    <p:sldId id="464" r:id="rId45"/>
    <p:sldId id="433" r:id="rId46"/>
    <p:sldId id="461" r:id="rId47"/>
    <p:sldId id="474" r:id="rId48"/>
    <p:sldId id="480" r:id="rId49"/>
    <p:sldId id="401" r:id="rId50"/>
  </p:sldIdLst>
  <p:sldSz cx="9144000" cy="6858000" type="screen4x3"/>
  <p:notesSz cx="6807200" cy="9939338"/>
  <p:defaultTextStyle>
    <a:defPPr>
      <a:defRPr lang="zh-TW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72314"/>
    <a:srgbClr val="FFFF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60"/>
  </p:normalViewPr>
  <p:slideViewPr>
    <p:cSldViewPr>
      <p:cViewPr>
        <p:scale>
          <a:sx n="70" d="100"/>
          <a:sy n="70" d="100"/>
        </p:scale>
        <p:origin x="-181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918881-A93F-42DF-9DE5-F16D3683D24D}" type="datetimeFigureOut">
              <a:rPr lang="zh-TW" altLang="en-US"/>
              <a:pPr>
                <a:defRPr/>
              </a:pPr>
              <a:t>2012/7/19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6356EE-A6EA-46EE-8D2E-EE4DEC2E4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391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l" defTabSz="922338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1F9F18C2-5F98-4035-A280-8741662A70CE}" type="datetimeFigureOut">
              <a:rPr lang="zh-TW" altLang="en-US"/>
              <a:pPr>
                <a:defRPr/>
              </a:pPr>
              <a:t>2012/7/19</a:t>
            </a:fld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l" defTabSz="922338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8E33AF1B-6570-4924-9E75-5E5A7D64A2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4368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022B-B229-42D4-BD6E-9DBF7F7E9A7D}" type="slidenum">
              <a:rPr lang="zh-TW" altLang="en-US" smtClean="0">
                <a:latin typeface="Arial" pitchFamily="34" charset="0"/>
              </a:rPr>
              <a:pPr/>
              <a:t>39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A94C-02EE-4F49-B537-8962BBDA6EDE}" type="slidenum">
              <a:rPr lang="zh-TW" altLang="en-US" smtClean="0">
                <a:latin typeface="Arial" pitchFamily="34" charset="0"/>
              </a:rPr>
              <a:pPr/>
              <a:t>41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8B1C5-719C-4D08-8169-A1C5CAF2306A}" type="slidenum">
              <a:rPr lang="zh-TW" altLang="en-US" smtClean="0">
                <a:latin typeface="Arial" pitchFamily="34" charset="0"/>
              </a:rPr>
              <a:pPr/>
              <a:t>42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0A3A-4560-4C1F-81B7-F0ADA4A12D67}" type="slidenum">
              <a:rPr lang="zh-TW" altLang="en-US" smtClean="0">
                <a:latin typeface="Arial" pitchFamily="34" charset="0"/>
              </a:rPr>
              <a:pPr/>
              <a:t>43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38E7B-3F5F-4C71-962E-B27D2B1B91ED}" type="slidenum">
              <a:rPr lang="zh-TW" altLang="en-US" smtClean="0">
                <a:latin typeface="Arial" pitchFamily="34" charset="0"/>
              </a:rPr>
              <a:pPr/>
              <a:t>45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E924A-78A3-4D91-AE61-D84F9FB6BCBE}" type="slidenum">
              <a:rPr lang="zh-TW" altLang="en-US" smtClean="0">
                <a:latin typeface="Arial" pitchFamily="34" charset="0"/>
              </a:rPr>
              <a:pPr/>
              <a:t>46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812AA9-A46C-4309-9650-A21D21B9F1A2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6C7AD-CF94-4A87-978B-13261F88C8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A9A1-A328-4238-AE3C-29DBCC241BDC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E9AE-FB90-4E1D-812A-C09F4A1E77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C3A6-B180-4DDC-B99A-51FC9C518D55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F14C-38FF-49AD-883E-7985A8A632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965E-6E9D-47C1-8208-DFBDF540CE66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222A-D03D-44C5-9EB3-403F879D18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96C0-7BE6-48DD-ABE0-B79B966A8978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3F88-7BAE-40BD-A56E-62C7C5677B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44E9-43F2-48DA-9338-8ABCEFBBEFED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A560-CBEB-4FC9-9394-76109ABBD1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6DFAAA-70DC-4FB8-A22D-88CDC170DDE0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852CB-1E68-479E-BC76-A57917F34B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D147-C860-4190-9814-A91D21D86D55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B41D-0D7A-4CC1-9ED4-47A3941598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0EF84-F335-4C79-9B48-7176C97375F1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80A286-0660-4718-9824-501D2837E5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504A-93EB-4980-A8E3-C7E86BE7400E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B949-FA68-49CB-B6E3-132690980A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107527-B34E-4266-8D18-B8776E92DF0C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B256B2-22A1-43AB-A026-BC153A531C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BF3AA7-0EFC-4397-BD5C-231FAF5A8F97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16006-6FC1-47A5-AA47-25450C6AA6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592419-BB7D-4CBF-AF1A-F4D21281F94F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0B98B-3012-43A0-8AB6-B673B35F77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7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CC3B920-E1DA-4577-9827-309EFB64AAED}" type="datetime1">
              <a:rPr lang="zh-TW" altLang="en-US"/>
              <a:pPr>
                <a:defRPr/>
              </a:pPr>
              <a:t>2012/7/19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B5A788"/>
                </a:solidFill>
                <a:latin typeface="Gill Sans MT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D16AE88-7990-413A-9723-0216A41866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6" r:id="rId2"/>
    <p:sldLayoutId id="2147483924" r:id="rId3"/>
    <p:sldLayoutId id="2147483917" r:id="rId4"/>
    <p:sldLayoutId id="2147483925" r:id="rId5"/>
    <p:sldLayoutId id="2147483918" r:id="rId6"/>
    <p:sldLayoutId id="2147483926" r:id="rId7"/>
    <p:sldLayoutId id="2147483927" r:id="rId8"/>
    <p:sldLayoutId id="2147483928" r:id="rId9"/>
    <p:sldLayoutId id="2147483919" r:id="rId10"/>
    <p:sldLayoutId id="2147483920" r:id="rId11"/>
    <p:sldLayoutId id="2147483921" r:id="rId12"/>
    <p:sldLayoutId id="21474839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ncree.org.tw/school/information/school-contract.php" TargetMode="External"/><Relationship Id="rId2" Type="http://schemas.openxmlformats.org/officeDocument/2006/relationships/hyperlink" Target="http://tcgwww.taipei.gov.tw/np.asp?ctNode=33504&amp;mp=104001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1.&#32291;&#65288;&#24066;&#65289;&#25919;&#24220;&#22996;&#35351;&#36774;&#29702;&#26657;&#33293;&#32784;&#38663;&#33021;&#21147;&#12300;&#35443;&#32048;&#35413;&#20272;&#12301;&#21214;&#21209;&#25505;&#36092;&#22865;&#32004;&#31684;&#26412;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1532;22&#26781;&#31532;1&#38917;&#31532;7&#27454;&#36774;&#29702;&#25505;&#36092;&#24120;&#35211;&#37679;&#35492;&#24907;&#27171;.doc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01.02.17&#33274;&#22283;(&#19968;)&#23383;&#31532;1010020618A&#34399;&#65343;&#25945;&#32946;&#37096;&#26680;&#23450;&#20989;.pdf" TargetMode="External"/><Relationship Id="rId2" Type="http://schemas.openxmlformats.org/officeDocument/2006/relationships/hyperlink" Target="101&#24180;&#24230;&#22283;&#20013;&#23567;&#26657;&#33293;&#12300;&#35443;&#32048;&#35413;&#20272;&#12301;&#32147;&#36027;&#20043;&#21443;&#32771;&#21934;&#20729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5373;&#35336;&#30435;&#36896;&#35336;&#20729;&#26041;&#24335;/&#9734;&#35036;&#24375;&#35373;&#35336;&#21450;&#30435;&#36896;&#36027;(&#26032;&#29256;)_&#33258;&#21205;&#35336;&#20729;&#20844;&#24335;(&#20445;&#35703;)990625&#20462;.xls" TargetMode="External"/><Relationship Id="rId4" Type="http://schemas.openxmlformats.org/officeDocument/2006/relationships/hyperlink" Target="1&#38542;&#35443;&#35413;/101&#24180;&#24230;&#22283;&#20013;&#23567;&#26657;&#33293;&#12300;&#35443;&#32048;&#35413;&#20272;&#12301;&#32147;&#36027;&#20043;&#21443;&#32771;&#21934;&#20729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6657;&#33293;&#32784;&#38663;&#33021;&#21147;&#35443;&#32048;&#35413;&#20272;&#21450;&#24460;&#32396;&#25844;&#20805;(&#35373;&#35336;&#30435;&#36896;)&#27161;&#26696;&#20316;&#26989;&#27969;&#31243;.pdf" TargetMode="External"/><Relationship Id="rId2" Type="http://schemas.openxmlformats.org/officeDocument/2006/relationships/hyperlink" Target="&#35443;&#35413;&#20849;&#21516;&#20379;&#25033;&#22865;&#32004;&#35498;&#26126;.doc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1&#38542;&#35443;&#35413;/101.02.17&#33274;&#22283;(&#19968;)&#23383;&#31532;1010020618A&#34399;&#65343;&#25945;&#32946;&#37096;&#26680;&#23450;&#20989;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school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1.&#39640;&#20013;&#32887;&#21450;&#22283;&#20013;&#23567;&#26657;&#33293;&#32080;&#27083;&#32784;&#38663;&#33021;&#21147;&#35443;&#32048;&#35413;&#20272;&#20316;&#26989;&#35215;&#31684;.pdf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school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school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6642-CC3A-4230-B107-4B37053DA339}" type="slidenum">
              <a:rPr lang="zh-TW" altLang="en-US"/>
              <a:pPr>
                <a:defRPr/>
              </a:pPr>
              <a:t>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772400" cy="14700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年度校舍結構耐震能力</a:t>
            </a:r>
            <a:r>
              <a:rPr lang="zh-TW" altLang="en-US" sz="3900" b="1" dirty="0" smtClean="0">
                <a:effectLst/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詳細評估說明會</a:t>
            </a: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285852" y="4500570"/>
            <a:ext cx="6643688" cy="89851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zh-TW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101</a:t>
            </a:r>
            <a:r>
              <a:rPr lang="zh-TW" altLang="en-US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  <a:r>
              <a:rPr lang="en-US" altLang="zh-TW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07</a:t>
            </a:r>
            <a:r>
              <a:rPr lang="zh-TW" altLang="en-US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月</a:t>
            </a:r>
            <a:r>
              <a:rPr lang="en-US" altLang="zh-TW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25</a:t>
            </a:r>
            <a:r>
              <a:rPr lang="zh-TW" altLang="en-US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日</a:t>
            </a:r>
            <a:endParaRPr lang="zh-TW" altLang="en-US" sz="43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5DE18-48C5-4C40-B9FE-114D6FF11041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招標前置作業</a:t>
            </a:r>
            <a:endParaRPr lang="zh-TW" altLang="en-US" sz="36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矩形 24"/>
          <p:cNvSpPr>
            <a:spLocks noChangeArrowheads="1"/>
          </p:cNvSpPr>
          <p:nvPr/>
        </p:nvSpPr>
        <p:spPr bwMode="auto">
          <a:xfrm>
            <a:off x="1331913" y="1225550"/>
            <a:ext cx="752633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勞務採購相關程序可參考本局工程營繕及財產管理科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徵選建築師招標前作業或徵選建築師評選及規定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hlinkClick r:id="rId2"/>
              </a:rPr>
              <a:t>http://tcgwww.taipei.gov.tw/np.asp?ctNode=33504&amp;mp=104001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 algn="l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為協助招標機關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甲方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辦理詳細評估作業，建議甲方於招標時，宜將「高中職及國中小校舍結構耐震能力詳細評估作業規範」列為招標文件。至校舍耐震資訊網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文件及影片下載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/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契約及作業規範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              (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  <a:hlinkClick r:id="rId3"/>
              </a:rPr>
              <a:t>http://school.ncree.org.tw/school/information/school-contract.php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633B-3FC7-4E87-8032-D01603CBF64A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招標前置作業</a:t>
            </a:r>
            <a:endParaRPr lang="zh-TW" altLang="en-US" sz="48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2" name="矩形 24"/>
          <p:cNvSpPr>
            <a:spLocks noChangeArrowheads="1"/>
          </p:cNvSpPr>
          <p:nvPr/>
        </p:nvSpPr>
        <p:spPr bwMode="auto">
          <a:xfrm>
            <a:off x="1285852" y="1500174"/>
            <a:ext cx="752633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契約範本請依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最新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行政院公共工程委員會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所頒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規定辦理，涉及專業部分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如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委託範圍及項目等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務必參考教育部核定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縣（市）政府委託辦理校舍耐震能力「詳細評估」勞務採購契約範本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marL="457200" indent="-457200" algn="l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投標須知範本請依最新府頒規定辦理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algn="l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A8589-7F52-4DA5-96B1-EC72273665B5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zh-TW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招標前置作業</a:t>
            </a:r>
            <a:endParaRPr lang="zh-TW" altLang="en-US" sz="44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6" name="Rectangle 132"/>
          <p:cNvSpPr>
            <a:spLocks/>
          </p:cNvSpPr>
          <p:nvPr/>
        </p:nvSpPr>
        <p:spPr bwMode="auto">
          <a:xfrm>
            <a:off x="2000250" y="1357313"/>
            <a:ext cx="4738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l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7" name="Text Box 133"/>
          <p:cNvSpPr txBox="1">
            <a:spLocks noChangeArrowheads="1"/>
          </p:cNvSpPr>
          <p:nvPr/>
        </p:nvSpPr>
        <p:spPr bwMode="auto">
          <a:xfrm>
            <a:off x="1214414" y="1428736"/>
            <a:ext cx="73581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 algn="l"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採購金額</a:t>
            </a:r>
            <a:r>
              <a:rPr 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預算金額＋預估後續擴充項目所需金額</a:t>
            </a:r>
            <a:r>
              <a:rPr 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設計監造</a:t>
            </a:r>
            <a:r>
              <a:rPr 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預算金額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本局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核定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詳細評估支付委任廠商費用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設計監造金額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依教育部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日臺國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字第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0990205454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號函檢送加速國中小老舊校舍及相關設備補強整建計畫之修正後「補強設計及監造費」參考單價計價方式辦理。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錯誤樣態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0567-F9E1-4EF4-9954-3DB3C954074F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19459" name="Rectangle 20"/>
          <p:cNvSpPr>
            <a:spLocks/>
          </p:cNvSpPr>
          <p:nvPr/>
        </p:nvSpPr>
        <p:spPr bwMode="auto">
          <a:xfrm>
            <a:off x="1187450" y="260350"/>
            <a:ext cx="6234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l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TW" altLang="en-US" sz="36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案例</a:t>
            </a:r>
            <a:endParaRPr lang="zh-TW" altLang="en-US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404939" y="838200"/>
            <a:ext cx="70961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本局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核定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詳細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評估經費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800" u="sng" dirty="0" smtClean="0"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800" u="sng" dirty="0" smtClean="0">
                <a:latin typeface="標楷體" pitchFamily="65" charset="-120"/>
                <a:ea typeface="標楷體" pitchFamily="65" charset="-120"/>
              </a:rPr>
              <a:t>2,982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sz="2800" u="sng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l" eaLnBrk="1" hangingPunct="1"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支付委任廠商之上限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85%)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2,982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l" eaLnBrk="1" hangingPunct="1"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審查費、審查委員交通費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萬元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(6,000*5=30,000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，包含擬定招標文件、評審及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次審查會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後續擴充補強設計監造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費用概估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l" eaLnBrk="1" hangingPunct="1"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3" action="ppaction://hlinkfile"/>
              </a:rPr>
              <a:t>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教育部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101.02.17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臺國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字第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1010020618A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號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)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l" eaLnBrk="1" hangingPunct="1">
              <a:buFont typeface="Wingdings" pitchFamily="2" charset="2"/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None/>
            </a:pPr>
            <a:r>
              <a:rPr lang="zh-TW" altLang="en-US" sz="28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請</a:t>
            </a:r>
            <a:r>
              <a:rPr lang="zh-TW" altLang="en-US" sz="28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多利用教育部提供之自動計算電子</a:t>
            </a:r>
            <a:r>
              <a:rPr lang="zh-TW" altLang="en-US" sz="2800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檔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5E500-31B3-401A-A651-DFFDA695EB5A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採購策略</a:t>
            </a:r>
          </a:p>
        </p:txBody>
      </p:sp>
      <p:sp>
        <p:nvSpPr>
          <p:cNvPr id="20484" name="Text Box 18"/>
          <p:cNvSpPr txBox="1">
            <a:spLocks noChangeArrowheads="1"/>
          </p:cNvSpPr>
          <p:nvPr/>
        </p:nvSpPr>
        <p:spPr bwMode="auto">
          <a:xfrm>
            <a:off x="1857375" y="1785938"/>
            <a:ext cx="5643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內政部營建署共同供應契約</a:t>
            </a:r>
            <a:endParaRPr lang="en-US" altLang="zh-TW" sz="3200" dirty="0">
              <a:latin typeface="標楷體" pitchFamily="65" charset="-120"/>
              <a:ea typeface="標楷體" pitchFamily="65" charset="-120"/>
              <a:hlinkClick r:id="rId2" action="ppaction://hlinkfile"/>
            </a:endParaRPr>
          </a:p>
          <a:p>
            <a:pPr marL="444500" indent="-444500" algn="l" eaLnBrk="1" hangingPunct="1"/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   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無法後續擴充設計監造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  <a:hlinkClick r:id="rId2" action="ppaction://hlinkfile"/>
              </a:rPr>
              <a:t>)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公開招標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教育部函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發包前注意事項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1AE04-81EA-4B10-857F-517E272A7ADF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1214438" y="1571625"/>
            <a:ext cx="7500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Q1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：樓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地板面積是否包含地下室面積，此外與</a:t>
            </a:r>
          </a:p>
          <a:p>
            <a:pPr algn="l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教育部核定面積是否一致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：不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相符則建議儘速依行政程序辦理變更，</a:t>
            </a:r>
          </a:p>
          <a:p>
            <a:pPr algn="l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以免影響日後詳細評估、補強設計監造及</a:t>
            </a:r>
          </a:p>
          <a:p>
            <a:pPr algn="l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補強施工費用。</a:t>
            </a:r>
          </a:p>
          <a:p>
            <a:pPr algn="l"/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Q2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初步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評估建議分棟範圍與詳細評估之分棟</a:t>
            </a:r>
          </a:p>
          <a:p>
            <a:pPr algn="l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範圍是否相符？</a:t>
            </a: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投標者或專家學者審查，認為應辦理分棟範圍合併或分割，建議儘速依行政程序辦理變更。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標的物面積變更程序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CD9FC-389C-4534-9EC0-3CCD9C9EA66E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143000" y="1214438"/>
            <a:ext cx="7500938" cy="4154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zh-TW" sz="2400" dirty="0">
                <a:latin typeface="標楷體" pitchFamily="65" charset="-120"/>
                <a:ea typeface="標楷體" pitchFamily="65" charset="-120"/>
              </a:rPr>
              <a:t>詳細評估「面積變更」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，最遲需於期初審查後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日內檢附</a:t>
            </a:r>
            <a:r>
              <a:rPr lang="zh-TW" sz="2400" dirty="0">
                <a:latin typeface="標楷體" pitchFamily="65" charset="-120"/>
                <a:ea typeface="標楷體" pitchFamily="65" charset="-120"/>
              </a:rPr>
              <a:t>下列三項文件之一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sz="2400" dirty="0">
                <a:latin typeface="標楷體" pitchFamily="65" charset="-120"/>
                <a:ea typeface="標楷體" pitchFamily="65" charset="-120"/>
              </a:rPr>
              <a:t>書面佐證資料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 函報本局辦理， 逾期概不受理外。</a:t>
            </a:r>
            <a:endParaRPr lang="zh-TW" sz="2400" dirty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建造執照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應有各樓層面積或總面積，數據應與請求修正面積一致，否則應有合理說明或圖說佐證；並請註明校舍名稱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l"/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建築物使用執照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應有各樓層面積或總面積，數據應與請求修正面積一致，否則應有合理說明或圖說佐證；並請註明校舍名稱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l"/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由專業測量單位前往實地丈量之現勘紀錄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宜檢附簡要之丈量結果圖說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並經技師核章確認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等佐證資料。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D1CB3-BE16-4ECB-AC95-8633D44157E0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23555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3600" b="1" smtClean="0">
                <a:effectLst/>
                <a:latin typeface="標楷體" pitchFamily="65" charset="-120"/>
                <a:ea typeface="標楷體" pitchFamily="65" charset="-120"/>
              </a:rPr>
              <a:t>詳細評估</a:t>
            </a:r>
          </a:p>
        </p:txBody>
      </p:sp>
      <p:sp>
        <p:nvSpPr>
          <p:cNvPr id="23556" name="矩形 22"/>
          <p:cNvSpPr>
            <a:spLocks noChangeArrowheads="1"/>
          </p:cNvSpPr>
          <p:nvPr/>
        </p:nvSpPr>
        <p:spPr bwMode="auto">
          <a:xfrm>
            <a:off x="1547813" y="1571625"/>
            <a:ext cx="73453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TW" altLang="en-US" sz="3200" dirty="0"/>
              <a:t> </a:t>
            </a:r>
            <a:r>
              <a:rPr lang="en-US" altLang="zh-TW" sz="3200" dirty="0"/>
              <a:t>•</a:t>
            </a:r>
            <a:r>
              <a:rPr lang="zh-TW" altLang="en-US" sz="3200" dirty="0"/>
              <a:t>  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依初步評估結果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(Is)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決定優先順序</a:t>
            </a:r>
          </a:p>
          <a:p>
            <a:pPr algn="l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由專業人員承攬</a:t>
            </a:r>
          </a:p>
          <a:p>
            <a:pPr algn="l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按營建署共同供應契約標準計價</a:t>
            </a:r>
          </a:p>
          <a:p>
            <a:pPr algn="l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工作日期，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45-60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棟</a:t>
            </a:r>
          </a:p>
          <a:p>
            <a:pPr algn="l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需經審查程序</a:t>
            </a:r>
          </a:p>
          <a:p>
            <a:pPr algn="l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•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校舍詳細評估資料網路回傳國震中心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如何請款</a:t>
            </a:r>
            <a:endParaRPr lang="zh-TW" altLang="en-US" dirty="0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一、來函主旨：請敘明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校舍名稱及請撥經費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事由。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二、來函說明：請敘明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本案於</a:t>
            </a:r>
            <a:r>
              <a:rPr 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日完成決標，總經費</a:t>
            </a:r>
            <a:r>
              <a:rPr 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○○○○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三、附件請依序檢附下列資料各乙份：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各項費用明細表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經費分攤表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僅列詳細評估經費、專家學者出席費或審查費等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若多棟詳細評估合併發包，需檢附經費分攤表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分攤比例請取整數值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領據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詳細評估契約書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5A560-CBEB-4FC9-9394-76109ABBD13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FAED2-5B38-4148-9C47-F7F83276FF27}" type="slidenum">
              <a:rPr lang="zh-TW" altLang="en-US"/>
              <a:pPr>
                <a:defRPr/>
              </a:pPr>
              <a:t>18</a:t>
            </a:fld>
            <a:endParaRPr lang="zh-TW" altLang="en-US" dirty="0"/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 bwMode="auto">
          <a:xfrm>
            <a:off x="3563938" y="428625"/>
            <a:ext cx="3744912" cy="9286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辦理申請帳號</a:t>
            </a: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357188" y="1428750"/>
            <a:ext cx="8429625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algn="l">
              <a:tabLst>
                <a:tab pos="755650" algn="l"/>
              </a:tabLst>
            </a:pP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甲方應</a:t>
            </a:r>
            <a:r>
              <a:rPr lang="zh-TW" altLang="en-US" sz="2800" u="sng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決標</a:t>
            </a:r>
            <a:r>
              <a:rPr lang="zh-TW" altLang="en-US" sz="2800" u="sng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簽約當日</a:t>
            </a:r>
            <a:r>
              <a:rPr lang="zh-TW" altLang="en-US" sz="2800" u="sng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，要求乙方</a:t>
            </a:r>
            <a:r>
              <a:rPr lang="zh-TW" altLang="en-US" sz="2800" u="sng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於一週 內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填寫帳號申請表，帳號申請人應為乙方負責簽證之專業人員</a:t>
            </a:r>
            <a:r>
              <a:rPr lang="zh-TW" altLang="en-US" sz="2800" u="sng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，乙方並應予配合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pPr lvl="2" algn="l">
              <a:tabLst>
                <a:tab pos="755650" algn="l"/>
              </a:tabLst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甲方彙整「帳號申請表」與掃描「契約書影本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含甲乙雙方及標的物名稱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」後，統一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給本局專案承辦人歐麟軒先生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(e-mail:thomas@mail.taipei.gov.tw)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本局彙整後以電子 郵件通知國震中心建立帳號與密碼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，再將帳號密碼</a:t>
            </a:r>
            <a:r>
              <a:rPr lang="en-US" altLang="zh-TW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給學校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2" algn="l">
              <a:tabLst>
                <a:tab pos="755650" algn="l"/>
              </a:tabLst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帳號申請表可至「校舍耐震資訊網  」下載。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2"/>
              </a:rPr>
              <a:t>http://school.ncree.org.tw/school/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A26E6-6485-421A-9BD8-F1E0B73B99E1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簡報大綱</a:t>
            </a:r>
          </a:p>
        </p:txBody>
      </p:sp>
      <p:sp>
        <p:nvSpPr>
          <p:cNvPr id="10244" name="內容版面配置區 2"/>
          <p:cNvSpPr>
            <a:spLocks noGrp="1"/>
          </p:cNvSpPr>
          <p:nvPr>
            <p:ph idx="1"/>
          </p:nvPr>
        </p:nvSpPr>
        <p:spPr>
          <a:xfrm>
            <a:off x="1357290" y="1412875"/>
            <a:ext cx="7318398" cy="4302141"/>
          </a:xfrm>
        </p:spPr>
        <p:txBody>
          <a:bodyPr/>
          <a:lstStyle/>
          <a:p>
            <a:pPr eaLnBrk="1" hangingPunct="1"/>
            <a:endParaRPr lang="zh-TW" altLang="en-US" b="1" dirty="0" smtClean="0"/>
          </a:p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校舍詳細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評估作業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詳細評估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注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意事項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作業規範、審查及上傳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詳細評估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管控期程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67B8B-FCAF-4382-946F-BCAE3A11F1B6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16387" name="Rectangle 2"/>
          <p:cNvSpPr>
            <a:spLocks noGrp="1"/>
          </p:cNvSpPr>
          <p:nvPr>
            <p:ph type="title"/>
          </p:nvPr>
        </p:nvSpPr>
        <p:spPr bwMode="auto">
          <a:xfrm>
            <a:off x="1692275" y="188913"/>
            <a:ext cx="666591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決標後應立即籌組審查委員會</a:t>
            </a:r>
            <a:endParaRPr lang="zh-TW" altLang="en-US" sz="36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矩形 23"/>
          <p:cNvSpPr>
            <a:spLocks noChangeArrowheads="1"/>
          </p:cNvSpPr>
          <p:nvPr/>
        </p:nvSpPr>
        <p:spPr bwMode="auto">
          <a:xfrm>
            <a:off x="1908175" y="1857375"/>
            <a:ext cx="61642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甲方可自行辦理審查若欲委託專業團體或學術團體辦理審查，應於決   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標後盡速辦理委託事宜。</a:t>
            </a:r>
          </a:p>
          <a:p>
            <a:pPr algn="l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>
                <a:latin typeface="標楷體" pitchFamily="65" charset="-120"/>
                <a:ea typeface="標楷體" pitchFamily="65" charset="-120"/>
                <a:hlinkClick r:id="rId2" action="ppaction://hlinkfile"/>
              </a:rPr>
              <a:t>審查委會組成依作業規範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  <a:hlinkClick r:id="rId2" action="ppaction://hlinkfile"/>
              </a:rPr>
              <a:t>規定</a:t>
            </a:r>
            <a:r>
              <a:rPr lang="zh-TW" altLang="en-US" sz="3200">
                <a:latin typeface="標楷體" pitchFamily="65" charset="-120"/>
                <a:ea typeface="標楷體" pitchFamily="65" charset="-120"/>
                <a:hlinkClick r:id="rId2" action="ppaction://hlinkfile"/>
              </a:rPr>
              <a:t>辦理。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5" name="矩形 4"/>
          <p:cNvSpPr>
            <a:spLocks noChangeArrowheads="1"/>
          </p:cNvSpPr>
          <p:nvPr/>
        </p:nvSpPr>
        <p:spPr bwMode="auto">
          <a:xfrm>
            <a:off x="2286000" y="5143500"/>
            <a:ext cx="5214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教育部推薦審查委員資料庫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」因涉個人資料保密將於會後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告知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DA4FC-9330-403E-8618-4713F7B210E2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22532" name="矩形 24"/>
          <p:cNvSpPr>
            <a:spLocks noChangeArrowheads="1"/>
          </p:cNvSpPr>
          <p:nvPr/>
        </p:nvSpPr>
        <p:spPr bwMode="auto">
          <a:xfrm>
            <a:off x="2843213" y="642938"/>
            <a:ext cx="4214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審查建議事項</a:t>
            </a:r>
          </a:p>
        </p:txBody>
      </p:sp>
      <p:sp>
        <p:nvSpPr>
          <p:cNvPr id="26628" name="矩形 27"/>
          <p:cNvSpPr>
            <a:spLocks noChangeArrowheads="1"/>
          </p:cNvSpPr>
          <p:nvPr/>
        </p:nvSpPr>
        <p:spPr bwMode="auto">
          <a:xfrm>
            <a:off x="2428875" y="1636713"/>
            <a:ext cx="5929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TW" altLang="en-US" sz="3200"/>
              <a:t>◎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校方人員參與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/>
              <a:t>◎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自教育部推薦審查委員資料庫    中選取至少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位學者委員參與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一般建議審查委員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位皆由資料庫選取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俾利日後補強設計審查委員一致性</a:t>
            </a:r>
            <a:r>
              <a:rPr lang="zh-TW" altLang="en-US" sz="3200"/>
              <a:t>。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/>
              <a:t>◎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審查意見結論須回傳至教育部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專案辦公室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國震中心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43684-38F9-4028-AD97-C272A9E15623}" type="slidenum">
              <a:rPr lang="zh-TW" altLang="en-US"/>
              <a:pPr>
                <a:defRPr/>
              </a:pPr>
              <a:t>21</a:t>
            </a:fld>
            <a:endParaRPr lang="zh-TW" alt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l="10165" t="18555" r="15039" b="17969"/>
          <a:stretch>
            <a:fillRect/>
          </a:stretch>
        </p:blipFill>
        <p:spPr bwMode="auto">
          <a:xfrm>
            <a:off x="1000125" y="571500"/>
            <a:ext cx="7929563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997BB-4E74-4D31-B4E4-B3906A1DAA2B}" type="slidenum">
              <a:rPr lang="zh-TW" altLang="en-US"/>
              <a:pPr>
                <a:defRPr/>
              </a:pPr>
              <a:t>22</a:t>
            </a:fld>
            <a:endParaRPr lang="zh-TW" alt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l="8789" t="15625" r="10645" b="12109"/>
          <a:stretch>
            <a:fillRect/>
          </a:stretch>
        </p:blipFill>
        <p:spPr bwMode="auto">
          <a:xfrm>
            <a:off x="1000125" y="642938"/>
            <a:ext cx="7858125" cy="528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2C68A-960E-480C-BDEA-1E8794559C97}" type="slidenum">
              <a:rPr lang="zh-TW" altLang="en-US"/>
              <a:pPr>
                <a:defRPr/>
              </a:pPr>
              <a:t>23</a:t>
            </a:fld>
            <a:endParaRPr lang="zh-TW" alt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 l="14648" t="16602" r="16504" b="14063"/>
          <a:stretch>
            <a:fillRect/>
          </a:stretch>
        </p:blipFill>
        <p:spPr bwMode="auto">
          <a:xfrm>
            <a:off x="1285875" y="1000125"/>
            <a:ext cx="6715125" cy="507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435100" indent="-1352550" algn="ctr"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期初審查</a:t>
            </a:r>
          </a:p>
        </p:txBody>
      </p:sp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FF6D6-791D-4918-B03C-E4CF57676E75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285875" y="1214438"/>
            <a:ext cx="7500938" cy="4770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甲方備妥文件       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契約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備查用，正、副本均可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詳細評估審查表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期初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審查費及收據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(1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位召集人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2500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位委員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2000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)(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僅限教育部補助款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本局自籌款或高中職自編預算不適用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期初報告書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乙方承攬人親自到場進行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分鐘簡報 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期初審查時決定期末審查時間及地點</a:t>
            </a:r>
          </a:p>
          <a:p>
            <a:pPr algn="l">
              <a:tabLst>
                <a:tab pos="457200" algn="l"/>
              </a:tabLst>
            </a:pPr>
            <a:r>
              <a:rPr lang="zh-TW" altLang="en-US" sz="2400" i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如何取得詳細評估審查表</a:t>
            </a:r>
            <a:r>
              <a:rPr lang="en-US" altLang="zh-TW" sz="2400" i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/>
              </a:rPr>
              <a:t>校舍耐震資訊網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首頁下方即可下載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(http://school.ncree.org.tw/school/) </a:t>
            </a:r>
          </a:p>
          <a:p>
            <a:pPr algn="l">
              <a:tabLst>
                <a:tab pos="457200" algn="l"/>
              </a:tabLst>
            </a:pPr>
            <a:endParaRPr lang="en-US" altLang="zh-TW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2BD4B-0474-460B-BA05-B4F88A5ED780}" type="slidenum">
              <a:rPr lang="zh-TW" altLang="en-US"/>
              <a:pPr>
                <a:defRPr/>
              </a:pPr>
              <a:t>25</a:t>
            </a:fld>
            <a:endParaRPr lang="zh-TW" altLang="en-US" dirty="0"/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1785938" y="357188"/>
            <a:ext cx="4929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期初審查注意事項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00125" y="1000125"/>
            <a:ext cx="7786688" cy="477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乙方承攬人及其負責詳細評估簽證者應親自出席審查會，並做簡報</a:t>
            </a:r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(20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若甲方不同意修復補強建議方案對採光、外觀等使用性之檢討；或修復補強建議方案不符合經濟有效之原則，其改善意見應提早回覆予甲方。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審查委員應依審查要項進行審查，召集人應彙整審查意見，將審查意見與結論逐項勾填於期初審查表。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期初審查之意見，乙方應回覆並反映於期末報告中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(5) 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期初審查會議紀錄及期初審查表，屬國中小校舍者須經學校通知乙方，並副本知本局進行彙整後，定期轉送國震中心備查；至於高中職校舍則由學校通知乙方，副本知國震中心備查。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553B9-A87F-4A17-AB25-7EA3E538FE0F}" type="slidenum">
              <a:rPr lang="zh-TW" altLang="en-US"/>
              <a:pPr>
                <a:defRPr/>
              </a:pPr>
              <a:t>26</a:t>
            </a:fld>
            <a:endParaRPr lang="zh-TW" altLang="en-US" dirty="0"/>
          </a:p>
        </p:txBody>
      </p:sp>
      <p:sp>
        <p:nvSpPr>
          <p:cNvPr id="32771" name="矩形 6"/>
          <p:cNvSpPr>
            <a:spLocks noChangeArrowheads="1"/>
          </p:cNvSpPr>
          <p:nvPr/>
        </p:nvSpPr>
        <p:spPr bwMode="auto">
          <a:xfrm>
            <a:off x="3000375" y="500063"/>
            <a:ext cx="305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提送期初報告書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000125" y="1071563"/>
            <a:ext cx="7786688" cy="587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乙方應於合約規定期限內提送甲方。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「期初報告書」內容至少應包括：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前言（建物名稱及用途、地址、建造年代、基地概況、原有結構系統概述）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建築結構體現況初步勘查（現況勘查、損壞調查及構件受損比例）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結構物基本資料調查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原有結構設計圖說整理繪製、補強修復紀錄蒐集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(4)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工作內容與規劃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材料檢測之方法、數量、取樣位置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(5)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詳細評估分析方法說明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分析方法工具、結構模擬、材料參數、耐震合格標準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(6)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預計修復與結構補強方案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須與使用單位進行需求訪談並作成紀錄</a:t>
            </a:r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(7)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結論與建議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甲方收到詳細評估期初報告書後，應辦理期初審查。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合約另有規定者，從其規定辦理。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安排期初審查後以正式公文通知乙方及本局審查日期 </a:t>
            </a:r>
            <a:endParaRPr lang="zh-TW" altLang="en-US" sz="2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時間，本局將派員出席</a:t>
            </a:r>
            <a:endParaRPr lang="zh-TW" altLang="en-US" sz="2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4FD51-B1E8-4E50-9C97-A2920AD241B0}" type="slidenum">
              <a:rPr lang="zh-TW" altLang="en-US"/>
              <a:pPr>
                <a:defRPr/>
              </a:pPr>
              <a:t>27</a:t>
            </a:fld>
            <a:endParaRPr lang="zh-TW" altLang="en-US" dirty="0"/>
          </a:p>
        </p:txBody>
      </p:sp>
      <p:sp>
        <p:nvSpPr>
          <p:cNvPr id="33795" name="矩形 5"/>
          <p:cNvSpPr>
            <a:spLocks noChangeArrowheads="1"/>
          </p:cNvSpPr>
          <p:nvPr/>
        </p:nvSpPr>
        <p:spPr bwMode="auto">
          <a:xfrm>
            <a:off x="1785938" y="428625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需求訪談</a:t>
            </a:r>
          </a:p>
        </p:txBody>
      </p:sp>
      <p:sp>
        <p:nvSpPr>
          <p:cNvPr id="33796" name="矩形 5"/>
          <p:cNvSpPr>
            <a:spLocks noChangeArrowheads="1"/>
          </p:cNvSpPr>
          <p:nvPr/>
        </p:nvSpPr>
        <p:spPr bwMode="auto">
          <a:xfrm>
            <a:off x="1143000" y="1000125"/>
            <a:ext cx="7358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乙方應提出修復與結構補強構想，與校方使用人員進行訪談，以了解其使用需求並作成紀錄，將使用者意見列入建議補強方案中考量，於期初審查時提出需求訪談紀錄，供審查委員參考。</a:t>
            </a:r>
          </a:p>
          <a:p>
            <a:pPr algn="l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需求訪談的形式，原則以會議之方式辦理，除甲方及乙方均應出席外，並得視需要邀請學校行政人員、教師、學生及家長代表參加，以期加強溝通，並獲取改善意見。</a:t>
            </a:r>
          </a:p>
          <a:p>
            <a:pPr algn="l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乙方應配合甲方辦理會議，並參考會議意見，做成需求訪談記錄。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8DB4A-4735-4D1F-8F68-E6696C9A1D9A}" type="slidenum">
              <a:rPr lang="zh-TW" altLang="en-US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27651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期初審查完成</a:t>
            </a:r>
            <a:endParaRPr lang="zh-TW" altLang="en-US" sz="3600" b="1" dirty="0" smtClean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4" name="Rectangle 3"/>
          <p:cNvSpPr>
            <a:spLocks noGrp="1"/>
          </p:cNvSpPr>
          <p:nvPr>
            <p:ph type="body" sz="half" idx="2"/>
          </p:nvPr>
        </p:nvSpPr>
        <p:spPr>
          <a:xfrm>
            <a:off x="2051050" y="1412875"/>
            <a:ext cx="6307138" cy="423068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校方登入校舍耐震資訊網填報相關進度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教育部補助款才需上網填報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高中職學校自編預算及本局自籌款者毋需填報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校方登入教育局報局表單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修建工程填報相關進度。 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期初審查之意見，乙方應回覆並反映於期末報告中。</a:t>
            </a:r>
          </a:p>
          <a:p>
            <a:pPr marL="1435100" indent="-1352550">
              <a:buFont typeface="Wingdings 2" pitchFamily="18" charset="2"/>
              <a:buNone/>
              <a:defRPr/>
            </a:pPr>
            <a:endParaRPr lang="zh-TW" altLang="en-US" sz="2400" dirty="0" smtClean="0">
              <a:solidFill>
                <a:schemeClr val="accent1"/>
              </a:solidFill>
            </a:endParaRPr>
          </a:p>
          <a:p>
            <a:pPr marL="1435100" indent="-1352550">
              <a:buFont typeface="Wingdings 2" pitchFamily="18" charset="2"/>
              <a:buNone/>
              <a:defRPr/>
            </a:pPr>
            <a:r>
              <a:rPr lang="zh-TW" altLang="en-US" dirty="0" smtClean="0"/>
              <a:t>       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8DA11-55E3-4C6F-A430-59843D505E33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780213" cy="7969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學校人員辦理校舍耐震補強作業</a:t>
            </a:r>
            <a:endParaRPr lang="zh-TW" altLang="en-US" sz="3600" b="1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2"/>
          <a:srcRect l="7520" t="17613" r="10449" b="13698"/>
          <a:stretch>
            <a:fillRect/>
          </a:stretch>
        </p:blipFill>
        <p:spPr bwMode="auto">
          <a:xfrm>
            <a:off x="1143000" y="1143000"/>
            <a:ext cx="8001000" cy="5014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F36D4-DBCB-496B-9DC4-4F6585EA4063}" type="slidenum">
              <a:rPr lang="zh-TW" altLang="en-US"/>
              <a:pPr>
                <a:defRPr/>
              </a:pPr>
              <a:t>29</a:t>
            </a:fld>
            <a:endParaRPr lang="zh-TW" alt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l="7324" t="16602" r="10645" b="17969"/>
          <a:stretch>
            <a:fillRect/>
          </a:stretch>
        </p:blipFill>
        <p:spPr bwMode="auto">
          <a:xfrm>
            <a:off x="928688" y="785813"/>
            <a:ext cx="8001000" cy="478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F6233-7AC7-4554-8CB4-01060BE3E3DB}" type="slidenum">
              <a:rPr lang="zh-TW" altLang="en-US"/>
              <a:pPr>
                <a:defRPr/>
              </a:pPr>
              <a:t>30</a:t>
            </a:fld>
            <a:endParaRPr lang="zh-TW" altLang="en-US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l="10986" t="17578" r="11377" b="11133"/>
          <a:stretch>
            <a:fillRect/>
          </a:stretch>
        </p:blipFill>
        <p:spPr bwMode="auto">
          <a:xfrm>
            <a:off x="1071563" y="785813"/>
            <a:ext cx="7572375" cy="5214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6BBE-731A-4E2D-BF6C-77251CC4C7B5}" type="slidenum">
              <a:rPr lang="zh-TW" altLang="en-US"/>
              <a:pPr>
                <a:defRPr/>
              </a:pPr>
              <a:t>31</a:t>
            </a:fld>
            <a:endParaRPr lang="zh-TW" alt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11719" t="15625" r="11377" b="16016"/>
          <a:stretch>
            <a:fillRect/>
          </a:stretch>
        </p:blipFill>
        <p:spPr bwMode="auto">
          <a:xfrm>
            <a:off x="1143000" y="714375"/>
            <a:ext cx="7500938" cy="500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435100" indent="-1352550" algn="ctr">
              <a:defRPr/>
            </a:pP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期末審查</a:t>
            </a:r>
          </a:p>
        </p:txBody>
      </p:sp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2E969-BBCB-4842-A82D-C63A7BA8EF9A}" type="slidenum">
              <a:rPr lang="zh-TW" altLang="en-US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1285875" y="1583442"/>
            <a:ext cx="7500938" cy="3662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甲方備妥文件       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契約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備查用，正、副本均可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詳細評估審查表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期末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審查費及收據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委員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元，不分委員及召集人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期末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報告書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乙方承攬人親自到場進行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分鐘簡報 </a:t>
            </a:r>
          </a:p>
          <a:p>
            <a:pPr algn="l">
              <a:tabLst>
                <a:tab pos="457200" algn="l"/>
              </a:tabLst>
            </a:pPr>
            <a:r>
              <a: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如何取得詳細評估審查表</a:t>
            </a:r>
            <a:r>
              <a:rPr lang="en-US" altLang="zh-TW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/>
              </a:rPr>
              <a:t>校舍耐震資訊網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首頁下方即可下載</a:t>
            </a:r>
          </a:p>
          <a:p>
            <a:pPr algn="l">
              <a:tabLst>
                <a:tab pos="457200" algn="l"/>
              </a:tabLst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(http://school.ncree.org.tw/school/) </a:t>
            </a:r>
          </a:p>
          <a:p>
            <a:pPr algn="l">
              <a:tabLst>
                <a:tab pos="457200" algn="l"/>
              </a:tabLst>
            </a:pPr>
            <a:endParaRPr lang="en-US" altLang="zh-TW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E7F7-E2A9-4A0C-ADAC-F209C6606986}" type="slidenum">
              <a:rPr lang="zh-TW" altLang="en-US"/>
              <a:pPr>
                <a:defRPr/>
              </a:pPr>
              <a:t>33</a:t>
            </a:fld>
            <a:endParaRPr lang="zh-TW" altLang="en-US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l="10254" t="32227" r="11377" b="12109"/>
          <a:stretch>
            <a:fillRect/>
          </a:stretch>
        </p:blipFill>
        <p:spPr bwMode="auto">
          <a:xfrm>
            <a:off x="1000125" y="1214438"/>
            <a:ext cx="7643813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1143000" y="714375"/>
            <a:ext cx="7499350" cy="582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zh-TW" altLang="en-US" sz="3600" dirty="0" smtClean="0">
                <a:effectLst/>
                <a:latin typeface="標楷體" pitchFamily="65" charset="-120"/>
                <a:ea typeface="標楷體" pitchFamily="65" charset="-120"/>
              </a:rPr>
              <a:t>期末審查注意事項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4505A-A02B-4178-80AE-ADAE58DFD13E}" type="slidenum">
              <a:rPr lang="zh-TW" altLang="en-US"/>
              <a:pPr>
                <a:defRPr/>
              </a:pPr>
              <a:t>34</a:t>
            </a:fld>
            <a:endParaRPr lang="zh-TW" altLang="en-US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582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提送期末報告書</a:t>
            </a:r>
            <a:endParaRPr lang="zh-TW" altLang="en-US" sz="3600" dirty="0" smtClean="0">
              <a:effectLst/>
            </a:endParaRPr>
          </a:p>
        </p:txBody>
      </p:sp>
      <p:sp>
        <p:nvSpPr>
          <p:cNvPr id="40964" name="矩形 5"/>
          <p:cNvSpPr>
            <a:spLocks noChangeArrowheads="1"/>
          </p:cNvSpPr>
          <p:nvPr/>
        </p:nvSpPr>
        <p:spPr bwMode="auto">
          <a:xfrm>
            <a:off x="1857375" y="785813"/>
            <a:ext cx="6643688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  <a:p>
            <a:pPr algn="l"/>
            <a:r>
              <a:rPr lang="en-US" altLang="zh-TW" sz="2000"/>
              <a:t>1.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乙方應於合約規定期限內提送甲方。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「期末報告書」內容至少應包括：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前言。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建築物基本資料蒐集。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結構現況調查。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建築物損壞調查。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(5)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材料試驗。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(6)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結構物基本分析資料。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(7)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耐震能力詳細評估分析。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(8)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耐震補強方案。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(9)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修復補強工程費估算。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(10)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結論與建議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(11)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附件。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甲方收到詳細評估期末報告書後，應辦理期末審查。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詳細評估完成期末審查後，乙方應將詳細評估成果報告書上傳，確認送出。</a:t>
            </a:r>
          </a:p>
          <a:p>
            <a:pPr algn="l"/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合約另有規定者，從其規定辦理。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400EB-98FF-439C-A048-80F682D8BACF}" type="slidenum">
              <a:rPr lang="zh-TW" altLang="en-US"/>
              <a:pPr>
                <a:defRPr/>
              </a:pPr>
              <a:t>35</a:t>
            </a:fld>
            <a:endParaRPr lang="zh-TW" altLang="en-US" dirty="0"/>
          </a:p>
        </p:txBody>
      </p:sp>
      <p:sp>
        <p:nvSpPr>
          <p:cNvPr id="41987" name="矩形 3"/>
          <p:cNvSpPr>
            <a:spLocks noChangeArrowheads="1"/>
          </p:cNvSpPr>
          <p:nvPr/>
        </p:nvSpPr>
        <p:spPr bwMode="auto">
          <a:xfrm>
            <a:off x="2786063" y="42862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補強方案建議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000125" y="1000125"/>
            <a:ext cx="7786688" cy="5478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補強工法應檢討其對採光、外觀等使用性之影響，於審查會議中經使用單位同意，並作成紀錄。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000"/>
              </a:lnSpc>
            </a:pP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補強方案如涉及建築法第九條或其他相關之規定，應依其規定辦理。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000"/>
              </a:lnSpc>
            </a:pP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補強總工程費除直接補強工程費外，尚有其他間接修復費、工程管理費、設計監造服務費等費用支出，補強總工程費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教育部已提供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28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以後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高中職及國中小校舍「補強設計及監造費」及「補強工程」自動計價公式之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檔，供學校依實際面積試算其經費需求，並於國中小老舊校舍及相關設備補強整建網之「下載專區」提供下載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網址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http://140.111.34.158/download.php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73645-9924-423C-B23C-7569C2257C5B}" type="slidenum">
              <a:rPr lang="zh-TW" altLang="en-US"/>
              <a:pPr>
                <a:defRPr/>
              </a:pPr>
              <a:t>36</a:t>
            </a:fld>
            <a:endParaRPr lang="zh-TW" altLang="en-US" dirty="0"/>
          </a:p>
        </p:txBody>
      </p:sp>
      <p:sp>
        <p:nvSpPr>
          <p:cNvPr id="43011" name="矩形 3"/>
          <p:cNvSpPr>
            <a:spLocks noChangeArrowheads="1"/>
          </p:cNvSpPr>
          <p:nvPr/>
        </p:nvSpPr>
        <p:spPr bwMode="auto">
          <a:xfrm>
            <a:off x="2786063" y="42862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補強方案建議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000125" y="1000125"/>
            <a:ext cx="7786688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各補強方案之經費應詳細分列補強經費及修復經費。補強總工程費之經費執行應以補強結構為主，除有因補強造成門窗管線遷移與補強後恢復美觀等必要之費用外，不得編列其他無關補強之經費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如購置設備、裝置監視器或挪至校園其他環境整修等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l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教育部將藉由國震中心之審查機制進行把關，屆時將確保學校以補強工程為主，凡不必要之修復工程屆時將要求退回重審，以免淪為變相裝修。</a:t>
            </a:r>
          </a:p>
          <a:p>
            <a:pPr algn="l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補強方案以經濟、有效之傳統工法為原則。不得以專利工法進行綁標之情事。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依據政府採購法第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條之規定，如無特殊之情形不可採用專利技術或工法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六樓以下之校舍不得採用隔減震工法。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6F89-5B9D-4E49-8325-1D4F1877F64C}" type="slidenum">
              <a:rPr lang="zh-TW" altLang="en-US"/>
              <a:pPr>
                <a:defRPr/>
              </a:pPr>
              <a:t>37</a:t>
            </a:fld>
            <a:endParaRPr lang="zh-TW" altLang="en-US" dirty="0"/>
          </a:p>
        </p:txBody>
      </p:sp>
      <p:sp>
        <p:nvSpPr>
          <p:cNvPr id="44035" name="矩形 3"/>
          <p:cNvSpPr>
            <a:spLocks noChangeArrowheads="1"/>
          </p:cNvSpPr>
          <p:nvPr/>
        </p:nvSpPr>
        <p:spPr bwMode="auto">
          <a:xfrm>
            <a:off x="2786063" y="42862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補強方案建議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000125" y="1000125"/>
            <a:ext cx="7786688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禮堂、體育館、活動中心等特殊校舍，補強方案應以傳統工法施作，若隔減震工法其經濟效益優於傳統工法，並經審查委員會審定，得搭配採用隔減震工法。但其補強經費須符合第三款之規定。</a:t>
            </a:r>
          </a:p>
          <a:p>
            <a:pPr algn="l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補強經費應用在結構補強方案，惟補強工法所必須施作之其他附屬工程，不在此限。</a:t>
            </a:r>
          </a:p>
          <a:p>
            <a:pPr algn="l"/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本補強整建計畫之補強工程設計，原則上針對結構與結構系統進行補強，並應適當考量必要之基礎補強。排除涉及土壤液化之地盤改良等項目。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5F79F-1F42-4EF8-B18B-8950B0A418B8}" type="slidenum">
              <a:rPr lang="zh-TW" altLang="en-US"/>
              <a:pPr>
                <a:defRPr/>
              </a:pPr>
              <a:t>38</a:t>
            </a:fld>
            <a:endParaRPr lang="zh-TW" altLang="en-US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 l="7324" t="16602" r="10645" b="16016"/>
          <a:stretch>
            <a:fillRect/>
          </a:stretch>
        </p:blipFill>
        <p:spPr bwMode="auto">
          <a:xfrm>
            <a:off x="928688" y="857250"/>
            <a:ext cx="8001000" cy="4929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 28"/>
          <p:cNvSpPr/>
          <p:nvPr/>
        </p:nvSpPr>
        <p:spPr>
          <a:xfrm>
            <a:off x="3071813" y="5857875"/>
            <a:ext cx="2643187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3071813" y="4500563"/>
            <a:ext cx="2571750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071813" y="3357563"/>
            <a:ext cx="2643187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3071813" y="2214563"/>
            <a:ext cx="2643187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3071813" y="1071563"/>
            <a:ext cx="2571750" cy="714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0F66-B8A5-4D4D-B42B-AE6CCCECB2A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12296" name="文字方塊 7"/>
          <p:cNvSpPr txBox="1">
            <a:spLocks noChangeArrowheads="1"/>
          </p:cNvSpPr>
          <p:nvPr/>
        </p:nvSpPr>
        <p:spPr bwMode="auto">
          <a:xfrm>
            <a:off x="3143250" y="1143000"/>
            <a:ext cx="2357438" cy="523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初步評估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143250" y="2286000"/>
            <a:ext cx="24288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詳細評估</a:t>
            </a:r>
          </a:p>
        </p:txBody>
      </p:sp>
      <p:sp>
        <p:nvSpPr>
          <p:cNvPr id="12298" name="文字方塊 12"/>
          <p:cNvSpPr txBox="1">
            <a:spLocks noChangeArrowheads="1"/>
          </p:cNvSpPr>
          <p:nvPr/>
        </p:nvSpPr>
        <p:spPr bwMode="auto">
          <a:xfrm>
            <a:off x="1428750" y="428625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校舍耐震能力提升業程序</a:t>
            </a:r>
          </a:p>
        </p:txBody>
      </p:sp>
      <p:sp>
        <p:nvSpPr>
          <p:cNvPr id="12299" name="文字方塊 13"/>
          <p:cNvSpPr txBox="1">
            <a:spLocks noChangeArrowheads="1"/>
          </p:cNvSpPr>
          <p:nvPr/>
        </p:nvSpPr>
        <p:spPr bwMode="auto">
          <a:xfrm>
            <a:off x="3143250" y="3429000"/>
            <a:ext cx="24288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補強設計</a:t>
            </a:r>
          </a:p>
        </p:txBody>
      </p:sp>
      <p:sp>
        <p:nvSpPr>
          <p:cNvPr id="12300" name="文字方塊 14"/>
          <p:cNvSpPr txBox="1">
            <a:spLocks noChangeArrowheads="1"/>
          </p:cNvSpPr>
          <p:nvPr/>
        </p:nvSpPr>
        <p:spPr bwMode="auto">
          <a:xfrm>
            <a:off x="3143250" y="4572000"/>
            <a:ext cx="24288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補強工程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4286250" y="4000500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4286250" y="1785938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4286250" y="2928938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2304" name="文字方塊 24"/>
          <p:cNvSpPr txBox="1">
            <a:spLocks noChangeArrowheads="1"/>
          </p:cNvSpPr>
          <p:nvPr/>
        </p:nvSpPr>
        <p:spPr bwMode="auto">
          <a:xfrm>
            <a:off x="4643438" y="1857375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/>
              <a:t>Is&lt;100</a:t>
            </a:r>
            <a:r>
              <a:rPr lang="zh-TW" altLang="en-US" b="1"/>
              <a:t>分</a:t>
            </a:r>
          </a:p>
        </p:txBody>
      </p:sp>
      <p:sp>
        <p:nvSpPr>
          <p:cNvPr id="12305" name="矩形 25"/>
          <p:cNvSpPr>
            <a:spLocks noChangeArrowheads="1"/>
          </p:cNvSpPr>
          <p:nvPr/>
        </p:nvSpPr>
        <p:spPr bwMode="auto">
          <a:xfrm>
            <a:off x="5072063" y="3000375"/>
            <a:ext cx="846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CDR&lt;1</a:t>
            </a:r>
            <a:endParaRPr lang="zh-TW" altLang="en-US" b="1"/>
          </a:p>
        </p:txBody>
      </p:sp>
      <p:sp>
        <p:nvSpPr>
          <p:cNvPr id="12306" name="文字方塊 26"/>
          <p:cNvSpPr txBox="1">
            <a:spLocks noChangeArrowheads="1"/>
          </p:cNvSpPr>
          <p:nvPr/>
        </p:nvSpPr>
        <p:spPr bwMode="auto">
          <a:xfrm>
            <a:off x="4786313" y="400050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審查</a:t>
            </a:r>
          </a:p>
        </p:txBody>
      </p:sp>
      <p:sp>
        <p:nvSpPr>
          <p:cNvPr id="12307" name="文字方塊 27"/>
          <p:cNvSpPr txBox="1">
            <a:spLocks noChangeArrowheads="1"/>
          </p:cNvSpPr>
          <p:nvPr/>
        </p:nvSpPr>
        <p:spPr bwMode="auto">
          <a:xfrm>
            <a:off x="3143250" y="5929313"/>
            <a:ext cx="24288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使用維護</a:t>
            </a:r>
          </a:p>
        </p:txBody>
      </p:sp>
      <p:sp>
        <p:nvSpPr>
          <p:cNvPr id="30" name="向下箭號 29"/>
          <p:cNvSpPr/>
          <p:nvPr/>
        </p:nvSpPr>
        <p:spPr>
          <a:xfrm>
            <a:off x="4286250" y="5214938"/>
            <a:ext cx="28575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2309" name="文字方塊 30"/>
          <p:cNvSpPr txBox="1">
            <a:spLocks noChangeArrowheads="1"/>
          </p:cNvSpPr>
          <p:nvPr/>
        </p:nvSpPr>
        <p:spPr bwMode="auto">
          <a:xfrm>
            <a:off x="4714875" y="52149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監造督導</a:t>
            </a:r>
          </a:p>
        </p:txBody>
      </p:sp>
      <p:sp>
        <p:nvSpPr>
          <p:cNvPr id="12310" name="文字方塊 31"/>
          <p:cNvSpPr txBox="1">
            <a:spLocks noChangeArrowheads="1"/>
          </p:cNvSpPr>
          <p:nvPr/>
        </p:nvSpPr>
        <p:spPr bwMode="auto">
          <a:xfrm>
            <a:off x="4714875" y="55006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工程竣工</a:t>
            </a:r>
          </a:p>
        </p:txBody>
      </p:sp>
      <p:sp>
        <p:nvSpPr>
          <p:cNvPr id="28" name="向下箭號 27"/>
          <p:cNvSpPr/>
          <p:nvPr/>
        </p:nvSpPr>
        <p:spPr>
          <a:xfrm>
            <a:off x="7143750" y="1428750"/>
            <a:ext cx="214313" cy="414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flipV="1">
            <a:off x="5572125" y="1357313"/>
            <a:ext cx="1643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 flipV="1">
            <a:off x="5572125" y="2500313"/>
            <a:ext cx="1643063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2314" name="文字方塊 24"/>
          <p:cNvSpPr txBox="1">
            <a:spLocks noChangeArrowheads="1"/>
          </p:cNvSpPr>
          <p:nvPr/>
        </p:nvSpPr>
        <p:spPr bwMode="auto">
          <a:xfrm>
            <a:off x="5715000" y="1000125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/>
              <a:t>Is&gt;100</a:t>
            </a:r>
            <a:r>
              <a:rPr lang="zh-TW" altLang="en-US" b="1"/>
              <a:t>分</a:t>
            </a:r>
          </a:p>
        </p:txBody>
      </p:sp>
      <p:sp>
        <p:nvSpPr>
          <p:cNvPr id="12315" name="矩形 25"/>
          <p:cNvSpPr>
            <a:spLocks noChangeArrowheads="1"/>
          </p:cNvSpPr>
          <p:nvPr/>
        </p:nvSpPr>
        <p:spPr bwMode="auto">
          <a:xfrm>
            <a:off x="6000750" y="2071688"/>
            <a:ext cx="846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CDR&gt;1</a:t>
            </a:r>
            <a:endParaRPr lang="zh-TW" altLang="en-US" b="1"/>
          </a:p>
        </p:txBody>
      </p:sp>
      <p:sp>
        <p:nvSpPr>
          <p:cNvPr id="35" name="橢圓 34"/>
          <p:cNvSpPr/>
          <p:nvPr/>
        </p:nvSpPr>
        <p:spPr>
          <a:xfrm>
            <a:off x="6357950" y="5643578"/>
            <a:ext cx="1643074" cy="10001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2317" name="文字方塊 35"/>
          <p:cNvSpPr txBox="1">
            <a:spLocks noChangeArrowheads="1"/>
          </p:cNvSpPr>
          <p:nvPr/>
        </p:nvSpPr>
        <p:spPr bwMode="auto">
          <a:xfrm>
            <a:off x="6643688" y="5857875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安全無慮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F1A0E-B178-4FE4-88E4-05FBDE06C4A1}" type="slidenum">
              <a:rPr lang="zh-TW" altLang="en-US"/>
              <a:pPr>
                <a:defRPr/>
              </a:pPr>
              <a:t>39</a:t>
            </a:fld>
            <a:endParaRPr lang="zh-TW" altLang="en-US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 l="11719" t="31250" r="11375" b="20898"/>
          <a:stretch>
            <a:fillRect/>
          </a:stretch>
        </p:blipFill>
        <p:spPr bwMode="auto">
          <a:xfrm>
            <a:off x="1071563" y="1643063"/>
            <a:ext cx="7500937" cy="3500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4" name="矩形 3"/>
          <p:cNvSpPr>
            <a:spLocks noChangeArrowheads="1"/>
          </p:cNvSpPr>
          <p:nvPr/>
        </p:nvSpPr>
        <p:spPr bwMode="auto">
          <a:xfrm>
            <a:off x="1928813" y="85725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相關資料上傳確認送出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95017-1FEA-45E3-B091-ACBD5D3AACC2}" type="slidenum">
              <a:rPr lang="zh-TW" altLang="en-US"/>
              <a:pPr>
                <a:defRPr/>
              </a:pPr>
              <a:t>40</a:t>
            </a:fld>
            <a:endParaRPr lang="zh-TW" altLang="en-U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 l="10252" t="16602" r="11375" b="16016"/>
          <a:stretch>
            <a:fillRect/>
          </a:stretch>
        </p:blipFill>
        <p:spPr bwMode="auto">
          <a:xfrm>
            <a:off x="1071563" y="714375"/>
            <a:ext cx="7643812" cy="4929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70E22-D120-4994-9473-0188CEF6CF4F}" type="slidenum">
              <a:rPr lang="zh-TW" altLang="en-US"/>
              <a:pPr>
                <a:defRPr/>
              </a:pPr>
              <a:t>41</a:t>
            </a:fld>
            <a:endParaRPr lang="zh-TW" altLang="en-US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 l="10986" t="22461" r="11377" b="12109"/>
          <a:stretch>
            <a:fillRect/>
          </a:stretch>
        </p:blipFill>
        <p:spPr bwMode="auto">
          <a:xfrm>
            <a:off x="1000125" y="857250"/>
            <a:ext cx="7572375" cy="478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B3C5D-FF15-4906-BE38-E6DB0C88FBC7}" type="slidenum">
              <a:rPr lang="zh-TW" altLang="en-US"/>
              <a:pPr>
                <a:defRPr/>
              </a:pPr>
              <a:t>42</a:t>
            </a:fld>
            <a:endParaRPr lang="zh-TW" altLang="en-US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 l="10254" t="15625" r="11377" b="16992"/>
          <a:stretch>
            <a:fillRect/>
          </a:stretch>
        </p:blipFill>
        <p:spPr bwMode="auto">
          <a:xfrm>
            <a:off x="1071563" y="785813"/>
            <a:ext cx="7643812" cy="492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AB493-44D6-4461-994F-C2256C0373D7}" type="slidenum">
              <a:rPr lang="zh-TW" altLang="en-US"/>
              <a:pPr>
                <a:defRPr/>
              </a:pPr>
              <a:t>43</a:t>
            </a:fld>
            <a:endParaRPr lang="zh-TW" alt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 l="7324" t="19531" r="10645" b="15039"/>
          <a:stretch>
            <a:fillRect/>
          </a:stretch>
        </p:blipFill>
        <p:spPr bwMode="auto">
          <a:xfrm>
            <a:off x="1143000" y="785813"/>
            <a:ext cx="8001000" cy="478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7031-6B43-420E-AE28-2357F4DCCF86}" type="slidenum">
              <a:rPr lang="zh-TW" altLang="en-US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1203" name="Rectangle 2"/>
          <p:cNvSpPr>
            <a:spLocks noGrp="1"/>
          </p:cNvSpPr>
          <p:nvPr>
            <p:ph type="title"/>
          </p:nvPr>
        </p:nvSpPr>
        <p:spPr bwMode="auto">
          <a:xfrm>
            <a:off x="1435100" y="53975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3600" b="1" smtClean="0">
                <a:effectLst/>
                <a:latin typeface="標楷體" pitchFamily="65" charset="-120"/>
                <a:ea typeface="標楷體" pitchFamily="65" charset="-120"/>
              </a:rPr>
              <a:t>詳細評估注意事項</a:t>
            </a:r>
          </a:p>
        </p:txBody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065963" cy="4124325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詳細評估完成後，甲乙</a:t>
            </a:r>
            <a:r>
              <a:rPr lang="zh-TW" altLang="en-US" sz="280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雙方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均須進行相關</a:t>
            </a:r>
            <a:r>
              <a:rPr lang="zh-TW" altLang="en-US" sz="280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上傳作業</a:t>
            </a:r>
            <a:r>
              <a:rPr lang="en-US" altLang="zh-TW" sz="280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校舍耐震資訊網資料登錄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詳細評估作業完成，會對該棟校舍產生一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CDR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值，</a:t>
            </a:r>
            <a:r>
              <a:rPr lang="en-US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CDR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值愈低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則應優先進入補強設計甚或補強施工階段。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(CDR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值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&lt;1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需補強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校方報局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結案時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應檢附「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教育部收支結算明細表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成果報告書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」及「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光碟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教育部補助款結餘款及罰款務必繳回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驗收作業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F097-17F6-4F12-86AD-B4C2D905462F}" type="slidenum">
              <a:rPr lang="zh-TW" altLang="en-US"/>
              <a:pPr>
                <a:defRPr/>
              </a:pPr>
              <a:t>45</a:t>
            </a:fld>
            <a:endParaRPr lang="zh-TW" alt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43000" y="1143000"/>
            <a:ext cx="7000875" cy="354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詳細評估結果上傳</a:t>
            </a:r>
            <a:endParaRPr lang="zh-TW" altLang="en-US" sz="28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乙方完成詳細評估並通過審查後，應將詳細評估結果上傳至國震中心建置之校舍耐震資訊網</a:t>
            </a: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(http://school.ncree.org.tw/school/)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確認詳細評估結果完成上傳</a:t>
            </a:r>
            <a:endParaRPr lang="zh-TW" altLang="en-US" sz="28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en-US" altLang="zh-TW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甲方應於驗收前，向國震中心確認，乙方是否已完成詳細評估結果之上傳。</a:t>
            </a:r>
            <a:endParaRPr lang="zh-TW" altLang="en-US" sz="28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驗收作業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85B45-127B-4B8B-9517-0A49EABD0A47}" type="slidenum">
              <a:rPr lang="zh-TW" altLang="en-US"/>
              <a:pPr>
                <a:defRPr/>
              </a:pPr>
              <a:t>46</a:t>
            </a:fld>
            <a:endParaRPr lang="zh-TW" altLang="en-US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71563" y="1428750"/>
            <a:ext cx="7572375" cy="415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詳細評估成果交接</a:t>
            </a:r>
          </a:p>
          <a:p>
            <a:pPr algn="l"/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乙方完成詳細評估及通過審查後，修正後之成果報告書除應由承攬者及簽證者本人簽署外，並應加蓋其執業圖記。另須提供資料光碟包含原始編輯檔案及轉換後之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檔光碟送交甲方及國震中心，並經確認完成上傳後，始可完成驗收。</a:t>
            </a:r>
          </a:p>
          <a:p>
            <a:pPr algn="l"/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原始編輯檔案包含相關圖說電子檔、分析模型檔、分析之輸出及輸入檔、補強方案分析模型檔、補強方案設計圖說、成果報告書電子檔及與補強設計相關之檔案彙整（</a:t>
            </a:r>
            <a:r>
              <a:rPr lang="en-US" sz="2400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.doc, *.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xls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 *.xml, *.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dwg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 *.jpg, *.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tif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 *.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qcb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 *.e2k, *.txt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等）應一併燒錄至光碟片中。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結案作業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27208"/>
          </a:xfrm>
        </p:spPr>
        <p:txBody>
          <a:bodyPr/>
          <a:lstStyle/>
          <a:p>
            <a:pPr marL="484632" indent="-457200">
              <a:buFont typeface="Wingdings" pitchFamily="2" charset="2"/>
              <a:buChar char="l"/>
            </a:pPr>
            <a:endParaRPr lang="en-US" altLang="zh-TW" dirty="0" smtClean="0"/>
          </a:p>
          <a:p>
            <a:pPr marL="484632" indent="-457200">
              <a:buFont typeface="Wingdings" pitchFamily="2" charset="2"/>
              <a:buChar char="l"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15</a:t>
            </a:r>
            <a:r>
              <a:rPr lang="zh-TW" altLang="en-US" dirty="0" smtClean="0"/>
              <a:t>日前報局結案。</a:t>
            </a:r>
            <a:endParaRPr lang="en-US" altLang="zh-TW" dirty="0" smtClean="0"/>
          </a:p>
          <a:p>
            <a:pPr marL="484632" indent="-457200">
              <a:buFont typeface="Wingdings" pitchFamily="2" charset="2"/>
              <a:buChar char="l"/>
            </a:pPr>
            <a:endParaRPr lang="en-US" altLang="zh-TW" dirty="0"/>
          </a:p>
          <a:p>
            <a:pPr marL="484632" indent="-457200">
              <a:buFont typeface="Wingdings" pitchFamily="2" charset="2"/>
              <a:buChar char="l"/>
            </a:pPr>
            <a:r>
              <a:rPr lang="zh-TW" altLang="en-US" dirty="0"/>
              <a:t>結案需將校舍耐震能力詳細</a:t>
            </a:r>
            <a:r>
              <a:rPr lang="zh-TW" altLang="en-US" dirty="0" smtClean="0"/>
              <a:t>評估報告書報局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484632" indent="-457200">
              <a:buFont typeface="Wingdings" pitchFamily="2" charset="2"/>
              <a:buChar char="l"/>
            </a:pPr>
            <a:endParaRPr lang="en-US" altLang="zh-TW" dirty="0"/>
          </a:p>
          <a:p>
            <a:pPr marL="484632" indent="-457200">
              <a:buFont typeface="Wingdings" pitchFamily="2" charset="2"/>
              <a:buChar char="l"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6C7AD-CF94-4A87-978B-13261F88C8D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6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BF059-862B-41D6-B71E-B7D9456FD80F}" type="slidenum">
              <a:rPr lang="zh-TW" altLang="en-US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5299" name="Rectangle 5"/>
          <p:cNvSpPr>
            <a:spLocks noGrp="1"/>
          </p:cNvSpPr>
          <p:nvPr>
            <p:ph type="ctrTitle" idx="4294967295"/>
          </p:nvPr>
        </p:nvSpPr>
        <p:spPr bwMode="auto">
          <a:xfrm>
            <a:off x="1042988" y="2349500"/>
            <a:ext cx="7772400" cy="14700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800" b="1" smtClean="0">
                <a:effectLst/>
                <a:latin typeface="標楷體" pitchFamily="65" charset="-120"/>
                <a:ea typeface="標楷體" pitchFamily="65" charset="-120"/>
              </a:rPr>
              <a:t>簡報結束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000125" y="214313"/>
            <a:ext cx="7764463" cy="1117600"/>
          </a:xfrm>
        </p:spPr>
        <p:txBody>
          <a:bodyPr/>
          <a:lstStyle/>
          <a:p>
            <a:pPr algn="ctr"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初步評估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1000125" y="1357313"/>
            <a:ext cx="7858125" cy="4786312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公開招標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審慎遴選承攬廠商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與承攬廠商確認需評估之標的物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協助廠商辦理帳號申請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承攬廠商進行初步評估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辦理驗收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確認初步評估結果，並上傳至校舍耐震資訊網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hlinkClick r:id="rId2"/>
              </a:rPr>
              <a:t>http://school.ncree.org.tw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endParaRPr lang="en-US" altLang="zh-TW" sz="3200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C85DA-B9E3-46BD-B019-0E052080104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000125" y="214313"/>
            <a:ext cx="7764463" cy="714375"/>
          </a:xfrm>
        </p:spPr>
        <p:txBody>
          <a:bodyPr/>
          <a:lstStyle/>
          <a:p>
            <a:pPr algn="ctr"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詳細評估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1000125" y="928688"/>
            <a:ext cx="7858125" cy="5429250"/>
          </a:xfrm>
        </p:spPr>
        <p:txBody>
          <a:bodyPr/>
          <a:lstStyle/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依據初步評估結果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(Is&lt;100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，申請詳細評估經費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公開招標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審慎遴選承攬廠商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與承攬廠商確認需評估之標的物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協助廠商辦理帳號申請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召開期初審查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承攬廠商進行耐震能力評估分析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召開期末審查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辦理驗收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確認詳細評估結果，並上傳至校舍耐震資訊網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hlinkClick r:id="rId2"/>
              </a:rPr>
              <a:t>http://school.ncree.org.tw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endParaRPr lang="en-US" altLang="zh-TW" sz="3200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EBDC-E816-4904-882A-F0477C3B77AD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54B16-1844-4FF3-98B6-1BD9C365F58D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912813" y="127000"/>
            <a:ext cx="70437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000" b="1">
                <a:solidFill>
                  <a:srgbClr val="800080"/>
                </a:solidFill>
                <a:latin typeface="標楷體" pitchFamily="65" charset="-120"/>
              </a:rPr>
              <a:t>校舍結構耐震能力詳細評估作業流程</a:t>
            </a:r>
            <a:endParaRPr lang="zh-TW" altLang="en-US" sz="3000" b="1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35150" y="642938"/>
          <a:ext cx="5842000" cy="621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6961870" imgH="7400925" progId="">
                  <p:embed/>
                </p:oleObj>
              </mc:Choice>
              <mc:Fallback>
                <p:oleObj r:id="rId3" imgW="6961870" imgH="74009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42938"/>
                        <a:ext cx="5842000" cy="621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9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A9A4B-4656-47B9-99FC-71C5DEA5C9F8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4275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000" b="1" dirty="0" smtClean="0">
                <a:effectLst/>
                <a:latin typeface="標楷體" pitchFamily="65" charset="-120"/>
                <a:ea typeface="標楷體" pitchFamily="65" charset="-120"/>
              </a:rPr>
              <a:t>詳細評估管控期程</a:t>
            </a:r>
          </a:p>
        </p:txBody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日前完成詳細評估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發包決標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日前完成詳細評估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期初審查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日前完成詳細評估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期末審查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日前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完成詳細評估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結案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0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24FC4-CEEF-49BB-AB28-6D21378812B7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 bwMode="auto">
          <a:xfrm>
            <a:off x="1835150" y="44450"/>
            <a:ext cx="64341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詳細評估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發包前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sz="36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Text Box 131"/>
          <p:cNvSpPr txBox="1">
            <a:spLocks noChangeArrowheads="1"/>
          </p:cNvSpPr>
          <p:nvPr/>
        </p:nvSpPr>
        <p:spPr bwMode="auto">
          <a:xfrm>
            <a:off x="1285875" y="1125538"/>
            <a:ext cx="7286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 algn="l"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招標文件標的物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校舍名稱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與本局核定施作校舍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名稱相同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不可任意更名或擅自評估學校自認需詳評校舍。</a:t>
            </a:r>
          </a:p>
          <a:p>
            <a:pPr marL="444500" indent="-444500" algn="l" eaLnBrk="1" hangingPunct="1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44500" indent="-444500" algn="l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核定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校舍係依初評結果辦理</a:t>
            </a:r>
            <a:r>
              <a:rPr lang="en-US" altLang="zh-TW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故務必確認標的物位置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避免詳評標的物與核定不同。</a:t>
            </a:r>
            <a:endParaRPr kumimoji="1" lang="zh-TW" altLang="en-US" sz="32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2744</TotalTime>
  <Words>3345</Words>
  <Application>Microsoft Office PowerPoint</Application>
  <PresentationFormat>如螢幕大小 (4:3)</PresentationFormat>
  <Paragraphs>280</Paragraphs>
  <Slides>49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夏至</vt:lpstr>
      <vt:lpstr>101年度校舍結構耐震能力  詳細評估說明會</vt:lpstr>
      <vt:lpstr>簡報大綱</vt:lpstr>
      <vt:lpstr>學校人員辦理校舍耐震補強作業</vt:lpstr>
      <vt:lpstr>PowerPoint 簡報</vt:lpstr>
      <vt:lpstr>初步評估</vt:lpstr>
      <vt:lpstr>詳細評估</vt:lpstr>
      <vt:lpstr>PowerPoint 簡報</vt:lpstr>
      <vt:lpstr>詳細評估管控期程</vt:lpstr>
      <vt:lpstr>詳細評估發包前注意事項</vt:lpstr>
      <vt:lpstr>招標前置作業</vt:lpstr>
      <vt:lpstr>招標前置作業</vt:lpstr>
      <vt:lpstr>招標前置作業</vt:lpstr>
      <vt:lpstr>PowerPoint 簡報</vt:lpstr>
      <vt:lpstr>採購策略</vt:lpstr>
      <vt:lpstr>發包前注意事項</vt:lpstr>
      <vt:lpstr>標的物面積變更程序</vt:lpstr>
      <vt:lpstr>詳細評估</vt:lpstr>
      <vt:lpstr>如何請款</vt:lpstr>
      <vt:lpstr>辦理申請帳號</vt:lpstr>
      <vt:lpstr>決標後應立即籌組審查委員會</vt:lpstr>
      <vt:lpstr>PowerPoint 簡報</vt:lpstr>
      <vt:lpstr>PowerPoint 簡報</vt:lpstr>
      <vt:lpstr>PowerPoint 簡報</vt:lpstr>
      <vt:lpstr>PowerPoint 簡報</vt:lpstr>
      <vt:lpstr>期初審查</vt:lpstr>
      <vt:lpstr>PowerPoint 簡報</vt:lpstr>
      <vt:lpstr>PowerPoint 簡報</vt:lpstr>
      <vt:lpstr>PowerPoint 簡報</vt:lpstr>
      <vt:lpstr>期初審查完成</vt:lpstr>
      <vt:lpstr>PowerPoint 簡報</vt:lpstr>
      <vt:lpstr>PowerPoint 簡報</vt:lpstr>
      <vt:lpstr>PowerPoint 簡報</vt:lpstr>
      <vt:lpstr>期末審查</vt:lpstr>
      <vt:lpstr>期末審查注意事項</vt:lpstr>
      <vt:lpstr>提送期末報告書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詳細評估注意事項</vt:lpstr>
      <vt:lpstr>驗收作業</vt:lpstr>
      <vt:lpstr>驗收作業</vt:lpstr>
      <vt:lpstr>結案作業</vt:lpstr>
      <vt:lpstr>簡報結束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99年度補強工程施工品質</dc:title>
  <dc:creator>user</dc:creator>
  <cp:lastModifiedBy>歐麟軒</cp:lastModifiedBy>
  <cp:revision>461</cp:revision>
  <cp:lastPrinted>2012-07-19T08:00:48Z</cp:lastPrinted>
  <dcterms:created xsi:type="dcterms:W3CDTF">2010-06-04T01:39:32Z</dcterms:created>
  <dcterms:modified xsi:type="dcterms:W3CDTF">2012-07-19T08:05:30Z</dcterms:modified>
</cp:coreProperties>
</file>