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30" r:id="rId1"/>
    <p:sldMasterId id="2147484142" r:id="rId2"/>
  </p:sldMasterIdLst>
  <p:notesMasterIdLst>
    <p:notesMasterId r:id="rId19"/>
  </p:notesMasterIdLst>
  <p:sldIdLst>
    <p:sldId id="334" r:id="rId3"/>
    <p:sldId id="326" r:id="rId4"/>
    <p:sldId id="339" r:id="rId5"/>
    <p:sldId id="340" r:id="rId6"/>
    <p:sldId id="341" r:id="rId7"/>
    <p:sldId id="344" r:id="rId8"/>
    <p:sldId id="342" r:id="rId9"/>
    <p:sldId id="345" r:id="rId10"/>
    <p:sldId id="323" r:id="rId11"/>
    <p:sldId id="335" r:id="rId12"/>
    <p:sldId id="336" r:id="rId13"/>
    <p:sldId id="343" r:id="rId14"/>
    <p:sldId id="346" r:id="rId15"/>
    <p:sldId id="347" r:id="rId16"/>
    <p:sldId id="348" r:id="rId17"/>
    <p:sldId id="306" r:id="rId18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6600CC"/>
    <a:srgbClr val="FFCC66"/>
    <a:srgbClr val="FF00FF"/>
    <a:srgbClr val="0000FF"/>
    <a:srgbClr val="FF6600"/>
    <a:srgbClr val="006600"/>
    <a:srgbClr val="00CC66"/>
    <a:srgbClr val="008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6043" autoAdjust="0"/>
  </p:normalViewPr>
  <p:slideViewPr>
    <p:cSldViewPr>
      <p:cViewPr>
        <p:scale>
          <a:sx n="80" d="100"/>
          <a:sy n="80" d="100"/>
        </p:scale>
        <p:origin x="-14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30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50DC1D-9ACE-408B-9D56-6425433E0728}" type="doc">
      <dgm:prSet loTypeId="urn:microsoft.com/office/officeart/2005/8/layout/vProcess5" loCatId="process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18444C9C-66B1-4EB0-9039-E04B827DDCC1}">
      <dgm:prSet phldrT="[文字]" custT="1"/>
      <dgm:spPr/>
      <dgm:t>
        <a:bodyPr/>
        <a:lstStyle/>
        <a:p>
          <a:r>
            <a:rPr lang="en-US" altLang="zh-TW" sz="2400" b="1" dirty="0" smtClean="0">
              <a:solidFill>
                <a:srgbClr val="0070C0"/>
              </a:solidFill>
              <a:latin typeface="+mj-ea"/>
              <a:ea typeface="+mj-ea"/>
            </a:rPr>
            <a:t>12</a:t>
          </a:r>
          <a:r>
            <a:rPr lang="zh-TW" altLang="en-US" sz="2400" b="1" dirty="0" smtClean="0">
              <a:solidFill>
                <a:srgbClr val="0070C0"/>
              </a:solidFill>
              <a:latin typeface="+mj-ea"/>
              <a:ea typeface="+mj-ea"/>
            </a:rPr>
            <a:t>月中旬</a:t>
          </a:r>
          <a:r>
            <a:rPr lang="zh-TW" altLang="en-US" sz="2400" b="1" dirty="0" smtClean="0">
              <a:solidFill>
                <a:schemeClr val="tx1"/>
              </a:solidFill>
              <a:latin typeface="+mj-ea"/>
              <a:ea typeface="+mj-ea"/>
            </a:rPr>
            <a:t>發函請各單位提出工程預定進度表</a:t>
          </a:r>
          <a:r>
            <a:rPr lang="en-US" altLang="zh-TW" sz="2400" b="1" dirty="0" smtClean="0">
              <a:solidFill>
                <a:srgbClr val="FF0000"/>
              </a:solidFill>
              <a:latin typeface="+mj-ea"/>
              <a:ea typeface="+mj-ea"/>
            </a:rPr>
            <a:t>(</a:t>
          </a:r>
          <a:r>
            <a:rPr lang="zh-TW" altLang="en-US" sz="2400" b="1" dirty="0" smtClean="0">
              <a:solidFill>
                <a:srgbClr val="FF0000"/>
              </a:solidFill>
              <a:latin typeface="+mj-ea"/>
              <a:ea typeface="+mj-ea"/>
            </a:rPr>
            <a:t>綜企科發函</a:t>
          </a:r>
          <a:r>
            <a:rPr lang="en-US" altLang="zh-TW" sz="2400" b="1" dirty="0" smtClean="0">
              <a:solidFill>
                <a:srgbClr val="FF0000"/>
              </a:solidFill>
              <a:latin typeface="+mj-ea"/>
              <a:ea typeface="+mj-ea"/>
            </a:rPr>
            <a:t>)</a:t>
          </a:r>
          <a:endParaRPr lang="zh-TW" altLang="en-US" sz="2400" b="1" dirty="0">
            <a:solidFill>
              <a:srgbClr val="FF0000"/>
            </a:solidFill>
            <a:latin typeface="+mj-ea"/>
            <a:ea typeface="+mj-ea"/>
          </a:endParaRPr>
        </a:p>
      </dgm:t>
    </dgm:pt>
    <dgm:pt modelId="{481D3B78-7F69-4092-A896-F4F20678063F}" type="parTrans" cxnId="{22A0B75D-BD48-431D-A30D-2F5A4B188742}">
      <dgm:prSet/>
      <dgm:spPr/>
      <dgm:t>
        <a:bodyPr/>
        <a:lstStyle/>
        <a:p>
          <a:endParaRPr lang="zh-TW" altLang="en-US" sz="2400">
            <a:latin typeface="+mj-ea"/>
            <a:ea typeface="+mj-ea"/>
          </a:endParaRPr>
        </a:p>
      </dgm:t>
    </dgm:pt>
    <dgm:pt modelId="{A7FCB9AD-4D9A-4358-B7BC-D1C3374619FC}" type="sibTrans" cxnId="{22A0B75D-BD48-431D-A30D-2F5A4B188742}">
      <dgm:prSet custT="1"/>
      <dgm:spPr/>
      <dgm:t>
        <a:bodyPr/>
        <a:lstStyle/>
        <a:p>
          <a:endParaRPr lang="zh-TW" altLang="en-US" sz="2400">
            <a:latin typeface="+mj-ea"/>
            <a:ea typeface="+mj-ea"/>
          </a:endParaRPr>
        </a:p>
      </dgm:t>
    </dgm:pt>
    <dgm:pt modelId="{DEDD7123-981F-4AB6-B182-7C4D311EAD55}">
      <dgm:prSet phldrT="[文字]" custT="1"/>
      <dgm:spPr/>
      <dgm:t>
        <a:bodyPr/>
        <a:lstStyle/>
        <a:p>
          <a:r>
            <a:rPr lang="en-US" altLang="zh-TW" sz="2400" b="1" dirty="0" smtClean="0">
              <a:solidFill>
                <a:srgbClr val="0070C0"/>
              </a:solidFill>
              <a:latin typeface="+mj-ea"/>
              <a:ea typeface="+mj-ea"/>
            </a:rPr>
            <a:t>12</a:t>
          </a:r>
          <a:r>
            <a:rPr lang="zh-TW" altLang="en-US" sz="2400" b="1" dirty="0" smtClean="0">
              <a:solidFill>
                <a:srgbClr val="0070C0"/>
              </a:solidFill>
              <a:latin typeface="+mj-ea"/>
              <a:ea typeface="+mj-ea"/>
            </a:rPr>
            <a:t>月底前</a:t>
          </a:r>
          <a:r>
            <a:rPr lang="zh-TW" altLang="en-US" sz="2400" b="1" dirty="0" smtClean="0">
              <a:solidFill>
                <a:schemeClr val="tx1"/>
              </a:solidFill>
              <a:latin typeface="+mj-ea"/>
              <a:ea typeface="+mj-ea"/>
            </a:rPr>
            <a:t>列管工程預定進度表報局審查 </a:t>
          </a:r>
          <a:r>
            <a:rPr lang="en-US" altLang="zh-TW" sz="2400" b="1" dirty="0" smtClean="0">
              <a:solidFill>
                <a:srgbClr val="FF0000"/>
              </a:solidFill>
              <a:latin typeface="+mj-ea"/>
              <a:ea typeface="+mj-ea"/>
            </a:rPr>
            <a:t>(</a:t>
          </a:r>
          <a:r>
            <a:rPr lang="zh-TW" altLang="en-US" sz="2400" b="1" dirty="0" smtClean="0">
              <a:solidFill>
                <a:srgbClr val="FF0000"/>
              </a:solidFill>
              <a:latin typeface="+mj-ea"/>
              <a:ea typeface="+mj-ea"/>
            </a:rPr>
            <a:t>工程科發函</a:t>
          </a:r>
          <a:r>
            <a:rPr lang="en-US" altLang="zh-TW" sz="2400" b="1" dirty="0" smtClean="0">
              <a:solidFill>
                <a:srgbClr val="FF0000"/>
              </a:solidFill>
              <a:latin typeface="+mj-ea"/>
              <a:ea typeface="+mj-ea"/>
            </a:rPr>
            <a:t>)</a:t>
          </a:r>
          <a:endParaRPr lang="zh-TW" altLang="en-US" sz="2400" b="1" dirty="0">
            <a:solidFill>
              <a:srgbClr val="FF0000"/>
            </a:solidFill>
            <a:latin typeface="+mj-ea"/>
            <a:ea typeface="+mj-ea"/>
          </a:endParaRPr>
        </a:p>
      </dgm:t>
    </dgm:pt>
    <dgm:pt modelId="{A144C5E9-D70C-4457-B03D-10F565DDC793}" type="parTrans" cxnId="{7F2AE8F8-86BC-4061-BEE9-915928C84FAE}">
      <dgm:prSet/>
      <dgm:spPr/>
      <dgm:t>
        <a:bodyPr/>
        <a:lstStyle/>
        <a:p>
          <a:endParaRPr lang="zh-TW" altLang="en-US" sz="2400">
            <a:latin typeface="+mj-ea"/>
            <a:ea typeface="+mj-ea"/>
          </a:endParaRPr>
        </a:p>
      </dgm:t>
    </dgm:pt>
    <dgm:pt modelId="{C0B0357A-F7DE-4A3E-9EBE-007C5CF3B7AF}" type="sibTrans" cxnId="{7F2AE8F8-86BC-4061-BEE9-915928C84FAE}">
      <dgm:prSet custT="1"/>
      <dgm:spPr/>
      <dgm:t>
        <a:bodyPr/>
        <a:lstStyle/>
        <a:p>
          <a:endParaRPr lang="zh-TW" altLang="en-US" sz="2400">
            <a:latin typeface="+mj-ea"/>
            <a:ea typeface="+mj-ea"/>
          </a:endParaRPr>
        </a:p>
      </dgm:t>
    </dgm:pt>
    <dgm:pt modelId="{8E5315CD-87A3-4B7B-9CA4-76D113CCE7A9}">
      <dgm:prSet phldrT="[文字]" custT="1"/>
      <dgm:spPr/>
      <dgm:t>
        <a:bodyPr/>
        <a:lstStyle/>
        <a:p>
          <a:pPr marL="0" indent="0">
            <a:tabLst/>
          </a:pPr>
          <a:r>
            <a:rPr lang="en-US" altLang="zh-TW" sz="2400" b="1" dirty="0" smtClean="0">
              <a:solidFill>
                <a:schemeClr val="bg1"/>
              </a:solidFill>
              <a:latin typeface="+mj-ea"/>
              <a:ea typeface="+mj-ea"/>
            </a:rPr>
            <a:t>1</a:t>
          </a:r>
          <a:r>
            <a:rPr lang="zh-TW" altLang="en-US" sz="2400" b="1" dirty="0" smtClean="0">
              <a:solidFill>
                <a:schemeClr val="bg1"/>
              </a:solidFill>
              <a:latin typeface="+mj-ea"/>
              <a:ea typeface="+mj-ea"/>
            </a:rPr>
            <a:t>月中旬</a:t>
          </a:r>
          <a:r>
            <a:rPr lang="zh-TW" altLang="en-US" sz="2400" b="1" dirty="0" smtClean="0">
              <a:solidFill>
                <a:schemeClr val="accent3"/>
              </a:solidFill>
              <a:latin typeface="+mj-ea"/>
              <a:ea typeface="+mj-ea"/>
            </a:rPr>
            <a:t>核備完成並發函通知各單位</a:t>
          </a:r>
          <a:r>
            <a:rPr lang="en-US" altLang="zh-TW" sz="2400" b="1" dirty="0" smtClean="0">
              <a:solidFill>
                <a:srgbClr val="FF0000"/>
              </a:solidFill>
              <a:latin typeface="+mj-ea"/>
              <a:ea typeface="+mj-ea"/>
            </a:rPr>
            <a:t>(</a:t>
          </a:r>
          <a:r>
            <a:rPr lang="zh-TW" altLang="en-US" sz="2400" b="1" dirty="0" smtClean="0">
              <a:solidFill>
                <a:srgbClr val="FF0000"/>
              </a:solidFill>
              <a:latin typeface="+mj-ea"/>
              <a:ea typeface="+mj-ea"/>
            </a:rPr>
            <a:t>工程科彙整</a:t>
          </a:r>
          <a:r>
            <a:rPr lang="en-US" altLang="zh-TW" sz="2400" b="1" dirty="0" smtClean="0">
              <a:solidFill>
                <a:srgbClr val="FF0000"/>
              </a:solidFill>
              <a:latin typeface="+mj-ea"/>
              <a:ea typeface="+mj-ea"/>
            </a:rPr>
            <a:t>)</a:t>
          </a:r>
          <a:endParaRPr lang="zh-TW" altLang="en-US" sz="2400" b="1" dirty="0">
            <a:solidFill>
              <a:srgbClr val="FF0000"/>
            </a:solidFill>
            <a:latin typeface="+mj-ea"/>
            <a:ea typeface="+mj-ea"/>
          </a:endParaRPr>
        </a:p>
      </dgm:t>
    </dgm:pt>
    <dgm:pt modelId="{476193E0-1713-466C-84A6-D9D76DEDA5D1}" type="parTrans" cxnId="{226AB1BE-6698-464B-946E-202A77EB47CC}">
      <dgm:prSet/>
      <dgm:spPr/>
      <dgm:t>
        <a:bodyPr/>
        <a:lstStyle/>
        <a:p>
          <a:endParaRPr lang="zh-TW" altLang="en-US" sz="2400">
            <a:latin typeface="+mj-ea"/>
            <a:ea typeface="+mj-ea"/>
          </a:endParaRPr>
        </a:p>
      </dgm:t>
    </dgm:pt>
    <dgm:pt modelId="{EAFA30B5-E490-4F47-8093-98FE05292985}" type="sibTrans" cxnId="{226AB1BE-6698-464B-946E-202A77EB47CC}">
      <dgm:prSet custT="1"/>
      <dgm:spPr/>
      <dgm:t>
        <a:bodyPr/>
        <a:lstStyle/>
        <a:p>
          <a:endParaRPr lang="zh-TW" altLang="en-US" sz="2400">
            <a:latin typeface="+mj-ea"/>
            <a:ea typeface="+mj-ea"/>
          </a:endParaRPr>
        </a:p>
      </dgm:t>
    </dgm:pt>
    <dgm:pt modelId="{4C08D31F-E023-4BDE-9929-0224B8EDCB0A}">
      <dgm:prSet custT="1"/>
      <dgm:spPr/>
      <dgm:t>
        <a:bodyPr/>
        <a:lstStyle/>
        <a:p>
          <a:r>
            <a:rPr lang="en-US" altLang="zh-TW" sz="2400" b="1" dirty="0" smtClean="0">
              <a:solidFill>
                <a:srgbClr val="0070C0"/>
              </a:solidFill>
              <a:latin typeface="+mj-ea"/>
              <a:ea typeface="+mj-ea"/>
            </a:rPr>
            <a:t>3</a:t>
          </a:r>
          <a:r>
            <a:rPr lang="zh-TW" altLang="en-US" sz="2400" b="1" dirty="0" smtClean="0">
              <a:solidFill>
                <a:srgbClr val="0070C0"/>
              </a:solidFill>
              <a:latin typeface="+mj-ea"/>
              <a:ea typeface="+mj-ea"/>
            </a:rPr>
            <a:t>月起每奇數月</a:t>
          </a:r>
          <a:r>
            <a:rPr lang="zh-TW" altLang="en-US" sz="2400" b="1" dirty="0" smtClean="0">
              <a:solidFill>
                <a:schemeClr val="tx1"/>
              </a:solidFill>
              <a:latin typeface="+mj-ea"/>
              <a:ea typeface="+mj-ea"/>
            </a:rPr>
            <a:t>開始填報工程列管執行進度報告表</a:t>
          </a:r>
          <a:r>
            <a:rPr lang="en-US" altLang="zh-TW" sz="2400" b="1" dirty="0" smtClean="0">
              <a:solidFill>
                <a:srgbClr val="FF0000"/>
              </a:solidFill>
              <a:latin typeface="+mj-ea"/>
              <a:ea typeface="+mj-ea"/>
            </a:rPr>
            <a:t>(</a:t>
          </a:r>
          <a:r>
            <a:rPr lang="zh-TW" altLang="en-US" sz="2400" b="1" dirty="0" smtClean="0">
              <a:solidFill>
                <a:srgbClr val="FF0000"/>
              </a:solidFill>
              <a:latin typeface="+mj-ea"/>
              <a:ea typeface="+mj-ea"/>
            </a:rPr>
            <a:t>綜企科彙整</a:t>
          </a:r>
          <a:r>
            <a:rPr lang="en-US" altLang="zh-TW" sz="2400" b="1" dirty="0" smtClean="0">
              <a:solidFill>
                <a:srgbClr val="FF0000"/>
              </a:solidFill>
              <a:latin typeface="+mj-ea"/>
              <a:ea typeface="+mj-ea"/>
            </a:rPr>
            <a:t>)</a:t>
          </a:r>
          <a:endParaRPr lang="zh-TW" altLang="en-US" sz="2400" b="1" dirty="0">
            <a:solidFill>
              <a:srgbClr val="FF0000"/>
            </a:solidFill>
            <a:latin typeface="+mj-ea"/>
            <a:ea typeface="+mj-ea"/>
          </a:endParaRPr>
        </a:p>
      </dgm:t>
    </dgm:pt>
    <dgm:pt modelId="{06F1018E-6480-459C-B475-C6FD02D3553C}" type="parTrans" cxnId="{00875BE0-1F75-48CF-94BE-C9D39A879DCB}">
      <dgm:prSet/>
      <dgm:spPr/>
      <dgm:t>
        <a:bodyPr/>
        <a:lstStyle/>
        <a:p>
          <a:endParaRPr lang="zh-TW" altLang="en-US" sz="2400">
            <a:latin typeface="+mj-ea"/>
            <a:ea typeface="+mj-ea"/>
          </a:endParaRPr>
        </a:p>
      </dgm:t>
    </dgm:pt>
    <dgm:pt modelId="{A2F47995-8E89-489F-BB06-36DEEB652350}" type="sibTrans" cxnId="{00875BE0-1F75-48CF-94BE-C9D39A879DCB}">
      <dgm:prSet/>
      <dgm:spPr/>
      <dgm:t>
        <a:bodyPr/>
        <a:lstStyle/>
        <a:p>
          <a:endParaRPr lang="zh-TW" altLang="en-US" sz="2400">
            <a:latin typeface="+mj-ea"/>
            <a:ea typeface="+mj-ea"/>
          </a:endParaRPr>
        </a:p>
      </dgm:t>
    </dgm:pt>
    <dgm:pt modelId="{E5425D3F-076A-419A-B377-F681354CD09F}" type="pres">
      <dgm:prSet presAssocID="{0950DC1D-9ACE-408B-9D56-6425433E072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A75DDFC-329C-4CE2-A0B2-18644C4BBFD5}" type="pres">
      <dgm:prSet presAssocID="{0950DC1D-9ACE-408B-9D56-6425433E0728}" presName="dummyMaxCanvas" presStyleCnt="0">
        <dgm:presLayoutVars/>
      </dgm:prSet>
      <dgm:spPr/>
      <dgm:t>
        <a:bodyPr/>
        <a:lstStyle/>
        <a:p>
          <a:endParaRPr lang="zh-TW" altLang="en-US"/>
        </a:p>
      </dgm:t>
    </dgm:pt>
    <dgm:pt modelId="{91451E82-116D-4070-9CE1-2F6D5AA28D8E}" type="pres">
      <dgm:prSet presAssocID="{0950DC1D-9ACE-408B-9D56-6425433E0728}" presName="FourNodes_1" presStyleLbl="node1" presStyleIdx="0" presStyleCnt="4" custScaleX="101811" custLinFactNeighborX="-11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CA39C6-8B8E-41BE-AE68-5D9498A4ADF5}" type="pres">
      <dgm:prSet presAssocID="{0950DC1D-9ACE-408B-9D56-6425433E072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129C1E-4F91-49FB-8ED9-E05A10DB9BD4}" type="pres">
      <dgm:prSet presAssocID="{0950DC1D-9ACE-408B-9D56-6425433E0728}" presName="FourNodes_3" presStyleLbl="node1" presStyleIdx="2" presStyleCnt="4" custScaleX="1057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803A07-77D5-4B2D-AD5A-F4D3E846E35B}" type="pres">
      <dgm:prSet presAssocID="{0950DC1D-9ACE-408B-9D56-6425433E0728}" presName="FourNodes_4" presStyleLbl="node1" presStyleIdx="3" presStyleCnt="4" custScaleX="110150" custLinFactNeighborX="-4063" custLinFactNeighborY="11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6F29DF-280E-4A83-942D-92931A848439}" type="pres">
      <dgm:prSet presAssocID="{0950DC1D-9ACE-408B-9D56-6425433E072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4120FA-1EE7-4D23-B7DA-A1E556CC6D33}" type="pres">
      <dgm:prSet presAssocID="{0950DC1D-9ACE-408B-9D56-6425433E072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3A1027-301A-4107-AC82-A5D691859487}" type="pres">
      <dgm:prSet presAssocID="{0950DC1D-9ACE-408B-9D56-6425433E072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3DC8A8-7115-4C4B-810E-396843A9916E}" type="pres">
      <dgm:prSet presAssocID="{0950DC1D-9ACE-408B-9D56-6425433E072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9306F9-527F-45AB-BEEB-0FB83FBE689A}" type="pres">
      <dgm:prSet presAssocID="{0950DC1D-9ACE-408B-9D56-6425433E072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62E432-4F38-4185-B179-83CB8F063B36}" type="pres">
      <dgm:prSet presAssocID="{0950DC1D-9ACE-408B-9D56-6425433E072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B73DB8-9FBC-4201-A632-9C3C890EC9D9}" type="pres">
      <dgm:prSet presAssocID="{0950DC1D-9ACE-408B-9D56-6425433E072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DCB372D-70F7-4379-8387-B6C40F3F59B3}" type="presOf" srcId="{A7FCB9AD-4D9A-4358-B7BC-D1C3374619FC}" destId="{826F29DF-280E-4A83-942D-92931A848439}" srcOrd="0" destOrd="0" presId="urn:microsoft.com/office/officeart/2005/8/layout/vProcess5"/>
    <dgm:cxn modelId="{2BB4F0E9-1700-4F54-B8E3-81560D9D7579}" type="presOf" srcId="{18444C9C-66B1-4EB0-9039-E04B827DDCC1}" destId="{91451E82-116D-4070-9CE1-2F6D5AA28D8E}" srcOrd="0" destOrd="0" presId="urn:microsoft.com/office/officeart/2005/8/layout/vProcess5"/>
    <dgm:cxn modelId="{FE532B70-2A5A-43C6-A212-ECA84C9408A9}" type="presOf" srcId="{DEDD7123-981F-4AB6-B182-7C4D311EAD55}" destId="{7CCA39C6-8B8E-41BE-AE68-5D9498A4ADF5}" srcOrd="0" destOrd="0" presId="urn:microsoft.com/office/officeart/2005/8/layout/vProcess5"/>
    <dgm:cxn modelId="{3415FE45-9660-46DE-9C02-DFE7721566F9}" type="presOf" srcId="{DEDD7123-981F-4AB6-B182-7C4D311EAD55}" destId="{029306F9-527F-45AB-BEEB-0FB83FBE689A}" srcOrd="1" destOrd="0" presId="urn:microsoft.com/office/officeart/2005/8/layout/vProcess5"/>
    <dgm:cxn modelId="{22A0B75D-BD48-431D-A30D-2F5A4B188742}" srcId="{0950DC1D-9ACE-408B-9D56-6425433E0728}" destId="{18444C9C-66B1-4EB0-9039-E04B827DDCC1}" srcOrd="0" destOrd="0" parTransId="{481D3B78-7F69-4092-A896-F4F20678063F}" sibTransId="{A7FCB9AD-4D9A-4358-B7BC-D1C3374619FC}"/>
    <dgm:cxn modelId="{6320755A-D9FA-4448-B67C-D48865EA3D1F}" type="presOf" srcId="{18444C9C-66B1-4EB0-9039-E04B827DDCC1}" destId="{C13DC8A8-7115-4C4B-810E-396843A9916E}" srcOrd="1" destOrd="0" presId="urn:microsoft.com/office/officeart/2005/8/layout/vProcess5"/>
    <dgm:cxn modelId="{7F2AE8F8-86BC-4061-BEE9-915928C84FAE}" srcId="{0950DC1D-9ACE-408B-9D56-6425433E0728}" destId="{DEDD7123-981F-4AB6-B182-7C4D311EAD55}" srcOrd="1" destOrd="0" parTransId="{A144C5E9-D70C-4457-B03D-10F565DDC793}" sibTransId="{C0B0357A-F7DE-4A3E-9EBE-007C5CF3B7AF}"/>
    <dgm:cxn modelId="{D1F1D448-E965-4651-B3E1-433D4694E871}" type="presOf" srcId="{8E5315CD-87A3-4B7B-9CA4-76D113CCE7A9}" destId="{FE62E432-4F38-4185-B179-83CB8F063B36}" srcOrd="1" destOrd="0" presId="urn:microsoft.com/office/officeart/2005/8/layout/vProcess5"/>
    <dgm:cxn modelId="{630D1396-8329-44FE-9D07-BA986575F8C9}" type="presOf" srcId="{C0B0357A-F7DE-4A3E-9EBE-007C5CF3B7AF}" destId="{104120FA-1EE7-4D23-B7DA-A1E556CC6D33}" srcOrd="0" destOrd="0" presId="urn:microsoft.com/office/officeart/2005/8/layout/vProcess5"/>
    <dgm:cxn modelId="{BB3FB248-9B88-4724-B1B7-E925B24D2946}" type="presOf" srcId="{0950DC1D-9ACE-408B-9D56-6425433E0728}" destId="{E5425D3F-076A-419A-B377-F681354CD09F}" srcOrd="0" destOrd="0" presId="urn:microsoft.com/office/officeart/2005/8/layout/vProcess5"/>
    <dgm:cxn modelId="{58160D3C-67A8-44AA-B952-98DBA4A9CE43}" type="presOf" srcId="{4C08D31F-E023-4BDE-9929-0224B8EDCB0A}" destId="{4B803A07-77D5-4B2D-AD5A-F4D3E846E35B}" srcOrd="0" destOrd="0" presId="urn:microsoft.com/office/officeart/2005/8/layout/vProcess5"/>
    <dgm:cxn modelId="{A84950CA-EA5D-4AC8-8F81-A9B84DFFFED3}" type="presOf" srcId="{8E5315CD-87A3-4B7B-9CA4-76D113CCE7A9}" destId="{1F129C1E-4F91-49FB-8ED9-E05A10DB9BD4}" srcOrd="0" destOrd="0" presId="urn:microsoft.com/office/officeart/2005/8/layout/vProcess5"/>
    <dgm:cxn modelId="{00875BE0-1F75-48CF-94BE-C9D39A879DCB}" srcId="{0950DC1D-9ACE-408B-9D56-6425433E0728}" destId="{4C08D31F-E023-4BDE-9929-0224B8EDCB0A}" srcOrd="3" destOrd="0" parTransId="{06F1018E-6480-459C-B475-C6FD02D3553C}" sibTransId="{A2F47995-8E89-489F-BB06-36DEEB652350}"/>
    <dgm:cxn modelId="{9B1462DA-5AB3-4EB1-8904-8F7290D01049}" type="presOf" srcId="{4C08D31F-E023-4BDE-9929-0224B8EDCB0A}" destId="{52B73DB8-9FBC-4201-A632-9C3C890EC9D9}" srcOrd="1" destOrd="0" presId="urn:microsoft.com/office/officeart/2005/8/layout/vProcess5"/>
    <dgm:cxn modelId="{226AB1BE-6698-464B-946E-202A77EB47CC}" srcId="{0950DC1D-9ACE-408B-9D56-6425433E0728}" destId="{8E5315CD-87A3-4B7B-9CA4-76D113CCE7A9}" srcOrd="2" destOrd="0" parTransId="{476193E0-1713-466C-84A6-D9D76DEDA5D1}" sibTransId="{EAFA30B5-E490-4F47-8093-98FE05292985}"/>
    <dgm:cxn modelId="{1F75D0E6-7582-47B3-B499-7FF30711EBC9}" type="presOf" srcId="{EAFA30B5-E490-4F47-8093-98FE05292985}" destId="{EF3A1027-301A-4107-AC82-A5D691859487}" srcOrd="0" destOrd="0" presId="urn:microsoft.com/office/officeart/2005/8/layout/vProcess5"/>
    <dgm:cxn modelId="{DB90F770-6FD6-4D55-8F77-BAFF39A3898F}" type="presParOf" srcId="{E5425D3F-076A-419A-B377-F681354CD09F}" destId="{3A75DDFC-329C-4CE2-A0B2-18644C4BBFD5}" srcOrd="0" destOrd="0" presId="urn:microsoft.com/office/officeart/2005/8/layout/vProcess5"/>
    <dgm:cxn modelId="{E57314EE-CF91-4620-8765-8572DECD34A0}" type="presParOf" srcId="{E5425D3F-076A-419A-B377-F681354CD09F}" destId="{91451E82-116D-4070-9CE1-2F6D5AA28D8E}" srcOrd="1" destOrd="0" presId="urn:microsoft.com/office/officeart/2005/8/layout/vProcess5"/>
    <dgm:cxn modelId="{8A6F52CF-55D2-4237-B545-5BF7B649A6D9}" type="presParOf" srcId="{E5425D3F-076A-419A-B377-F681354CD09F}" destId="{7CCA39C6-8B8E-41BE-AE68-5D9498A4ADF5}" srcOrd="2" destOrd="0" presId="urn:microsoft.com/office/officeart/2005/8/layout/vProcess5"/>
    <dgm:cxn modelId="{AB8E1DDB-8A80-49C2-B8E2-0B60EAAA23CA}" type="presParOf" srcId="{E5425D3F-076A-419A-B377-F681354CD09F}" destId="{1F129C1E-4F91-49FB-8ED9-E05A10DB9BD4}" srcOrd="3" destOrd="0" presId="urn:microsoft.com/office/officeart/2005/8/layout/vProcess5"/>
    <dgm:cxn modelId="{592B7997-CFB5-494D-8072-0C6FB12DD99E}" type="presParOf" srcId="{E5425D3F-076A-419A-B377-F681354CD09F}" destId="{4B803A07-77D5-4B2D-AD5A-F4D3E846E35B}" srcOrd="4" destOrd="0" presId="urn:microsoft.com/office/officeart/2005/8/layout/vProcess5"/>
    <dgm:cxn modelId="{384B5FA3-42FA-414D-890B-0E649CC3CBC0}" type="presParOf" srcId="{E5425D3F-076A-419A-B377-F681354CD09F}" destId="{826F29DF-280E-4A83-942D-92931A848439}" srcOrd="5" destOrd="0" presId="urn:microsoft.com/office/officeart/2005/8/layout/vProcess5"/>
    <dgm:cxn modelId="{945B9B58-4A13-4C57-B62F-037ED5E096C4}" type="presParOf" srcId="{E5425D3F-076A-419A-B377-F681354CD09F}" destId="{104120FA-1EE7-4D23-B7DA-A1E556CC6D33}" srcOrd="6" destOrd="0" presId="urn:microsoft.com/office/officeart/2005/8/layout/vProcess5"/>
    <dgm:cxn modelId="{BC933240-CA15-413E-9811-A3BE8145AB8B}" type="presParOf" srcId="{E5425D3F-076A-419A-B377-F681354CD09F}" destId="{EF3A1027-301A-4107-AC82-A5D691859487}" srcOrd="7" destOrd="0" presId="urn:microsoft.com/office/officeart/2005/8/layout/vProcess5"/>
    <dgm:cxn modelId="{A10B8B81-47F0-40E2-9B92-39A1938B8D85}" type="presParOf" srcId="{E5425D3F-076A-419A-B377-F681354CD09F}" destId="{C13DC8A8-7115-4C4B-810E-396843A9916E}" srcOrd="8" destOrd="0" presId="urn:microsoft.com/office/officeart/2005/8/layout/vProcess5"/>
    <dgm:cxn modelId="{6E987602-D256-4BBA-9F5F-D9FFAED1535A}" type="presParOf" srcId="{E5425D3F-076A-419A-B377-F681354CD09F}" destId="{029306F9-527F-45AB-BEEB-0FB83FBE689A}" srcOrd="9" destOrd="0" presId="urn:microsoft.com/office/officeart/2005/8/layout/vProcess5"/>
    <dgm:cxn modelId="{FEC36D32-44D8-4CE6-863B-100B396BABCC}" type="presParOf" srcId="{E5425D3F-076A-419A-B377-F681354CD09F}" destId="{FE62E432-4F38-4185-B179-83CB8F063B36}" srcOrd="10" destOrd="0" presId="urn:microsoft.com/office/officeart/2005/8/layout/vProcess5"/>
    <dgm:cxn modelId="{22A1D73E-E153-4F10-B685-55B7FD52BDFB}" type="presParOf" srcId="{E5425D3F-076A-419A-B377-F681354CD09F}" destId="{52B73DB8-9FBC-4201-A632-9C3C890EC9D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51E82-116D-4070-9CE1-2F6D5AA28D8E}">
      <dsp:nvSpPr>
        <dsp:cNvPr id="0" name=""/>
        <dsp:cNvSpPr/>
      </dsp:nvSpPr>
      <dsp:spPr>
        <a:xfrm>
          <a:off x="-157603" y="0"/>
          <a:ext cx="5366029" cy="1063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solidFill>
                <a:srgbClr val="0070C0"/>
              </a:solidFill>
              <a:latin typeface="+mj-ea"/>
              <a:ea typeface="+mj-ea"/>
            </a:rPr>
            <a:t>12</a:t>
          </a:r>
          <a:r>
            <a:rPr lang="zh-TW" altLang="en-US" sz="2400" b="1" kern="1200" dirty="0" smtClean="0">
              <a:solidFill>
                <a:srgbClr val="0070C0"/>
              </a:solidFill>
              <a:latin typeface="+mj-ea"/>
              <a:ea typeface="+mj-ea"/>
            </a:rPr>
            <a:t>月中旬</a:t>
          </a:r>
          <a:r>
            <a:rPr lang="zh-TW" altLang="en-US" sz="2400" b="1" kern="1200" dirty="0" smtClean="0">
              <a:solidFill>
                <a:schemeClr val="tx1"/>
              </a:solidFill>
              <a:latin typeface="+mj-ea"/>
              <a:ea typeface="+mj-ea"/>
            </a:rPr>
            <a:t>發函請各單位提出工程預定進度表</a:t>
          </a:r>
          <a:r>
            <a:rPr lang="en-US" altLang="zh-TW" sz="2400" b="1" kern="1200" dirty="0" smtClean="0">
              <a:solidFill>
                <a:srgbClr val="FF0000"/>
              </a:solidFill>
              <a:latin typeface="+mj-ea"/>
              <a:ea typeface="+mj-ea"/>
            </a:rPr>
            <a:t>(</a:t>
          </a:r>
          <a:r>
            <a:rPr lang="zh-TW" altLang="en-US" sz="2400" b="1" kern="1200" dirty="0" smtClean="0">
              <a:solidFill>
                <a:srgbClr val="FF0000"/>
              </a:solidFill>
              <a:latin typeface="+mj-ea"/>
              <a:ea typeface="+mj-ea"/>
            </a:rPr>
            <a:t>綜企科發函</a:t>
          </a:r>
          <a:r>
            <a:rPr lang="en-US" altLang="zh-TW" sz="2400" b="1" kern="1200" dirty="0" smtClean="0">
              <a:solidFill>
                <a:srgbClr val="FF0000"/>
              </a:solidFill>
              <a:latin typeface="+mj-ea"/>
              <a:ea typeface="+mj-ea"/>
            </a:rPr>
            <a:t>)</a:t>
          </a:r>
          <a:endParaRPr lang="zh-TW" altLang="en-US" sz="2400" b="1" kern="1200" dirty="0">
            <a:solidFill>
              <a:srgbClr val="FF0000"/>
            </a:solidFill>
            <a:latin typeface="+mj-ea"/>
            <a:ea typeface="+mj-ea"/>
          </a:endParaRPr>
        </a:p>
      </dsp:txBody>
      <dsp:txXfrm>
        <a:off x="-126448" y="31155"/>
        <a:ext cx="4107037" cy="1001396"/>
      </dsp:txXfrm>
    </dsp:sp>
    <dsp:sp modelId="{7CCA39C6-8B8E-41BE-AE68-5D9498A4ADF5}">
      <dsp:nvSpPr>
        <dsp:cNvPr id="0" name=""/>
        <dsp:cNvSpPr/>
      </dsp:nvSpPr>
      <dsp:spPr>
        <a:xfrm>
          <a:off x="331532" y="1257107"/>
          <a:ext cx="5270579" cy="1063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solidFill>
                <a:srgbClr val="0070C0"/>
              </a:solidFill>
              <a:latin typeface="+mj-ea"/>
              <a:ea typeface="+mj-ea"/>
            </a:rPr>
            <a:t>12</a:t>
          </a:r>
          <a:r>
            <a:rPr lang="zh-TW" altLang="en-US" sz="2400" b="1" kern="1200" dirty="0" smtClean="0">
              <a:solidFill>
                <a:srgbClr val="0070C0"/>
              </a:solidFill>
              <a:latin typeface="+mj-ea"/>
              <a:ea typeface="+mj-ea"/>
            </a:rPr>
            <a:t>月底前</a:t>
          </a:r>
          <a:r>
            <a:rPr lang="zh-TW" altLang="en-US" sz="2400" b="1" kern="1200" dirty="0" smtClean="0">
              <a:solidFill>
                <a:schemeClr val="tx1"/>
              </a:solidFill>
              <a:latin typeface="+mj-ea"/>
              <a:ea typeface="+mj-ea"/>
            </a:rPr>
            <a:t>列管工程預定進度表報局審查 </a:t>
          </a:r>
          <a:r>
            <a:rPr lang="en-US" altLang="zh-TW" sz="2400" b="1" kern="1200" dirty="0" smtClean="0">
              <a:solidFill>
                <a:srgbClr val="FF0000"/>
              </a:solidFill>
              <a:latin typeface="+mj-ea"/>
              <a:ea typeface="+mj-ea"/>
            </a:rPr>
            <a:t>(</a:t>
          </a:r>
          <a:r>
            <a:rPr lang="zh-TW" altLang="en-US" sz="2400" b="1" kern="1200" dirty="0" smtClean="0">
              <a:solidFill>
                <a:srgbClr val="FF0000"/>
              </a:solidFill>
              <a:latin typeface="+mj-ea"/>
              <a:ea typeface="+mj-ea"/>
            </a:rPr>
            <a:t>工程科發函</a:t>
          </a:r>
          <a:r>
            <a:rPr lang="en-US" altLang="zh-TW" sz="2400" b="1" kern="1200" dirty="0" smtClean="0">
              <a:solidFill>
                <a:srgbClr val="FF0000"/>
              </a:solidFill>
              <a:latin typeface="+mj-ea"/>
              <a:ea typeface="+mj-ea"/>
            </a:rPr>
            <a:t>)</a:t>
          </a:r>
          <a:endParaRPr lang="zh-TW" altLang="en-US" sz="2400" b="1" kern="1200" dirty="0">
            <a:solidFill>
              <a:srgbClr val="FF0000"/>
            </a:solidFill>
            <a:latin typeface="+mj-ea"/>
            <a:ea typeface="+mj-ea"/>
          </a:endParaRPr>
        </a:p>
      </dsp:txBody>
      <dsp:txXfrm>
        <a:off x="362687" y="1288262"/>
        <a:ext cx="4075449" cy="1001396"/>
      </dsp:txXfrm>
    </dsp:sp>
    <dsp:sp modelId="{1F129C1E-4F91-49FB-8ED9-E05A10DB9BD4}">
      <dsp:nvSpPr>
        <dsp:cNvPr id="0" name=""/>
        <dsp:cNvSpPr/>
      </dsp:nvSpPr>
      <dsp:spPr>
        <a:xfrm>
          <a:off x="615933" y="2514215"/>
          <a:ext cx="5571423" cy="1063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altLang="zh-TW" sz="2400" b="1" kern="1200" dirty="0" smtClean="0">
              <a:solidFill>
                <a:schemeClr val="bg1"/>
              </a:solidFill>
              <a:latin typeface="+mj-ea"/>
              <a:ea typeface="+mj-ea"/>
            </a:rPr>
            <a:t>1</a:t>
          </a:r>
          <a:r>
            <a:rPr lang="zh-TW" altLang="en-US" sz="2400" b="1" kern="1200" dirty="0" smtClean="0">
              <a:solidFill>
                <a:schemeClr val="bg1"/>
              </a:solidFill>
              <a:latin typeface="+mj-ea"/>
              <a:ea typeface="+mj-ea"/>
            </a:rPr>
            <a:t>月中旬</a:t>
          </a:r>
          <a:r>
            <a:rPr lang="zh-TW" altLang="en-US" sz="2400" b="1" kern="1200" dirty="0" smtClean="0">
              <a:solidFill>
                <a:schemeClr val="accent3"/>
              </a:solidFill>
              <a:latin typeface="+mj-ea"/>
              <a:ea typeface="+mj-ea"/>
            </a:rPr>
            <a:t>核備完成並發函通知各單位</a:t>
          </a:r>
          <a:r>
            <a:rPr lang="en-US" altLang="zh-TW" sz="2400" b="1" kern="1200" dirty="0" smtClean="0">
              <a:solidFill>
                <a:srgbClr val="FF0000"/>
              </a:solidFill>
              <a:latin typeface="+mj-ea"/>
              <a:ea typeface="+mj-ea"/>
            </a:rPr>
            <a:t>(</a:t>
          </a:r>
          <a:r>
            <a:rPr lang="zh-TW" altLang="en-US" sz="2400" b="1" kern="1200" dirty="0" smtClean="0">
              <a:solidFill>
                <a:srgbClr val="FF0000"/>
              </a:solidFill>
              <a:latin typeface="+mj-ea"/>
              <a:ea typeface="+mj-ea"/>
            </a:rPr>
            <a:t>工程科彙整</a:t>
          </a:r>
          <a:r>
            <a:rPr lang="en-US" altLang="zh-TW" sz="2400" b="1" kern="1200" dirty="0" smtClean="0">
              <a:solidFill>
                <a:srgbClr val="FF0000"/>
              </a:solidFill>
              <a:latin typeface="+mj-ea"/>
              <a:ea typeface="+mj-ea"/>
            </a:rPr>
            <a:t>)</a:t>
          </a:r>
          <a:endParaRPr lang="zh-TW" altLang="en-US" sz="2400" b="1" kern="1200" dirty="0">
            <a:solidFill>
              <a:srgbClr val="FF0000"/>
            </a:solidFill>
            <a:latin typeface="+mj-ea"/>
            <a:ea typeface="+mj-ea"/>
          </a:endParaRPr>
        </a:p>
      </dsp:txBody>
      <dsp:txXfrm>
        <a:off x="647088" y="2545370"/>
        <a:ext cx="4318596" cy="1001396"/>
      </dsp:txXfrm>
    </dsp:sp>
    <dsp:sp modelId="{4B803A07-77D5-4B2D-AD5A-F4D3E846E35B}">
      <dsp:nvSpPr>
        <dsp:cNvPr id="0" name=""/>
        <dsp:cNvSpPr/>
      </dsp:nvSpPr>
      <dsp:spPr>
        <a:xfrm>
          <a:off x="726140" y="3771322"/>
          <a:ext cx="5805542" cy="1063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solidFill>
                <a:srgbClr val="0070C0"/>
              </a:solidFill>
              <a:latin typeface="+mj-ea"/>
              <a:ea typeface="+mj-ea"/>
            </a:rPr>
            <a:t>3</a:t>
          </a:r>
          <a:r>
            <a:rPr lang="zh-TW" altLang="en-US" sz="2400" b="1" kern="1200" dirty="0" smtClean="0">
              <a:solidFill>
                <a:srgbClr val="0070C0"/>
              </a:solidFill>
              <a:latin typeface="+mj-ea"/>
              <a:ea typeface="+mj-ea"/>
            </a:rPr>
            <a:t>月起每奇數月</a:t>
          </a:r>
          <a:r>
            <a:rPr lang="zh-TW" altLang="en-US" sz="2400" b="1" kern="1200" dirty="0" smtClean="0">
              <a:solidFill>
                <a:schemeClr val="tx1"/>
              </a:solidFill>
              <a:latin typeface="+mj-ea"/>
              <a:ea typeface="+mj-ea"/>
            </a:rPr>
            <a:t>開始填報工程列管執行進度報告表</a:t>
          </a:r>
          <a:r>
            <a:rPr lang="en-US" altLang="zh-TW" sz="2400" b="1" kern="1200" dirty="0" smtClean="0">
              <a:solidFill>
                <a:srgbClr val="FF0000"/>
              </a:solidFill>
              <a:latin typeface="+mj-ea"/>
              <a:ea typeface="+mj-ea"/>
            </a:rPr>
            <a:t>(</a:t>
          </a:r>
          <a:r>
            <a:rPr lang="zh-TW" altLang="en-US" sz="2400" b="1" kern="1200" dirty="0" smtClean="0">
              <a:solidFill>
                <a:srgbClr val="FF0000"/>
              </a:solidFill>
              <a:latin typeface="+mj-ea"/>
              <a:ea typeface="+mj-ea"/>
            </a:rPr>
            <a:t>綜企科彙整</a:t>
          </a:r>
          <a:r>
            <a:rPr lang="en-US" altLang="zh-TW" sz="2400" b="1" kern="1200" dirty="0" smtClean="0">
              <a:solidFill>
                <a:srgbClr val="FF0000"/>
              </a:solidFill>
              <a:latin typeface="+mj-ea"/>
              <a:ea typeface="+mj-ea"/>
            </a:rPr>
            <a:t>)</a:t>
          </a:r>
          <a:endParaRPr lang="zh-TW" altLang="en-US" sz="2400" b="1" kern="1200" dirty="0">
            <a:solidFill>
              <a:srgbClr val="FF0000"/>
            </a:solidFill>
            <a:latin typeface="+mj-ea"/>
            <a:ea typeface="+mj-ea"/>
          </a:endParaRPr>
        </a:p>
      </dsp:txBody>
      <dsp:txXfrm>
        <a:off x="757295" y="3802477"/>
        <a:ext cx="4495431" cy="1001396"/>
      </dsp:txXfrm>
    </dsp:sp>
    <dsp:sp modelId="{826F29DF-280E-4A83-942D-92931A848439}">
      <dsp:nvSpPr>
        <dsp:cNvPr id="0" name=""/>
        <dsp:cNvSpPr/>
      </dsp:nvSpPr>
      <dsp:spPr>
        <a:xfrm>
          <a:off x="4469291" y="814702"/>
          <a:ext cx="691409" cy="69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+mj-ea"/>
            <a:ea typeface="+mj-ea"/>
          </a:endParaRPr>
        </a:p>
      </dsp:txBody>
      <dsp:txXfrm>
        <a:off x="4624858" y="814702"/>
        <a:ext cx="380275" cy="520285"/>
      </dsp:txXfrm>
    </dsp:sp>
    <dsp:sp modelId="{104120FA-1EE7-4D23-B7DA-A1E556CC6D33}">
      <dsp:nvSpPr>
        <dsp:cNvPr id="0" name=""/>
        <dsp:cNvSpPr/>
      </dsp:nvSpPr>
      <dsp:spPr>
        <a:xfrm>
          <a:off x="4910702" y="2071809"/>
          <a:ext cx="691409" cy="69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+mj-ea"/>
            <a:ea typeface="+mj-ea"/>
          </a:endParaRPr>
        </a:p>
      </dsp:txBody>
      <dsp:txXfrm>
        <a:off x="5066269" y="2071809"/>
        <a:ext cx="380275" cy="520285"/>
      </dsp:txXfrm>
    </dsp:sp>
    <dsp:sp modelId="{EF3A1027-301A-4107-AC82-A5D691859487}">
      <dsp:nvSpPr>
        <dsp:cNvPr id="0" name=""/>
        <dsp:cNvSpPr/>
      </dsp:nvSpPr>
      <dsp:spPr>
        <a:xfrm>
          <a:off x="5345525" y="3328917"/>
          <a:ext cx="691409" cy="69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+mj-ea"/>
            <a:ea typeface="+mj-ea"/>
          </a:endParaRPr>
        </a:p>
      </dsp:txBody>
      <dsp:txXfrm>
        <a:off x="5501092" y="3328917"/>
        <a:ext cx="380275" cy="520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143" cy="511649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503" y="0"/>
            <a:ext cx="3076143" cy="511649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32982EC-5208-4E73-8548-9244C4839F81}" type="datetimeFigureOut">
              <a:rPr lang="zh-TW" altLang="en-US"/>
              <a:pPr>
                <a:defRPr/>
              </a:pPr>
              <a:t>2014/11/3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0" tIns="47320" rIns="94640" bIns="473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262" y="4861482"/>
            <a:ext cx="5678778" cy="4604841"/>
          </a:xfrm>
          <a:prstGeom prst="rect">
            <a:avLst/>
          </a:prstGeom>
        </p:spPr>
        <p:txBody>
          <a:bodyPr vert="horz" lIns="94640" tIns="47320" rIns="94640" bIns="473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330"/>
            <a:ext cx="3076143" cy="511648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503" y="9721330"/>
            <a:ext cx="3076143" cy="511648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3D97D14-5D41-4629-B538-B0ED36A365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947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97D14-5D41-4629-B538-B0ED36A3659B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97D14-5D41-4629-B538-B0ED36A3659B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97D14-5D41-4629-B538-B0ED36A3659B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97D14-5D41-4629-B538-B0ED36A3659B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97D14-5D41-4629-B538-B0ED36A3659B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97D14-5D41-4629-B538-B0ED36A3659B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97D14-5D41-4629-B538-B0ED36A3659B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97D14-5D41-4629-B538-B0ED36A3659B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97D14-5D41-4629-B538-B0ED36A3659B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97D14-5D41-4629-B538-B0ED36A3659B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97D14-5D41-4629-B538-B0ED36A3659B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97D14-5D41-4629-B538-B0ED36A3659B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97D14-5D41-4629-B538-B0ED36A3659B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792207-5708-47C3-A852-451D4B19D3D5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ED0572A4-E1F7-4B2A-867D-CD58138BDF57}" type="datetime1">
              <a:rPr lang="zh-TW" altLang="en-US"/>
              <a:pPr/>
              <a:t>2014/11/3</a:t>
            </a:fld>
            <a:endParaRPr lang="en-US" altLang="zh-TW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94255DD6-027B-452D-823C-0425708063AA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5784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zh-TW" altLang="en-US" sz="2400">
              <a:latin typeface="Times New Roman" pitchFamily="18" charset="0"/>
            </a:endParaRPr>
          </a:p>
        </p:txBody>
      </p:sp>
      <p:sp>
        <p:nvSpPr>
          <p:cNvPr id="75785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zh-TW" altLang="en-US" sz="2400">
              <a:latin typeface="Times New Roman" pitchFamily="18" charset="0"/>
            </a:endParaRPr>
          </a:p>
        </p:txBody>
      </p:sp>
      <p:sp>
        <p:nvSpPr>
          <p:cNvPr id="75786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zh-TW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FBF767-D665-4B09-9860-C99EEB056621}" type="datetime1">
              <a:rPr lang="zh-TW" altLang="en-US"/>
              <a:pPr/>
              <a:t>2014/11/3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BBAE2-D098-4783-8656-D21969C913F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255958-DC45-4136-83DF-15282CDA793A}" type="datetime1">
              <a:rPr lang="zh-TW" altLang="en-US"/>
              <a:pPr/>
              <a:t>2014/11/3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824B9-37A6-4074-AD3E-9172AB84DDC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2047-BBFC-4551-B99C-BF529E960FD1}" type="datetime1">
              <a:rPr lang="zh-TW" altLang="en-US"/>
              <a:pPr>
                <a:defRPr/>
              </a:pPr>
              <a:t>2014/11/3</a:t>
            </a:fld>
            <a:endParaRPr lang="zh-TW" altLang="en-US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AF76C1-C47F-46C2-9176-067B053F873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00B9C-0702-4407-8EDE-2278F3A5A8B1}" type="datetime1">
              <a:rPr lang="zh-TW" altLang="en-US"/>
              <a:pPr/>
              <a:t>2014/11/3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4E0A5-6AA8-47BE-B19A-91878BD7655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BAB8CB-7CF3-45E0-839F-E3FDB0D43520}" type="datetime1">
              <a:rPr lang="zh-TW" altLang="en-US"/>
              <a:pPr/>
              <a:t>2014/11/3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CA4D5-B3AD-4921-8246-56332AF6165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8B44A0-6B1B-40E6-9F69-1A53EF0AB18A}" type="datetime1">
              <a:rPr lang="zh-TW" altLang="en-US"/>
              <a:pPr/>
              <a:t>2014/11/3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60EE6-83B9-443E-857C-66BA1623901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35B09E-CD52-4452-B1B5-BDE71E71E4B5}" type="datetime1">
              <a:rPr lang="zh-TW" altLang="en-US"/>
              <a:pPr/>
              <a:t>2014/11/3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99F68-0E60-4D70-8270-5BDE22A7833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D2B940-184B-47DE-93CD-3EBC588A6B30}" type="datetime1">
              <a:rPr lang="zh-TW" altLang="en-US"/>
              <a:pPr/>
              <a:t>2014/11/3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B3D2D-5422-4F67-A1BA-759928199C41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B6C8E9-A2F6-4758-AA27-D4E6A3807E4A}" type="datetime1">
              <a:rPr lang="zh-TW" altLang="en-US"/>
              <a:pPr/>
              <a:t>2014/11/3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BF4C5-3087-441F-92A8-AA0EF93B30B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371CCE-65BC-4529-955B-53A4BEF1E923}" type="datetime1">
              <a:rPr lang="zh-TW" altLang="en-US"/>
              <a:pPr/>
              <a:t>2014/11/3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FC3B6-9F3E-4902-BBBF-20834D3D986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9D496F-D8B7-485D-BDB6-8EA02152E2E1}" type="datetime1">
              <a:rPr lang="zh-TW" altLang="en-US"/>
              <a:pPr/>
              <a:t>2014/11/3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9A289-1C3A-40C9-8614-86664C8F5AA1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fld id="{1F0ABA03-8881-477D-8D2E-83FCD354EA95}" type="datetime1">
              <a:rPr lang="zh-TW" altLang="en-US"/>
              <a:pPr/>
              <a:t>2014/11/3</a:t>
            </a:fld>
            <a:endParaRPr lang="en-US" altLang="zh-TW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/>
            </a:lvl1pPr>
          </a:lstStyle>
          <a:p>
            <a:endParaRPr lang="en-US" altLang="zh-TW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fld id="{776DF8D5-5D57-4A1B-B46C-EB9FEA4777B1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4760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zh-TW" altLang="en-US" sz="2400">
              <a:latin typeface="Times New Roman" pitchFamily="18" charset="0"/>
            </a:endParaRPr>
          </a:p>
        </p:txBody>
      </p:sp>
      <p:sp>
        <p:nvSpPr>
          <p:cNvPr id="74761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zh-TW" altLang="en-US" sz="2400">
              <a:latin typeface="Times New Roman" pitchFamily="18" charset="0"/>
            </a:endParaRPr>
          </a:p>
        </p:txBody>
      </p:sp>
      <p:sp>
        <p:nvSpPr>
          <p:cNvPr id="74762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zh-TW" alt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kumimoji="1"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6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6" name="日期版面配置區 27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6D534B1-E262-43DD-88AA-B917610A6692}" type="datetime1">
              <a:rPr lang="zh-TW" altLang="en-US"/>
              <a:pPr>
                <a:defRPr/>
              </a:pPr>
              <a:t>2014/11/3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28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0B68843-306B-4F36-B8E7-93989F08BD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wmf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1021105-102&#24180;9-10&#26376;&#37325;&#22823;&#24037;&#31243;&#21015;&#31649;&#25910;&#20214;(11&#26376;&#25910;&#20214;)/B-10&#19977;&#27665;&#22283;&#23567;-&#32156;&#21512;&#22823;&#27155;&#26032;&#24314;&#24037;&#31243;.pdf" TargetMode="External"/><Relationship Id="rId7" Type="http://schemas.openxmlformats.org/officeDocument/2006/relationships/hyperlink" Target="1021105-102&#24180;9-10&#26376;&#37325;&#22823;&#24037;&#31243;&#21015;&#31649;&#25910;&#20214;(11&#26376;&#25910;&#20214;)/B-01&#24489;&#33288;&#39640;&#20013;-&#34269;&#34899;&#22823;&#27155;&#26032;&#24314;&#24037;&#31243;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12300;&#26032;&#24314;&#12289;&#36899;&#32396;&#24615;&#24037;&#31243;&#12301;&#35336;&#30059;&#21015;&#31649;&#26696;&#20214;&#22519;&#34892;&#24773;&#24418;&#22577;&#21578;&#34920;.xl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文字方塊 8"/>
          <p:cNvSpPr txBox="1">
            <a:spLocks noChangeArrowheads="1"/>
          </p:cNvSpPr>
          <p:nvPr/>
        </p:nvSpPr>
        <p:spPr bwMode="auto">
          <a:xfrm>
            <a:off x="4175125" y="6519863"/>
            <a:ext cx="4968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>
                <a:solidFill>
                  <a:schemeClr val="bg1"/>
                </a:solidFill>
                <a:latin typeface="Berlin Sans FB" pitchFamily="34" charset="0"/>
                <a:ea typeface="微軟正黑體" pitchFamily="34" charset="-120"/>
              </a:rPr>
              <a:t>         </a:t>
            </a:r>
            <a:r>
              <a:rPr kumimoji="0" lang="en-US" altLang="zh-TW" sz="1600">
                <a:solidFill>
                  <a:schemeClr val="bg1"/>
                </a:solidFill>
                <a:latin typeface="Berlin Sans FB" pitchFamily="34" charset="0"/>
                <a:ea typeface="微軟正黑體" pitchFamily="34" charset="-120"/>
              </a:rPr>
              <a:t>Department of Education, Taipei city Government</a:t>
            </a:r>
            <a:endParaRPr kumimoji="0" lang="zh-TW" altLang="en-US" sz="1600">
              <a:solidFill>
                <a:schemeClr val="bg1"/>
              </a:solidFill>
              <a:latin typeface="Berlin Sans FB" pitchFamily="34" charset="0"/>
              <a:ea typeface="微軟正黑體" pitchFamily="34" charset="-120"/>
            </a:endParaRPr>
          </a:p>
        </p:txBody>
      </p:sp>
      <p:sp>
        <p:nvSpPr>
          <p:cNvPr id="56325" name="標題 2"/>
          <p:cNvSpPr txBox="1">
            <a:spLocks/>
          </p:cNvSpPr>
          <p:nvPr/>
        </p:nvSpPr>
        <p:spPr bwMode="auto">
          <a:xfrm>
            <a:off x="323850" y="3644900"/>
            <a:ext cx="81359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zh-TW" sz="3600" b="1">
              <a:solidFill>
                <a:schemeClr val="bg1"/>
              </a:solidFill>
              <a:latin typeface="新細明體" charset="-120"/>
              <a:ea typeface="和平標準楷書" pitchFamily="1" charset="-120"/>
            </a:endParaRPr>
          </a:p>
          <a:p>
            <a:endParaRPr lang="en-US" altLang="zh-TW" sz="3600" b="1">
              <a:latin typeface="新細明體" charset="-120"/>
            </a:endParaRPr>
          </a:p>
          <a:p>
            <a:pPr>
              <a:buFont typeface="Wingdings" pitchFamily="2" charset="2"/>
              <a:buChar char="p"/>
            </a:pPr>
            <a:endParaRPr lang="en-US" altLang="zh-TW" sz="3600" b="1">
              <a:latin typeface="新細明體" charset="-120"/>
            </a:endParaRPr>
          </a:p>
        </p:txBody>
      </p:sp>
      <p:pic>
        <p:nvPicPr>
          <p:cNvPr id="78852" name="圖片 4" descr="局徽+字(背景透明)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092825"/>
            <a:ext cx="2098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871464" y="1946995"/>
            <a:ext cx="794062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和平標準楷書" panose="02010601000101010101" pitchFamily="1" charset="-120"/>
              </a:rPr>
              <a:t>工程</a:t>
            </a:r>
            <a:r>
              <a:rPr lang="zh-TW" altLang="zh-TW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和平標準楷書" panose="02010601000101010101" pitchFamily="1" charset="-120"/>
              </a:rPr>
              <a:t>計畫管考作業</a:t>
            </a:r>
            <a:endParaRPr kumimoji="0" lang="zh-TW" altLang="en-US" sz="4800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勘亭流" pitchFamily="65" charset="-120"/>
              <a:ea typeface="和平標準楷書" panose="02010601000101010101" pitchFamily="1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98848" y="3864481"/>
            <a:ext cx="5197488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50800"/>
                <a:latin typeface="標楷體" pitchFamily="65" charset="-120"/>
                <a:ea typeface="標楷體" pitchFamily="65" charset="-120"/>
              </a:rPr>
              <a:t>報告人：綜企科    </a:t>
            </a:r>
            <a:r>
              <a:rPr kumimoji="0" lang="zh-TW" altLang="en-US" sz="2800" b="1" dirty="0" smtClean="0">
                <a:ln w="50800"/>
                <a:latin typeface="標楷體" pitchFamily="65" charset="-120"/>
                <a:ea typeface="標楷體" pitchFamily="65" charset="-120"/>
              </a:rPr>
              <a:t>廖文靜科長</a:t>
            </a:r>
            <a:r>
              <a:rPr kumimoji="0" lang="en-US" altLang="zh-TW" sz="2800" b="1" dirty="0" smtClean="0">
                <a:ln w="50800"/>
                <a:latin typeface="標楷體" pitchFamily="65" charset="-120"/>
                <a:ea typeface="標楷體" pitchFamily="65" charset="-120"/>
              </a:rPr>
              <a:t>103</a:t>
            </a:r>
            <a:r>
              <a:rPr kumimoji="0" lang="zh-TW" altLang="en-US" sz="2800" b="1" dirty="0" smtClean="0">
                <a:ln w="50800"/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800" b="1" dirty="0" smtClean="0">
                <a:ln w="50800"/>
                <a:latin typeface="標楷體" pitchFamily="65" charset="-120"/>
                <a:ea typeface="標楷體" pitchFamily="65" charset="-120"/>
              </a:rPr>
              <a:t>11</a:t>
            </a:r>
            <a:r>
              <a:rPr kumimoji="0" lang="zh-TW" altLang="en-US" sz="2800" b="1" dirty="0" smtClean="0">
                <a:ln w="50800"/>
                <a:latin typeface="標楷體" pitchFamily="65" charset="-120"/>
                <a:ea typeface="標楷體" pitchFamily="65" charset="-120"/>
              </a:rPr>
              <a:t>月</a:t>
            </a:r>
            <a:r>
              <a:rPr kumimoji="0" lang="en-US" altLang="zh-TW" sz="2800" b="1" dirty="0" smtClean="0">
                <a:ln w="50800"/>
                <a:latin typeface="標楷體" pitchFamily="65" charset="-120"/>
                <a:ea typeface="標楷體" pitchFamily="65" charset="-120"/>
              </a:rPr>
              <a:t>13</a:t>
            </a:r>
            <a:r>
              <a:rPr kumimoji="0" lang="zh-TW" altLang="en-US" sz="2800" b="1" dirty="0" smtClean="0">
                <a:ln w="50800"/>
                <a:latin typeface="標楷體" pitchFamily="65" charset="-120"/>
                <a:ea typeface="標楷體" pitchFamily="65" charset="-120"/>
              </a:rPr>
              <a:t>日</a:t>
            </a:r>
            <a:endParaRPr kumimoji="0" lang="zh-TW" altLang="en-US" sz="2800" b="1" dirty="0">
              <a:ln w="50800"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3" name="副標題 13"/>
          <p:cNvSpPr>
            <a:spLocks/>
          </p:cNvSpPr>
          <p:nvPr/>
        </p:nvSpPr>
        <p:spPr bwMode="auto">
          <a:xfrm>
            <a:off x="107950" y="404813"/>
            <a:ext cx="5184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kumimoji="0" lang="en-US" altLang="zh-TW" sz="2800" b="1" dirty="0" smtClean="0">
                <a:solidFill>
                  <a:srgbClr val="0000FF"/>
                </a:solidFill>
                <a:latin typeface="+mj-ea"/>
                <a:ea typeface="+mj-ea"/>
              </a:rPr>
              <a:t>104</a:t>
            </a:r>
            <a:r>
              <a:rPr kumimoji="0" lang="zh-TW" altLang="en-US" sz="2800" b="1" dirty="0" smtClean="0">
                <a:solidFill>
                  <a:srgbClr val="0000FF"/>
                </a:solidFill>
                <a:latin typeface="+mj-ea"/>
                <a:ea typeface="+mj-ea"/>
              </a:rPr>
              <a:t>年</a:t>
            </a:r>
            <a:r>
              <a:rPr kumimoji="0" lang="zh-TW" altLang="en-US" sz="2800" b="1" dirty="0">
                <a:solidFill>
                  <a:srgbClr val="0000FF"/>
                </a:solidFill>
                <a:latin typeface="+mj-ea"/>
                <a:ea typeface="+mj-ea"/>
              </a:rPr>
              <a:t>工程執行及管考講習會</a:t>
            </a:r>
            <a:endParaRPr kumimoji="0" lang="zh-TW" altLang="en-US" sz="2600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639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  <p:pic>
        <p:nvPicPr>
          <p:cNvPr id="5122" name="Picture 2" descr="C:\Users\aeaa-60120\AppData\Local\Microsoft\Windows\Temporary Internet Files\Content.IE5\G305KHAC\MC9002942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846959"/>
            <a:ext cx="1046988" cy="1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9486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4"/>
          <p:cNvSpPr>
            <a:spLocks noGrp="1"/>
          </p:cNvSpPr>
          <p:nvPr>
            <p:ph type="title" idx="4294967295"/>
          </p:nvPr>
        </p:nvSpPr>
        <p:spPr>
          <a:xfrm>
            <a:off x="1403679" y="260648"/>
            <a:ext cx="7620000" cy="647923"/>
          </a:xfrm>
        </p:spPr>
        <p:txBody>
          <a:bodyPr bIns="91440" anchor="b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年度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重大工程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列管注意事項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none" lIns="0" tIns="0" rIns="0" bIns="0" anchor="ctr" anchorCtr="1">
            <a:normAutofit/>
          </a:bodyPr>
          <a:lstStyle/>
          <a:p>
            <a:pPr algn="ctr">
              <a:defRPr/>
            </a:pPr>
            <a:fld id="{E4AF25B2-38BA-48B1-A787-AE145273F619}" type="slidenum">
              <a:rPr lang="zh-TW" alt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12</a:t>
            </a:fld>
            <a:endParaRPr lang="zh-TW" altLang="en-US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3" name="圖片 4" descr="局徽+字(背景透明)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092825"/>
            <a:ext cx="2098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eaa-60120\AppData\Local\Microsoft\Windows\Temporary Internet Files\Content.IE5\Z8ZFFFF8\MC9003440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60119"/>
            <a:ext cx="1062703" cy="9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179512" y="1277601"/>
            <a:ext cx="1001029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列管</a:t>
            </a:r>
            <a:r>
              <a:rPr lang="zh-TW" altLang="en-US" sz="1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原則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79512" y="1748280"/>
            <a:ext cx="1944216" cy="360040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工程預定進度表報核程序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79512" y="2204864"/>
            <a:ext cx="1944216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工程執行進度管考流程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79512" y="3068960"/>
            <a:ext cx="1944215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</a:t>
            </a:r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執行情形報告表填寫說明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42101" y="3629166"/>
            <a:ext cx="1819037" cy="1656185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工程常見問題與困難</a:t>
            </a:r>
            <a:endParaRPr lang="zh-TW" altLang="en-US" sz="36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94130" y="2647103"/>
            <a:ext cx="1929597" cy="360040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工程執行進度報送表件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 bwMode="auto">
          <a:xfrm>
            <a:off x="2483768" y="1844674"/>
            <a:ext cx="6048672" cy="367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 kumimoji="1"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sz="4000" b="1" kern="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工程承辦人員對工程執行過程不熟悉</a:t>
            </a:r>
            <a:endParaRPr lang="en-US" altLang="zh-TW" sz="4000" b="1" kern="0" dirty="0" smtClean="0">
              <a:solidFill>
                <a:srgbClr val="99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sz="4000" b="1" kern="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未能儘早做好前置準備工作</a:t>
            </a:r>
            <a:endParaRPr lang="en-US" altLang="zh-TW" sz="4000" b="1" kern="0" dirty="0" smtClean="0">
              <a:solidFill>
                <a:srgbClr val="99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sz="4000" b="1" kern="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工程發包內容涵括項目太多</a:t>
            </a:r>
            <a:endParaRPr lang="zh-TW" altLang="en-US" sz="4000" b="1" kern="0" dirty="0">
              <a:solidFill>
                <a:srgbClr val="99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2059980" y="3861298"/>
            <a:ext cx="567803" cy="720080"/>
          </a:xfrm>
          <a:prstGeom prst="right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3392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2603292" y="2684353"/>
            <a:ext cx="6624736" cy="317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 kumimoji="1"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US" altLang="zh-TW" sz="4000" b="1" kern="0" dirty="0">
              <a:solidFill>
                <a:srgbClr val="99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sz="4000" b="1" kern="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與建築師間互動不佳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sz="4000" b="1" kern="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未能定期召開工務會議</a:t>
            </a:r>
            <a:endParaRPr lang="en-US" altLang="zh-TW" sz="4000" b="1" kern="0" dirty="0" smtClean="0">
              <a:solidFill>
                <a:srgbClr val="99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sz="4000" b="1" kern="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對各項文件或證照申請手續不熟悉</a:t>
            </a:r>
            <a:endParaRPr lang="zh-TW" altLang="en-US" sz="4000" b="1" kern="0" dirty="0">
              <a:solidFill>
                <a:srgbClr val="99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0" name="標題 4"/>
          <p:cNvSpPr>
            <a:spLocks noGrp="1"/>
          </p:cNvSpPr>
          <p:nvPr>
            <p:ph type="title" idx="4294967295"/>
          </p:nvPr>
        </p:nvSpPr>
        <p:spPr>
          <a:xfrm>
            <a:off x="1403679" y="260648"/>
            <a:ext cx="7620000" cy="647923"/>
          </a:xfrm>
        </p:spPr>
        <p:txBody>
          <a:bodyPr bIns="91440" anchor="b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年度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重大工程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列管注意事項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none" lIns="0" tIns="0" rIns="0" bIns="0" anchor="ctr" anchorCtr="1">
            <a:normAutofit/>
          </a:bodyPr>
          <a:lstStyle/>
          <a:p>
            <a:pPr algn="ctr">
              <a:defRPr/>
            </a:pPr>
            <a:fld id="{E4AF25B2-38BA-48B1-A787-AE145273F619}" type="slidenum">
              <a:rPr lang="zh-TW" alt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13</a:t>
            </a:fld>
            <a:endParaRPr lang="zh-TW" altLang="en-US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3" name="圖片 4" descr="局徽+字(背景透明)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092825"/>
            <a:ext cx="2098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eaa-60120\AppData\Local\Microsoft\Windows\Temporary Internet Files\Content.IE5\Z8ZFFFF8\MC9003440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60119"/>
            <a:ext cx="1062703" cy="9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179512" y="1277601"/>
            <a:ext cx="1001029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列管</a:t>
            </a:r>
            <a:r>
              <a:rPr lang="zh-TW" altLang="en-US" sz="1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原則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79512" y="1748280"/>
            <a:ext cx="1944216" cy="360040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工程預定進度表報核程序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79512" y="2204864"/>
            <a:ext cx="1944216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工程執行進度管考流程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94130" y="3140968"/>
            <a:ext cx="1944215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</a:t>
            </a:r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執行情形報告表填寫說明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42101" y="3629166"/>
            <a:ext cx="1819037" cy="1656185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工程常見問題與困難</a:t>
            </a:r>
            <a:endParaRPr lang="zh-TW" altLang="en-US" sz="36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08748" y="2684353"/>
            <a:ext cx="1929597" cy="360040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工程執行進度報送表件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19" y="817624"/>
            <a:ext cx="3800012" cy="2431356"/>
          </a:xfrm>
          <a:prstGeom prst="rect">
            <a:avLst/>
          </a:prstGeom>
        </p:spPr>
      </p:pic>
      <p:sp>
        <p:nvSpPr>
          <p:cNvPr id="19" name="向右箭號 18"/>
          <p:cNvSpPr/>
          <p:nvPr/>
        </p:nvSpPr>
        <p:spPr>
          <a:xfrm>
            <a:off x="2061138" y="4097218"/>
            <a:ext cx="567803" cy="720080"/>
          </a:xfrm>
          <a:prstGeom prst="right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027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4"/>
          <p:cNvSpPr>
            <a:spLocks noGrp="1"/>
          </p:cNvSpPr>
          <p:nvPr>
            <p:ph type="title" idx="4294967295"/>
          </p:nvPr>
        </p:nvSpPr>
        <p:spPr>
          <a:xfrm>
            <a:off x="1403679" y="260648"/>
            <a:ext cx="7620000" cy="647923"/>
          </a:xfrm>
        </p:spPr>
        <p:txBody>
          <a:bodyPr bIns="91440" anchor="b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年度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重大工程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列管注意事項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none" lIns="0" tIns="0" rIns="0" bIns="0" anchor="ctr" anchorCtr="1">
            <a:normAutofit/>
          </a:bodyPr>
          <a:lstStyle/>
          <a:p>
            <a:pPr algn="ctr">
              <a:defRPr/>
            </a:pPr>
            <a:fld id="{E4AF25B2-38BA-48B1-A787-AE145273F619}" type="slidenum">
              <a:rPr lang="zh-TW" alt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14</a:t>
            </a:fld>
            <a:endParaRPr lang="zh-TW" altLang="en-US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3" name="圖片 4" descr="局徽+字(背景透明)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092825"/>
            <a:ext cx="2098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eaa-60120\AppData\Local\Microsoft\Windows\Temporary Internet Files\Content.IE5\Z8ZFFFF8\MC9003440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60119"/>
            <a:ext cx="1062703" cy="9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179512" y="1277601"/>
            <a:ext cx="1001029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列管</a:t>
            </a:r>
            <a:r>
              <a:rPr lang="zh-TW" altLang="en-US" sz="1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原則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79512" y="1748280"/>
            <a:ext cx="1944216" cy="360040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工程預定進度表報核程序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79512" y="2204864"/>
            <a:ext cx="1944216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工程執行進度管考流程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08433" y="3140968"/>
            <a:ext cx="1944215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</a:t>
            </a:r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執行情形報告表填寫說明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42101" y="3629166"/>
            <a:ext cx="1819037" cy="1656185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工程常見問題與困難</a:t>
            </a:r>
            <a:endParaRPr lang="zh-TW" altLang="en-US" sz="36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94130" y="2647103"/>
            <a:ext cx="1929597" cy="360040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工程執行進度報送表件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2564325" y="1928300"/>
            <a:ext cx="6408712" cy="45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 kumimoji="1"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5000"/>
              </a:lnSpc>
              <a:buFont typeface="Wingdings" panose="05000000000000000000" pitchFamily="2" charset="2"/>
              <a:buChar char="u"/>
            </a:pPr>
            <a:r>
              <a:rPr lang="zh-TW" altLang="en-US" sz="4000" b="1" kern="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總務人事異動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u"/>
            </a:pPr>
            <a:r>
              <a:rPr lang="zh-TW" altLang="en-US" sz="4000" b="1" kern="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未按時填報工程執行情形報告表</a:t>
            </a:r>
            <a:endParaRPr lang="en-US" altLang="zh-TW" sz="4000" b="1" kern="0" dirty="0" smtClean="0">
              <a:solidFill>
                <a:srgbClr val="99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u"/>
            </a:pPr>
            <a:r>
              <a:rPr lang="zh-TW" altLang="en-US" sz="4000" b="1" kern="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遇到山坡地</a:t>
            </a:r>
            <a:r>
              <a:rPr lang="en-US" altLang="zh-TW" sz="4000" b="1" kern="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kern="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水保</a:t>
            </a:r>
            <a:r>
              <a:rPr lang="en-US" altLang="zh-TW" sz="4000" b="1" kern="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kern="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、古蹟或土地產權等糾紛或問題</a:t>
            </a:r>
            <a:r>
              <a:rPr lang="en-US" altLang="zh-TW" sz="4000" b="1" kern="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4000" b="1" kern="0" dirty="0">
              <a:solidFill>
                <a:srgbClr val="99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向右箭號 13"/>
          <p:cNvSpPr/>
          <p:nvPr/>
        </p:nvSpPr>
        <p:spPr>
          <a:xfrm>
            <a:off x="2068282" y="3895165"/>
            <a:ext cx="567803" cy="720080"/>
          </a:xfrm>
          <a:prstGeom prst="right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027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4"/>
          <p:cNvSpPr>
            <a:spLocks noGrp="1"/>
          </p:cNvSpPr>
          <p:nvPr>
            <p:ph type="title" idx="4294967295"/>
          </p:nvPr>
        </p:nvSpPr>
        <p:spPr>
          <a:xfrm>
            <a:off x="1403679" y="260648"/>
            <a:ext cx="7620000" cy="647923"/>
          </a:xfrm>
        </p:spPr>
        <p:txBody>
          <a:bodyPr bIns="91440" anchor="b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年度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重大工程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列管注意事項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none" lIns="0" tIns="0" rIns="0" bIns="0" anchor="ctr" anchorCtr="1">
            <a:normAutofit/>
          </a:bodyPr>
          <a:lstStyle/>
          <a:p>
            <a:pPr algn="ctr">
              <a:defRPr/>
            </a:pPr>
            <a:fld id="{E4AF25B2-38BA-48B1-A787-AE145273F619}" type="slidenum">
              <a:rPr lang="zh-TW" alt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15</a:t>
            </a:fld>
            <a:endParaRPr lang="zh-TW" altLang="en-US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3" name="圖片 4" descr="局徽+字(背景透明)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092825"/>
            <a:ext cx="2098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eaa-60120\AppData\Local\Microsoft\Windows\Temporary Internet Files\Content.IE5\Z8ZFFFF8\MC9003440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60119"/>
            <a:ext cx="1062703" cy="9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179512" y="1277601"/>
            <a:ext cx="1001029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列管</a:t>
            </a:r>
            <a:r>
              <a:rPr lang="zh-TW" altLang="en-US" sz="1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原則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79512" y="1748280"/>
            <a:ext cx="1944216" cy="360040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工程預定進度表報核程序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79512" y="2204864"/>
            <a:ext cx="1944216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工程執行進度管考流程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79512" y="3140968"/>
            <a:ext cx="1944215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</a:t>
            </a:r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執行情形報告表填寫說明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42101" y="3629166"/>
            <a:ext cx="1819037" cy="1656185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工程常見問題與困難</a:t>
            </a:r>
            <a:endParaRPr lang="zh-TW" altLang="en-US" sz="36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94131" y="2647103"/>
            <a:ext cx="1929597" cy="360040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工程執行進度報送表件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2493963" y="2999925"/>
            <a:ext cx="6408737" cy="242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 kumimoji="1"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sz="4000" b="1" kern="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未仔細審視合約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sz="4000" b="1" kern="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未能正確評估施作時程</a:t>
            </a:r>
            <a:endParaRPr lang="en-US" altLang="zh-TW" sz="4000" b="1" kern="0" dirty="0" smtClean="0">
              <a:solidFill>
                <a:srgbClr val="99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sz="4000" b="1" kern="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未能做好橫向、縱向聯繫</a:t>
            </a:r>
            <a:endParaRPr lang="zh-TW" altLang="en-US" sz="4000" b="1" kern="0" dirty="0">
              <a:solidFill>
                <a:srgbClr val="99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向右箭號 13"/>
          <p:cNvSpPr/>
          <p:nvPr/>
        </p:nvSpPr>
        <p:spPr>
          <a:xfrm>
            <a:off x="2061138" y="4009823"/>
            <a:ext cx="567803" cy="648072"/>
          </a:xfrm>
          <a:prstGeom prst="right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027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字方塊 8"/>
          <p:cNvSpPr txBox="1">
            <a:spLocks noChangeArrowheads="1"/>
          </p:cNvSpPr>
          <p:nvPr/>
        </p:nvSpPr>
        <p:spPr bwMode="auto">
          <a:xfrm>
            <a:off x="4175125" y="6519863"/>
            <a:ext cx="4968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>
                <a:solidFill>
                  <a:schemeClr val="bg1"/>
                </a:solidFill>
                <a:latin typeface="Berlin Sans FB" pitchFamily="34" charset="0"/>
                <a:ea typeface="微軟正黑體" pitchFamily="34" charset="-120"/>
              </a:rPr>
              <a:t>         </a:t>
            </a:r>
            <a:r>
              <a:rPr kumimoji="0" lang="en-US" altLang="zh-TW" sz="1600">
                <a:solidFill>
                  <a:schemeClr val="bg1"/>
                </a:solidFill>
                <a:latin typeface="Berlin Sans FB" pitchFamily="34" charset="0"/>
                <a:ea typeface="微軟正黑體" pitchFamily="34" charset="-120"/>
              </a:rPr>
              <a:t>Department of Education, Taipei city Government</a:t>
            </a:r>
            <a:endParaRPr kumimoji="0" lang="zh-TW" altLang="en-US" sz="1600">
              <a:solidFill>
                <a:schemeClr val="bg1"/>
              </a:solidFill>
              <a:latin typeface="Berlin Sans FB" pitchFamily="34" charset="0"/>
              <a:ea typeface="微軟正黑體" pitchFamily="34" charset="-120"/>
            </a:endParaRPr>
          </a:p>
        </p:txBody>
      </p:sp>
      <p:sp>
        <p:nvSpPr>
          <p:cNvPr id="56325" name="標題 2"/>
          <p:cNvSpPr txBox="1">
            <a:spLocks/>
          </p:cNvSpPr>
          <p:nvPr/>
        </p:nvSpPr>
        <p:spPr bwMode="auto">
          <a:xfrm>
            <a:off x="611188" y="3213100"/>
            <a:ext cx="81359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3600" b="1" dirty="0" smtClean="0">
                <a:latin typeface="新細明體" charset="-120"/>
              </a:rPr>
              <a:t> </a:t>
            </a:r>
            <a:endParaRPr lang="en-US" altLang="zh-TW" sz="3600" b="1" dirty="0">
              <a:latin typeface="新細明體" charset="-120"/>
            </a:endParaRPr>
          </a:p>
          <a:p>
            <a:r>
              <a:rPr lang="zh-TW" altLang="en-US" sz="3600" b="1" u="sng" dirty="0">
                <a:latin typeface="新細明體" charset="-120"/>
              </a:rPr>
              <a:t>重大工程列管</a:t>
            </a:r>
            <a:r>
              <a:rPr lang="zh-TW" altLang="en-US" sz="3600" b="1" dirty="0">
                <a:latin typeface="新細明體" charset="-120"/>
              </a:rPr>
              <a:t>請洽：</a:t>
            </a:r>
            <a:endParaRPr lang="en-US" altLang="zh-TW" sz="3600" b="1" dirty="0">
              <a:latin typeface="新細明體" charset="-120"/>
            </a:endParaRPr>
          </a:p>
          <a:p>
            <a:r>
              <a:rPr lang="zh-TW" altLang="en-US" sz="3600" b="1" dirty="0">
                <a:latin typeface="新細明體" charset="-120"/>
              </a:rPr>
              <a:t>       綜合企劃</a:t>
            </a:r>
            <a:r>
              <a:rPr lang="zh-TW" altLang="en-US" sz="3600" b="1" dirty="0" smtClean="0">
                <a:latin typeface="新細明體" charset="-120"/>
              </a:rPr>
              <a:t>科李承華</a:t>
            </a:r>
            <a:r>
              <a:rPr lang="en-US" altLang="zh-TW" sz="3600" b="1" dirty="0" smtClean="0">
                <a:latin typeface="新細明體" charset="-120"/>
              </a:rPr>
              <a:t>(</a:t>
            </a:r>
            <a:r>
              <a:rPr lang="zh-TW" altLang="en-US" sz="3600" b="1" dirty="0">
                <a:latin typeface="新細明體" charset="-120"/>
              </a:rPr>
              <a:t>分機</a:t>
            </a:r>
            <a:r>
              <a:rPr lang="en-US" altLang="zh-TW" sz="3600" b="1" dirty="0">
                <a:latin typeface="新細明體" charset="-120"/>
              </a:rPr>
              <a:t>6436</a:t>
            </a:r>
            <a:r>
              <a:rPr lang="en-US" altLang="zh-TW" sz="3600" b="1" dirty="0" smtClean="0">
                <a:latin typeface="新細明體" charset="-120"/>
              </a:rPr>
              <a:t>)</a:t>
            </a:r>
          </a:p>
          <a:p>
            <a:r>
              <a:rPr lang="zh-TW" altLang="en-US" sz="3600" b="1" dirty="0">
                <a:latin typeface="新細明體" charset="-120"/>
              </a:rPr>
              <a:t> </a:t>
            </a:r>
            <a:r>
              <a:rPr lang="zh-TW" altLang="en-US" sz="3600" b="1" dirty="0" smtClean="0">
                <a:latin typeface="新細明體" charset="-120"/>
              </a:rPr>
              <a:t>      </a:t>
            </a:r>
            <a:r>
              <a:rPr lang="en-US" altLang="zh-TW" sz="3600" b="1" dirty="0" smtClean="0">
                <a:latin typeface="新細明體" charset="-120"/>
              </a:rPr>
              <a:t>E-mail</a:t>
            </a:r>
            <a:r>
              <a:rPr lang="zh-TW" altLang="en-US" sz="3600" b="1" dirty="0" smtClean="0">
                <a:latin typeface="新細明體" charset="-120"/>
              </a:rPr>
              <a:t>：</a:t>
            </a:r>
            <a:r>
              <a:rPr lang="en-US" altLang="zh-TW" sz="3600" b="1" dirty="0" smtClean="0">
                <a:latin typeface="新細明體" charset="-120"/>
              </a:rPr>
              <a:t>edu_rd.15@mail.taipei.gov.tw</a:t>
            </a:r>
            <a:endParaRPr lang="en-US" altLang="zh-TW" sz="3600" b="1" dirty="0">
              <a:latin typeface="新細明體" charset="-120"/>
            </a:endParaRPr>
          </a:p>
          <a:p>
            <a:endParaRPr lang="en-US" altLang="zh-TW" sz="3600" b="1" dirty="0">
              <a:latin typeface="新細明體" charset="-120"/>
            </a:endParaRPr>
          </a:p>
        </p:txBody>
      </p:sp>
      <p:pic>
        <p:nvPicPr>
          <p:cNvPr id="19460" name="圖片 4" descr="局徽+字(背景透明)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092825"/>
            <a:ext cx="2098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2"/>
          <p:cNvSpPr txBox="1">
            <a:spLocks/>
          </p:cNvSpPr>
          <p:nvPr/>
        </p:nvSpPr>
        <p:spPr bwMode="auto">
          <a:xfrm>
            <a:off x="1804825" y="1723458"/>
            <a:ext cx="604867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和平標準楷書" panose="02010601000101010101" pitchFamily="1" charset="-120"/>
              </a:rPr>
              <a:t>感謝協助     敬請配合</a:t>
            </a:r>
            <a:endParaRPr lang="en-US" altLang="zh-TW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和平標準楷書" panose="02010601000101010101" pitchFamily="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4"/>
          <p:cNvSpPr>
            <a:spLocks noGrp="1"/>
          </p:cNvSpPr>
          <p:nvPr>
            <p:ph type="title" idx="4294967295"/>
          </p:nvPr>
        </p:nvSpPr>
        <p:spPr>
          <a:xfrm>
            <a:off x="1524000" y="404813"/>
            <a:ext cx="7620000" cy="1006475"/>
          </a:xfrm>
        </p:spPr>
        <p:txBody>
          <a:bodyPr bIns="91440" anchor="b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重大工程列管注意事項</a:t>
            </a:r>
            <a:endParaRPr lang="zh-TW" altLang="en-US" dirty="0"/>
          </a:p>
        </p:txBody>
      </p:sp>
      <p:sp>
        <p:nvSpPr>
          <p:cNvPr id="11268" name="文字版面配置區 6"/>
          <p:cNvSpPr>
            <a:spLocks noGrp="1"/>
          </p:cNvSpPr>
          <p:nvPr>
            <p:ph type="body" idx="4294967295"/>
          </p:nvPr>
        </p:nvSpPr>
        <p:spPr>
          <a:xfrm>
            <a:off x="1403350" y="1773238"/>
            <a:ext cx="7129463" cy="3960812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p"/>
            </a:pPr>
            <a:r>
              <a:rPr lang="zh-TW" altLang="en-US" sz="3300" b="1">
                <a:solidFill>
                  <a:srgbClr val="663300"/>
                </a:solidFill>
              </a:rPr>
              <a:t>列管原則</a:t>
            </a:r>
            <a:endParaRPr lang="en-US" altLang="zh-TW" sz="3300" b="1">
              <a:solidFill>
                <a:srgbClr val="663300"/>
              </a:solidFill>
            </a:endParaRPr>
          </a:p>
          <a:p>
            <a:pPr marL="0" indent="0">
              <a:buFont typeface="Wingdings" pitchFamily="2" charset="2"/>
              <a:buChar char="p"/>
            </a:pPr>
            <a:r>
              <a:rPr lang="zh-TW" altLang="en-US" sz="3300" b="1">
                <a:solidFill>
                  <a:srgbClr val="663300"/>
                </a:solidFill>
              </a:rPr>
              <a:t>列管工程預定進度表報核程序</a:t>
            </a:r>
            <a:endParaRPr lang="en-US" altLang="zh-TW" sz="3300" b="1">
              <a:solidFill>
                <a:srgbClr val="663300"/>
              </a:solidFill>
            </a:endParaRPr>
          </a:p>
          <a:p>
            <a:pPr marL="0" indent="0">
              <a:buFont typeface="Wingdings" pitchFamily="2" charset="2"/>
              <a:buChar char="p"/>
            </a:pPr>
            <a:r>
              <a:rPr lang="zh-TW" altLang="en-US" sz="3300" b="1">
                <a:solidFill>
                  <a:srgbClr val="663300"/>
                </a:solidFill>
              </a:rPr>
              <a:t>列管工程執行進度管考流程</a:t>
            </a:r>
            <a:endParaRPr lang="en-US" altLang="zh-TW" sz="3300" b="1">
              <a:solidFill>
                <a:srgbClr val="663300"/>
              </a:solidFill>
            </a:endParaRPr>
          </a:p>
          <a:p>
            <a:pPr marL="0" indent="0">
              <a:buFont typeface="Wingdings" pitchFamily="2" charset="2"/>
              <a:buChar char="p"/>
            </a:pPr>
            <a:r>
              <a:rPr lang="zh-TW" altLang="en-US" sz="3300" b="1">
                <a:solidFill>
                  <a:srgbClr val="663300"/>
                </a:solidFill>
              </a:rPr>
              <a:t>列管工程執行進度報送表件</a:t>
            </a:r>
            <a:endParaRPr lang="en-US" altLang="zh-TW" sz="3300" b="1">
              <a:solidFill>
                <a:srgbClr val="663300"/>
              </a:solidFill>
            </a:endParaRPr>
          </a:p>
          <a:p>
            <a:pPr marL="0" indent="0">
              <a:buFont typeface="Wingdings" pitchFamily="2" charset="2"/>
              <a:buChar char="p"/>
            </a:pPr>
            <a:r>
              <a:rPr lang="zh-TW" altLang="en-US" sz="3300" b="1">
                <a:solidFill>
                  <a:srgbClr val="663300"/>
                </a:solidFill>
              </a:rPr>
              <a:t>列管案件執行情形報告表填寫說明</a:t>
            </a:r>
            <a:endParaRPr lang="en-US" altLang="zh-TW" sz="3300" b="1">
              <a:solidFill>
                <a:srgbClr val="663300"/>
              </a:solidFill>
            </a:endParaRPr>
          </a:p>
          <a:p>
            <a:pPr marL="0" indent="0">
              <a:buFont typeface="Wingdings" pitchFamily="2" charset="2"/>
              <a:buChar char="p"/>
            </a:pPr>
            <a:r>
              <a:rPr lang="zh-TW" altLang="en-US" sz="3300" b="1">
                <a:solidFill>
                  <a:srgbClr val="663300"/>
                </a:solidFill>
              </a:rPr>
              <a:t>列管工程常見問題與困難</a:t>
            </a:r>
            <a:endParaRPr lang="en-US" altLang="zh-TW" sz="3300" b="1">
              <a:solidFill>
                <a:srgbClr val="663300"/>
              </a:solidFill>
            </a:endParaRPr>
          </a:p>
          <a:p>
            <a:pPr marL="0" indent="0">
              <a:buFont typeface="Wingdings" pitchFamily="2" charset="2"/>
              <a:buChar char="p"/>
            </a:pPr>
            <a:endParaRPr lang="en-US" altLang="zh-TW" sz="2200">
              <a:solidFill>
                <a:srgbClr val="898989"/>
              </a:solidFill>
            </a:endParaRPr>
          </a:p>
          <a:p>
            <a:pPr marL="0" indent="0">
              <a:buFont typeface="Wingdings" pitchFamily="2" charset="2"/>
              <a:buChar char="p"/>
            </a:pPr>
            <a:endParaRPr lang="zh-TW" altLang="en-US" sz="2200">
              <a:solidFill>
                <a:srgbClr val="898989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none" lIns="0" tIns="0" rIns="0" bIns="0" anchor="ctr" anchorCtr="1">
            <a:normAutofit/>
          </a:bodyPr>
          <a:lstStyle/>
          <a:p>
            <a:pPr algn="ctr">
              <a:defRPr/>
            </a:pPr>
            <a:fld id="{E4AF25B2-38BA-48B1-A787-AE145273F619}" type="slidenum">
              <a:rPr lang="zh-TW" alt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</a:t>
            </a:fld>
            <a:endParaRPr lang="zh-TW" altLang="en-US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3" name="圖片 4" descr="局徽+字(背景透明)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092825"/>
            <a:ext cx="2098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eaa-60120\AppData\Local\Microsoft\Windows\Temporary Internet Files\Content.IE5\Z8ZFFFF8\MC9003440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60119"/>
            <a:ext cx="1062703" cy="9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4"/>
          <p:cNvSpPr>
            <a:spLocks noGrp="1"/>
          </p:cNvSpPr>
          <p:nvPr>
            <p:ph type="title" idx="4294967295"/>
          </p:nvPr>
        </p:nvSpPr>
        <p:spPr>
          <a:xfrm>
            <a:off x="1463438" y="260648"/>
            <a:ext cx="7620000" cy="647923"/>
          </a:xfrm>
        </p:spPr>
        <p:txBody>
          <a:bodyPr bIns="91440" anchor="b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年度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重大工程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列管注意事項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none" lIns="0" tIns="0" rIns="0" bIns="0" anchor="ctr" anchorCtr="1">
            <a:normAutofit/>
          </a:bodyPr>
          <a:lstStyle/>
          <a:p>
            <a:pPr algn="ctr">
              <a:defRPr/>
            </a:pPr>
            <a:fld id="{E4AF25B2-38BA-48B1-A787-AE145273F619}" type="slidenum">
              <a:rPr lang="zh-TW" alt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</a:t>
            </a:fld>
            <a:endParaRPr lang="zh-TW" altLang="en-US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3" name="圖片 4" descr="局徽+字(背景透明)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092825"/>
            <a:ext cx="2098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eaa-60120\AppData\Local\Microsoft\Windows\Temporary Internet Files\Content.IE5\Z8ZFFFF8\MC9003440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60119"/>
            <a:ext cx="1062703" cy="9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397453" y="1337281"/>
            <a:ext cx="2434106" cy="1351324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列管</a:t>
            </a:r>
            <a:r>
              <a:rPr lang="zh-TW" altLang="en-US" sz="4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原則</a:t>
            </a:r>
            <a:endParaRPr lang="zh-TW" altLang="en-US" sz="40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69184" y="2780928"/>
            <a:ext cx="1970567" cy="480324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工程預定進度表報核程序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37694" y="3385400"/>
            <a:ext cx="2002058" cy="72008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工程執行進度管考流程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99030" y="5063902"/>
            <a:ext cx="2002058" cy="72008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</a:t>
            </a:r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執行情形報告表填寫說明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644904" y="5890270"/>
            <a:ext cx="1656184" cy="720080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工程常見問題與困難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37694" y="4228274"/>
            <a:ext cx="2002058" cy="720080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工程執行進度報送表件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版面配置區 2"/>
          <p:cNvSpPr txBox="1">
            <a:spLocks/>
          </p:cNvSpPr>
          <p:nvPr/>
        </p:nvSpPr>
        <p:spPr bwMode="auto">
          <a:xfrm>
            <a:off x="3753528" y="1837509"/>
            <a:ext cx="2681287" cy="329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 kumimoji="1"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TW" altLang="en-US" sz="4400" b="1" kern="0" dirty="0" smtClean="0">
                <a:solidFill>
                  <a:srgbClr val="595959"/>
                </a:solidFill>
                <a:latin typeface="微軟正黑體" pitchFamily="34" charset="-120"/>
                <a:ea typeface="微軟正黑體" pitchFamily="34" charset="-120"/>
              </a:rPr>
              <a:t>太晚規劃</a:t>
            </a:r>
            <a:endParaRPr lang="en-US" altLang="zh-TW" sz="4400" b="1" kern="0" dirty="0" smtClean="0">
              <a:solidFill>
                <a:srgbClr val="595959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z="4400" b="1" kern="0" dirty="0" smtClean="0">
                <a:solidFill>
                  <a:srgbClr val="595959"/>
                </a:solidFill>
                <a:latin typeface="微軟正黑體" pitchFamily="34" charset="-120"/>
                <a:ea typeface="微軟正黑體" pitchFamily="34" charset="-120"/>
              </a:rPr>
              <a:t>太慢招標</a:t>
            </a:r>
            <a:endParaRPr lang="en-US" altLang="zh-TW" sz="4400" b="1" kern="0" dirty="0" smtClean="0">
              <a:solidFill>
                <a:srgbClr val="595959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z="4400" b="1" kern="0" dirty="0" smtClean="0">
                <a:solidFill>
                  <a:srgbClr val="595959"/>
                </a:solidFill>
                <a:latin typeface="微軟正黑體" pitchFamily="34" charset="-120"/>
                <a:ea typeface="微軟正黑體" pitchFamily="34" charset="-120"/>
              </a:rPr>
              <a:t>工程延宕</a:t>
            </a:r>
            <a:endParaRPr lang="en-US" altLang="zh-TW" sz="4400" b="1" kern="0" dirty="0" smtClean="0">
              <a:solidFill>
                <a:srgbClr val="595959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z="4400" b="1" kern="0" dirty="0" smtClean="0">
                <a:solidFill>
                  <a:srgbClr val="595959"/>
                </a:solidFill>
                <a:latin typeface="微軟正黑體" pitchFamily="34" charset="-120"/>
                <a:ea typeface="微軟正黑體" pitchFamily="34" charset="-120"/>
              </a:rPr>
              <a:t>付款落後</a:t>
            </a:r>
            <a:endParaRPr lang="en-US" altLang="zh-TW" sz="4400" b="1" kern="0" dirty="0" smtClean="0">
              <a:solidFill>
                <a:srgbClr val="595959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z="2800" kern="0" dirty="0" smtClean="0">
              <a:solidFill>
                <a:srgbClr val="898989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zh-TW" altLang="en-US" sz="2800" kern="0" dirty="0">
              <a:solidFill>
                <a:srgbClr val="898989"/>
              </a:solidFill>
            </a:endParaRPr>
          </a:p>
        </p:txBody>
      </p:sp>
      <p:sp>
        <p:nvSpPr>
          <p:cNvPr id="14" name="向右箭號 13"/>
          <p:cNvSpPr/>
          <p:nvPr/>
        </p:nvSpPr>
        <p:spPr>
          <a:xfrm>
            <a:off x="6227265" y="3261252"/>
            <a:ext cx="7207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文字版面配置區 2"/>
          <p:cNvSpPr txBox="1">
            <a:spLocks/>
          </p:cNvSpPr>
          <p:nvPr/>
        </p:nvSpPr>
        <p:spPr bwMode="auto">
          <a:xfrm>
            <a:off x="7024108" y="1337281"/>
            <a:ext cx="1008062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70000"/>
              <a:buFont typeface="Wingdings 2" pitchFamily="18" charset="2"/>
              <a:buNone/>
            </a:pPr>
            <a:r>
              <a:rPr lang="zh-TW" altLang="en-US" sz="4000" b="1" dirty="0">
                <a:solidFill>
                  <a:srgbClr val="FF0000"/>
                </a:solidFill>
              </a:rPr>
              <a:t>落後</a:t>
            </a:r>
            <a:r>
              <a:rPr lang="en-US" altLang="zh-TW" sz="4000" b="1" dirty="0">
                <a:solidFill>
                  <a:srgbClr val="FF0000"/>
                </a:solidFill>
              </a:rPr>
              <a:t>80%</a:t>
            </a:r>
            <a:r>
              <a:rPr lang="zh-TW" altLang="en-US" sz="4000" b="1" dirty="0">
                <a:solidFill>
                  <a:srgbClr val="FF0000"/>
                </a:solidFill>
              </a:rPr>
              <a:t>以上</a:t>
            </a:r>
            <a:endParaRPr lang="en-US" altLang="zh-TW" sz="4000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0000"/>
              <a:buFont typeface="Wingdings 2" pitchFamily="18" charset="2"/>
              <a:buNone/>
            </a:pPr>
            <a:endParaRPr lang="zh-TW" altLang="en-US" sz="6500" dirty="0">
              <a:solidFill>
                <a:srgbClr val="898989"/>
              </a:solidFill>
            </a:endParaRPr>
          </a:p>
        </p:txBody>
      </p:sp>
      <p:cxnSp>
        <p:nvCxnSpPr>
          <p:cNvPr id="16" name="直線接點 15"/>
          <p:cNvCxnSpPr>
            <a:stCxn id="2" idx="3"/>
          </p:cNvCxnSpPr>
          <p:nvPr/>
        </p:nvCxnSpPr>
        <p:spPr>
          <a:xfrm>
            <a:off x="2831559" y="2012943"/>
            <a:ext cx="216024" cy="0"/>
          </a:xfrm>
          <a:prstGeom prst="line">
            <a:avLst/>
          </a:prstGeom>
          <a:ln w="101600" cmpd="sng">
            <a:solidFill>
              <a:srgbClr val="99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3038699" y="1986171"/>
            <a:ext cx="0" cy="1759269"/>
          </a:xfrm>
          <a:prstGeom prst="line">
            <a:avLst/>
          </a:prstGeom>
          <a:ln w="101600">
            <a:solidFill>
              <a:srgbClr val="99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3038699" y="3745440"/>
            <a:ext cx="648072" cy="0"/>
          </a:xfrm>
          <a:prstGeom prst="straightConnector1">
            <a:avLst/>
          </a:prstGeom>
          <a:ln w="101600">
            <a:solidFill>
              <a:srgbClr val="9900CC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9591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4"/>
          <p:cNvSpPr>
            <a:spLocks noGrp="1"/>
          </p:cNvSpPr>
          <p:nvPr>
            <p:ph type="title" idx="4294967295"/>
          </p:nvPr>
        </p:nvSpPr>
        <p:spPr>
          <a:xfrm>
            <a:off x="1403679" y="260648"/>
            <a:ext cx="7620000" cy="647923"/>
          </a:xfrm>
        </p:spPr>
        <p:txBody>
          <a:bodyPr bIns="91440" anchor="b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年度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重大工程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列管注意事項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none" lIns="0" tIns="0" rIns="0" bIns="0" anchor="ctr" anchorCtr="1">
            <a:normAutofit/>
          </a:bodyPr>
          <a:lstStyle/>
          <a:p>
            <a:pPr algn="ctr">
              <a:defRPr/>
            </a:pPr>
            <a:fld id="{E4AF25B2-38BA-48B1-A787-AE145273F619}" type="slidenum">
              <a:rPr lang="zh-TW" alt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</a:t>
            </a:fld>
            <a:endParaRPr lang="zh-TW" altLang="en-US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3" name="圖片 4" descr="局徽+字(背景透明)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092825"/>
            <a:ext cx="2098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eaa-60120\AppData\Local\Microsoft\Windows\Temporary Internet Files\Content.IE5\Z8ZFFFF8\MC9003440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60119"/>
            <a:ext cx="1062703" cy="9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302308" y="1486784"/>
            <a:ext cx="1209970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列管</a:t>
            </a:r>
            <a:r>
              <a:rPr lang="zh-TW" altLang="en-US" sz="1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原則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07504" y="2160264"/>
            <a:ext cx="2088232" cy="1584175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工程預定進度表報核程序</a:t>
            </a:r>
            <a:endParaRPr lang="zh-TW" altLang="en-US" sz="3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50592" y="4003962"/>
            <a:ext cx="1209970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工程執行進度管考流程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50592" y="5157192"/>
            <a:ext cx="1353986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</a:t>
            </a:r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執行情形報告表填寫說明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50592" y="5732785"/>
            <a:ext cx="1161686" cy="360040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工程常見問題與困難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50592" y="4600079"/>
            <a:ext cx="1197072" cy="360040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工程執行進度報送表件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597115126"/>
              </p:ext>
            </p:extLst>
          </p:nvPr>
        </p:nvGraphicFramePr>
        <p:xfrm>
          <a:off x="2555776" y="1052736"/>
          <a:ext cx="6588224" cy="4835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6" name="向右箭號 25"/>
          <p:cNvSpPr/>
          <p:nvPr/>
        </p:nvSpPr>
        <p:spPr>
          <a:xfrm>
            <a:off x="2195736" y="2852936"/>
            <a:ext cx="648073" cy="484188"/>
          </a:xfrm>
          <a:prstGeom prst="rightArrow">
            <a:avLst/>
          </a:prstGeom>
          <a:solidFill>
            <a:srgbClr val="00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3392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4"/>
          <p:cNvSpPr>
            <a:spLocks noGrp="1"/>
          </p:cNvSpPr>
          <p:nvPr>
            <p:ph type="title" idx="4294967295"/>
          </p:nvPr>
        </p:nvSpPr>
        <p:spPr>
          <a:xfrm>
            <a:off x="1403679" y="260648"/>
            <a:ext cx="7620000" cy="647923"/>
          </a:xfrm>
        </p:spPr>
        <p:txBody>
          <a:bodyPr bIns="91440" anchor="b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年度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重大工程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列管注意事項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none" lIns="0" tIns="0" rIns="0" bIns="0" anchor="ctr" anchorCtr="1">
            <a:normAutofit/>
          </a:bodyPr>
          <a:lstStyle/>
          <a:p>
            <a:pPr algn="ctr">
              <a:defRPr/>
            </a:pPr>
            <a:fld id="{E4AF25B2-38BA-48B1-A787-AE145273F619}" type="slidenum">
              <a:rPr lang="zh-TW" alt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</a:t>
            </a:fld>
            <a:endParaRPr lang="zh-TW" altLang="en-US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3" name="圖片 4" descr="局徽+字(背景透明)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092825"/>
            <a:ext cx="2098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圓角矩形 1"/>
          <p:cNvSpPr/>
          <p:nvPr/>
        </p:nvSpPr>
        <p:spPr>
          <a:xfrm>
            <a:off x="323524" y="1172040"/>
            <a:ext cx="1224140" cy="5286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列管</a:t>
            </a:r>
            <a:r>
              <a:rPr lang="zh-TW" altLang="en-US" sz="1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原則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38356" y="1905378"/>
            <a:ext cx="1209970" cy="477497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工程預定進度表報核程序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83698" y="2605522"/>
            <a:ext cx="2200070" cy="154885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2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工程執行進度管考流程</a:t>
            </a:r>
            <a:endParaRPr lang="en-US" altLang="zh-TW" sz="26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26531" y="5024406"/>
            <a:ext cx="1335973" cy="458139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</a:t>
            </a:r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執行情形報告表填寫說明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36251" y="5605215"/>
            <a:ext cx="1335973" cy="487610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工程常見問題與困難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48742" y="4329545"/>
            <a:ext cx="1291553" cy="511817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工程執行進度報送表件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2600528" y="908720"/>
            <a:ext cx="6291226" cy="8140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zh-TW" altLang="en-US" sz="2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步驟</a:t>
            </a:r>
            <a:r>
              <a:rPr lang="en-US" altLang="zh-TW" sz="2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1</a:t>
            </a:r>
            <a:r>
              <a:rPr lang="zh-TW" altLang="en-US" sz="2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：</a:t>
            </a:r>
            <a:r>
              <a:rPr lang="zh-TW" altLang="en-US" sz="22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本局</a:t>
            </a:r>
            <a:r>
              <a:rPr lang="zh-TW" altLang="en-US" sz="2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於偶數月月底前發函各列管單位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2601949" y="1960696"/>
            <a:ext cx="6291226" cy="80618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r>
              <a:rPr lang="zh-TW" altLang="en-US" sz="2200" b="1" dirty="0">
                <a:solidFill>
                  <a:srgbClr val="0000FF"/>
                </a:solidFill>
                <a:latin typeface="+mj-ea"/>
                <a:ea typeface="+mj-ea"/>
              </a:rPr>
              <a:t>步驟</a:t>
            </a:r>
            <a:r>
              <a:rPr lang="en-US" altLang="zh-TW" sz="2200" b="1" dirty="0">
                <a:solidFill>
                  <a:srgbClr val="0000FF"/>
                </a:solidFill>
                <a:latin typeface="+mj-ea"/>
                <a:ea typeface="+mj-ea"/>
              </a:rPr>
              <a:t>2</a:t>
            </a:r>
            <a:r>
              <a:rPr lang="zh-TW" altLang="en-US" sz="2200" b="1" dirty="0">
                <a:solidFill>
                  <a:srgbClr val="0000FF"/>
                </a:solidFill>
                <a:latin typeface="+mj-ea"/>
                <a:ea typeface="+mj-ea"/>
              </a:rPr>
              <a:t>：</a:t>
            </a:r>
            <a:r>
              <a:rPr lang="zh-TW" altLang="en-US" sz="2200" b="1" u="sng" dirty="0">
                <a:solidFill>
                  <a:srgbClr val="0000FF"/>
                </a:solidFill>
                <a:latin typeface="+mj-ea"/>
                <a:ea typeface="+mj-ea"/>
              </a:rPr>
              <a:t>各單位</a:t>
            </a:r>
            <a:r>
              <a:rPr lang="zh-TW" altLang="en-US" sz="2200" b="1" dirty="0">
                <a:solidFill>
                  <a:srgbClr val="0000FF"/>
                </a:solidFill>
                <a:latin typeface="+mj-ea"/>
                <a:ea typeface="+mj-ea"/>
              </a:rPr>
              <a:t>於每</a:t>
            </a:r>
            <a:r>
              <a:rPr lang="zh-TW" altLang="en-US" sz="2200" b="1" spc="-100" dirty="0">
                <a:solidFill>
                  <a:srgbClr val="0000FF"/>
                </a:solidFill>
                <a:latin typeface="+mj-ea"/>
                <a:ea typeface="+mj-ea"/>
              </a:rPr>
              <a:t>奇數月</a:t>
            </a:r>
            <a:r>
              <a:rPr lang="en-US" altLang="zh-TW" sz="2200" b="1" spc="-100" dirty="0">
                <a:solidFill>
                  <a:srgbClr val="0000FF"/>
                </a:solidFill>
                <a:latin typeface="+mj-ea"/>
                <a:ea typeface="+mj-ea"/>
              </a:rPr>
              <a:t>5</a:t>
            </a:r>
            <a:r>
              <a:rPr lang="zh-TW" altLang="en-US" sz="2200" b="1" spc="-100" dirty="0">
                <a:solidFill>
                  <a:srgbClr val="0000FF"/>
                </a:solidFill>
                <a:latin typeface="+mj-ea"/>
                <a:ea typeface="+mj-ea"/>
              </a:rPr>
              <a:t>日前填送</a:t>
            </a:r>
            <a:r>
              <a:rPr lang="zh-TW" altLang="en-US" sz="2200" b="1" spc="-100" dirty="0" smtClean="0">
                <a:solidFill>
                  <a:srgbClr val="0000FF"/>
                </a:solidFill>
                <a:latin typeface="+mj-ea"/>
                <a:ea typeface="+mj-ea"/>
              </a:rPr>
              <a:t>報表至</a:t>
            </a:r>
            <a:r>
              <a:rPr lang="zh-TW" altLang="en-US" sz="2200" b="1" spc="-100" dirty="0">
                <a:solidFill>
                  <a:srgbClr val="0000FF"/>
                </a:solidFill>
                <a:latin typeface="+mj-ea"/>
                <a:ea typeface="+mj-ea"/>
              </a:rPr>
              <a:t>綜企</a:t>
            </a:r>
            <a:r>
              <a:rPr lang="zh-TW" altLang="en-US" sz="2200" b="1" spc="-100" dirty="0" smtClean="0">
                <a:solidFill>
                  <a:srgbClr val="0000FF"/>
                </a:solidFill>
                <a:latin typeface="+mj-ea"/>
                <a:ea typeface="+mj-ea"/>
              </a:rPr>
              <a:t>科</a:t>
            </a:r>
            <a:endParaRPr lang="zh-TW" altLang="en-US" sz="22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629593" y="3106598"/>
            <a:ext cx="6291226" cy="75910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200" b="1" dirty="0">
                <a:solidFill>
                  <a:srgbClr val="0033CC"/>
                </a:solidFill>
                <a:latin typeface="+mj-ea"/>
                <a:ea typeface="+mj-ea"/>
              </a:rPr>
              <a:t> </a:t>
            </a:r>
            <a:endParaRPr lang="en-US" altLang="zh-TW" sz="2200" b="1" dirty="0">
              <a:solidFill>
                <a:srgbClr val="0033CC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步驟</a:t>
            </a:r>
            <a:r>
              <a:rPr lang="en-US" altLang="zh-TW" sz="2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3</a:t>
            </a:r>
            <a:r>
              <a:rPr lang="zh-TW" altLang="en-US" sz="2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：彙整</a:t>
            </a:r>
            <a:r>
              <a:rPr lang="zh-TW" altLang="en-US" sz="2200" b="1" u="sng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各單位</a:t>
            </a:r>
            <a:r>
              <a:rPr lang="zh-TW" altLang="en-US" sz="2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報表給工程科及會計室</a:t>
            </a:r>
            <a:endParaRPr lang="zh-TW" altLang="en-US" sz="2200" b="1" dirty="0">
              <a:solidFill>
                <a:schemeClr val="tx2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200" b="1" dirty="0">
                <a:solidFill>
                  <a:schemeClr val="tx1"/>
                </a:solidFill>
                <a:latin typeface="+mj-ea"/>
                <a:ea typeface="+mj-ea"/>
              </a:rPr>
              <a:t>                      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2629593" y="4158043"/>
            <a:ext cx="6291226" cy="56883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zh-TW" altLang="en-US" sz="2200" b="1" dirty="0">
                <a:solidFill>
                  <a:srgbClr val="0000FF"/>
                </a:solidFill>
                <a:latin typeface="+mj-ea"/>
                <a:ea typeface="+mj-ea"/>
              </a:rPr>
              <a:t>步驟</a:t>
            </a:r>
            <a:r>
              <a:rPr lang="en-US" altLang="zh-TW" sz="2200" b="1" dirty="0">
                <a:solidFill>
                  <a:srgbClr val="0000FF"/>
                </a:solidFill>
                <a:latin typeface="+mj-ea"/>
                <a:ea typeface="+mj-ea"/>
              </a:rPr>
              <a:t>4</a:t>
            </a:r>
            <a:r>
              <a:rPr lang="zh-TW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：</a:t>
            </a:r>
            <a:r>
              <a:rPr lang="zh-TW" altLang="en-US" sz="2200" b="1" u="sng" dirty="0">
                <a:solidFill>
                  <a:srgbClr val="0000FF"/>
                </a:solidFill>
                <a:latin typeface="+mj-ea"/>
              </a:rPr>
              <a:t>本局</a:t>
            </a:r>
            <a:r>
              <a:rPr lang="zh-TW" altLang="en-US" sz="2200" b="1" dirty="0">
                <a:solidFill>
                  <a:srgbClr val="0000FF"/>
                </a:solidFill>
                <a:latin typeface="+mj-ea"/>
              </a:rPr>
              <a:t>每奇數月下旬召開工程檢核</a:t>
            </a:r>
            <a:r>
              <a:rPr lang="zh-TW" altLang="en-US" sz="2200" b="1" dirty="0" smtClean="0">
                <a:solidFill>
                  <a:srgbClr val="0000FF"/>
                </a:solidFill>
                <a:latin typeface="+mj-ea"/>
              </a:rPr>
              <a:t>會議</a:t>
            </a:r>
            <a:endParaRPr lang="zh-TW" altLang="en-US" sz="2200" b="1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8431420" y="1722749"/>
            <a:ext cx="456071" cy="45311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D19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20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2589064" y="5112468"/>
            <a:ext cx="6291226" cy="73655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200" b="1" dirty="0">
                <a:solidFill>
                  <a:srgbClr val="0033CC"/>
                </a:solidFill>
                <a:latin typeface="+mj-ea"/>
                <a:ea typeface="+mj-ea"/>
              </a:rPr>
              <a:t> </a:t>
            </a:r>
            <a:endParaRPr lang="en-US" altLang="zh-TW" sz="2200" b="1" dirty="0">
              <a:solidFill>
                <a:srgbClr val="0033CC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200" b="1" dirty="0" smtClean="0">
                <a:solidFill>
                  <a:schemeClr val="tx2"/>
                </a:solidFill>
                <a:latin typeface="+mj-ea"/>
                <a:ea typeface="+mj-ea"/>
              </a:rPr>
              <a:t>步驟</a:t>
            </a:r>
            <a:r>
              <a:rPr lang="en-US" altLang="zh-TW" sz="2200" b="1" dirty="0" smtClean="0">
                <a:solidFill>
                  <a:schemeClr val="tx2"/>
                </a:solidFill>
                <a:latin typeface="+mj-ea"/>
                <a:ea typeface="+mj-ea"/>
              </a:rPr>
              <a:t>5</a:t>
            </a:r>
            <a:r>
              <a:rPr lang="zh-TW" altLang="en-US" sz="2200" b="1" dirty="0" smtClean="0">
                <a:solidFill>
                  <a:schemeClr val="tx2"/>
                </a:solidFill>
                <a:latin typeface="+mj-ea"/>
                <a:ea typeface="+mj-ea"/>
              </a:rPr>
              <a:t>：</a:t>
            </a:r>
            <a:r>
              <a:rPr lang="zh-TW" altLang="en-US" sz="2200" b="1" u="sng" dirty="0">
                <a:solidFill>
                  <a:schemeClr val="tx2"/>
                </a:solidFill>
                <a:latin typeface="+mj-ea"/>
                <a:ea typeface="+mj-ea"/>
              </a:rPr>
              <a:t>各單位</a:t>
            </a:r>
            <a:r>
              <a:rPr lang="zh-TW" altLang="en-US" sz="2200" b="1" dirty="0">
                <a:solidFill>
                  <a:schemeClr val="tx2"/>
                </a:solidFill>
                <a:latin typeface="+mj-ea"/>
                <a:ea typeface="+mj-ea"/>
              </a:rPr>
              <a:t>依工程檢核會議決議事項續辦</a:t>
            </a:r>
          </a:p>
          <a:p>
            <a:pPr>
              <a:defRPr/>
            </a:pPr>
            <a:endParaRPr lang="zh-TW" altLang="en-US" sz="2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8464748" y="4749850"/>
            <a:ext cx="456071" cy="45311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D19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20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8459006" y="3845106"/>
            <a:ext cx="456071" cy="45311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D19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20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8424219" y="2765849"/>
            <a:ext cx="456071" cy="45311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D19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20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6" name="向右箭號 25"/>
          <p:cNvSpPr/>
          <p:nvPr/>
        </p:nvSpPr>
        <p:spPr>
          <a:xfrm>
            <a:off x="2228701" y="3137853"/>
            <a:ext cx="400892" cy="484188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3392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72040"/>
            <a:ext cx="5214017" cy="4039187"/>
          </a:xfrm>
          <a:prstGeom prst="rect">
            <a:avLst/>
          </a:prstGeom>
        </p:spPr>
      </p:pic>
      <p:sp>
        <p:nvSpPr>
          <p:cNvPr id="7170" name="標題 4"/>
          <p:cNvSpPr>
            <a:spLocks noGrp="1"/>
          </p:cNvSpPr>
          <p:nvPr>
            <p:ph type="title" idx="4294967295"/>
          </p:nvPr>
        </p:nvSpPr>
        <p:spPr>
          <a:xfrm>
            <a:off x="1403679" y="260648"/>
            <a:ext cx="7620000" cy="647923"/>
          </a:xfrm>
        </p:spPr>
        <p:txBody>
          <a:bodyPr bIns="91440" anchor="b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年度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重大工程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列管注意事項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none" lIns="0" tIns="0" rIns="0" bIns="0" anchor="ctr" anchorCtr="1">
            <a:normAutofit/>
          </a:bodyPr>
          <a:lstStyle/>
          <a:p>
            <a:pPr algn="ctr">
              <a:defRPr/>
            </a:pPr>
            <a:fld id="{E4AF25B2-38BA-48B1-A787-AE145273F619}" type="slidenum">
              <a:rPr lang="zh-TW" alt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6</a:t>
            </a:fld>
            <a:endParaRPr lang="zh-TW" altLang="en-US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3" name="圖片 4" descr="局徽+字(背景透明)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6092825"/>
            <a:ext cx="2098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圓角矩形 1"/>
          <p:cNvSpPr/>
          <p:nvPr/>
        </p:nvSpPr>
        <p:spPr>
          <a:xfrm>
            <a:off x="323524" y="1172040"/>
            <a:ext cx="1224140" cy="5286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列管</a:t>
            </a:r>
            <a:r>
              <a:rPr lang="zh-TW" altLang="en-US" sz="1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原則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38356" y="1785258"/>
            <a:ext cx="1209970" cy="477497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工程預定進度表報核程序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02279" y="2338287"/>
            <a:ext cx="1264628" cy="53544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工程執行進度管考流程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23524" y="4753088"/>
            <a:ext cx="1335973" cy="458139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</a:t>
            </a:r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執行情形報告表填寫說明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09396" y="5329017"/>
            <a:ext cx="1335973" cy="487610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工程常見問題與困難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09396" y="2996952"/>
            <a:ext cx="2318388" cy="1584176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工程執行進度報送表件</a:t>
            </a:r>
            <a:endParaRPr lang="en-US" altLang="zh-TW" sz="28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內容版面配置區 12"/>
          <p:cNvSpPr txBox="1">
            <a:spLocks/>
          </p:cNvSpPr>
          <p:nvPr/>
        </p:nvSpPr>
        <p:spPr bwMode="auto">
          <a:xfrm>
            <a:off x="2051720" y="4897786"/>
            <a:ext cx="6850980" cy="119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 kumimoji="1"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319088" lvl="1" indent="-319088">
              <a:lnSpc>
                <a:spcPct val="90000"/>
              </a:lnSpc>
              <a:spcBef>
                <a:spcPts val="700"/>
              </a:spcBef>
              <a:buSzPct val="60000"/>
              <a:buFont typeface="Wingdings" pitchFamily="2" charset="2"/>
              <a:buChar char=""/>
            </a:pPr>
            <a:r>
              <a:rPr lang="zh-TW" altLang="en-US" sz="40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執行情形報告表</a:t>
            </a:r>
          </a:p>
          <a:p>
            <a:pPr marL="319088" lvl="1" indent="-319088">
              <a:lnSpc>
                <a:spcPct val="90000"/>
              </a:lnSpc>
              <a:spcBef>
                <a:spcPts val="700"/>
              </a:spcBef>
              <a:buSzPct val="60000"/>
              <a:buFont typeface="Wingdings" pitchFamily="2" charset="2"/>
              <a:buChar char=""/>
            </a:pPr>
            <a:r>
              <a:rPr lang="zh-TW" altLang="en-US" sz="40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落後原因分析表</a:t>
            </a:r>
            <a:r>
              <a:rPr lang="en-US" altLang="zh-TW" sz="2400" b="1" kern="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2400" b="1" kern="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工程落後需填寫</a:t>
            </a:r>
            <a:endParaRPr lang="zh-TW" altLang="en-US" sz="2400" b="1" kern="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雲朵形 26"/>
          <p:cNvSpPr/>
          <p:nvPr/>
        </p:nvSpPr>
        <p:spPr bwMode="auto">
          <a:xfrm>
            <a:off x="6742112" y="764704"/>
            <a:ext cx="2160588" cy="576263"/>
          </a:xfrm>
          <a:prstGeom prst="cloud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6" action="ppaction://hlinkfile"/>
              </a:rPr>
              <a:t>表件</a:t>
            </a:r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7" action="ppaction://hlinkfile"/>
              </a:rPr>
              <a:t>範本</a:t>
            </a:r>
            <a:endParaRPr lang="zh-TW" alt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向右箭號 28"/>
          <p:cNvSpPr/>
          <p:nvPr/>
        </p:nvSpPr>
        <p:spPr>
          <a:xfrm>
            <a:off x="2462334" y="3546946"/>
            <a:ext cx="741513" cy="484188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9865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none" lIns="0" tIns="0" rIns="0" bIns="0" anchor="ctr" anchorCtr="1">
            <a:normAutofit/>
          </a:bodyPr>
          <a:lstStyle/>
          <a:p>
            <a:pPr algn="ctr">
              <a:defRPr/>
            </a:pPr>
            <a:fld id="{E4AF25B2-38BA-48B1-A787-AE145273F619}" type="slidenum">
              <a:rPr lang="zh-TW" alt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7</a:t>
            </a:fld>
            <a:endParaRPr lang="zh-TW" altLang="en-US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3" name="圖片 4" descr="局徽+字(背景透明)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092825"/>
            <a:ext cx="2098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eaa-60120\AppData\Local\Microsoft\Windows\Temporary Internet Files\Content.IE5\Z8ZFFFF8\MC9003440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60119"/>
            <a:ext cx="1062703" cy="9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354936" y="1295939"/>
            <a:ext cx="1173966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列管</a:t>
            </a:r>
            <a:r>
              <a:rPr lang="zh-TW" altLang="en-US" sz="1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原則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54936" y="1782593"/>
            <a:ext cx="2002058" cy="360040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工程預定進度表報核程序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44659" y="2262503"/>
            <a:ext cx="1980206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工程執行進度管考流程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37694" y="3429000"/>
            <a:ext cx="2177614" cy="1656184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</a:t>
            </a:r>
            <a:r>
              <a:rPr lang="zh-TW" altLang="en-US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執行情形報告表填寫說明</a:t>
            </a:r>
            <a:endParaRPr lang="en-US" altLang="zh-TW" sz="28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58385" y="5259884"/>
            <a:ext cx="1656184" cy="360040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工程常見問題與困難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50843" y="2787037"/>
            <a:ext cx="1997612" cy="354029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工程執行進度報送表件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 bwMode="auto">
          <a:xfrm>
            <a:off x="1394962" y="169642"/>
            <a:ext cx="77465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3800" b="1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列管案件執行情形報告表填寫說明</a:t>
            </a:r>
            <a:r>
              <a:rPr lang="en-US" altLang="zh-TW" sz="3800" b="1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en-US" altLang="zh-TW" sz="3800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內容版面配置區 12"/>
          <p:cNvSpPr txBox="1">
            <a:spLocks/>
          </p:cNvSpPr>
          <p:nvPr/>
        </p:nvSpPr>
        <p:spPr bwMode="auto">
          <a:xfrm>
            <a:off x="2863683" y="1973599"/>
            <a:ext cx="6172813" cy="356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 kumimoji="1"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zh-TW" altLang="en-US" sz="3200" b="1" kern="0" dirty="0" smtClean="0">
                <a:latin typeface="+mj-ea"/>
                <a:ea typeface="+mj-ea"/>
              </a:rPr>
              <a:t>工程序號：</a:t>
            </a:r>
            <a:r>
              <a:rPr lang="en-US" altLang="zh-TW" sz="3200" b="1" kern="0" dirty="0" smtClean="0">
                <a:latin typeface="+mj-ea"/>
                <a:ea typeface="+mj-ea"/>
              </a:rPr>
              <a:t>(</a:t>
            </a:r>
            <a:r>
              <a:rPr lang="zh-TW" altLang="en-US" sz="3200" b="1" kern="0" dirty="0" smtClean="0">
                <a:latin typeface="+mj-ea"/>
                <a:ea typeface="+mj-ea"/>
              </a:rPr>
              <a:t>例：</a:t>
            </a:r>
            <a:r>
              <a:rPr lang="en-US" altLang="zh-TW" sz="3200" b="1" kern="0" dirty="0" smtClean="0">
                <a:solidFill>
                  <a:srgbClr val="FF3300"/>
                </a:solidFill>
                <a:latin typeface="+mj-ea"/>
                <a:ea typeface="+mj-ea"/>
                <a:sym typeface="Wingdings" pitchFamily="2" charset="2"/>
              </a:rPr>
              <a:t>A-01)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b="1" kern="0" dirty="0" smtClean="0">
                <a:latin typeface="+mj-ea"/>
                <a:ea typeface="+mj-ea"/>
              </a:rPr>
              <a:t>承辦單位</a:t>
            </a:r>
            <a:r>
              <a:rPr lang="en-US" altLang="zh-TW" sz="3200" b="1" kern="0" dirty="0" smtClean="0">
                <a:latin typeface="+mj-ea"/>
                <a:ea typeface="+mj-ea"/>
              </a:rPr>
              <a:t>(</a:t>
            </a:r>
            <a:r>
              <a:rPr lang="zh-TW" altLang="en-US" sz="3200" b="1" kern="0" dirty="0" smtClean="0">
                <a:latin typeface="+mj-ea"/>
                <a:ea typeface="+mj-ea"/>
              </a:rPr>
              <a:t>學校</a:t>
            </a:r>
            <a:r>
              <a:rPr lang="en-US" altLang="zh-TW" sz="3200" b="1" kern="0" dirty="0" smtClean="0">
                <a:latin typeface="+mj-ea"/>
                <a:ea typeface="+mj-ea"/>
              </a:rPr>
              <a:t>)</a:t>
            </a:r>
            <a:r>
              <a:rPr lang="zh-TW" altLang="en-US" sz="3200" b="1" kern="0" dirty="0" smtClean="0">
                <a:latin typeface="+mj-ea"/>
                <a:ea typeface="+mj-ea"/>
                <a:sym typeface="Wingdings" pitchFamily="2" charset="2"/>
              </a:rPr>
              <a:t>：</a:t>
            </a:r>
            <a:r>
              <a:rPr lang="en-US" altLang="zh-TW" sz="3200" b="1" kern="0" dirty="0" smtClean="0">
                <a:latin typeface="+mj-ea"/>
                <a:ea typeface="+mj-ea"/>
                <a:sym typeface="Wingdings" pitchFamily="2" charset="2"/>
              </a:rPr>
              <a:t>(</a:t>
            </a:r>
            <a:r>
              <a:rPr lang="zh-TW" altLang="en-US" sz="3200" b="1" kern="0" dirty="0" smtClean="0">
                <a:latin typeface="+mj-ea"/>
                <a:ea typeface="+mj-ea"/>
              </a:rPr>
              <a:t>例：</a:t>
            </a:r>
            <a:r>
              <a:rPr lang="en-US" altLang="zh-TW" sz="3200" b="1" kern="0" dirty="0" smtClean="0">
                <a:solidFill>
                  <a:srgbClr val="0000FF"/>
                </a:solidFill>
                <a:latin typeface="+mj-ea"/>
                <a:ea typeface="+mj-ea"/>
              </a:rPr>
              <a:t>OO</a:t>
            </a:r>
            <a:r>
              <a:rPr lang="zh-TW" altLang="en-US" sz="3200" b="1" kern="0" dirty="0" smtClean="0">
                <a:solidFill>
                  <a:srgbClr val="0000FF"/>
                </a:solidFill>
                <a:latin typeface="+mj-ea"/>
                <a:ea typeface="+mj-ea"/>
              </a:rPr>
              <a:t>國小</a:t>
            </a:r>
            <a:r>
              <a:rPr lang="en-US" altLang="zh-TW" sz="3200" b="1" kern="0" dirty="0" smtClean="0">
                <a:latin typeface="+mj-ea"/>
                <a:ea typeface="+mj-ea"/>
              </a:rPr>
              <a:t>)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b="1" kern="0" dirty="0" smtClean="0">
                <a:latin typeface="+mj-ea"/>
                <a:ea typeface="+mj-ea"/>
              </a:rPr>
              <a:t>工程名稱：</a:t>
            </a:r>
            <a:r>
              <a:rPr lang="en-US" altLang="zh-TW" sz="3200" b="1" kern="0" dirty="0" smtClean="0">
                <a:latin typeface="+mj-ea"/>
                <a:ea typeface="+mj-ea"/>
              </a:rPr>
              <a:t>(</a:t>
            </a:r>
            <a:r>
              <a:rPr lang="zh-TW" altLang="en-US" sz="3200" b="1" kern="0" dirty="0" smtClean="0">
                <a:latin typeface="+mj-ea"/>
                <a:ea typeface="+mj-ea"/>
              </a:rPr>
              <a:t>例：</a:t>
            </a:r>
            <a:r>
              <a:rPr lang="zh-TW" altLang="en-US" sz="3200" b="1" kern="0" dirty="0" smtClean="0">
                <a:solidFill>
                  <a:srgbClr val="008000"/>
                </a:solidFill>
                <a:latin typeface="+mj-ea"/>
                <a:ea typeface="+mj-ea"/>
              </a:rPr>
              <a:t>校舍增建工程</a:t>
            </a:r>
            <a:r>
              <a:rPr lang="en-US" altLang="zh-TW" sz="3200" b="1" kern="0" dirty="0" smtClean="0">
                <a:latin typeface="+mj-ea"/>
                <a:ea typeface="+mj-ea"/>
              </a:rPr>
              <a:t>)</a:t>
            </a:r>
          </a:p>
          <a:p>
            <a:pPr>
              <a:buFont typeface="Wingdings" panose="05000000000000000000" pitchFamily="2" charset="2"/>
              <a:buChar char="u"/>
            </a:pPr>
            <a:r>
              <a:rPr kumimoji="0" lang="en-US" altLang="zh-TW" sz="3200" b="1" kern="0" dirty="0" smtClean="0">
                <a:latin typeface="+mj-ea"/>
                <a:ea typeface="+mj-ea"/>
              </a:rPr>
              <a:t>11</a:t>
            </a:r>
            <a:r>
              <a:rPr lang="en-US" altLang="zh-TW" sz="3200" b="1" kern="0" dirty="0" smtClean="0">
                <a:latin typeface="+mj-ea"/>
                <a:ea typeface="+mj-ea"/>
              </a:rPr>
              <a:t>-12</a:t>
            </a:r>
            <a:r>
              <a:rPr lang="zh-TW" altLang="en-US" sz="3200" b="1" kern="0" dirty="0" smtClean="0">
                <a:latin typeface="+mj-ea"/>
                <a:ea typeface="+mj-ea"/>
              </a:rPr>
              <a:t>月份執行報告表期程</a:t>
            </a:r>
            <a:r>
              <a:rPr lang="en-US" altLang="zh-TW" sz="3200" b="1" kern="0" dirty="0" smtClean="0">
                <a:latin typeface="+mj-ea"/>
                <a:ea typeface="+mj-ea"/>
              </a:rPr>
              <a:t>(11</a:t>
            </a:r>
            <a:r>
              <a:rPr lang="zh-TW" altLang="en-US" sz="3200" b="1" kern="0" dirty="0" smtClean="0">
                <a:latin typeface="+mj-ea"/>
                <a:ea typeface="+mj-ea"/>
              </a:rPr>
              <a:t>月</a:t>
            </a:r>
            <a:r>
              <a:rPr lang="en-US" altLang="zh-TW" sz="3200" b="1" kern="0" dirty="0" smtClean="0">
                <a:latin typeface="+mj-ea"/>
                <a:ea typeface="+mj-ea"/>
              </a:rPr>
              <a:t>1</a:t>
            </a:r>
            <a:r>
              <a:rPr lang="zh-TW" altLang="en-US" sz="3200" b="1" kern="0" dirty="0" smtClean="0">
                <a:latin typeface="+mj-ea"/>
                <a:ea typeface="+mj-ea"/>
              </a:rPr>
              <a:t>日</a:t>
            </a:r>
            <a:r>
              <a:rPr lang="en-US" altLang="zh-TW" sz="3200" b="1" kern="0" dirty="0" smtClean="0">
                <a:latin typeface="+mj-ea"/>
                <a:ea typeface="+mj-ea"/>
              </a:rPr>
              <a:t>~12</a:t>
            </a:r>
            <a:r>
              <a:rPr lang="zh-TW" altLang="en-US" sz="3200" b="1" kern="0" dirty="0" smtClean="0">
                <a:latin typeface="+mj-ea"/>
                <a:ea typeface="+mj-ea"/>
              </a:rPr>
              <a:t>月</a:t>
            </a:r>
            <a:r>
              <a:rPr lang="en-US" altLang="zh-TW" sz="3200" b="1" kern="0" dirty="0" smtClean="0">
                <a:latin typeface="+mj-ea"/>
                <a:ea typeface="+mj-ea"/>
              </a:rPr>
              <a:t>31</a:t>
            </a:r>
            <a:r>
              <a:rPr lang="zh-TW" altLang="en-US" sz="3200" b="1" kern="0" dirty="0" smtClean="0">
                <a:latin typeface="+mj-ea"/>
                <a:ea typeface="+mj-ea"/>
              </a:rPr>
              <a:t>日</a:t>
            </a:r>
            <a:r>
              <a:rPr lang="en-US" altLang="zh-TW" sz="3200" b="1" kern="0" dirty="0" smtClean="0">
                <a:latin typeface="+mj-ea"/>
                <a:ea typeface="+mj-ea"/>
              </a:rPr>
              <a:t>)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b="1" kern="0" dirty="0" smtClean="0">
                <a:latin typeface="+mj-ea"/>
                <a:ea typeface="+mj-ea"/>
              </a:rPr>
              <a:t>截至</a:t>
            </a:r>
            <a:r>
              <a:rPr lang="en-US" altLang="zh-TW" sz="3200" b="1" kern="0" dirty="0" smtClean="0">
                <a:latin typeface="+mj-ea"/>
                <a:ea typeface="+mj-ea"/>
              </a:rPr>
              <a:t>12</a:t>
            </a:r>
            <a:r>
              <a:rPr lang="zh-TW" altLang="en-US" sz="3200" b="1" kern="0" dirty="0" smtClean="0">
                <a:latin typeface="+mj-ea"/>
                <a:ea typeface="+mj-ea"/>
              </a:rPr>
              <a:t>月底累積進度</a:t>
            </a:r>
            <a:r>
              <a:rPr lang="en-US" altLang="zh-TW" sz="3200" b="1" kern="0" dirty="0" smtClean="0">
                <a:latin typeface="+mj-ea"/>
                <a:ea typeface="+mj-ea"/>
              </a:rPr>
              <a:t>(%)</a:t>
            </a:r>
            <a:endParaRPr lang="zh-TW" altLang="en-US" sz="3200" b="1" kern="0" dirty="0">
              <a:latin typeface="+mj-ea"/>
              <a:ea typeface="+mj-ea"/>
            </a:endParaRPr>
          </a:p>
        </p:txBody>
      </p:sp>
      <p:sp>
        <p:nvSpPr>
          <p:cNvPr id="17" name="向右箭號 16"/>
          <p:cNvSpPr/>
          <p:nvPr/>
        </p:nvSpPr>
        <p:spPr>
          <a:xfrm>
            <a:off x="2539520" y="3933056"/>
            <a:ext cx="525490" cy="484188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3392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none" lIns="0" tIns="0" rIns="0" bIns="0" anchor="ctr" anchorCtr="1">
            <a:normAutofit/>
          </a:bodyPr>
          <a:lstStyle/>
          <a:p>
            <a:pPr algn="ctr">
              <a:defRPr/>
            </a:pPr>
            <a:fld id="{E4AF25B2-38BA-48B1-A787-AE145273F619}" type="slidenum">
              <a:rPr lang="zh-TW" alt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8</a:t>
            </a:fld>
            <a:endParaRPr lang="zh-TW" altLang="en-US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3" name="圖片 4" descr="局徽+字(背景透明)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092825"/>
            <a:ext cx="2098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圓角矩形 1"/>
          <p:cNvSpPr/>
          <p:nvPr/>
        </p:nvSpPr>
        <p:spPr>
          <a:xfrm>
            <a:off x="337694" y="1135706"/>
            <a:ext cx="1173966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列管</a:t>
            </a:r>
            <a:r>
              <a:rPr lang="zh-TW" altLang="en-US" sz="1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原則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37694" y="1628800"/>
            <a:ext cx="2002058" cy="360040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工程預定進度表報核程序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37694" y="2124396"/>
            <a:ext cx="1980206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工程執行進度管考流程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06154" y="3068960"/>
            <a:ext cx="2177614" cy="1656184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</a:t>
            </a:r>
            <a:r>
              <a:rPr lang="zh-TW" altLang="en-US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執行情形報告表填寫說明</a:t>
            </a:r>
            <a:endParaRPr lang="en-US" altLang="zh-TW" sz="28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37694" y="4807645"/>
            <a:ext cx="1656184" cy="360040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工程常見問題與困難</a:t>
            </a:r>
            <a:endParaRPr lang="zh-TW" altLang="en-US" sz="1200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50843" y="2588497"/>
            <a:ext cx="1997612" cy="354029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zh-TW" alt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工程執行進度報送表件</a:t>
            </a:r>
            <a:endParaRPr lang="en-US" altLang="zh-TW" sz="1200" b="1" dirty="0">
              <a:solidFill>
                <a:schemeClr val="tx2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 bwMode="auto">
          <a:xfrm>
            <a:off x="1394962" y="169642"/>
            <a:ext cx="77465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3800" b="1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列管案件執行情形報告表填寫說明</a:t>
            </a:r>
            <a:r>
              <a:rPr lang="en-US" altLang="zh-TW" sz="3800" b="1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en-US" altLang="zh-TW" sz="3800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向右箭號 16"/>
          <p:cNvSpPr/>
          <p:nvPr/>
        </p:nvSpPr>
        <p:spPr>
          <a:xfrm>
            <a:off x="2462334" y="3546946"/>
            <a:ext cx="525490" cy="484188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 bwMode="auto">
          <a:xfrm>
            <a:off x="2843808" y="1160243"/>
            <a:ext cx="6192688" cy="5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 kumimoji="1"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zh-TW" altLang="en-US" sz="3200" b="1" kern="0" dirty="0" smtClean="0">
                <a:latin typeface="+mj-ea"/>
                <a:ea typeface="+mj-ea"/>
              </a:rPr>
              <a:t>填寫之工程進度數據應正確</a:t>
            </a:r>
            <a:endParaRPr lang="en-US" altLang="zh-TW" sz="3200" b="1" kern="0" dirty="0" smtClean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b="1" kern="0" dirty="0" smtClean="0">
                <a:latin typeface="+mj-ea"/>
                <a:ea typeface="+mj-ea"/>
              </a:rPr>
              <a:t>工程進度調整需經報局</a:t>
            </a:r>
            <a:r>
              <a:rPr lang="en-US" altLang="zh-TW" sz="3200" b="1" kern="0" dirty="0" smtClean="0">
                <a:latin typeface="+mj-ea"/>
                <a:ea typeface="+mj-ea"/>
              </a:rPr>
              <a:t>(</a:t>
            </a:r>
            <a:r>
              <a:rPr lang="zh-TW" altLang="en-US" sz="3200" b="1" kern="0" dirty="0" smtClean="0">
                <a:latin typeface="+mj-ea"/>
                <a:ea typeface="+mj-ea"/>
              </a:rPr>
              <a:t>工程科</a:t>
            </a:r>
            <a:r>
              <a:rPr lang="en-US" altLang="zh-TW" sz="3200" b="1" kern="0" dirty="0" smtClean="0">
                <a:latin typeface="+mj-ea"/>
                <a:ea typeface="+mj-ea"/>
              </a:rPr>
              <a:t>)</a:t>
            </a:r>
            <a:r>
              <a:rPr lang="zh-TW" altLang="en-US" sz="3200" b="1" kern="0" dirty="0" smtClean="0">
                <a:latin typeface="+mj-ea"/>
                <a:ea typeface="+mj-ea"/>
              </a:rPr>
              <a:t>核備</a:t>
            </a:r>
            <a:endParaRPr lang="en-US" altLang="zh-TW" sz="3200" b="1" kern="0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b="1" kern="0" dirty="0" smtClean="0">
                <a:latin typeface="+mj-ea"/>
                <a:ea typeface="+mj-ea"/>
              </a:rPr>
              <a:t>執行情形說明：請以條列式敘寫</a:t>
            </a:r>
            <a:r>
              <a:rPr lang="en-US" altLang="zh-TW" sz="3200" b="1" kern="0" dirty="0" smtClean="0">
                <a:latin typeface="+mj-ea"/>
                <a:ea typeface="+mj-ea"/>
              </a:rPr>
              <a:t>(1.</a:t>
            </a:r>
            <a:r>
              <a:rPr lang="zh-TW" altLang="en-US" sz="3200" b="1" kern="0" dirty="0" smtClean="0">
                <a:latin typeface="+mj-ea"/>
                <a:ea typeface="+mj-ea"/>
              </a:rPr>
              <a:t> </a:t>
            </a:r>
            <a:r>
              <a:rPr lang="en-US" altLang="zh-TW" sz="3200" b="1" kern="0" dirty="0" smtClean="0">
                <a:latin typeface="+mj-ea"/>
                <a:ea typeface="+mj-ea"/>
              </a:rPr>
              <a:t>2.)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b="1" kern="0" dirty="0" smtClean="0">
                <a:latin typeface="+mj-ea"/>
                <a:ea typeface="+mj-ea"/>
              </a:rPr>
              <a:t>請填寫承辦人員、主管及首長姓名</a:t>
            </a:r>
            <a:endParaRPr lang="en-US" altLang="zh-TW" sz="3200" b="1" kern="0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b="1" kern="0" dirty="0" smtClean="0">
                <a:latin typeface="+mj-ea"/>
                <a:ea typeface="+mj-ea"/>
              </a:rPr>
              <a:t>進度落後應填落後原因分析表</a:t>
            </a:r>
            <a:endParaRPr lang="en-US" altLang="zh-TW" sz="3200" b="1" kern="0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b="1" kern="0" dirty="0" smtClean="0">
                <a:latin typeface="+mj-ea"/>
                <a:ea typeface="+mj-ea"/>
              </a:rPr>
              <a:t>傳送檔名：</a:t>
            </a:r>
            <a:r>
              <a:rPr lang="en-US" altLang="zh-TW" sz="3200" b="1" kern="0" dirty="0" smtClean="0">
                <a:latin typeface="+mj-ea"/>
                <a:ea typeface="+mj-ea"/>
                <a:sym typeface="Wingdings" pitchFamily="2" charset="2"/>
              </a:rPr>
              <a:t>(</a:t>
            </a:r>
            <a:r>
              <a:rPr lang="zh-TW" altLang="en-US" sz="3200" b="1" kern="0" dirty="0" smtClean="0">
                <a:latin typeface="+mj-ea"/>
                <a:ea typeface="+mj-ea"/>
                <a:sym typeface="Wingdings" pitchFamily="2" charset="2"/>
              </a:rPr>
              <a:t>例：</a:t>
            </a:r>
            <a:r>
              <a:rPr lang="en-US" altLang="zh-TW" sz="3200" b="1" kern="0" dirty="0" smtClean="0">
                <a:solidFill>
                  <a:srgbClr val="FF0000"/>
                </a:solidFill>
                <a:latin typeface="+mj-ea"/>
                <a:ea typeface="+mj-ea"/>
                <a:sym typeface="Wingdings" pitchFamily="2" charset="2"/>
              </a:rPr>
              <a:t>A01-OO</a:t>
            </a:r>
            <a:r>
              <a:rPr lang="zh-TW" altLang="en-US" sz="3200" b="1" kern="0" dirty="0" smtClean="0">
                <a:solidFill>
                  <a:srgbClr val="FF0000"/>
                </a:solidFill>
                <a:latin typeface="+mj-ea"/>
                <a:ea typeface="+mj-ea"/>
                <a:sym typeface="Wingdings" pitchFamily="2" charset="2"/>
              </a:rPr>
              <a:t>國小</a:t>
            </a:r>
            <a:r>
              <a:rPr lang="en-US" altLang="zh-TW" sz="3200" b="1" kern="0" dirty="0" smtClean="0">
                <a:solidFill>
                  <a:srgbClr val="FF0000"/>
                </a:solidFill>
                <a:latin typeface="+mj-ea"/>
                <a:ea typeface="+mj-ea"/>
                <a:sym typeface="Wingdings" pitchFamily="2" charset="2"/>
              </a:rPr>
              <a:t>-</a:t>
            </a:r>
            <a:r>
              <a:rPr lang="zh-TW" altLang="en-US" sz="3200" b="1" kern="0" dirty="0" smtClean="0">
                <a:solidFill>
                  <a:srgbClr val="FF0000"/>
                </a:solidFill>
                <a:latin typeface="+mj-ea"/>
                <a:ea typeface="+mj-ea"/>
                <a:sym typeface="Wingdings" pitchFamily="2" charset="2"/>
              </a:rPr>
              <a:t>校舍增建工程</a:t>
            </a:r>
            <a:r>
              <a:rPr lang="en-US" altLang="zh-TW" sz="3200" b="1" kern="0" dirty="0" smtClean="0">
                <a:latin typeface="+mj-ea"/>
                <a:ea typeface="+mj-ea"/>
                <a:sym typeface="Wingdings" pitchFamily="2" charset="2"/>
              </a:rPr>
              <a:t>)</a:t>
            </a:r>
            <a:endParaRPr lang="zh-TW" altLang="en-US" sz="3200" b="1" kern="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82367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8" y="1124744"/>
            <a:ext cx="8770441" cy="5112568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none" lIns="0" tIns="0" rIns="0" bIns="0" anchor="ctr" anchorCtr="1">
            <a:normAutofit/>
          </a:bodyPr>
          <a:lstStyle/>
          <a:p>
            <a:pPr algn="ctr">
              <a:defRPr/>
            </a:pPr>
            <a:fld id="{735A51AC-44EB-416A-8BAB-9F2E3ACB0A97}" type="slidenum">
              <a:rPr lang="zh-TW" alt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9</a:t>
            </a:fld>
            <a:endParaRPr lang="zh-TW" altLang="en-US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7" name="圖片 5" descr="局徽+字(背景透明)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6092825"/>
            <a:ext cx="2098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aeaa-60120\AppData\Local\Microsoft\Windows\Temporary Internet Files\Content.IE5\IS0RURMD\MM900365278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3136"/>
            <a:ext cx="1181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 bwMode="auto">
          <a:xfrm>
            <a:off x="1619672" y="476672"/>
            <a:ext cx="68405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800" b="1" kern="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列管工程預定進度表件</a:t>
            </a:r>
            <a:endParaRPr lang="zh-TW" altLang="en-US" sz="4800" kern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2_公正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3030</TotalTime>
  <Words>948</Words>
  <Application>Microsoft Office PowerPoint</Application>
  <PresentationFormat>如螢幕大小 (4:3)</PresentationFormat>
  <Paragraphs>159</Paragraphs>
  <Slides>16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Echo</vt:lpstr>
      <vt:lpstr>2_公正</vt:lpstr>
      <vt:lpstr>PowerPoint 簡報</vt:lpstr>
      <vt:lpstr>104年重大工程列管注意事項</vt:lpstr>
      <vt:lpstr>104年度重大工程列管注意事項</vt:lpstr>
      <vt:lpstr>104年度重大工程列管注意事項</vt:lpstr>
      <vt:lpstr>104年度重大工程列管注意事項</vt:lpstr>
      <vt:lpstr>104年度重大工程列管注意事項</vt:lpstr>
      <vt:lpstr>PowerPoint 簡報</vt:lpstr>
      <vt:lpstr>PowerPoint 簡報</vt:lpstr>
      <vt:lpstr>PowerPoint 簡報</vt:lpstr>
      <vt:lpstr>PowerPoint 簡報</vt:lpstr>
      <vt:lpstr>PowerPoint 簡報</vt:lpstr>
      <vt:lpstr>104年度重大工程列管注意事項</vt:lpstr>
      <vt:lpstr>104年度重大工程列管注意事項</vt:lpstr>
      <vt:lpstr>104年度重大工程列管注意事項</vt:lpstr>
      <vt:lpstr>104年度重大工程列管注意事項</vt:lpstr>
      <vt:lpstr>PowerPoint 簡報</vt:lpstr>
    </vt:vector>
  </TitlesOfParts>
  <Company>臺北市政府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臺北市政府教育局 施政績效報告</dc:title>
  <dc:creator>Administrator</dc:creator>
  <cp:lastModifiedBy>user</cp:lastModifiedBy>
  <cp:revision>292</cp:revision>
  <cp:lastPrinted>2013-10-28T09:33:02Z</cp:lastPrinted>
  <dcterms:created xsi:type="dcterms:W3CDTF">2012-03-21T02:44:57Z</dcterms:created>
  <dcterms:modified xsi:type="dcterms:W3CDTF">2014-11-03T14:15:59Z</dcterms:modified>
</cp:coreProperties>
</file>