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 id="2147483726" r:id="rId2"/>
    <p:sldMasterId id="2147483738" r:id="rId3"/>
  </p:sldMasterIdLst>
  <p:notesMasterIdLst>
    <p:notesMasterId r:id="rId64"/>
  </p:notesMasterIdLst>
  <p:sldIdLst>
    <p:sldId id="303" r:id="rId4"/>
    <p:sldId id="305" r:id="rId5"/>
    <p:sldId id="304" r:id="rId6"/>
    <p:sldId id="291" r:id="rId7"/>
    <p:sldId id="334" r:id="rId8"/>
    <p:sldId id="308" r:id="rId9"/>
    <p:sldId id="292" r:id="rId10"/>
    <p:sldId id="335" r:id="rId11"/>
    <p:sldId id="336" r:id="rId12"/>
    <p:sldId id="337" r:id="rId13"/>
    <p:sldId id="338" r:id="rId14"/>
    <p:sldId id="339" r:id="rId15"/>
    <p:sldId id="294" r:id="rId16"/>
    <p:sldId id="295" r:id="rId17"/>
    <p:sldId id="296" r:id="rId18"/>
    <p:sldId id="302" r:id="rId19"/>
    <p:sldId id="299" r:id="rId20"/>
    <p:sldId id="309" r:id="rId21"/>
    <p:sldId id="269" r:id="rId22"/>
    <p:sldId id="282" r:id="rId23"/>
    <p:sldId id="281" r:id="rId24"/>
    <p:sldId id="283" r:id="rId25"/>
    <p:sldId id="258" r:id="rId26"/>
    <p:sldId id="272" r:id="rId27"/>
    <p:sldId id="259" r:id="rId28"/>
    <p:sldId id="284" r:id="rId29"/>
    <p:sldId id="260" r:id="rId30"/>
    <p:sldId id="271" r:id="rId31"/>
    <p:sldId id="261" r:id="rId32"/>
    <p:sldId id="277" r:id="rId33"/>
    <p:sldId id="263" r:id="rId34"/>
    <p:sldId id="275" r:id="rId35"/>
    <p:sldId id="264" r:id="rId36"/>
    <p:sldId id="288" r:id="rId37"/>
    <p:sldId id="306" r:id="rId38"/>
    <p:sldId id="332" r:id="rId39"/>
    <p:sldId id="333"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07" r:id="rId62"/>
    <p:sldId id="340" r:id="rId6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ivy lu" initials="il [7]" lastIdx="1" clrIdx="6">
    <p:extLst/>
  </p:cmAuthor>
  <p:cmAuthor id="1" name="ivy lu" initials="il" lastIdx="1" clrIdx="0">
    <p:extLst/>
  </p:cmAuthor>
  <p:cmAuthor id="8" name="ivy lu" initials="il [8]" lastIdx="1" clrIdx="7">
    <p:extLst/>
  </p:cmAuthor>
  <p:cmAuthor id="2" name="ivy lu" initials="il [2]" lastIdx="1" clrIdx="1">
    <p:extLst/>
  </p:cmAuthor>
  <p:cmAuthor id="9" name="Admin" initials="A" lastIdx="0" clrIdx="8"/>
  <p:cmAuthor id="3" name="ivy lu" initials="il [3]" lastIdx="1" clrIdx="2">
    <p:extLst/>
  </p:cmAuthor>
  <p:cmAuthor id="4" name="ivy lu" initials="il [4]" lastIdx="1" clrIdx="3">
    <p:extLst/>
  </p:cmAuthor>
  <p:cmAuthor id="5" name="ivy lu" initials="il [5]" lastIdx="1" clrIdx="4">
    <p:extLst/>
  </p:cmAuthor>
  <p:cmAuthor id="6" name="ivy lu" initials="il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092"/>
    <p:restoredTop sz="94580"/>
  </p:normalViewPr>
  <p:slideViewPr>
    <p:cSldViewPr snapToGrid="0" snapToObjects="1">
      <p:cViewPr varScale="1">
        <p:scale>
          <a:sx n="109" d="100"/>
          <a:sy n="109" d="100"/>
        </p:scale>
        <p:origin x="12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39F67E-0198-4460-97B1-28F931EE953A}"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zh-TW" altLang="en-US"/>
        </a:p>
      </dgm:t>
    </dgm:pt>
    <dgm:pt modelId="{521982C8-3F05-4245-9195-D70639616839}">
      <dgm:prSet phldrT="[文字]"/>
      <dgm:spPr/>
      <dgm:t>
        <a:bodyPr/>
        <a:lstStyle/>
        <a:p>
          <a:r>
            <a:rPr lang="zh-TW" altLang="en-US" dirty="0" smtClean="0">
              <a:latin typeface="標楷體" panose="03000509000000000000" pitchFamily="65" charset="-120"/>
              <a:ea typeface="標楷體" panose="03000509000000000000" pitchFamily="65" charset="-120"/>
            </a:rPr>
            <a:t>人權與兒童人權介紹</a:t>
          </a:r>
          <a:endParaRPr lang="zh-TW" altLang="en-US" dirty="0">
            <a:latin typeface="標楷體" panose="03000509000000000000" pitchFamily="65" charset="-120"/>
            <a:ea typeface="標楷體" panose="03000509000000000000" pitchFamily="65" charset="-120"/>
          </a:endParaRPr>
        </a:p>
      </dgm:t>
    </dgm:pt>
    <dgm:pt modelId="{3D6BE69A-E478-4F90-A9E8-D51BE5DC5C60}" type="parTrans" cxnId="{1C6BDCBE-1426-4A4F-BEC7-E21BC27444FA}">
      <dgm:prSet/>
      <dgm:spPr/>
      <dgm:t>
        <a:bodyPr/>
        <a:lstStyle/>
        <a:p>
          <a:endParaRPr lang="zh-TW" altLang="en-US">
            <a:latin typeface="標楷體" panose="03000509000000000000" pitchFamily="65" charset="-120"/>
            <a:ea typeface="標楷體" panose="03000509000000000000" pitchFamily="65" charset="-120"/>
          </a:endParaRPr>
        </a:p>
      </dgm:t>
    </dgm:pt>
    <dgm:pt modelId="{7685E9E6-D2FB-415F-8637-D6613D55199E}" type="sibTrans" cxnId="{1C6BDCBE-1426-4A4F-BEC7-E21BC27444FA}">
      <dgm:prSet/>
      <dgm:spPr/>
      <dgm:t>
        <a:bodyPr/>
        <a:lstStyle/>
        <a:p>
          <a:endParaRPr lang="zh-TW" altLang="en-US">
            <a:latin typeface="標楷體" panose="03000509000000000000" pitchFamily="65" charset="-120"/>
            <a:ea typeface="標楷體" panose="03000509000000000000" pitchFamily="65" charset="-120"/>
          </a:endParaRPr>
        </a:p>
      </dgm:t>
    </dgm:pt>
    <dgm:pt modelId="{4E037D3D-D807-4DCB-8C19-E1C1241496E3}">
      <dgm:prSet phldrT="[文字]"/>
      <dgm:spPr/>
      <dgm:t>
        <a:bodyPr/>
        <a:lstStyle/>
        <a:p>
          <a:r>
            <a:rPr lang="zh-TW" altLang="en-US" dirty="0" smtClean="0">
              <a:latin typeface="標楷體" panose="03000509000000000000" pitchFamily="65" charset="-120"/>
              <a:ea typeface="標楷體" panose="03000509000000000000" pitchFamily="65" charset="-120"/>
            </a:rPr>
            <a:t>國際兒童人權保護體系</a:t>
          </a:r>
          <a:endParaRPr lang="zh-TW" altLang="en-US" dirty="0">
            <a:latin typeface="標楷體" panose="03000509000000000000" pitchFamily="65" charset="-120"/>
            <a:ea typeface="標楷體" panose="03000509000000000000" pitchFamily="65" charset="-120"/>
          </a:endParaRPr>
        </a:p>
      </dgm:t>
    </dgm:pt>
    <dgm:pt modelId="{2761FE70-0426-4936-9AE7-ABFBFAAE1B92}" type="parTrans" cxnId="{62FF5625-347C-43CB-8F38-794C8E5B2A90}">
      <dgm:prSet/>
      <dgm:spPr/>
      <dgm:t>
        <a:bodyPr/>
        <a:lstStyle/>
        <a:p>
          <a:endParaRPr lang="zh-TW" altLang="en-US">
            <a:latin typeface="標楷體" panose="03000509000000000000" pitchFamily="65" charset="-120"/>
            <a:ea typeface="標楷體" panose="03000509000000000000" pitchFamily="65" charset="-120"/>
          </a:endParaRPr>
        </a:p>
      </dgm:t>
    </dgm:pt>
    <dgm:pt modelId="{F779D7A6-27C7-4E35-ACE9-BCC6DAE67A7C}" type="sibTrans" cxnId="{62FF5625-347C-43CB-8F38-794C8E5B2A90}">
      <dgm:prSet/>
      <dgm:spPr/>
      <dgm:t>
        <a:bodyPr/>
        <a:lstStyle/>
        <a:p>
          <a:endParaRPr lang="zh-TW" altLang="en-US">
            <a:latin typeface="標楷體" panose="03000509000000000000" pitchFamily="65" charset="-120"/>
            <a:ea typeface="標楷體" panose="03000509000000000000" pitchFamily="65" charset="-120"/>
          </a:endParaRPr>
        </a:p>
      </dgm:t>
    </dgm:pt>
    <dgm:pt modelId="{5143959C-6F46-414F-AC18-56E9E5E7BA80}">
      <dgm:prSet phldrT="[文字]"/>
      <dgm:spPr/>
      <dgm:t>
        <a:bodyPr/>
        <a:lstStyle/>
        <a:p>
          <a:r>
            <a:rPr lang="zh-TW" altLang="en-US" dirty="0" smtClean="0">
              <a:latin typeface="標楷體" panose="03000509000000000000" pitchFamily="65" charset="-120"/>
              <a:ea typeface="標楷體" panose="03000509000000000000" pitchFamily="65" charset="-120"/>
            </a:rPr>
            <a:t>我國兒少權利保護體系</a:t>
          </a:r>
          <a:endParaRPr lang="zh-TW" altLang="en-US" dirty="0">
            <a:latin typeface="標楷體" panose="03000509000000000000" pitchFamily="65" charset="-120"/>
            <a:ea typeface="標楷體" panose="03000509000000000000" pitchFamily="65" charset="-120"/>
          </a:endParaRPr>
        </a:p>
      </dgm:t>
    </dgm:pt>
    <dgm:pt modelId="{043301C3-3499-4396-8084-5D84BF5B807B}" type="parTrans" cxnId="{BBDD54DE-3789-4110-8BED-951B144AE6DD}">
      <dgm:prSet/>
      <dgm:spPr/>
      <dgm:t>
        <a:bodyPr/>
        <a:lstStyle/>
        <a:p>
          <a:endParaRPr lang="zh-TW" altLang="en-US">
            <a:latin typeface="標楷體" panose="03000509000000000000" pitchFamily="65" charset="-120"/>
            <a:ea typeface="標楷體" panose="03000509000000000000" pitchFamily="65" charset="-120"/>
          </a:endParaRPr>
        </a:p>
      </dgm:t>
    </dgm:pt>
    <dgm:pt modelId="{20CA762A-EA88-4F64-9243-2776BBA29055}" type="sibTrans" cxnId="{BBDD54DE-3789-4110-8BED-951B144AE6DD}">
      <dgm:prSet/>
      <dgm:spPr/>
      <dgm:t>
        <a:bodyPr/>
        <a:lstStyle/>
        <a:p>
          <a:endParaRPr lang="zh-TW" altLang="en-US">
            <a:latin typeface="標楷體" panose="03000509000000000000" pitchFamily="65" charset="-120"/>
            <a:ea typeface="標楷體" panose="03000509000000000000" pitchFamily="65" charset="-120"/>
          </a:endParaRPr>
        </a:p>
      </dgm:t>
    </dgm:pt>
    <dgm:pt modelId="{D47AFEB2-01E8-4626-9FB6-C22DD0BD9B86}">
      <dgm:prSet phldrT="[文字]"/>
      <dgm:spPr/>
      <dgm:t>
        <a:bodyPr/>
        <a:lstStyle/>
        <a:p>
          <a:r>
            <a:rPr lang="zh-TW" altLang="en-US" dirty="0" smtClean="0">
              <a:latin typeface="標楷體" panose="03000509000000000000" pitchFamily="65" charset="-120"/>
              <a:ea typeface="標楷體" panose="03000509000000000000" pitchFamily="65" charset="-120"/>
            </a:rPr>
            <a:t>兒童最佳利益案例分析</a:t>
          </a:r>
          <a:endParaRPr lang="zh-TW" altLang="en-US" dirty="0">
            <a:latin typeface="標楷體" panose="03000509000000000000" pitchFamily="65" charset="-120"/>
            <a:ea typeface="標楷體" panose="03000509000000000000" pitchFamily="65" charset="-120"/>
          </a:endParaRPr>
        </a:p>
      </dgm:t>
    </dgm:pt>
    <dgm:pt modelId="{421C39B2-5AD0-4182-9C27-F7528296C08D}" type="parTrans" cxnId="{E9DDE49E-4448-420F-BBF9-7456C0E4D52A}">
      <dgm:prSet/>
      <dgm:spPr/>
      <dgm:t>
        <a:bodyPr/>
        <a:lstStyle/>
        <a:p>
          <a:endParaRPr lang="zh-TW" altLang="en-US">
            <a:latin typeface="標楷體" panose="03000509000000000000" pitchFamily="65" charset="-120"/>
            <a:ea typeface="標楷體" panose="03000509000000000000" pitchFamily="65" charset="-120"/>
          </a:endParaRPr>
        </a:p>
      </dgm:t>
    </dgm:pt>
    <dgm:pt modelId="{9F1CA618-7539-490A-A8DF-E1DFF036C977}" type="sibTrans" cxnId="{E9DDE49E-4448-420F-BBF9-7456C0E4D52A}">
      <dgm:prSet/>
      <dgm:spPr/>
      <dgm:t>
        <a:bodyPr/>
        <a:lstStyle/>
        <a:p>
          <a:endParaRPr lang="zh-TW" altLang="en-US">
            <a:latin typeface="標楷體" panose="03000509000000000000" pitchFamily="65" charset="-120"/>
            <a:ea typeface="標楷體" panose="03000509000000000000" pitchFamily="65" charset="-120"/>
          </a:endParaRPr>
        </a:p>
      </dgm:t>
    </dgm:pt>
    <dgm:pt modelId="{4C578921-C39D-4421-AB41-EE81644012BB}">
      <dgm:prSet phldrT="[文字]"/>
      <dgm:spPr/>
      <dgm:t>
        <a:bodyPr/>
        <a:lstStyle/>
        <a:p>
          <a:r>
            <a:rPr lang="zh-TW" altLang="en-US" dirty="0" smtClean="0">
              <a:latin typeface="標楷體" panose="03000509000000000000" pitchFamily="65" charset="-120"/>
              <a:ea typeface="標楷體" panose="03000509000000000000" pitchFamily="65" charset="-120"/>
            </a:rPr>
            <a:t>兒少性剝削規範與實務</a:t>
          </a:r>
          <a:endParaRPr lang="zh-TW" altLang="en-US" dirty="0">
            <a:latin typeface="標楷體" panose="03000509000000000000" pitchFamily="65" charset="-120"/>
            <a:ea typeface="標楷體" panose="03000509000000000000" pitchFamily="65" charset="-120"/>
          </a:endParaRPr>
        </a:p>
      </dgm:t>
    </dgm:pt>
    <dgm:pt modelId="{FD993750-A9C2-4C25-9C8D-DED6B3299312}" type="parTrans" cxnId="{190E4B95-E3E7-4240-B1FA-6DFA98EA4927}">
      <dgm:prSet/>
      <dgm:spPr/>
      <dgm:t>
        <a:bodyPr/>
        <a:lstStyle/>
        <a:p>
          <a:endParaRPr lang="zh-TW" altLang="en-US">
            <a:latin typeface="標楷體" panose="03000509000000000000" pitchFamily="65" charset="-120"/>
            <a:ea typeface="標楷體" panose="03000509000000000000" pitchFamily="65" charset="-120"/>
          </a:endParaRPr>
        </a:p>
      </dgm:t>
    </dgm:pt>
    <dgm:pt modelId="{E5692A35-9328-4D02-99DA-9F48E5459FED}" type="sibTrans" cxnId="{190E4B95-E3E7-4240-B1FA-6DFA98EA4927}">
      <dgm:prSet/>
      <dgm:spPr/>
      <dgm:t>
        <a:bodyPr/>
        <a:lstStyle/>
        <a:p>
          <a:endParaRPr lang="zh-TW" altLang="en-US">
            <a:latin typeface="標楷體" panose="03000509000000000000" pitchFamily="65" charset="-120"/>
            <a:ea typeface="標楷體" panose="03000509000000000000" pitchFamily="65" charset="-120"/>
          </a:endParaRPr>
        </a:p>
      </dgm:t>
    </dgm:pt>
    <dgm:pt modelId="{52AA8748-059E-4BD0-A451-DD61FC043954}" type="pres">
      <dgm:prSet presAssocID="{CC39F67E-0198-4460-97B1-28F931EE953A}" presName="Name0" presStyleCnt="0">
        <dgm:presLayoutVars>
          <dgm:chMax val="7"/>
          <dgm:chPref val="7"/>
          <dgm:dir/>
        </dgm:presLayoutVars>
      </dgm:prSet>
      <dgm:spPr/>
      <dgm:t>
        <a:bodyPr/>
        <a:lstStyle/>
        <a:p>
          <a:endParaRPr lang="zh-TW" altLang="en-US"/>
        </a:p>
      </dgm:t>
    </dgm:pt>
    <dgm:pt modelId="{F1F92B31-66B6-491A-A9DE-B0BBA371C241}" type="pres">
      <dgm:prSet presAssocID="{CC39F67E-0198-4460-97B1-28F931EE953A}" presName="Name1" presStyleCnt="0"/>
      <dgm:spPr/>
      <dgm:t>
        <a:bodyPr/>
        <a:lstStyle/>
        <a:p>
          <a:endParaRPr lang="zh-TW" altLang="en-US"/>
        </a:p>
      </dgm:t>
    </dgm:pt>
    <dgm:pt modelId="{3DBD1BF4-14EF-4F95-AB96-7B93C49D05E1}" type="pres">
      <dgm:prSet presAssocID="{CC39F67E-0198-4460-97B1-28F931EE953A}" presName="cycle" presStyleCnt="0"/>
      <dgm:spPr/>
      <dgm:t>
        <a:bodyPr/>
        <a:lstStyle/>
        <a:p>
          <a:endParaRPr lang="zh-TW" altLang="en-US"/>
        </a:p>
      </dgm:t>
    </dgm:pt>
    <dgm:pt modelId="{90C52302-7155-4C78-A9ED-54F428E27204}" type="pres">
      <dgm:prSet presAssocID="{CC39F67E-0198-4460-97B1-28F931EE953A}" presName="srcNode" presStyleLbl="node1" presStyleIdx="0" presStyleCnt="5"/>
      <dgm:spPr/>
      <dgm:t>
        <a:bodyPr/>
        <a:lstStyle/>
        <a:p>
          <a:endParaRPr lang="zh-TW" altLang="en-US"/>
        </a:p>
      </dgm:t>
    </dgm:pt>
    <dgm:pt modelId="{0815CC98-F9E4-440F-852F-815A6A36B696}" type="pres">
      <dgm:prSet presAssocID="{CC39F67E-0198-4460-97B1-28F931EE953A}" presName="conn" presStyleLbl="parChTrans1D2" presStyleIdx="0" presStyleCnt="1"/>
      <dgm:spPr/>
      <dgm:t>
        <a:bodyPr/>
        <a:lstStyle/>
        <a:p>
          <a:endParaRPr lang="zh-TW" altLang="en-US"/>
        </a:p>
      </dgm:t>
    </dgm:pt>
    <dgm:pt modelId="{93D28212-B70F-4DC1-AAAE-5157F3FB4FA7}" type="pres">
      <dgm:prSet presAssocID="{CC39F67E-0198-4460-97B1-28F931EE953A}" presName="extraNode" presStyleLbl="node1" presStyleIdx="0" presStyleCnt="5"/>
      <dgm:spPr/>
      <dgm:t>
        <a:bodyPr/>
        <a:lstStyle/>
        <a:p>
          <a:endParaRPr lang="zh-TW" altLang="en-US"/>
        </a:p>
      </dgm:t>
    </dgm:pt>
    <dgm:pt modelId="{2D93D6E3-0D8C-418C-A086-89FE01DE29D6}" type="pres">
      <dgm:prSet presAssocID="{CC39F67E-0198-4460-97B1-28F931EE953A}" presName="dstNode" presStyleLbl="node1" presStyleIdx="0" presStyleCnt="5"/>
      <dgm:spPr/>
      <dgm:t>
        <a:bodyPr/>
        <a:lstStyle/>
        <a:p>
          <a:endParaRPr lang="zh-TW" altLang="en-US"/>
        </a:p>
      </dgm:t>
    </dgm:pt>
    <dgm:pt modelId="{221A7601-78B4-4060-9F04-9E30E685EE4E}" type="pres">
      <dgm:prSet presAssocID="{521982C8-3F05-4245-9195-D70639616839}" presName="text_1" presStyleLbl="node1" presStyleIdx="0" presStyleCnt="5">
        <dgm:presLayoutVars>
          <dgm:bulletEnabled val="1"/>
        </dgm:presLayoutVars>
      </dgm:prSet>
      <dgm:spPr>
        <a:prstGeom prst="roundRect">
          <a:avLst/>
        </a:prstGeom>
      </dgm:spPr>
      <dgm:t>
        <a:bodyPr/>
        <a:lstStyle/>
        <a:p>
          <a:endParaRPr lang="zh-TW" altLang="en-US"/>
        </a:p>
      </dgm:t>
    </dgm:pt>
    <dgm:pt modelId="{81A7C544-8B40-4C63-9E84-EE93FCB268FE}" type="pres">
      <dgm:prSet presAssocID="{521982C8-3F05-4245-9195-D70639616839}" presName="accent_1" presStyleCnt="0"/>
      <dgm:spPr/>
      <dgm:t>
        <a:bodyPr/>
        <a:lstStyle/>
        <a:p>
          <a:endParaRPr lang="zh-TW" altLang="en-US"/>
        </a:p>
      </dgm:t>
    </dgm:pt>
    <dgm:pt modelId="{EFA950DF-AB23-4AA0-A643-3C684E362B7A}" type="pres">
      <dgm:prSet presAssocID="{521982C8-3F05-4245-9195-D70639616839}" presName="accentRepeatNode" presStyleLbl="solidFgAcc1" presStyleIdx="0" presStyleCnt="5"/>
      <dgm:spPr/>
      <dgm:t>
        <a:bodyPr/>
        <a:lstStyle/>
        <a:p>
          <a:endParaRPr lang="zh-TW" altLang="en-US"/>
        </a:p>
      </dgm:t>
    </dgm:pt>
    <dgm:pt modelId="{1EB24349-ADF2-4E55-BC56-AD3DCA79BE14}" type="pres">
      <dgm:prSet presAssocID="{4E037D3D-D807-4DCB-8C19-E1C1241496E3}" presName="text_2" presStyleLbl="node1" presStyleIdx="1" presStyleCnt="5">
        <dgm:presLayoutVars>
          <dgm:bulletEnabled val="1"/>
        </dgm:presLayoutVars>
      </dgm:prSet>
      <dgm:spPr/>
      <dgm:t>
        <a:bodyPr/>
        <a:lstStyle/>
        <a:p>
          <a:endParaRPr lang="zh-TW" altLang="en-US"/>
        </a:p>
      </dgm:t>
    </dgm:pt>
    <dgm:pt modelId="{F1BA031E-7CAC-48AD-9081-102C5EC80AEB}" type="pres">
      <dgm:prSet presAssocID="{4E037D3D-D807-4DCB-8C19-E1C1241496E3}" presName="accent_2" presStyleCnt="0"/>
      <dgm:spPr/>
      <dgm:t>
        <a:bodyPr/>
        <a:lstStyle/>
        <a:p>
          <a:endParaRPr lang="zh-TW" altLang="en-US"/>
        </a:p>
      </dgm:t>
    </dgm:pt>
    <dgm:pt modelId="{592DF49E-566E-4B55-AB47-7977D3A12428}" type="pres">
      <dgm:prSet presAssocID="{4E037D3D-D807-4DCB-8C19-E1C1241496E3}" presName="accentRepeatNode" presStyleLbl="solidFgAcc1" presStyleIdx="1" presStyleCnt="5"/>
      <dgm:spPr/>
      <dgm:t>
        <a:bodyPr/>
        <a:lstStyle/>
        <a:p>
          <a:endParaRPr lang="zh-TW" altLang="en-US"/>
        </a:p>
      </dgm:t>
    </dgm:pt>
    <dgm:pt modelId="{6CE5F0CF-FFCA-471C-A3D2-70885CE7B53F}" type="pres">
      <dgm:prSet presAssocID="{5143959C-6F46-414F-AC18-56E9E5E7BA80}" presName="text_3" presStyleLbl="node1" presStyleIdx="2" presStyleCnt="5">
        <dgm:presLayoutVars>
          <dgm:bulletEnabled val="1"/>
        </dgm:presLayoutVars>
      </dgm:prSet>
      <dgm:spPr/>
      <dgm:t>
        <a:bodyPr/>
        <a:lstStyle/>
        <a:p>
          <a:endParaRPr lang="zh-TW" altLang="en-US"/>
        </a:p>
      </dgm:t>
    </dgm:pt>
    <dgm:pt modelId="{1ADFEA3E-58C4-4312-B689-08F2C3847C59}" type="pres">
      <dgm:prSet presAssocID="{5143959C-6F46-414F-AC18-56E9E5E7BA80}" presName="accent_3" presStyleCnt="0"/>
      <dgm:spPr/>
      <dgm:t>
        <a:bodyPr/>
        <a:lstStyle/>
        <a:p>
          <a:endParaRPr lang="zh-TW" altLang="en-US"/>
        </a:p>
      </dgm:t>
    </dgm:pt>
    <dgm:pt modelId="{C6E8805A-D5F9-4A97-8280-00F40DA88F8B}" type="pres">
      <dgm:prSet presAssocID="{5143959C-6F46-414F-AC18-56E9E5E7BA80}" presName="accentRepeatNode" presStyleLbl="solidFgAcc1" presStyleIdx="2" presStyleCnt="5"/>
      <dgm:spPr/>
      <dgm:t>
        <a:bodyPr/>
        <a:lstStyle/>
        <a:p>
          <a:endParaRPr lang="zh-TW" altLang="en-US"/>
        </a:p>
      </dgm:t>
    </dgm:pt>
    <dgm:pt modelId="{E9FDF8BF-5C6E-4DE4-AC7B-395E3EFD0C51}" type="pres">
      <dgm:prSet presAssocID="{D47AFEB2-01E8-4626-9FB6-C22DD0BD9B86}" presName="text_4" presStyleLbl="node1" presStyleIdx="3" presStyleCnt="5">
        <dgm:presLayoutVars>
          <dgm:bulletEnabled val="1"/>
        </dgm:presLayoutVars>
      </dgm:prSet>
      <dgm:spPr/>
      <dgm:t>
        <a:bodyPr/>
        <a:lstStyle/>
        <a:p>
          <a:endParaRPr lang="zh-TW" altLang="en-US"/>
        </a:p>
      </dgm:t>
    </dgm:pt>
    <dgm:pt modelId="{929A6BB8-03AF-4227-9D3B-9741C30372BF}" type="pres">
      <dgm:prSet presAssocID="{D47AFEB2-01E8-4626-9FB6-C22DD0BD9B86}" presName="accent_4" presStyleCnt="0"/>
      <dgm:spPr/>
      <dgm:t>
        <a:bodyPr/>
        <a:lstStyle/>
        <a:p>
          <a:endParaRPr lang="zh-TW" altLang="en-US"/>
        </a:p>
      </dgm:t>
    </dgm:pt>
    <dgm:pt modelId="{54C906A1-608A-4C4E-A5CA-0ED3E1C87883}" type="pres">
      <dgm:prSet presAssocID="{D47AFEB2-01E8-4626-9FB6-C22DD0BD9B86}" presName="accentRepeatNode" presStyleLbl="solidFgAcc1" presStyleIdx="3" presStyleCnt="5"/>
      <dgm:spPr/>
      <dgm:t>
        <a:bodyPr/>
        <a:lstStyle/>
        <a:p>
          <a:endParaRPr lang="zh-TW" altLang="en-US"/>
        </a:p>
      </dgm:t>
    </dgm:pt>
    <dgm:pt modelId="{E0DCCE51-C10C-40BE-A8A9-FD5FB7BE2D3A}" type="pres">
      <dgm:prSet presAssocID="{4C578921-C39D-4421-AB41-EE81644012BB}" presName="text_5" presStyleLbl="node1" presStyleIdx="4" presStyleCnt="5">
        <dgm:presLayoutVars>
          <dgm:bulletEnabled val="1"/>
        </dgm:presLayoutVars>
      </dgm:prSet>
      <dgm:spPr/>
      <dgm:t>
        <a:bodyPr/>
        <a:lstStyle/>
        <a:p>
          <a:endParaRPr lang="zh-TW" altLang="en-US"/>
        </a:p>
      </dgm:t>
    </dgm:pt>
    <dgm:pt modelId="{82CA9AC2-DE51-4013-BDD9-AD804D5B7471}" type="pres">
      <dgm:prSet presAssocID="{4C578921-C39D-4421-AB41-EE81644012BB}" presName="accent_5" presStyleCnt="0"/>
      <dgm:spPr/>
      <dgm:t>
        <a:bodyPr/>
        <a:lstStyle/>
        <a:p>
          <a:endParaRPr lang="zh-TW" altLang="en-US"/>
        </a:p>
      </dgm:t>
    </dgm:pt>
    <dgm:pt modelId="{EC88F87A-DE7A-4460-B28E-69FE69055626}" type="pres">
      <dgm:prSet presAssocID="{4C578921-C39D-4421-AB41-EE81644012BB}" presName="accentRepeatNode" presStyleLbl="solidFgAcc1" presStyleIdx="4" presStyleCnt="5"/>
      <dgm:spPr/>
      <dgm:t>
        <a:bodyPr/>
        <a:lstStyle/>
        <a:p>
          <a:endParaRPr lang="zh-TW" altLang="en-US"/>
        </a:p>
      </dgm:t>
    </dgm:pt>
  </dgm:ptLst>
  <dgm:cxnLst>
    <dgm:cxn modelId="{BBDD54DE-3789-4110-8BED-951B144AE6DD}" srcId="{CC39F67E-0198-4460-97B1-28F931EE953A}" destId="{5143959C-6F46-414F-AC18-56E9E5E7BA80}" srcOrd="2" destOrd="0" parTransId="{043301C3-3499-4396-8084-5D84BF5B807B}" sibTransId="{20CA762A-EA88-4F64-9243-2776BBA29055}"/>
    <dgm:cxn modelId="{750A9804-92FA-440B-8020-BC5B24167A99}" type="presOf" srcId="{D47AFEB2-01E8-4626-9FB6-C22DD0BD9B86}" destId="{E9FDF8BF-5C6E-4DE4-AC7B-395E3EFD0C51}" srcOrd="0" destOrd="0" presId="urn:microsoft.com/office/officeart/2008/layout/VerticalCurvedList"/>
    <dgm:cxn modelId="{E9DDE49E-4448-420F-BBF9-7456C0E4D52A}" srcId="{CC39F67E-0198-4460-97B1-28F931EE953A}" destId="{D47AFEB2-01E8-4626-9FB6-C22DD0BD9B86}" srcOrd="3" destOrd="0" parTransId="{421C39B2-5AD0-4182-9C27-F7528296C08D}" sibTransId="{9F1CA618-7539-490A-A8DF-E1DFF036C977}"/>
    <dgm:cxn modelId="{42563A64-DA46-4DCD-B449-2CA7A75E8B08}" type="presOf" srcId="{4C578921-C39D-4421-AB41-EE81644012BB}" destId="{E0DCCE51-C10C-40BE-A8A9-FD5FB7BE2D3A}" srcOrd="0" destOrd="0" presId="urn:microsoft.com/office/officeart/2008/layout/VerticalCurvedList"/>
    <dgm:cxn modelId="{62FF5625-347C-43CB-8F38-794C8E5B2A90}" srcId="{CC39F67E-0198-4460-97B1-28F931EE953A}" destId="{4E037D3D-D807-4DCB-8C19-E1C1241496E3}" srcOrd="1" destOrd="0" parTransId="{2761FE70-0426-4936-9AE7-ABFBFAAE1B92}" sibTransId="{F779D7A6-27C7-4E35-ACE9-BCC6DAE67A7C}"/>
    <dgm:cxn modelId="{674B0E37-3B32-45FD-9D67-50BEAC847844}" type="presOf" srcId="{CC39F67E-0198-4460-97B1-28F931EE953A}" destId="{52AA8748-059E-4BD0-A451-DD61FC043954}" srcOrd="0" destOrd="0" presId="urn:microsoft.com/office/officeart/2008/layout/VerticalCurvedList"/>
    <dgm:cxn modelId="{5BE4CED0-0CA6-47A5-BDF5-89F9E568AAF1}" type="presOf" srcId="{7685E9E6-D2FB-415F-8637-D6613D55199E}" destId="{0815CC98-F9E4-440F-852F-815A6A36B696}" srcOrd="0" destOrd="0" presId="urn:microsoft.com/office/officeart/2008/layout/VerticalCurvedList"/>
    <dgm:cxn modelId="{190E4B95-E3E7-4240-B1FA-6DFA98EA4927}" srcId="{CC39F67E-0198-4460-97B1-28F931EE953A}" destId="{4C578921-C39D-4421-AB41-EE81644012BB}" srcOrd="4" destOrd="0" parTransId="{FD993750-A9C2-4C25-9C8D-DED6B3299312}" sibTransId="{E5692A35-9328-4D02-99DA-9F48E5459FED}"/>
    <dgm:cxn modelId="{04F5F42C-B112-4124-8917-4447BF6BAC59}" type="presOf" srcId="{5143959C-6F46-414F-AC18-56E9E5E7BA80}" destId="{6CE5F0CF-FFCA-471C-A3D2-70885CE7B53F}" srcOrd="0" destOrd="0" presId="urn:microsoft.com/office/officeart/2008/layout/VerticalCurvedList"/>
    <dgm:cxn modelId="{CA1010C7-B8AD-4972-8D2A-1D5919D7B755}" type="presOf" srcId="{4E037D3D-D807-4DCB-8C19-E1C1241496E3}" destId="{1EB24349-ADF2-4E55-BC56-AD3DCA79BE14}" srcOrd="0" destOrd="0" presId="urn:microsoft.com/office/officeart/2008/layout/VerticalCurvedList"/>
    <dgm:cxn modelId="{87E4A8C2-164C-4A48-81DA-FDE46C0C012C}" type="presOf" srcId="{521982C8-3F05-4245-9195-D70639616839}" destId="{221A7601-78B4-4060-9F04-9E30E685EE4E}" srcOrd="0" destOrd="0" presId="urn:microsoft.com/office/officeart/2008/layout/VerticalCurvedList"/>
    <dgm:cxn modelId="{1C6BDCBE-1426-4A4F-BEC7-E21BC27444FA}" srcId="{CC39F67E-0198-4460-97B1-28F931EE953A}" destId="{521982C8-3F05-4245-9195-D70639616839}" srcOrd="0" destOrd="0" parTransId="{3D6BE69A-E478-4F90-A9E8-D51BE5DC5C60}" sibTransId="{7685E9E6-D2FB-415F-8637-D6613D55199E}"/>
    <dgm:cxn modelId="{B324B084-8B66-4670-97A8-F6F30F53A938}" type="presParOf" srcId="{52AA8748-059E-4BD0-A451-DD61FC043954}" destId="{F1F92B31-66B6-491A-A9DE-B0BBA371C241}" srcOrd="0" destOrd="0" presId="urn:microsoft.com/office/officeart/2008/layout/VerticalCurvedList"/>
    <dgm:cxn modelId="{119BE727-5852-4614-9AE3-42441C6AC384}" type="presParOf" srcId="{F1F92B31-66B6-491A-A9DE-B0BBA371C241}" destId="{3DBD1BF4-14EF-4F95-AB96-7B93C49D05E1}" srcOrd="0" destOrd="0" presId="urn:microsoft.com/office/officeart/2008/layout/VerticalCurvedList"/>
    <dgm:cxn modelId="{F1E39D89-2D51-4693-9F4B-D11BA06F5E8A}" type="presParOf" srcId="{3DBD1BF4-14EF-4F95-AB96-7B93C49D05E1}" destId="{90C52302-7155-4C78-A9ED-54F428E27204}" srcOrd="0" destOrd="0" presId="urn:microsoft.com/office/officeart/2008/layout/VerticalCurvedList"/>
    <dgm:cxn modelId="{D3728FB2-BF93-4C58-9C57-58D0559B8777}" type="presParOf" srcId="{3DBD1BF4-14EF-4F95-AB96-7B93C49D05E1}" destId="{0815CC98-F9E4-440F-852F-815A6A36B696}" srcOrd="1" destOrd="0" presId="urn:microsoft.com/office/officeart/2008/layout/VerticalCurvedList"/>
    <dgm:cxn modelId="{8DCC5C2D-E0A3-4868-B2C3-8613C8AD68FE}" type="presParOf" srcId="{3DBD1BF4-14EF-4F95-AB96-7B93C49D05E1}" destId="{93D28212-B70F-4DC1-AAAE-5157F3FB4FA7}" srcOrd="2" destOrd="0" presId="urn:microsoft.com/office/officeart/2008/layout/VerticalCurvedList"/>
    <dgm:cxn modelId="{D1B3AE40-4C09-4C6E-8512-4F34B5A7F8BC}" type="presParOf" srcId="{3DBD1BF4-14EF-4F95-AB96-7B93C49D05E1}" destId="{2D93D6E3-0D8C-418C-A086-89FE01DE29D6}" srcOrd="3" destOrd="0" presId="urn:microsoft.com/office/officeart/2008/layout/VerticalCurvedList"/>
    <dgm:cxn modelId="{7E508E79-3A8C-4C19-AB3C-D1FB42144C6F}" type="presParOf" srcId="{F1F92B31-66B6-491A-A9DE-B0BBA371C241}" destId="{221A7601-78B4-4060-9F04-9E30E685EE4E}" srcOrd="1" destOrd="0" presId="urn:microsoft.com/office/officeart/2008/layout/VerticalCurvedList"/>
    <dgm:cxn modelId="{3A5494C1-FAED-48CC-B34B-B2B0CFA779BC}" type="presParOf" srcId="{F1F92B31-66B6-491A-A9DE-B0BBA371C241}" destId="{81A7C544-8B40-4C63-9E84-EE93FCB268FE}" srcOrd="2" destOrd="0" presId="urn:microsoft.com/office/officeart/2008/layout/VerticalCurvedList"/>
    <dgm:cxn modelId="{794528DD-0E94-4742-9847-7C4DEDBD6970}" type="presParOf" srcId="{81A7C544-8B40-4C63-9E84-EE93FCB268FE}" destId="{EFA950DF-AB23-4AA0-A643-3C684E362B7A}" srcOrd="0" destOrd="0" presId="urn:microsoft.com/office/officeart/2008/layout/VerticalCurvedList"/>
    <dgm:cxn modelId="{584D2B64-D9CC-4FEF-9D6F-4B14B6A8E522}" type="presParOf" srcId="{F1F92B31-66B6-491A-A9DE-B0BBA371C241}" destId="{1EB24349-ADF2-4E55-BC56-AD3DCA79BE14}" srcOrd="3" destOrd="0" presId="urn:microsoft.com/office/officeart/2008/layout/VerticalCurvedList"/>
    <dgm:cxn modelId="{44D66AF1-B056-4EAE-89AE-42AC0F95A0B6}" type="presParOf" srcId="{F1F92B31-66B6-491A-A9DE-B0BBA371C241}" destId="{F1BA031E-7CAC-48AD-9081-102C5EC80AEB}" srcOrd="4" destOrd="0" presId="urn:microsoft.com/office/officeart/2008/layout/VerticalCurvedList"/>
    <dgm:cxn modelId="{E9622EA8-18A1-420B-BFFA-5C85DFA3A302}" type="presParOf" srcId="{F1BA031E-7CAC-48AD-9081-102C5EC80AEB}" destId="{592DF49E-566E-4B55-AB47-7977D3A12428}" srcOrd="0" destOrd="0" presId="urn:microsoft.com/office/officeart/2008/layout/VerticalCurvedList"/>
    <dgm:cxn modelId="{79D0F77C-9C92-4CAE-81D8-0E1500AFF2F9}" type="presParOf" srcId="{F1F92B31-66B6-491A-A9DE-B0BBA371C241}" destId="{6CE5F0CF-FFCA-471C-A3D2-70885CE7B53F}" srcOrd="5" destOrd="0" presId="urn:microsoft.com/office/officeart/2008/layout/VerticalCurvedList"/>
    <dgm:cxn modelId="{ADEB9C8C-A1B5-43B6-8FC9-F9A68C68ED0F}" type="presParOf" srcId="{F1F92B31-66B6-491A-A9DE-B0BBA371C241}" destId="{1ADFEA3E-58C4-4312-B689-08F2C3847C59}" srcOrd="6" destOrd="0" presId="urn:microsoft.com/office/officeart/2008/layout/VerticalCurvedList"/>
    <dgm:cxn modelId="{BB146AF3-5FE9-4D8B-B029-4D1EC79E318F}" type="presParOf" srcId="{1ADFEA3E-58C4-4312-B689-08F2C3847C59}" destId="{C6E8805A-D5F9-4A97-8280-00F40DA88F8B}" srcOrd="0" destOrd="0" presId="urn:microsoft.com/office/officeart/2008/layout/VerticalCurvedList"/>
    <dgm:cxn modelId="{FD003E42-2B82-4FED-B5E5-02547547780D}" type="presParOf" srcId="{F1F92B31-66B6-491A-A9DE-B0BBA371C241}" destId="{E9FDF8BF-5C6E-4DE4-AC7B-395E3EFD0C51}" srcOrd="7" destOrd="0" presId="urn:microsoft.com/office/officeart/2008/layout/VerticalCurvedList"/>
    <dgm:cxn modelId="{33542ABA-4593-4922-9144-A25D7AE8F333}" type="presParOf" srcId="{F1F92B31-66B6-491A-A9DE-B0BBA371C241}" destId="{929A6BB8-03AF-4227-9D3B-9741C30372BF}" srcOrd="8" destOrd="0" presId="urn:microsoft.com/office/officeart/2008/layout/VerticalCurvedList"/>
    <dgm:cxn modelId="{9C1B1FE0-F720-4C2B-9594-D950C00CD70F}" type="presParOf" srcId="{929A6BB8-03AF-4227-9D3B-9741C30372BF}" destId="{54C906A1-608A-4C4E-A5CA-0ED3E1C87883}" srcOrd="0" destOrd="0" presId="urn:microsoft.com/office/officeart/2008/layout/VerticalCurvedList"/>
    <dgm:cxn modelId="{D14A2F61-0807-49B3-963C-4C6B260E203F}" type="presParOf" srcId="{F1F92B31-66B6-491A-A9DE-B0BBA371C241}" destId="{E0DCCE51-C10C-40BE-A8A9-FD5FB7BE2D3A}" srcOrd="9" destOrd="0" presId="urn:microsoft.com/office/officeart/2008/layout/VerticalCurvedList"/>
    <dgm:cxn modelId="{0122605F-97B6-46ED-8E2E-9A617C8C2E51}" type="presParOf" srcId="{F1F92B31-66B6-491A-A9DE-B0BBA371C241}" destId="{82CA9AC2-DE51-4013-BDD9-AD804D5B7471}" srcOrd="10" destOrd="0" presId="urn:microsoft.com/office/officeart/2008/layout/VerticalCurvedList"/>
    <dgm:cxn modelId="{20A46AB7-C247-40F4-B74D-3C5DC1CFB132}" type="presParOf" srcId="{82CA9AC2-DE51-4013-BDD9-AD804D5B7471}" destId="{EC88F87A-DE7A-4460-B28E-69FE6905562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78CD19-C244-4A4F-B6BC-E732196D8F15}" type="doc">
      <dgm:prSet loTypeId="urn:microsoft.com/office/officeart/2011/layout/InterconnectedBlockProcess#1" loCatId="process" qsTypeId="urn:microsoft.com/office/officeart/2005/8/quickstyle/3d1" qsCatId="3D" csTypeId="urn:microsoft.com/office/officeart/2005/8/colors/colorful4" csCatId="colorful" phldr="1"/>
      <dgm:spPr/>
      <dgm:t>
        <a:bodyPr/>
        <a:lstStyle/>
        <a:p>
          <a:endParaRPr lang="zh-TW" altLang="en-US"/>
        </a:p>
      </dgm:t>
    </dgm:pt>
    <dgm:pt modelId="{DD422109-E1BF-4398-A8B3-482FE0CC41E1}">
      <dgm:prSet phldrT="[文字]" custT="1"/>
      <dgm:spPr/>
      <dgm:t>
        <a:bodyPr/>
        <a:lstStyle/>
        <a:p>
          <a:r>
            <a:rPr lang="en-US" altLang="zh-TW" sz="2000" u="none" dirty="0">
              <a:latin typeface="微軟正黑體" panose="020B0604030504040204" pitchFamily="34" charset="-120"/>
              <a:ea typeface="微軟正黑體" panose="020B0604030504040204" pitchFamily="34" charset="-120"/>
            </a:rPr>
            <a:t>20</a:t>
          </a:r>
          <a:r>
            <a:rPr lang="zh-TW" altLang="en-US" sz="2000" u="none" dirty="0">
              <a:latin typeface="微軟正黑體" panose="020B0604030504040204" pitchFamily="34" charset="-120"/>
              <a:ea typeface="微軟正黑體" panose="020B0604030504040204" pitchFamily="34" charset="-120"/>
            </a:rPr>
            <a:t>世紀前</a:t>
          </a:r>
          <a:endParaRPr lang="zh-TW" altLang="en-US" sz="2000" dirty="0">
            <a:latin typeface="微軟正黑體" panose="020B0604030504040204" pitchFamily="34" charset="-120"/>
            <a:ea typeface="微軟正黑體" panose="020B0604030504040204" pitchFamily="34" charset="-120"/>
          </a:endParaRPr>
        </a:p>
      </dgm:t>
    </dgm:pt>
    <dgm:pt modelId="{ACA8F5C4-F153-4927-B7AD-B775FA8B6785}" type="parTrans" cxnId="{57E2C60C-6586-45C3-8A70-5103ABA5511E}">
      <dgm:prSet/>
      <dgm:spPr/>
      <dgm:t>
        <a:bodyPr/>
        <a:lstStyle/>
        <a:p>
          <a:endParaRPr lang="zh-TW" altLang="en-US"/>
        </a:p>
      </dgm:t>
    </dgm:pt>
    <dgm:pt modelId="{D50570D7-4D8F-4509-965C-B5C43C5DF93D}" type="sibTrans" cxnId="{57E2C60C-6586-45C3-8A70-5103ABA5511E}">
      <dgm:prSet/>
      <dgm:spPr/>
      <dgm:t>
        <a:bodyPr/>
        <a:lstStyle/>
        <a:p>
          <a:endParaRPr lang="zh-TW" altLang="en-US"/>
        </a:p>
      </dgm:t>
    </dgm:pt>
    <dgm:pt modelId="{199A187B-382B-4EBC-98BF-78A4D65AB99E}">
      <dgm:prSet phldrT="[文字]" custT="1"/>
      <dgm:spPr/>
      <dgm:t>
        <a:bodyPr/>
        <a:lstStyle/>
        <a:p>
          <a:pPr indent="0" algn="l">
            <a:spcBef>
              <a:spcPts val="600"/>
            </a:spcBef>
          </a:pP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歷史中不被重視的人</a:t>
          </a:r>
        </a:p>
      </dgm:t>
    </dgm:pt>
    <dgm:pt modelId="{7191614D-A35C-4FE4-AF4C-7F6CEC540B6A}" type="parTrans" cxnId="{0B994432-A22A-40AB-B3D1-A2C6EB0FFBF3}">
      <dgm:prSet/>
      <dgm:spPr/>
      <dgm:t>
        <a:bodyPr/>
        <a:lstStyle/>
        <a:p>
          <a:endParaRPr lang="zh-TW" altLang="en-US"/>
        </a:p>
      </dgm:t>
    </dgm:pt>
    <dgm:pt modelId="{21C968F2-96D8-491D-982A-5F361112CA20}" type="sibTrans" cxnId="{0B994432-A22A-40AB-B3D1-A2C6EB0FFBF3}">
      <dgm:prSet/>
      <dgm:spPr/>
      <dgm:t>
        <a:bodyPr/>
        <a:lstStyle/>
        <a:p>
          <a:endParaRPr lang="zh-TW" altLang="en-US"/>
        </a:p>
      </dgm:t>
    </dgm:pt>
    <dgm:pt modelId="{86FE5B00-3B71-41A9-9062-D910C79717A7}">
      <dgm:prSet phldrT="[文字]" custT="1"/>
      <dgm:spPr/>
      <dgm:t>
        <a:bodyPr/>
        <a:lstStyle/>
        <a:p>
          <a:r>
            <a:rPr lang="en-US" altLang="zh-TW" sz="2000" u="none" dirty="0">
              <a:latin typeface="微軟正黑體" panose="020B0604030504040204" pitchFamily="34" charset="-120"/>
              <a:ea typeface="微軟正黑體" panose="020B0604030504040204" pitchFamily="34" charset="-120"/>
            </a:rPr>
            <a:t>20</a:t>
          </a:r>
          <a:r>
            <a:rPr lang="zh-TW" altLang="en-US" sz="2000" u="none" dirty="0">
              <a:latin typeface="微軟正黑體" panose="020B0604030504040204" pitchFamily="34" charset="-120"/>
              <a:ea typeface="微軟正黑體" panose="020B0604030504040204" pitchFamily="34" charset="-120"/>
            </a:rPr>
            <a:t>世紀初</a:t>
          </a:r>
          <a:endParaRPr lang="zh-TW" altLang="en-US" sz="2000" dirty="0">
            <a:latin typeface="微軟正黑體" panose="020B0604030504040204" pitchFamily="34" charset="-120"/>
            <a:ea typeface="微軟正黑體" panose="020B0604030504040204" pitchFamily="34" charset="-120"/>
          </a:endParaRPr>
        </a:p>
      </dgm:t>
    </dgm:pt>
    <dgm:pt modelId="{5C9B57BD-28A6-43DD-8465-6757BD8EEBFB}" type="parTrans" cxnId="{3460E071-A236-41D8-9D66-D827A0019E65}">
      <dgm:prSet/>
      <dgm:spPr/>
      <dgm:t>
        <a:bodyPr/>
        <a:lstStyle/>
        <a:p>
          <a:endParaRPr lang="zh-TW" altLang="en-US"/>
        </a:p>
      </dgm:t>
    </dgm:pt>
    <dgm:pt modelId="{554BB379-91A0-41EF-8AF5-96EE97536009}" type="sibTrans" cxnId="{3460E071-A236-41D8-9D66-D827A0019E65}">
      <dgm:prSet/>
      <dgm:spPr/>
      <dgm:t>
        <a:bodyPr/>
        <a:lstStyle/>
        <a:p>
          <a:endParaRPr lang="zh-TW" altLang="en-US"/>
        </a:p>
      </dgm:t>
    </dgm:pt>
    <dgm:pt modelId="{F9A677A4-D6CE-41BB-B812-B2942051B4FF}">
      <dgm:prSet phldrT="[文字]" custT="1"/>
      <dgm:spPr/>
      <dgm:t>
        <a:bodyPr/>
        <a:lstStyle/>
        <a:p>
          <a:pPr algn="l">
            <a:spcBef>
              <a:spcPts val="600"/>
            </a:spcBef>
          </a:pP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國際兒童宣言所保障的對象</a:t>
          </a:r>
        </a:p>
      </dgm:t>
    </dgm:pt>
    <dgm:pt modelId="{A64C83E9-ED12-43E1-8F71-051DC958BD68}" type="parTrans" cxnId="{42144646-9AAC-4830-B92B-9C536BFA45E9}">
      <dgm:prSet/>
      <dgm:spPr/>
      <dgm:t>
        <a:bodyPr/>
        <a:lstStyle/>
        <a:p>
          <a:endParaRPr lang="zh-TW" altLang="en-US"/>
        </a:p>
      </dgm:t>
    </dgm:pt>
    <dgm:pt modelId="{6E090360-D61B-4514-ACD8-BA74CA02D69B}" type="sibTrans" cxnId="{42144646-9AAC-4830-B92B-9C536BFA45E9}">
      <dgm:prSet/>
      <dgm:spPr/>
      <dgm:t>
        <a:bodyPr/>
        <a:lstStyle/>
        <a:p>
          <a:endParaRPr lang="zh-TW" altLang="en-US"/>
        </a:p>
      </dgm:t>
    </dgm:pt>
    <dgm:pt modelId="{5F3482CC-BB53-4C0D-ADF6-D338405727DD}">
      <dgm:prSet phldrT="[文字]" custT="1"/>
      <dgm:spPr/>
      <dgm:t>
        <a:bodyPr/>
        <a:lstStyle/>
        <a:p>
          <a:r>
            <a:rPr lang="en-US" altLang="zh-TW" sz="2000" u="none" dirty="0">
              <a:latin typeface="微軟正黑體" panose="020B0604030504040204" pitchFamily="34" charset="-120"/>
              <a:ea typeface="微軟正黑體" panose="020B0604030504040204" pitchFamily="34" charset="-120"/>
            </a:rPr>
            <a:t>1978-1989</a:t>
          </a:r>
          <a:r>
            <a:rPr lang="zh-TW" altLang="en-US" sz="2000" u="none" dirty="0">
              <a:latin typeface="微軟正黑體" panose="020B0604030504040204" pitchFamily="34" charset="-120"/>
              <a:ea typeface="微軟正黑體" panose="020B0604030504040204" pitchFamily="34" charset="-120"/>
            </a:rPr>
            <a:t>年</a:t>
          </a:r>
          <a:endParaRPr lang="zh-TW" altLang="en-US" sz="2000" dirty="0">
            <a:latin typeface="微軟正黑體" panose="020B0604030504040204" pitchFamily="34" charset="-120"/>
            <a:ea typeface="微軟正黑體" panose="020B0604030504040204" pitchFamily="34" charset="-120"/>
          </a:endParaRPr>
        </a:p>
      </dgm:t>
    </dgm:pt>
    <dgm:pt modelId="{564F3EF5-9066-445A-A1DA-CEFA0C096C22}" type="parTrans" cxnId="{AF21300D-B145-4B9D-B04D-47342F18369A}">
      <dgm:prSet/>
      <dgm:spPr/>
      <dgm:t>
        <a:bodyPr/>
        <a:lstStyle/>
        <a:p>
          <a:endParaRPr lang="zh-TW" altLang="en-US"/>
        </a:p>
      </dgm:t>
    </dgm:pt>
    <dgm:pt modelId="{18470CD7-2406-4906-A592-896CE3B27CAC}" type="sibTrans" cxnId="{AF21300D-B145-4B9D-B04D-47342F18369A}">
      <dgm:prSet/>
      <dgm:spPr/>
      <dgm:t>
        <a:bodyPr/>
        <a:lstStyle/>
        <a:p>
          <a:endParaRPr lang="zh-TW" altLang="en-US"/>
        </a:p>
      </dgm:t>
    </dgm:pt>
    <dgm:pt modelId="{B4C501D5-9E39-48DE-A52E-8498465AE618}">
      <dgm:prSet phldrT="[文字]" custT="1"/>
      <dgm:spPr/>
      <dgm:t>
        <a:bodyPr/>
        <a:lstStyle/>
        <a:p>
          <a:pPr algn="l"/>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兒童權利公約草擬及協商的</a:t>
          </a:r>
          <a:r>
            <a:rPr lang="en-US" altLang="zh-TW" sz="2000" b="1" dirty="0">
              <a:latin typeface="微軟正黑體" panose="020B0604030504040204" pitchFamily="34" charset="-120"/>
              <a:ea typeface="微軟正黑體" panose="020B0604030504040204" pitchFamily="34" charset="-120"/>
            </a:rPr>
            <a:t>10</a:t>
          </a:r>
          <a:r>
            <a:rPr lang="zh-TW" altLang="en-US" sz="2000" b="1" dirty="0">
              <a:latin typeface="微軟正黑體" panose="020B0604030504040204" pitchFamily="34" charset="-120"/>
              <a:ea typeface="微軟正黑體" panose="020B0604030504040204" pitchFamily="34" charset="-120"/>
            </a:rPr>
            <a:t>年</a:t>
          </a:r>
          <a:endParaRPr lang="en-US" altLang="zh-TW" sz="2000" b="1" dirty="0">
            <a:latin typeface="微軟正黑體" panose="020B0604030504040204" pitchFamily="34" charset="-120"/>
            <a:ea typeface="微軟正黑體" panose="020B0604030504040204" pitchFamily="34" charset="-120"/>
          </a:endParaRPr>
        </a:p>
      </dgm:t>
    </dgm:pt>
    <dgm:pt modelId="{E83E5D9C-A25C-4C61-8F0B-980704CF3791}" type="parTrans" cxnId="{498C6BE5-8C5C-4233-990F-08655E4167E0}">
      <dgm:prSet/>
      <dgm:spPr/>
      <dgm:t>
        <a:bodyPr/>
        <a:lstStyle/>
        <a:p>
          <a:endParaRPr lang="zh-TW" altLang="en-US"/>
        </a:p>
      </dgm:t>
    </dgm:pt>
    <dgm:pt modelId="{04BEE1F7-1913-413E-B0D2-2803C5F535E5}" type="sibTrans" cxnId="{498C6BE5-8C5C-4233-990F-08655E4167E0}">
      <dgm:prSet/>
      <dgm:spPr/>
      <dgm:t>
        <a:bodyPr/>
        <a:lstStyle/>
        <a:p>
          <a:endParaRPr lang="zh-TW" altLang="en-US"/>
        </a:p>
      </dgm:t>
    </dgm:pt>
    <dgm:pt modelId="{E360888C-F532-4CFC-917D-0DE73BF0020A}">
      <dgm:prSet phldrT="[文字]" custT="1"/>
      <dgm:spPr/>
      <dgm:t>
        <a:bodyPr/>
        <a:lstStyle/>
        <a:p>
          <a:pPr indent="0" algn="l">
            <a:spcBef>
              <a:spcPts val="600"/>
            </a:spcBef>
          </a:pP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父系尊長的財產</a:t>
          </a:r>
        </a:p>
      </dgm:t>
    </dgm:pt>
    <dgm:pt modelId="{FC09DEB4-752F-4545-A211-348A0099FF21}" type="parTrans" cxnId="{1B3A7D27-3832-4D4D-A203-664098E57BA4}">
      <dgm:prSet/>
      <dgm:spPr/>
      <dgm:t>
        <a:bodyPr/>
        <a:lstStyle/>
        <a:p>
          <a:endParaRPr lang="zh-TW" altLang="en-US"/>
        </a:p>
      </dgm:t>
    </dgm:pt>
    <dgm:pt modelId="{BE97AA31-F85D-4E15-922F-7F6E2760AAE4}" type="sibTrans" cxnId="{1B3A7D27-3832-4D4D-A203-664098E57BA4}">
      <dgm:prSet/>
      <dgm:spPr/>
      <dgm:t>
        <a:bodyPr/>
        <a:lstStyle/>
        <a:p>
          <a:endParaRPr lang="zh-TW" altLang="en-US"/>
        </a:p>
      </dgm:t>
    </dgm:pt>
    <dgm:pt modelId="{0ED14F44-A4A4-413F-8E94-75962C08C520}">
      <dgm:prSet phldrT="[文字]" custT="1"/>
      <dgm:spPr/>
      <dgm:t>
        <a:bodyPr/>
        <a:lstStyle/>
        <a:p>
          <a:pPr algn="l">
            <a:spcBef>
              <a:spcPts val="600"/>
            </a:spcBef>
          </a:pP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慈善、福利的客體</a:t>
          </a:r>
        </a:p>
      </dgm:t>
    </dgm:pt>
    <dgm:pt modelId="{D0780323-0782-43C4-ABAA-180EEA53935B}" type="parTrans" cxnId="{B704107B-0967-4B6E-9EC5-D90AE39EA7E4}">
      <dgm:prSet/>
      <dgm:spPr/>
      <dgm:t>
        <a:bodyPr/>
        <a:lstStyle/>
        <a:p>
          <a:endParaRPr lang="zh-TW" altLang="en-US"/>
        </a:p>
      </dgm:t>
    </dgm:pt>
    <dgm:pt modelId="{EF0E54BB-E728-4EE0-84B0-514D54305514}" type="sibTrans" cxnId="{B704107B-0967-4B6E-9EC5-D90AE39EA7E4}">
      <dgm:prSet/>
      <dgm:spPr/>
      <dgm:t>
        <a:bodyPr/>
        <a:lstStyle/>
        <a:p>
          <a:endParaRPr lang="zh-TW" altLang="en-US"/>
        </a:p>
      </dgm:t>
    </dgm:pt>
    <dgm:pt modelId="{D2700BF1-8C65-424D-A2B3-D7F5D11E7D36}">
      <dgm:prSet phldrT="[文字]" custT="1"/>
      <dgm:spPr/>
      <dgm:t>
        <a:bodyPr/>
        <a:lstStyle/>
        <a:p>
          <a:pPr algn="l"/>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兒童應享有哪些權利？</a:t>
          </a:r>
          <a:endParaRPr lang="en-US" altLang="zh-TW" sz="2000" b="1" dirty="0">
            <a:latin typeface="微軟正黑體" panose="020B0604030504040204" pitchFamily="34" charset="-120"/>
            <a:ea typeface="微軟正黑體" panose="020B0604030504040204" pitchFamily="34" charset="-120"/>
          </a:endParaRPr>
        </a:p>
      </dgm:t>
    </dgm:pt>
    <dgm:pt modelId="{FAEA2E09-5989-41C0-B47D-983195910263}" type="parTrans" cxnId="{B9DBED5E-6C2E-48FF-AC38-BB6FFDB519D1}">
      <dgm:prSet/>
      <dgm:spPr/>
      <dgm:t>
        <a:bodyPr/>
        <a:lstStyle/>
        <a:p>
          <a:endParaRPr lang="zh-TW" altLang="en-US"/>
        </a:p>
      </dgm:t>
    </dgm:pt>
    <dgm:pt modelId="{68145A7C-4926-4817-ABFF-95F107F51E13}" type="sibTrans" cxnId="{B9DBED5E-6C2E-48FF-AC38-BB6FFDB519D1}">
      <dgm:prSet/>
      <dgm:spPr/>
      <dgm:t>
        <a:bodyPr/>
        <a:lstStyle/>
        <a:p>
          <a:endParaRPr lang="zh-TW" altLang="en-US"/>
        </a:p>
      </dgm:t>
    </dgm:pt>
    <dgm:pt modelId="{DB8E375E-B8A2-44AC-8C8C-1EA6F230D5AB}">
      <dgm:prSet phldrT="[文字]" custT="1"/>
      <dgm:spPr/>
      <dgm:t>
        <a:bodyPr/>
        <a:lstStyle/>
        <a:p>
          <a:pPr algn="l"/>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權利的主體</a:t>
          </a:r>
          <a:endParaRPr lang="en-US" altLang="zh-TW" sz="2000" b="1" dirty="0">
            <a:latin typeface="微軟正黑體" panose="020B0604030504040204" pitchFamily="34" charset="-120"/>
            <a:ea typeface="微軟正黑體" panose="020B0604030504040204" pitchFamily="34" charset="-120"/>
          </a:endParaRPr>
        </a:p>
      </dgm:t>
    </dgm:pt>
    <dgm:pt modelId="{1BE6956D-FB47-4D05-83BF-288D15E2BB4B}" type="parTrans" cxnId="{0D3B6CD5-94A0-4017-AEDD-790EB6B78D5B}">
      <dgm:prSet/>
      <dgm:spPr/>
      <dgm:t>
        <a:bodyPr/>
        <a:lstStyle/>
        <a:p>
          <a:endParaRPr lang="zh-TW" altLang="en-US"/>
        </a:p>
      </dgm:t>
    </dgm:pt>
    <dgm:pt modelId="{EAB64F9F-AC43-4DBE-B868-A578D95D1E3E}" type="sibTrans" cxnId="{0D3B6CD5-94A0-4017-AEDD-790EB6B78D5B}">
      <dgm:prSet/>
      <dgm:spPr/>
      <dgm:t>
        <a:bodyPr/>
        <a:lstStyle/>
        <a:p>
          <a:endParaRPr lang="zh-TW" altLang="en-US"/>
        </a:p>
      </dgm:t>
    </dgm:pt>
    <dgm:pt modelId="{1FAA8B90-CF0B-4B21-A790-2FF6E69B62FF}">
      <dgm:prSet phldrT="[文字]" custT="1"/>
      <dgm:spPr/>
      <dgm:t>
        <a:bodyPr/>
        <a:lstStyle/>
        <a:p>
          <a:r>
            <a:rPr lang="en-US" altLang="zh-TW" sz="2000" u="none" dirty="0">
              <a:latin typeface="微軟正黑體" panose="020B0604030504040204" pitchFamily="34" charset="-120"/>
              <a:ea typeface="微軟正黑體" panose="020B0604030504040204" pitchFamily="34" charset="-120"/>
            </a:rPr>
            <a:t>1990</a:t>
          </a:r>
          <a:r>
            <a:rPr lang="zh-TW" altLang="en-US" sz="2000" u="none" dirty="0">
              <a:latin typeface="微軟正黑體" panose="020B0604030504040204" pitchFamily="34" charset="-120"/>
              <a:ea typeface="微軟正黑體" panose="020B0604030504040204" pitchFamily="34" charset="-120"/>
            </a:rPr>
            <a:t>年後</a:t>
          </a:r>
          <a:endParaRPr lang="en-US" altLang="zh-TW" sz="2000" dirty="0">
            <a:latin typeface="微軟正黑體" panose="020B0604030504040204" pitchFamily="34" charset="-120"/>
            <a:ea typeface="微軟正黑體" panose="020B0604030504040204" pitchFamily="34" charset="-120"/>
          </a:endParaRPr>
        </a:p>
      </dgm:t>
    </dgm:pt>
    <dgm:pt modelId="{0B850986-23A0-4D08-9E10-E6D4DEF9143C}" type="parTrans" cxnId="{E91C9434-028D-42AF-B93C-251EE4529EF2}">
      <dgm:prSet/>
      <dgm:spPr/>
      <dgm:t>
        <a:bodyPr/>
        <a:lstStyle/>
        <a:p>
          <a:endParaRPr lang="zh-TW" altLang="en-US"/>
        </a:p>
      </dgm:t>
    </dgm:pt>
    <dgm:pt modelId="{0033FDFA-8F8B-45B7-8F15-B24A396F7567}" type="sibTrans" cxnId="{E91C9434-028D-42AF-B93C-251EE4529EF2}">
      <dgm:prSet/>
      <dgm:spPr/>
      <dgm:t>
        <a:bodyPr/>
        <a:lstStyle/>
        <a:p>
          <a:endParaRPr lang="zh-TW" altLang="en-US"/>
        </a:p>
      </dgm:t>
    </dgm:pt>
    <dgm:pt modelId="{47C2E107-D777-4BD2-BBA7-22121F9878F9}">
      <dgm:prSet phldrT="[文字]" custT="1"/>
      <dgm:spPr/>
      <dgm:t>
        <a:bodyPr/>
        <a:lstStyle/>
        <a:p>
          <a:pPr algn="l"/>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「兒童為權利主體」理念的具體闡釋與釐清</a:t>
          </a:r>
          <a:endParaRPr lang="en-US" altLang="zh-TW" sz="2000" b="1" dirty="0">
            <a:latin typeface="微軟正黑體" panose="020B0604030504040204" pitchFamily="34" charset="-120"/>
            <a:ea typeface="微軟正黑體" panose="020B0604030504040204" pitchFamily="34" charset="-120"/>
          </a:endParaRPr>
        </a:p>
      </dgm:t>
    </dgm:pt>
    <dgm:pt modelId="{F6221F06-3A28-4A6E-A802-B51214950379}" type="parTrans" cxnId="{115E6958-0075-4D05-897B-BFED3ED629B7}">
      <dgm:prSet/>
      <dgm:spPr/>
      <dgm:t>
        <a:bodyPr/>
        <a:lstStyle/>
        <a:p>
          <a:endParaRPr lang="zh-TW" altLang="en-US"/>
        </a:p>
      </dgm:t>
    </dgm:pt>
    <dgm:pt modelId="{9CEEEA8E-FF10-41A1-973A-DAB3F897DFAA}" type="sibTrans" cxnId="{115E6958-0075-4D05-897B-BFED3ED629B7}">
      <dgm:prSet/>
      <dgm:spPr/>
      <dgm:t>
        <a:bodyPr/>
        <a:lstStyle/>
        <a:p>
          <a:endParaRPr lang="zh-TW" altLang="en-US"/>
        </a:p>
      </dgm:t>
    </dgm:pt>
    <dgm:pt modelId="{17A49AB8-E7E7-4C3D-B988-B075EC9388C1}">
      <dgm:prSet phldrT="[文字]" custT="1"/>
      <dgm:spPr/>
      <dgm:t>
        <a:bodyPr/>
        <a:lstStyle/>
        <a:p>
          <a:pPr algn="l"/>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確認權利後，如何落實？</a:t>
          </a:r>
          <a:endParaRPr lang="en-US" altLang="zh-TW" sz="2000" b="1" dirty="0">
            <a:latin typeface="微軟正黑體" panose="020B0604030504040204" pitchFamily="34" charset="-120"/>
            <a:ea typeface="微軟正黑體" panose="020B0604030504040204" pitchFamily="34" charset="-120"/>
          </a:endParaRPr>
        </a:p>
      </dgm:t>
    </dgm:pt>
    <dgm:pt modelId="{0A5434FC-8E1F-4F19-87E7-D8E9949FC915}" type="parTrans" cxnId="{3C7126CE-0D38-44FE-AC34-279756EA95B4}">
      <dgm:prSet/>
      <dgm:spPr/>
      <dgm:t>
        <a:bodyPr/>
        <a:lstStyle/>
        <a:p>
          <a:endParaRPr lang="zh-TW" altLang="en-US"/>
        </a:p>
      </dgm:t>
    </dgm:pt>
    <dgm:pt modelId="{5807FE41-F160-4AAA-A522-E943B8926B21}" type="sibTrans" cxnId="{3C7126CE-0D38-44FE-AC34-279756EA95B4}">
      <dgm:prSet/>
      <dgm:spPr/>
      <dgm:t>
        <a:bodyPr/>
        <a:lstStyle/>
        <a:p>
          <a:endParaRPr lang="zh-TW" altLang="en-US"/>
        </a:p>
      </dgm:t>
    </dgm:pt>
    <dgm:pt modelId="{6F36D1F7-6B0F-4770-A63D-C877F9331C43}" type="pres">
      <dgm:prSet presAssocID="{FE78CD19-C244-4A4F-B6BC-E732196D8F15}" presName="Name0" presStyleCnt="0">
        <dgm:presLayoutVars>
          <dgm:chMax val="7"/>
          <dgm:chPref val="5"/>
          <dgm:dir/>
          <dgm:animOne val="branch"/>
          <dgm:animLvl val="lvl"/>
        </dgm:presLayoutVars>
      </dgm:prSet>
      <dgm:spPr/>
      <dgm:t>
        <a:bodyPr/>
        <a:lstStyle/>
        <a:p>
          <a:endParaRPr lang="zh-TW" altLang="en-US"/>
        </a:p>
      </dgm:t>
    </dgm:pt>
    <dgm:pt modelId="{5880DA0C-3116-413F-8861-C42764143912}" type="pres">
      <dgm:prSet presAssocID="{1FAA8B90-CF0B-4B21-A790-2FF6E69B62FF}" presName="ChildAccent4" presStyleCnt="0"/>
      <dgm:spPr/>
    </dgm:pt>
    <dgm:pt modelId="{28237DF7-9267-4F28-8115-B00CAC2EF1BA}" type="pres">
      <dgm:prSet presAssocID="{1FAA8B90-CF0B-4B21-A790-2FF6E69B62FF}" presName="ChildAccent" presStyleLbl="alignImgPlace1" presStyleIdx="0" presStyleCnt="4" custScaleX="132266" custLinFactNeighborX="27383"/>
      <dgm:spPr/>
      <dgm:t>
        <a:bodyPr/>
        <a:lstStyle/>
        <a:p>
          <a:endParaRPr lang="zh-TW" altLang="en-US"/>
        </a:p>
      </dgm:t>
    </dgm:pt>
    <dgm:pt modelId="{C5CE71BE-ED3C-467C-A2DA-E2C73C8C7A6C}" type="pres">
      <dgm:prSet presAssocID="{1FAA8B90-CF0B-4B21-A790-2FF6E69B62FF}" presName="Child4" presStyleLbl="revTx" presStyleIdx="0" presStyleCnt="0">
        <dgm:presLayoutVars>
          <dgm:chMax val="0"/>
          <dgm:chPref val="0"/>
          <dgm:bulletEnabled val="1"/>
        </dgm:presLayoutVars>
      </dgm:prSet>
      <dgm:spPr/>
      <dgm:t>
        <a:bodyPr/>
        <a:lstStyle/>
        <a:p>
          <a:endParaRPr lang="zh-TW" altLang="en-US"/>
        </a:p>
      </dgm:t>
    </dgm:pt>
    <dgm:pt modelId="{64379112-19FD-4605-9C0E-F8448459A37B}" type="pres">
      <dgm:prSet presAssocID="{1FAA8B90-CF0B-4B21-A790-2FF6E69B62FF}" presName="Parent4" presStyleLbl="node1" presStyleIdx="0" presStyleCnt="4" custScaleX="132266" custLinFactNeighborX="27383">
        <dgm:presLayoutVars>
          <dgm:chMax val="2"/>
          <dgm:chPref val="1"/>
          <dgm:bulletEnabled val="1"/>
        </dgm:presLayoutVars>
      </dgm:prSet>
      <dgm:spPr/>
      <dgm:t>
        <a:bodyPr/>
        <a:lstStyle/>
        <a:p>
          <a:endParaRPr lang="zh-TW" altLang="en-US"/>
        </a:p>
      </dgm:t>
    </dgm:pt>
    <dgm:pt modelId="{AAA2DE20-805B-4CD2-84E1-BD834FD542C8}" type="pres">
      <dgm:prSet presAssocID="{5F3482CC-BB53-4C0D-ADF6-D338405727DD}" presName="ChildAccent3" presStyleCnt="0"/>
      <dgm:spPr/>
    </dgm:pt>
    <dgm:pt modelId="{F2718736-FB52-4171-856D-6F398EB3D169}" type="pres">
      <dgm:prSet presAssocID="{5F3482CC-BB53-4C0D-ADF6-D338405727DD}" presName="ChildAccent" presStyleLbl="alignImgPlace1" presStyleIdx="1" presStyleCnt="4" custScaleX="120242" custLinFactNeighborX="501"/>
      <dgm:spPr/>
      <dgm:t>
        <a:bodyPr/>
        <a:lstStyle/>
        <a:p>
          <a:endParaRPr lang="zh-TW" altLang="en-US"/>
        </a:p>
      </dgm:t>
    </dgm:pt>
    <dgm:pt modelId="{462FFAE3-66B1-4E93-8868-8650CBF0C13C}" type="pres">
      <dgm:prSet presAssocID="{5F3482CC-BB53-4C0D-ADF6-D338405727DD}" presName="Child3" presStyleLbl="revTx" presStyleIdx="0" presStyleCnt="0">
        <dgm:presLayoutVars>
          <dgm:chMax val="0"/>
          <dgm:chPref val="0"/>
          <dgm:bulletEnabled val="1"/>
        </dgm:presLayoutVars>
      </dgm:prSet>
      <dgm:spPr/>
      <dgm:t>
        <a:bodyPr/>
        <a:lstStyle/>
        <a:p>
          <a:endParaRPr lang="zh-TW" altLang="en-US"/>
        </a:p>
      </dgm:t>
    </dgm:pt>
    <dgm:pt modelId="{F3495151-D20A-4F85-AF1E-3DCF221A45EA}" type="pres">
      <dgm:prSet presAssocID="{5F3482CC-BB53-4C0D-ADF6-D338405727DD}" presName="Parent3" presStyleLbl="node1" presStyleIdx="1" presStyleCnt="4" custScaleX="120242" custLinFactNeighborX="501">
        <dgm:presLayoutVars>
          <dgm:chMax val="2"/>
          <dgm:chPref val="1"/>
          <dgm:bulletEnabled val="1"/>
        </dgm:presLayoutVars>
      </dgm:prSet>
      <dgm:spPr/>
      <dgm:t>
        <a:bodyPr/>
        <a:lstStyle/>
        <a:p>
          <a:endParaRPr lang="zh-TW" altLang="en-US"/>
        </a:p>
      </dgm:t>
    </dgm:pt>
    <dgm:pt modelId="{D64E945A-F1B8-4163-A2DA-549C3C5595D6}" type="pres">
      <dgm:prSet presAssocID="{86FE5B00-3B71-41A9-9062-D910C79717A7}" presName="ChildAccent2" presStyleCnt="0"/>
      <dgm:spPr/>
    </dgm:pt>
    <dgm:pt modelId="{B184ABCE-6D9E-46C2-8F0E-E830F3779D63}" type="pres">
      <dgm:prSet presAssocID="{86FE5B00-3B71-41A9-9062-D910C79717A7}" presName="ChildAccent" presStyleLbl="alignImgPlace1" presStyleIdx="2" presStyleCnt="4" custScaleX="120242" custLinFactNeighborX="-19754"/>
      <dgm:spPr/>
      <dgm:t>
        <a:bodyPr/>
        <a:lstStyle/>
        <a:p>
          <a:endParaRPr lang="zh-TW" altLang="en-US"/>
        </a:p>
      </dgm:t>
    </dgm:pt>
    <dgm:pt modelId="{43697359-20B0-45AF-B7F8-25A10D9473A3}" type="pres">
      <dgm:prSet presAssocID="{86FE5B00-3B71-41A9-9062-D910C79717A7}" presName="Child2" presStyleLbl="revTx" presStyleIdx="0" presStyleCnt="0">
        <dgm:presLayoutVars>
          <dgm:chMax val="0"/>
          <dgm:chPref val="0"/>
          <dgm:bulletEnabled val="1"/>
        </dgm:presLayoutVars>
      </dgm:prSet>
      <dgm:spPr/>
      <dgm:t>
        <a:bodyPr/>
        <a:lstStyle/>
        <a:p>
          <a:endParaRPr lang="zh-TW" altLang="en-US"/>
        </a:p>
      </dgm:t>
    </dgm:pt>
    <dgm:pt modelId="{6E2A74A3-139A-460D-B6B3-04B6DF989427}" type="pres">
      <dgm:prSet presAssocID="{86FE5B00-3B71-41A9-9062-D910C79717A7}" presName="Parent2" presStyleLbl="node1" presStyleIdx="2" presStyleCnt="4" custScaleX="120242" custLinFactNeighborX="-19754">
        <dgm:presLayoutVars>
          <dgm:chMax val="2"/>
          <dgm:chPref val="1"/>
          <dgm:bulletEnabled val="1"/>
        </dgm:presLayoutVars>
      </dgm:prSet>
      <dgm:spPr/>
      <dgm:t>
        <a:bodyPr/>
        <a:lstStyle/>
        <a:p>
          <a:endParaRPr lang="zh-TW" altLang="en-US"/>
        </a:p>
      </dgm:t>
    </dgm:pt>
    <dgm:pt modelId="{FD3FFBCD-DCC8-45F1-A217-6386356531E8}" type="pres">
      <dgm:prSet presAssocID="{DD422109-E1BF-4398-A8B3-482FE0CC41E1}" presName="ChildAccent1" presStyleCnt="0"/>
      <dgm:spPr/>
    </dgm:pt>
    <dgm:pt modelId="{C5406708-8E25-44D3-9838-1297DACFDECB}" type="pres">
      <dgm:prSet presAssocID="{DD422109-E1BF-4398-A8B3-482FE0CC41E1}" presName="ChildAccent" presStyleLbl="alignImgPlace1" presStyleIdx="3" presStyleCnt="4" custScaleX="120242" custLinFactNeighborX="-40009" custLinFactNeighborY="655"/>
      <dgm:spPr/>
      <dgm:t>
        <a:bodyPr/>
        <a:lstStyle/>
        <a:p>
          <a:endParaRPr lang="zh-TW" altLang="en-US"/>
        </a:p>
      </dgm:t>
    </dgm:pt>
    <dgm:pt modelId="{CB91BD9E-EF88-4ACF-9486-BDB1B5D9B11E}" type="pres">
      <dgm:prSet presAssocID="{DD422109-E1BF-4398-A8B3-482FE0CC41E1}" presName="Child1" presStyleLbl="revTx" presStyleIdx="0" presStyleCnt="0">
        <dgm:presLayoutVars>
          <dgm:chMax val="0"/>
          <dgm:chPref val="0"/>
          <dgm:bulletEnabled val="1"/>
        </dgm:presLayoutVars>
      </dgm:prSet>
      <dgm:spPr/>
      <dgm:t>
        <a:bodyPr/>
        <a:lstStyle/>
        <a:p>
          <a:endParaRPr lang="zh-TW" altLang="en-US"/>
        </a:p>
      </dgm:t>
    </dgm:pt>
    <dgm:pt modelId="{81DFC019-AB24-4046-9338-DD46C8F85C97}" type="pres">
      <dgm:prSet presAssocID="{DD422109-E1BF-4398-A8B3-482FE0CC41E1}" presName="Parent1" presStyleLbl="node1" presStyleIdx="3" presStyleCnt="4" custScaleX="120242" custLinFactNeighborX="-39872">
        <dgm:presLayoutVars>
          <dgm:chMax val="2"/>
          <dgm:chPref val="1"/>
          <dgm:bulletEnabled val="1"/>
        </dgm:presLayoutVars>
      </dgm:prSet>
      <dgm:spPr/>
      <dgm:t>
        <a:bodyPr/>
        <a:lstStyle/>
        <a:p>
          <a:endParaRPr lang="zh-TW" altLang="en-US"/>
        </a:p>
      </dgm:t>
    </dgm:pt>
  </dgm:ptLst>
  <dgm:cxnLst>
    <dgm:cxn modelId="{B10F5D73-3835-456B-81B1-5AF5D62A7144}" type="presOf" srcId="{5F3482CC-BB53-4C0D-ADF6-D338405727DD}" destId="{F3495151-D20A-4F85-AF1E-3DCF221A45EA}" srcOrd="0" destOrd="0" presId="urn:microsoft.com/office/officeart/2011/layout/InterconnectedBlockProcess#1"/>
    <dgm:cxn modelId="{DDA81486-6A4C-4C31-B6D5-293E29C36E6C}" type="presOf" srcId="{F9A677A4-D6CE-41BB-B812-B2942051B4FF}" destId="{B184ABCE-6D9E-46C2-8F0E-E830F3779D63}" srcOrd="0" destOrd="0" presId="urn:microsoft.com/office/officeart/2011/layout/InterconnectedBlockProcess#1"/>
    <dgm:cxn modelId="{57E2C60C-6586-45C3-8A70-5103ABA5511E}" srcId="{FE78CD19-C244-4A4F-B6BC-E732196D8F15}" destId="{DD422109-E1BF-4398-A8B3-482FE0CC41E1}" srcOrd="0" destOrd="0" parTransId="{ACA8F5C4-F153-4927-B7AD-B775FA8B6785}" sibTransId="{D50570D7-4D8F-4509-965C-B5C43C5DF93D}"/>
    <dgm:cxn modelId="{ADCD5F5C-BAF0-430B-8940-DC625CFB9F07}" type="presOf" srcId="{D2700BF1-8C65-424D-A2B3-D7F5D11E7D36}" destId="{462FFAE3-66B1-4E93-8868-8650CBF0C13C}" srcOrd="1" destOrd="1" presId="urn:microsoft.com/office/officeart/2011/layout/InterconnectedBlockProcess#1"/>
    <dgm:cxn modelId="{B9DBED5E-6C2E-48FF-AC38-BB6FFDB519D1}" srcId="{5F3482CC-BB53-4C0D-ADF6-D338405727DD}" destId="{D2700BF1-8C65-424D-A2B3-D7F5D11E7D36}" srcOrd="1" destOrd="0" parTransId="{FAEA2E09-5989-41C0-B47D-983195910263}" sibTransId="{68145A7C-4926-4817-ABFF-95F107F51E13}"/>
    <dgm:cxn modelId="{0B994432-A22A-40AB-B3D1-A2C6EB0FFBF3}" srcId="{DD422109-E1BF-4398-A8B3-482FE0CC41E1}" destId="{199A187B-382B-4EBC-98BF-78A4D65AB99E}" srcOrd="0" destOrd="0" parTransId="{7191614D-A35C-4FE4-AF4C-7F6CEC540B6A}" sibTransId="{21C968F2-96D8-491D-982A-5F361112CA20}"/>
    <dgm:cxn modelId="{5C1195A1-9E79-48CD-AFD0-EDEECFF204C8}" type="presOf" srcId="{17A49AB8-E7E7-4C3D-B988-B075EC9388C1}" destId="{28237DF7-9267-4F28-8115-B00CAC2EF1BA}" srcOrd="0" destOrd="1" presId="urn:microsoft.com/office/officeart/2011/layout/InterconnectedBlockProcess#1"/>
    <dgm:cxn modelId="{B704107B-0967-4B6E-9EC5-D90AE39EA7E4}" srcId="{86FE5B00-3B71-41A9-9062-D910C79717A7}" destId="{0ED14F44-A4A4-413F-8E94-75962C08C520}" srcOrd="1" destOrd="0" parTransId="{D0780323-0782-43C4-ABAA-180EEA53935B}" sibTransId="{EF0E54BB-E728-4EE0-84B0-514D54305514}"/>
    <dgm:cxn modelId="{45C3E51C-6504-4188-A88B-CFF2C9552917}" type="presOf" srcId="{DB8E375E-B8A2-44AC-8C8C-1EA6F230D5AB}" destId="{F2718736-FB52-4171-856D-6F398EB3D169}" srcOrd="0" destOrd="2" presId="urn:microsoft.com/office/officeart/2011/layout/InterconnectedBlockProcess#1"/>
    <dgm:cxn modelId="{C38DAB6F-90D2-4641-B132-C37D2EE0CB6F}" type="presOf" srcId="{17A49AB8-E7E7-4C3D-B988-B075EC9388C1}" destId="{C5CE71BE-ED3C-467C-A2DA-E2C73C8C7A6C}" srcOrd="1" destOrd="1" presId="urn:microsoft.com/office/officeart/2011/layout/InterconnectedBlockProcess#1"/>
    <dgm:cxn modelId="{F7817EB6-BEAE-47D9-8C64-DD0E289D4B8B}" type="presOf" srcId="{0ED14F44-A4A4-413F-8E94-75962C08C520}" destId="{43697359-20B0-45AF-B7F8-25A10D9473A3}" srcOrd="1" destOrd="1" presId="urn:microsoft.com/office/officeart/2011/layout/InterconnectedBlockProcess#1"/>
    <dgm:cxn modelId="{3FDE2D60-CA25-49D5-A8EE-794430C47A46}" type="presOf" srcId="{E360888C-F532-4CFC-917D-0DE73BF0020A}" destId="{CB91BD9E-EF88-4ACF-9486-BDB1B5D9B11E}" srcOrd="1" destOrd="1" presId="urn:microsoft.com/office/officeart/2011/layout/InterconnectedBlockProcess#1"/>
    <dgm:cxn modelId="{760C49E7-8DD0-40DB-A3BB-97FCFCD677F5}" type="presOf" srcId="{199A187B-382B-4EBC-98BF-78A4D65AB99E}" destId="{CB91BD9E-EF88-4ACF-9486-BDB1B5D9B11E}" srcOrd="1" destOrd="0" presId="urn:microsoft.com/office/officeart/2011/layout/InterconnectedBlockProcess#1"/>
    <dgm:cxn modelId="{42144646-9AAC-4830-B92B-9C536BFA45E9}" srcId="{86FE5B00-3B71-41A9-9062-D910C79717A7}" destId="{F9A677A4-D6CE-41BB-B812-B2942051B4FF}" srcOrd="0" destOrd="0" parTransId="{A64C83E9-ED12-43E1-8F71-051DC958BD68}" sibTransId="{6E090360-D61B-4514-ACD8-BA74CA02D69B}"/>
    <dgm:cxn modelId="{FEBDBDB8-76B7-4D8D-A13B-0A6FEC31C36B}" type="presOf" srcId="{B4C501D5-9E39-48DE-A52E-8498465AE618}" destId="{462FFAE3-66B1-4E93-8868-8650CBF0C13C}" srcOrd="1" destOrd="0" presId="urn:microsoft.com/office/officeart/2011/layout/InterconnectedBlockProcess#1"/>
    <dgm:cxn modelId="{498C6BE5-8C5C-4233-990F-08655E4167E0}" srcId="{5F3482CC-BB53-4C0D-ADF6-D338405727DD}" destId="{B4C501D5-9E39-48DE-A52E-8498465AE618}" srcOrd="0" destOrd="0" parTransId="{E83E5D9C-A25C-4C61-8F0B-980704CF3791}" sibTransId="{04BEE1F7-1913-413E-B0D2-2803C5F535E5}"/>
    <dgm:cxn modelId="{2FA57BB0-7B51-4E34-A09D-EA91BD6B1CC5}" type="presOf" srcId="{1FAA8B90-CF0B-4B21-A790-2FF6E69B62FF}" destId="{64379112-19FD-4605-9C0E-F8448459A37B}" srcOrd="0" destOrd="0" presId="urn:microsoft.com/office/officeart/2011/layout/InterconnectedBlockProcess#1"/>
    <dgm:cxn modelId="{3C7126CE-0D38-44FE-AC34-279756EA95B4}" srcId="{1FAA8B90-CF0B-4B21-A790-2FF6E69B62FF}" destId="{17A49AB8-E7E7-4C3D-B988-B075EC9388C1}" srcOrd="1" destOrd="0" parTransId="{0A5434FC-8E1F-4F19-87E7-D8E9949FC915}" sibTransId="{5807FE41-F160-4AAA-A522-E943B8926B21}"/>
    <dgm:cxn modelId="{AF21300D-B145-4B9D-B04D-47342F18369A}" srcId="{FE78CD19-C244-4A4F-B6BC-E732196D8F15}" destId="{5F3482CC-BB53-4C0D-ADF6-D338405727DD}" srcOrd="2" destOrd="0" parTransId="{564F3EF5-9066-445A-A1DA-CEFA0C096C22}" sibTransId="{18470CD7-2406-4906-A592-896CE3B27CAC}"/>
    <dgm:cxn modelId="{FE2EC8B1-892C-40F7-9BB9-25754769397C}" type="presOf" srcId="{FE78CD19-C244-4A4F-B6BC-E732196D8F15}" destId="{6F36D1F7-6B0F-4770-A63D-C877F9331C43}" srcOrd="0" destOrd="0" presId="urn:microsoft.com/office/officeart/2011/layout/InterconnectedBlockProcess#1"/>
    <dgm:cxn modelId="{A5092F26-6924-4F2E-BE19-6C93DA07CE8C}" type="presOf" srcId="{0ED14F44-A4A4-413F-8E94-75962C08C520}" destId="{B184ABCE-6D9E-46C2-8F0E-E830F3779D63}" srcOrd="0" destOrd="1" presId="urn:microsoft.com/office/officeart/2011/layout/InterconnectedBlockProcess#1"/>
    <dgm:cxn modelId="{423C96F9-FA14-4AD3-A8D4-14C139120537}" type="presOf" srcId="{86FE5B00-3B71-41A9-9062-D910C79717A7}" destId="{6E2A74A3-139A-460D-B6B3-04B6DF989427}" srcOrd="0" destOrd="0" presId="urn:microsoft.com/office/officeart/2011/layout/InterconnectedBlockProcess#1"/>
    <dgm:cxn modelId="{BB15DB62-7547-42DC-9577-C1466EE60E89}" type="presOf" srcId="{E360888C-F532-4CFC-917D-0DE73BF0020A}" destId="{C5406708-8E25-44D3-9838-1297DACFDECB}" srcOrd="0" destOrd="1" presId="urn:microsoft.com/office/officeart/2011/layout/InterconnectedBlockProcess#1"/>
    <dgm:cxn modelId="{3460E071-A236-41D8-9D66-D827A0019E65}" srcId="{FE78CD19-C244-4A4F-B6BC-E732196D8F15}" destId="{86FE5B00-3B71-41A9-9062-D910C79717A7}" srcOrd="1" destOrd="0" parTransId="{5C9B57BD-28A6-43DD-8465-6757BD8EEBFB}" sibTransId="{554BB379-91A0-41EF-8AF5-96EE97536009}"/>
    <dgm:cxn modelId="{FF40266C-BCE7-4985-BFF3-930D8EA521A5}" type="presOf" srcId="{DB8E375E-B8A2-44AC-8C8C-1EA6F230D5AB}" destId="{462FFAE3-66B1-4E93-8868-8650CBF0C13C}" srcOrd="1" destOrd="2" presId="urn:microsoft.com/office/officeart/2011/layout/InterconnectedBlockProcess#1"/>
    <dgm:cxn modelId="{A15CF0AE-5817-42B5-A721-2736B3F1B92F}" type="presOf" srcId="{D2700BF1-8C65-424D-A2B3-D7F5D11E7D36}" destId="{F2718736-FB52-4171-856D-6F398EB3D169}" srcOrd="0" destOrd="1" presId="urn:microsoft.com/office/officeart/2011/layout/InterconnectedBlockProcess#1"/>
    <dgm:cxn modelId="{1B3A7D27-3832-4D4D-A203-664098E57BA4}" srcId="{DD422109-E1BF-4398-A8B3-482FE0CC41E1}" destId="{E360888C-F532-4CFC-917D-0DE73BF0020A}" srcOrd="1" destOrd="0" parTransId="{FC09DEB4-752F-4545-A211-348A0099FF21}" sibTransId="{BE97AA31-F85D-4E15-922F-7F6E2760AAE4}"/>
    <dgm:cxn modelId="{115E6958-0075-4D05-897B-BFED3ED629B7}" srcId="{1FAA8B90-CF0B-4B21-A790-2FF6E69B62FF}" destId="{47C2E107-D777-4BD2-BBA7-22121F9878F9}" srcOrd="0" destOrd="0" parTransId="{F6221F06-3A28-4A6E-A802-B51214950379}" sibTransId="{9CEEEA8E-FF10-41A1-973A-DAB3F897DFAA}"/>
    <dgm:cxn modelId="{E91C9434-028D-42AF-B93C-251EE4529EF2}" srcId="{FE78CD19-C244-4A4F-B6BC-E732196D8F15}" destId="{1FAA8B90-CF0B-4B21-A790-2FF6E69B62FF}" srcOrd="3" destOrd="0" parTransId="{0B850986-23A0-4D08-9E10-E6D4DEF9143C}" sibTransId="{0033FDFA-8F8B-45B7-8F15-B24A396F7567}"/>
    <dgm:cxn modelId="{ACB104CE-CE5E-41F8-8C91-29FA472285DC}" type="presOf" srcId="{DD422109-E1BF-4398-A8B3-482FE0CC41E1}" destId="{81DFC019-AB24-4046-9338-DD46C8F85C97}" srcOrd="0" destOrd="0" presId="urn:microsoft.com/office/officeart/2011/layout/InterconnectedBlockProcess#1"/>
    <dgm:cxn modelId="{9B7BC3C2-28C4-4CFF-A8F0-9E43B0D18065}" type="presOf" srcId="{F9A677A4-D6CE-41BB-B812-B2942051B4FF}" destId="{43697359-20B0-45AF-B7F8-25A10D9473A3}" srcOrd="1" destOrd="0" presId="urn:microsoft.com/office/officeart/2011/layout/InterconnectedBlockProcess#1"/>
    <dgm:cxn modelId="{75EB2DED-C047-4B67-8D9C-83D401C02D2D}" type="presOf" srcId="{199A187B-382B-4EBC-98BF-78A4D65AB99E}" destId="{C5406708-8E25-44D3-9838-1297DACFDECB}" srcOrd="0" destOrd="0" presId="urn:microsoft.com/office/officeart/2011/layout/InterconnectedBlockProcess#1"/>
    <dgm:cxn modelId="{0D3B6CD5-94A0-4017-AEDD-790EB6B78D5B}" srcId="{5F3482CC-BB53-4C0D-ADF6-D338405727DD}" destId="{DB8E375E-B8A2-44AC-8C8C-1EA6F230D5AB}" srcOrd="2" destOrd="0" parTransId="{1BE6956D-FB47-4D05-83BF-288D15E2BB4B}" sibTransId="{EAB64F9F-AC43-4DBE-B868-A578D95D1E3E}"/>
    <dgm:cxn modelId="{6AA98AB6-615C-4111-B40B-17062AA8C8AB}" type="presOf" srcId="{B4C501D5-9E39-48DE-A52E-8498465AE618}" destId="{F2718736-FB52-4171-856D-6F398EB3D169}" srcOrd="0" destOrd="0" presId="urn:microsoft.com/office/officeart/2011/layout/InterconnectedBlockProcess#1"/>
    <dgm:cxn modelId="{E73C175F-187B-4B1B-A34A-D83FBC7169F2}" type="presOf" srcId="{47C2E107-D777-4BD2-BBA7-22121F9878F9}" destId="{28237DF7-9267-4F28-8115-B00CAC2EF1BA}" srcOrd="0" destOrd="0" presId="urn:microsoft.com/office/officeart/2011/layout/InterconnectedBlockProcess#1"/>
    <dgm:cxn modelId="{C4623B38-CDE3-4A16-BC2D-3D8868A1EED1}" type="presOf" srcId="{47C2E107-D777-4BD2-BBA7-22121F9878F9}" destId="{C5CE71BE-ED3C-467C-A2DA-E2C73C8C7A6C}" srcOrd="1" destOrd="0" presId="urn:microsoft.com/office/officeart/2011/layout/InterconnectedBlockProcess#1"/>
    <dgm:cxn modelId="{AE62BFA1-EC93-4FC3-9A3D-A702144AB224}" type="presParOf" srcId="{6F36D1F7-6B0F-4770-A63D-C877F9331C43}" destId="{5880DA0C-3116-413F-8861-C42764143912}" srcOrd="0" destOrd="0" presId="urn:microsoft.com/office/officeart/2011/layout/InterconnectedBlockProcess#1"/>
    <dgm:cxn modelId="{42C62C89-7C97-4C67-B729-64B96B1A79CC}" type="presParOf" srcId="{5880DA0C-3116-413F-8861-C42764143912}" destId="{28237DF7-9267-4F28-8115-B00CAC2EF1BA}" srcOrd="0" destOrd="0" presId="urn:microsoft.com/office/officeart/2011/layout/InterconnectedBlockProcess#1"/>
    <dgm:cxn modelId="{D5CA736E-5DDA-496E-9E2E-6C7C7A773F7C}" type="presParOf" srcId="{6F36D1F7-6B0F-4770-A63D-C877F9331C43}" destId="{C5CE71BE-ED3C-467C-A2DA-E2C73C8C7A6C}" srcOrd="1" destOrd="0" presId="urn:microsoft.com/office/officeart/2011/layout/InterconnectedBlockProcess#1"/>
    <dgm:cxn modelId="{7D5ED0AC-5479-40F7-9100-04D46BF4CE50}" type="presParOf" srcId="{6F36D1F7-6B0F-4770-A63D-C877F9331C43}" destId="{64379112-19FD-4605-9C0E-F8448459A37B}" srcOrd="2" destOrd="0" presId="urn:microsoft.com/office/officeart/2011/layout/InterconnectedBlockProcess#1"/>
    <dgm:cxn modelId="{7614BC0F-5FC2-4B35-9B23-B52F7E708A94}" type="presParOf" srcId="{6F36D1F7-6B0F-4770-A63D-C877F9331C43}" destId="{AAA2DE20-805B-4CD2-84E1-BD834FD542C8}" srcOrd="3" destOrd="0" presId="urn:microsoft.com/office/officeart/2011/layout/InterconnectedBlockProcess#1"/>
    <dgm:cxn modelId="{1CA1ADEF-FB6D-4143-B6D9-E8FD008CDCC2}" type="presParOf" srcId="{AAA2DE20-805B-4CD2-84E1-BD834FD542C8}" destId="{F2718736-FB52-4171-856D-6F398EB3D169}" srcOrd="0" destOrd="0" presId="urn:microsoft.com/office/officeart/2011/layout/InterconnectedBlockProcess#1"/>
    <dgm:cxn modelId="{AC5DCB70-FE56-449E-AB8B-F408909F6C5B}" type="presParOf" srcId="{6F36D1F7-6B0F-4770-A63D-C877F9331C43}" destId="{462FFAE3-66B1-4E93-8868-8650CBF0C13C}" srcOrd="4" destOrd="0" presId="urn:microsoft.com/office/officeart/2011/layout/InterconnectedBlockProcess#1"/>
    <dgm:cxn modelId="{FB968F4D-C828-4630-8726-2E4AB9C54AB1}" type="presParOf" srcId="{6F36D1F7-6B0F-4770-A63D-C877F9331C43}" destId="{F3495151-D20A-4F85-AF1E-3DCF221A45EA}" srcOrd="5" destOrd="0" presId="urn:microsoft.com/office/officeart/2011/layout/InterconnectedBlockProcess#1"/>
    <dgm:cxn modelId="{50199924-8CE7-49E5-8EAE-2678A49BA687}" type="presParOf" srcId="{6F36D1F7-6B0F-4770-A63D-C877F9331C43}" destId="{D64E945A-F1B8-4163-A2DA-549C3C5595D6}" srcOrd="6" destOrd="0" presId="urn:microsoft.com/office/officeart/2011/layout/InterconnectedBlockProcess#1"/>
    <dgm:cxn modelId="{D14A1EDC-DC40-477F-B0D5-C74911C2291A}" type="presParOf" srcId="{D64E945A-F1B8-4163-A2DA-549C3C5595D6}" destId="{B184ABCE-6D9E-46C2-8F0E-E830F3779D63}" srcOrd="0" destOrd="0" presId="urn:microsoft.com/office/officeart/2011/layout/InterconnectedBlockProcess#1"/>
    <dgm:cxn modelId="{785724B2-2C39-4633-8004-10EB9D5D40CD}" type="presParOf" srcId="{6F36D1F7-6B0F-4770-A63D-C877F9331C43}" destId="{43697359-20B0-45AF-B7F8-25A10D9473A3}" srcOrd="7" destOrd="0" presId="urn:microsoft.com/office/officeart/2011/layout/InterconnectedBlockProcess#1"/>
    <dgm:cxn modelId="{DD0B7D8B-5EEC-4E74-AEC0-508BB14B544D}" type="presParOf" srcId="{6F36D1F7-6B0F-4770-A63D-C877F9331C43}" destId="{6E2A74A3-139A-460D-B6B3-04B6DF989427}" srcOrd="8" destOrd="0" presId="urn:microsoft.com/office/officeart/2011/layout/InterconnectedBlockProcess#1"/>
    <dgm:cxn modelId="{7E745EE7-B4B7-47FE-8EE6-803EC679D145}" type="presParOf" srcId="{6F36D1F7-6B0F-4770-A63D-C877F9331C43}" destId="{FD3FFBCD-DCC8-45F1-A217-6386356531E8}" srcOrd="9" destOrd="0" presId="urn:microsoft.com/office/officeart/2011/layout/InterconnectedBlockProcess#1"/>
    <dgm:cxn modelId="{ABD17FE8-4630-4386-91D0-1A87D1EBC4A3}" type="presParOf" srcId="{FD3FFBCD-DCC8-45F1-A217-6386356531E8}" destId="{C5406708-8E25-44D3-9838-1297DACFDECB}" srcOrd="0" destOrd="0" presId="urn:microsoft.com/office/officeart/2011/layout/InterconnectedBlockProcess#1"/>
    <dgm:cxn modelId="{DDCA43C0-4AD1-4749-A2A2-51D9E0C6A254}" type="presParOf" srcId="{6F36D1F7-6B0F-4770-A63D-C877F9331C43}" destId="{CB91BD9E-EF88-4ACF-9486-BDB1B5D9B11E}" srcOrd="10" destOrd="0" presId="urn:microsoft.com/office/officeart/2011/layout/InterconnectedBlockProcess#1"/>
    <dgm:cxn modelId="{7DB55143-8C81-4184-9E29-072A8C735565}" type="presParOf" srcId="{6F36D1F7-6B0F-4770-A63D-C877F9331C43}" destId="{81DFC019-AB24-4046-9338-DD46C8F85C97}" srcOrd="11" destOrd="0" presId="urn:microsoft.com/office/officeart/2011/layout/InterconnectedBlock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46067-6FCC-4864-A1E1-5E863A9D4EC8}" type="doc">
      <dgm:prSet loTypeId="urn:microsoft.com/office/officeart/2005/8/layout/hierarchy1" loCatId="hierarchy" qsTypeId="urn:microsoft.com/office/officeart/2005/8/quickstyle/simple1#1" qsCatId="simple" csTypeId="urn:microsoft.com/office/officeart/2005/8/colors/accent1_2#1" csCatId="accent1" phldr="1"/>
      <dgm:spPr/>
      <dgm:t>
        <a:bodyPr/>
        <a:lstStyle/>
        <a:p>
          <a:endParaRPr lang="zh-TW" altLang="en-US"/>
        </a:p>
      </dgm:t>
    </dgm:pt>
    <dgm:pt modelId="{AE59004B-79F2-4259-AEC0-8F2CCE9ECD95}">
      <dgm:prSet phldrT="[文字]" custT="1"/>
      <dgm:spPr/>
      <dgm:t>
        <a:bodyPr/>
        <a:lstStyle/>
        <a:p>
          <a:r>
            <a:rPr lang="zh-TW" altLang="en-US" sz="2400" b="1" dirty="0" smtClean="0">
              <a:latin typeface="標楷體" pitchFamily="65" charset="-120"/>
              <a:ea typeface="標楷體" pitchFamily="65" charset="-120"/>
            </a:rPr>
            <a:t>兒童權利公約</a:t>
          </a:r>
          <a:endParaRPr lang="zh-TW" altLang="en-US" sz="2400" b="1" dirty="0">
            <a:latin typeface="標楷體" pitchFamily="65" charset="-120"/>
            <a:ea typeface="標楷體" pitchFamily="65" charset="-120"/>
          </a:endParaRPr>
        </a:p>
      </dgm:t>
    </dgm:pt>
    <dgm:pt modelId="{EB8ED063-A6E6-4DFF-8403-33A8172591CB}" type="parTrans" cxnId="{8E8EF882-07B9-4F8C-B86C-9DD2C00D45F4}">
      <dgm:prSet/>
      <dgm:spPr/>
      <dgm:t>
        <a:bodyPr/>
        <a:lstStyle/>
        <a:p>
          <a:endParaRPr lang="zh-TW" altLang="en-US" sz="1800" b="1">
            <a:latin typeface="標楷體" pitchFamily="65" charset="-120"/>
            <a:ea typeface="標楷體" pitchFamily="65" charset="-120"/>
          </a:endParaRPr>
        </a:p>
      </dgm:t>
    </dgm:pt>
    <dgm:pt modelId="{0ED200AE-4360-4A45-B924-C11D0146CBED}" type="sibTrans" cxnId="{8E8EF882-07B9-4F8C-B86C-9DD2C00D45F4}">
      <dgm:prSet/>
      <dgm:spPr/>
      <dgm:t>
        <a:bodyPr/>
        <a:lstStyle/>
        <a:p>
          <a:endParaRPr lang="zh-TW" altLang="en-US" sz="1800" b="1">
            <a:latin typeface="標楷體" pitchFamily="65" charset="-120"/>
            <a:ea typeface="標楷體" pitchFamily="65" charset="-120"/>
          </a:endParaRPr>
        </a:p>
      </dgm:t>
    </dgm:pt>
    <dgm:pt modelId="{8E9FAA7F-1E1E-490E-8B17-666CBDA129E2}">
      <dgm:prSet phldrT="[文字]" custT="1"/>
      <dgm:spPr/>
      <dgm:t>
        <a:bodyPr/>
        <a:lstStyle/>
        <a:p>
          <a:r>
            <a:rPr lang="zh-TW" altLang="en-US" sz="1800" b="1" dirty="0" smtClean="0">
              <a:latin typeface="標楷體" pitchFamily="65" charset="-120"/>
              <a:ea typeface="標楷體" pitchFamily="65" charset="-120"/>
            </a:rPr>
            <a:t>關於販運兒童</a:t>
          </a:r>
          <a:r>
            <a:rPr lang="en-US" altLang="zh-TW" sz="1800" b="1" dirty="0" smtClean="0">
              <a:latin typeface="標楷體" pitchFamily="65" charset="-120"/>
              <a:ea typeface="標楷體" pitchFamily="65" charset="-120"/>
            </a:rPr>
            <a:t>,</a:t>
          </a:r>
          <a:r>
            <a:rPr lang="zh-TW" altLang="en-US" sz="1800" b="1" dirty="0" smtClean="0">
              <a:latin typeface="標楷體" pitchFamily="65" charset="-120"/>
              <a:ea typeface="標楷體" pitchFamily="65" charset="-120"/>
            </a:rPr>
            <a:t>兒童從娼</a:t>
          </a:r>
          <a:r>
            <a:rPr lang="en-US" altLang="zh-TW" sz="1800" b="1" dirty="0" smtClean="0">
              <a:latin typeface="標楷體" pitchFamily="65" charset="-120"/>
              <a:ea typeface="標楷體" pitchFamily="65" charset="-120"/>
            </a:rPr>
            <a:t>,</a:t>
          </a:r>
          <a:r>
            <a:rPr lang="zh-TW" altLang="en-US" sz="1800" b="1" dirty="0" smtClean="0">
              <a:latin typeface="標楷體" pitchFamily="65" charset="-120"/>
              <a:ea typeface="標楷體" pitchFamily="65" charset="-120"/>
            </a:rPr>
            <a:t>及兒童色情任擇議定書</a:t>
          </a:r>
          <a:endParaRPr lang="zh-TW" altLang="en-US" sz="1800" b="1" dirty="0">
            <a:latin typeface="標楷體" pitchFamily="65" charset="-120"/>
            <a:ea typeface="標楷體" pitchFamily="65" charset="-120"/>
          </a:endParaRPr>
        </a:p>
      </dgm:t>
    </dgm:pt>
    <dgm:pt modelId="{DFA0974D-0FC9-44B8-8641-907394C14320}" type="parTrans" cxnId="{F747C016-C0E8-45A3-89FF-30EF549F7FA0}">
      <dgm:prSet/>
      <dgm:spPr/>
      <dgm:t>
        <a:bodyPr/>
        <a:lstStyle/>
        <a:p>
          <a:endParaRPr lang="zh-TW" altLang="en-US" sz="1800" b="1">
            <a:latin typeface="標楷體" pitchFamily="65" charset="-120"/>
            <a:ea typeface="標楷體" pitchFamily="65" charset="-120"/>
          </a:endParaRPr>
        </a:p>
      </dgm:t>
    </dgm:pt>
    <dgm:pt modelId="{644EA68E-4CB3-4306-B8A4-977F452DEBF9}" type="sibTrans" cxnId="{F747C016-C0E8-45A3-89FF-30EF549F7FA0}">
      <dgm:prSet/>
      <dgm:spPr/>
      <dgm:t>
        <a:bodyPr/>
        <a:lstStyle/>
        <a:p>
          <a:endParaRPr lang="zh-TW" altLang="en-US" sz="1800" b="1">
            <a:latin typeface="標楷體" pitchFamily="65" charset="-120"/>
            <a:ea typeface="標楷體" pitchFamily="65" charset="-120"/>
          </a:endParaRPr>
        </a:p>
      </dgm:t>
    </dgm:pt>
    <dgm:pt modelId="{6B9F319D-89B3-4683-AEBE-2ACC728B0B34}">
      <dgm:prSet phldrT="[文字]" custT="1"/>
      <dgm:spPr/>
      <dgm:t>
        <a:bodyPr/>
        <a:lstStyle/>
        <a:p>
          <a:r>
            <a:rPr lang="zh-TW" altLang="en-US" sz="1800" b="1" dirty="0" smtClean="0">
              <a:latin typeface="標楷體" pitchFamily="65" charset="-120"/>
              <a:ea typeface="標楷體" pitchFamily="65" charset="-120"/>
            </a:rPr>
            <a:t>關於設定來文程序的任擇議定書</a:t>
          </a:r>
          <a:endParaRPr lang="zh-TW" altLang="en-US" sz="1800" b="1" dirty="0">
            <a:latin typeface="標楷體" pitchFamily="65" charset="-120"/>
            <a:ea typeface="標楷體" pitchFamily="65" charset="-120"/>
          </a:endParaRPr>
        </a:p>
      </dgm:t>
    </dgm:pt>
    <dgm:pt modelId="{DA31A840-FE96-42D1-83AD-2E81B74E9F8B}" type="parTrans" cxnId="{61B696C6-90E6-4C69-BE9F-35ABF168D96D}">
      <dgm:prSet/>
      <dgm:spPr/>
      <dgm:t>
        <a:bodyPr/>
        <a:lstStyle/>
        <a:p>
          <a:endParaRPr lang="zh-TW" altLang="en-US" sz="1800" b="1">
            <a:latin typeface="標楷體" pitchFamily="65" charset="-120"/>
            <a:ea typeface="標楷體" pitchFamily="65" charset="-120"/>
          </a:endParaRPr>
        </a:p>
      </dgm:t>
    </dgm:pt>
    <dgm:pt modelId="{3A419D81-E06D-4320-9EB4-C809EB87C75D}" type="sibTrans" cxnId="{61B696C6-90E6-4C69-BE9F-35ABF168D96D}">
      <dgm:prSet/>
      <dgm:spPr/>
      <dgm:t>
        <a:bodyPr/>
        <a:lstStyle/>
        <a:p>
          <a:endParaRPr lang="zh-TW" altLang="en-US" sz="1800" b="1">
            <a:latin typeface="標楷體" pitchFamily="65" charset="-120"/>
            <a:ea typeface="標楷體" pitchFamily="65" charset="-120"/>
          </a:endParaRPr>
        </a:p>
      </dgm:t>
    </dgm:pt>
    <dgm:pt modelId="{CF9681B8-7D5E-4965-B3FD-BFCA803AE9C5}">
      <dgm:prSet phldrT="[文字]" custT="1"/>
      <dgm:spPr/>
      <dgm:t>
        <a:bodyPr/>
        <a:lstStyle/>
        <a:p>
          <a:r>
            <a:rPr lang="zh-TW" altLang="en-US" sz="1800" b="1" dirty="0" smtClean="0">
              <a:latin typeface="標楷體" pitchFamily="65" charset="-120"/>
              <a:ea typeface="標楷體" pitchFamily="65" charset="-120"/>
            </a:rPr>
            <a:t>關於兒童涉入武裝衝突任擇議定書</a:t>
          </a:r>
          <a:endParaRPr lang="zh-TW" altLang="en-US" sz="1800" b="1" dirty="0">
            <a:latin typeface="標楷體" pitchFamily="65" charset="-120"/>
            <a:ea typeface="標楷體" pitchFamily="65" charset="-120"/>
          </a:endParaRPr>
        </a:p>
      </dgm:t>
    </dgm:pt>
    <dgm:pt modelId="{C4AF2D26-164A-49A8-9A25-55AEAB465828}" type="parTrans" cxnId="{7602DC7D-61E2-47B6-BFAF-F7DC779C5264}">
      <dgm:prSet/>
      <dgm:spPr/>
      <dgm:t>
        <a:bodyPr/>
        <a:lstStyle/>
        <a:p>
          <a:endParaRPr lang="zh-TW" altLang="en-US" sz="1800" b="1">
            <a:latin typeface="標楷體" pitchFamily="65" charset="-120"/>
            <a:ea typeface="標楷體" pitchFamily="65" charset="-120"/>
          </a:endParaRPr>
        </a:p>
      </dgm:t>
    </dgm:pt>
    <dgm:pt modelId="{EC5CB195-E247-499B-BBB9-8F19D85F4392}" type="sibTrans" cxnId="{7602DC7D-61E2-47B6-BFAF-F7DC779C5264}">
      <dgm:prSet/>
      <dgm:spPr/>
      <dgm:t>
        <a:bodyPr/>
        <a:lstStyle/>
        <a:p>
          <a:endParaRPr lang="zh-TW" altLang="en-US" sz="1800" b="1">
            <a:latin typeface="標楷體" pitchFamily="65" charset="-120"/>
            <a:ea typeface="標楷體" pitchFamily="65" charset="-120"/>
          </a:endParaRPr>
        </a:p>
      </dgm:t>
    </dgm:pt>
    <dgm:pt modelId="{FC9A4DA8-B5DF-459F-86EC-B841B9265EC8}" type="pres">
      <dgm:prSet presAssocID="{70646067-6FCC-4864-A1E1-5E863A9D4EC8}" presName="hierChild1" presStyleCnt="0">
        <dgm:presLayoutVars>
          <dgm:chPref val="1"/>
          <dgm:dir/>
          <dgm:animOne val="branch"/>
          <dgm:animLvl val="lvl"/>
          <dgm:resizeHandles/>
        </dgm:presLayoutVars>
      </dgm:prSet>
      <dgm:spPr/>
      <dgm:t>
        <a:bodyPr/>
        <a:lstStyle/>
        <a:p>
          <a:endParaRPr lang="zh-TW" altLang="en-US"/>
        </a:p>
      </dgm:t>
    </dgm:pt>
    <dgm:pt modelId="{068C1914-5E4F-4461-AB1B-AB3734417D9F}" type="pres">
      <dgm:prSet presAssocID="{AE59004B-79F2-4259-AEC0-8F2CCE9ECD95}" presName="hierRoot1" presStyleCnt="0"/>
      <dgm:spPr/>
    </dgm:pt>
    <dgm:pt modelId="{264361C2-1081-4989-A6E1-9AD235848A73}" type="pres">
      <dgm:prSet presAssocID="{AE59004B-79F2-4259-AEC0-8F2CCE9ECD95}" presName="composite" presStyleCnt="0"/>
      <dgm:spPr/>
    </dgm:pt>
    <dgm:pt modelId="{07174A64-A177-4F82-89DE-E0C6D68380F7}" type="pres">
      <dgm:prSet presAssocID="{AE59004B-79F2-4259-AEC0-8F2CCE9ECD95}" presName="background" presStyleLbl="node0" presStyleIdx="0" presStyleCnt="1"/>
      <dgm:spPr/>
    </dgm:pt>
    <dgm:pt modelId="{311EA28C-47F3-4C32-8F62-89957C995555}" type="pres">
      <dgm:prSet presAssocID="{AE59004B-79F2-4259-AEC0-8F2CCE9ECD95}" presName="text" presStyleLbl="fgAcc0" presStyleIdx="0" presStyleCnt="1">
        <dgm:presLayoutVars>
          <dgm:chPref val="3"/>
        </dgm:presLayoutVars>
      </dgm:prSet>
      <dgm:spPr/>
      <dgm:t>
        <a:bodyPr/>
        <a:lstStyle/>
        <a:p>
          <a:endParaRPr lang="zh-TW" altLang="en-US"/>
        </a:p>
      </dgm:t>
    </dgm:pt>
    <dgm:pt modelId="{89313DCC-FD09-4BB8-9FE7-F4797A6610B2}" type="pres">
      <dgm:prSet presAssocID="{AE59004B-79F2-4259-AEC0-8F2CCE9ECD95}" presName="hierChild2" presStyleCnt="0"/>
      <dgm:spPr/>
    </dgm:pt>
    <dgm:pt modelId="{393A0B9D-FAF7-405C-8DC7-24412C66FFEE}" type="pres">
      <dgm:prSet presAssocID="{DFA0974D-0FC9-44B8-8641-907394C14320}" presName="Name10" presStyleLbl="parChTrans1D2" presStyleIdx="0" presStyleCnt="3"/>
      <dgm:spPr/>
      <dgm:t>
        <a:bodyPr/>
        <a:lstStyle/>
        <a:p>
          <a:endParaRPr lang="zh-TW" altLang="en-US"/>
        </a:p>
      </dgm:t>
    </dgm:pt>
    <dgm:pt modelId="{0089BDD6-5A25-47A3-B59A-F41D955EB79B}" type="pres">
      <dgm:prSet presAssocID="{8E9FAA7F-1E1E-490E-8B17-666CBDA129E2}" presName="hierRoot2" presStyleCnt="0"/>
      <dgm:spPr/>
    </dgm:pt>
    <dgm:pt modelId="{82EAB8FB-C162-4BB6-88B2-EFB2D9B5EF12}" type="pres">
      <dgm:prSet presAssocID="{8E9FAA7F-1E1E-490E-8B17-666CBDA129E2}" presName="composite2" presStyleCnt="0"/>
      <dgm:spPr/>
    </dgm:pt>
    <dgm:pt modelId="{11434419-3BBE-4ED7-8860-76F1FC897A6B}" type="pres">
      <dgm:prSet presAssocID="{8E9FAA7F-1E1E-490E-8B17-666CBDA129E2}" presName="background2" presStyleLbl="node2" presStyleIdx="0" presStyleCnt="3"/>
      <dgm:spPr/>
    </dgm:pt>
    <dgm:pt modelId="{A085EFB9-2CD8-40B5-B6A9-17C9716B41D1}" type="pres">
      <dgm:prSet presAssocID="{8E9FAA7F-1E1E-490E-8B17-666CBDA129E2}" presName="text2" presStyleLbl="fgAcc2" presStyleIdx="0" presStyleCnt="3">
        <dgm:presLayoutVars>
          <dgm:chPref val="3"/>
        </dgm:presLayoutVars>
      </dgm:prSet>
      <dgm:spPr/>
      <dgm:t>
        <a:bodyPr/>
        <a:lstStyle/>
        <a:p>
          <a:endParaRPr lang="zh-TW" altLang="en-US"/>
        </a:p>
      </dgm:t>
    </dgm:pt>
    <dgm:pt modelId="{497CD983-A275-48DC-8914-5A6E97CF6188}" type="pres">
      <dgm:prSet presAssocID="{8E9FAA7F-1E1E-490E-8B17-666CBDA129E2}" presName="hierChild3" presStyleCnt="0"/>
      <dgm:spPr/>
    </dgm:pt>
    <dgm:pt modelId="{600AE93D-581D-4674-93EE-242FB7D1913F}" type="pres">
      <dgm:prSet presAssocID="{C4AF2D26-164A-49A8-9A25-55AEAB465828}" presName="Name10" presStyleLbl="parChTrans1D2" presStyleIdx="1" presStyleCnt="3"/>
      <dgm:spPr/>
      <dgm:t>
        <a:bodyPr/>
        <a:lstStyle/>
        <a:p>
          <a:endParaRPr lang="zh-TW" altLang="en-US"/>
        </a:p>
      </dgm:t>
    </dgm:pt>
    <dgm:pt modelId="{9E3EB1FE-93B3-4F59-B896-CD434C5AB19F}" type="pres">
      <dgm:prSet presAssocID="{CF9681B8-7D5E-4965-B3FD-BFCA803AE9C5}" presName="hierRoot2" presStyleCnt="0"/>
      <dgm:spPr/>
    </dgm:pt>
    <dgm:pt modelId="{6C332ECA-694D-4F17-8058-40C7DE73BAE6}" type="pres">
      <dgm:prSet presAssocID="{CF9681B8-7D5E-4965-B3FD-BFCA803AE9C5}" presName="composite2" presStyleCnt="0"/>
      <dgm:spPr/>
    </dgm:pt>
    <dgm:pt modelId="{E6A3836F-9542-4DF6-BE74-EB806CE96FEC}" type="pres">
      <dgm:prSet presAssocID="{CF9681B8-7D5E-4965-B3FD-BFCA803AE9C5}" presName="background2" presStyleLbl="node2" presStyleIdx="1" presStyleCnt="3"/>
      <dgm:spPr/>
    </dgm:pt>
    <dgm:pt modelId="{BEA3AA03-9D20-4604-876D-B16865E4891E}" type="pres">
      <dgm:prSet presAssocID="{CF9681B8-7D5E-4965-B3FD-BFCA803AE9C5}" presName="text2" presStyleLbl="fgAcc2" presStyleIdx="1" presStyleCnt="3">
        <dgm:presLayoutVars>
          <dgm:chPref val="3"/>
        </dgm:presLayoutVars>
      </dgm:prSet>
      <dgm:spPr/>
      <dgm:t>
        <a:bodyPr/>
        <a:lstStyle/>
        <a:p>
          <a:endParaRPr lang="zh-TW" altLang="en-US"/>
        </a:p>
      </dgm:t>
    </dgm:pt>
    <dgm:pt modelId="{3FE05DA2-E6F0-44EC-B5BF-7FC039174D31}" type="pres">
      <dgm:prSet presAssocID="{CF9681B8-7D5E-4965-B3FD-BFCA803AE9C5}" presName="hierChild3" presStyleCnt="0"/>
      <dgm:spPr/>
    </dgm:pt>
    <dgm:pt modelId="{37FC9BB0-4E8E-407B-8875-A72AFAA45CBA}" type="pres">
      <dgm:prSet presAssocID="{DA31A840-FE96-42D1-83AD-2E81B74E9F8B}" presName="Name10" presStyleLbl="parChTrans1D2" presStyleIdx="2" presStyleCnt="3"/>
      <dgm:spPr/>
      <dgm:t>
        <a:bodyPr/>
        <a:lstStyle/>
        <a:p>
          <a:endParaRPr lang="zh-TW" altLang="en-US"/>
        </a:p>
      </dgm:t>
    </dgm:pt>
    <dgm:pt modelId="{7C69E94E-F98D-446E-A5FC-C9A6F9E33FF8}" type="pres">
      <dgm:prSet presAssocID="{6B9F319D-89B3-4683-AEBE-2ACC728B0B34}" presName="hierRoot2" presStyleCnt="0"/>
      <dgm:spPr/>
    </dgm:pt>
    <dgm:pt modelId="{D6E2E54D-4A79-4492-B066-193987425088}" type="pres">
      <dgm:prSet presAssocID="{6B9F319D-89B3-4683-AEBE-2ACC728B0B34}" presName="composite2" presStyleCnt="0"/>
      <dgm:spPr/>
    </dgm:pt>
    <dgm:pt modelId="{14005691-617C-4EBB-A99B-78A3A34AE626}" type="pres">
      <dgm:prSet presAssocID="{6B9F319D-89B3-4683-AEBE-2ACC728B0B34}" presName="background2" presStyleLbl="node2" presStyleIdx="2" presStyleCnt="3"/>
      <dgm:spPr/>
    </dgm:pt>
    <dgm:pt modelId="{6261AEBE-5ADF-4398-A8E2-C18A7EDC7D37}" type="pres">
      <dgm:prSet presAssocID="{6B9F319D-89B3-4683-AEBE-2ACC728B0B34}" presName="text2" presStyleLbl="fgAcc2" presStyleIdx="2" presStyleCnt="3">
        <dgm:presLayoutVars>
          <dgm:chPref val="3"/>
        </dgm:presLayoutVars>
      </dgm:prSet>
      <dgm:spPr/>
      <dgm:t>
        <a:bodyPr/>
        <a:lstStyle/>
        <a:p>
          <a:endParaRPr lang="zh-TW" altLang="en-US"/>
        </a:p>
      </dgm:t>
    </dgm:pt>
    <dgm:pt modelId="{AA49E0E7-B168-47E4-9E6C-6C9B18A1C5EF}" type="pres">
      <dgm:prSet presAssocID="{6B9F319D-89B3-4683-AEBE-2ACC728B0B34}" presName="hierChild3" presStyleCnt="0"/>
      <dgm:spPr/>
    </dgm:pt>
  </dgm:ptLst>
  <dgm:cxnLst>
    <dgm:cxn modelId="{F747C016-C0E8-45A3-89FF-30EF549F7FA0}" srcId="{AE59004B-79F2-4259-AEC0-8F2CCE9ECD95}" destId="{8E9FAA7F-1E1E-490E-8B17-666CBDA129E2}" srcOrd="0" destOrd="0" parTransId="{DFA0974D-0FC9-44B8-8641-907394C14320}" sibTransId="{644EA68E-4CB3-4306-B8A4-977F452DEBF9}"/>
    <dgm:cxn modelId="{A400E43A-68D0-46D8-948B-394191856C75}" type="presOf" srcId="{AE59004B-79F2-4259-AEC0-8F2CCE9ECD95}" destId="{311EA28C-47F3-4C32-8F62-89957C995555}" srcOrd="0" destOrd="0" presId="urn:microsoft.com/office/officeart/2005/8/layout/hierarchy1"/>
    <dgm:cxn modelId="{8E8EF882-07B9-4F8C-B86C-9DD2C00D45F4}" srcId="{70646067-6FCC-4864-A1E1-5E863A9D4EC8}" destId="{AE59004B-79F2-4259-AEC0-8F2CCE9ECD95}" srcOrd="0" destOrd="0" parTransId="{EB8ED063-A6E6-4DFF-8403-33A8172591CB}" sibTransId="{0ED200AE-4360-4A45-B924-C11D0146CBED}"/>
    <dgm:cxn modelId="{8513C61D-3543-4559-86D1-71FE1B4B32C1}" type="presOf" srcId="{C4AF2D26-164A-49A8-9A25-55AEAB465828}" destId="{600AE93D-581D-4674-93EE-242FB7D1913F}" srcOrd="0" destOrd="0" presId="urn:microsoft.com/office/officeart/2005/8/layout/hierarchy1"/>
    <dgm:cxn modelId="{61B696C6-90E6-4C69-BE9F-35ABF168D96D}" srcId="{AE59004B-79F2-4259-AEC0-8F2CCE9ECD95}" destId="{6B9F319D-89B3-4683-AEBE-2ACC728B0B34}" srcOrd="2" destOrd="0" parTransId="{DA31A840-FE96-42D1-83AD-2E81B74E9F8B}" sibTransId="{3A419D81-E06D-4320-9EB4-C809EB87C75D}"/>
    <dgm:cxn modelId="{ABC0DF7E-BE26-49D7-9FD6-3BC46DF737B2}" type="presOf" srcId="{CF9681B8-7D5E-4965-B3FD-BFCA803AE9C5}" destId="{BEA3AA03-9D20-4604-876D-B16865E4891E}" srcOrd="0" destOrd="0" presId="urn:microsoft.com/office/officeart/2005/8/layout/hierarchy1"/>
    <dgm:cxn modelId="{FDF5E4ED-A53D-4072-B0C5-8FAC99384F4A}" type="presOf" srcId="{DA31A840-FE96-42D1-83AD-2E81B74E9F8B}" destId="{37FC9BB0-4E8E-407B-8875-A72AFAA45CBA}" srcOrd="0" destOrd="0" presId="urn:microsoft.com/office/officeart/2005/8/layout/hierarchy1"/>
    <dgm:cxn modelId="{CBB73276-AEFE-4E66-AC89-C7A7738D3E8F}" type="presOf" srcId="{6B9F319D-89B3-4683-AEBE-2ACC728B0B34}" destId="{6261AEBE-5ADF-4398-A8E2-C18A7EDC7D37}" srcOrd="0" destOrd="0" presId="urn:microsoft.com/office/officeart/2005/8/layout/hierarchy1"/>
    <dgm:cxn modelId="{B09977A0-1788-4E4A-AA74-443D7E4A4AE7}" type="presOf" srcId="{70646067-6FCC-4864-A1E1-5E863A9D4EC8}" destId="{FC9A4DA8-B5DF-459F-86EC-B841B9265EC8}" srcOrd="0" destOrd="0" presId="urn:microsoft.com/office/officeart/2005/8/layout/hierarchy1"/>
    <dgm:cxn modelId="{5C547CCE-205B-4A86-95C5-D75EF7BD1639}" type="presOf" srcId="{8E9FAA7F-1E1E-490E-8B17-666CBDA129E2}" destId="{A085EFB9-2CD8-40B5-B6A9-17C9716B41D1}" srcOrd="0" destOrd="0" presId="urn:microsoft.com/office/officeart/2005/8/layout/hierarchy1"/>
    <dgm:cxn modelId="{513E9EED-62A8-48D2-8896-4A6ADC44346D}" type="presOf" srcId="{DFA0974D-0FC9-44B8-8641-907394C14320}" destId="{393A0B9D-FAF7-405C-8DC7-24412C66FFEE}" srcOrd="0" destOrd="0" presId="urn:microsoft.com/office/officeart/2005/8/layout/hierarchy1"/>
    <dgm:cxn modelId="{7602DC7D-61E2-47B6-BFAF-F7DC779C5264}" srcId="{AE59004B-79F2-4259-AEC0-8F2CCE9ECD95}" destId="{CF9681B8-7D5E-4965-B3FD-BFCA803AE9C5}" srcOrd="1" destOrd="0" parTransId="{C4AF2D26-164A-49A8-9A25-55AEAB465828}" sibTransId="{EC5CB195-E247-499B-BBB9-8F19D85F4392}"/>
    <dgm:cxn modelId="{AC7AF758-EDA2-4AF9-B666-EE4DFCC55327}" type="presParOf" srcId="{FC9A4DA8-B5DF-459F-86EC-B841B9265EC8}" destId="{068C1914-5E4F-4461-AB1B-AB3734417D9F}" srcOrd="0" destOrd="0" presId="urn:microsoft.com/office/officeart/2005/8/layout/hierarchy1"/>
    <dgm:cxn modelId="{207D9550-8C09-49CC-B431-723F8729A199}" type="presParOf" srcId="{068C1914-5E4F-4461-AB1B-AB3734417D9F}" destId="{264361C2-1081-4989-A6E1-9AD235848A73}" srcOrd="0" destOrd="0" presId="urn:microsoft.com/office/officeart/2005/8/layout/hierarchy1"/>
    <dgm:cxn modelId="{2407C5BB-ADA3-4061-8A2C-8F40ABDC3C65}" type="presParOf" srcId="{264361C2-1081-4989-A6E1-9AD235848A73}" destId="{07174A64-A177-4F82-89DE-E0C6D68380F7}" srcOrd="0" destOrd="0" presId="urn:microsoft.com/office/officeart/2005/8/layout/hierarchy1"/>
    <dgm:cxn modelId="{10180336-9411-4C73-B68C-028F6BE9605C}" type="presParOf" srcId="{264361C2-1081-4989-A6E1-9AD235848A73}" destId="{311EA28C-47F3-4C32-8F62-89957C995555}" srcOrd="1" destOrd="0" presId="urn:microsoft.com/office/officeart/2005/8/layout/hierarchy1"/>
    <dgm:cxn modelId="{665151CC-A10B-4960-A18F-EE775ACE54C8}" type="presParOf" srcId="{068C1914-5E4F-4461-AB1B-AB3734417D9F}" destId="{89313DCC-FD09-4BB8-9FE7-F4797A6610B2}" srcOrd="1" destOrd="0" presId="urn:microsoft.com/office/officeart/2005/8/layout/hierarchy1"/>
    <dgm:cxn modelId="{8BA154BA-98FF-4D9D-9042-5E657B305B31}" type="presParOf" srcId="{89313DCC-FD09-4BB8-9FE7-F4797A6610B2}" destId="{393A0B9D-FAF7-405C-8DC7-24412C66FFEE}" srcOrd="0" destOrd="0" presId="urn:microsoft.com/office/officeart/2005/8/layout/hierarchy1"/>
    <dgm:cxn modelId="{4831E947-921B-4E0B-8A6B-34119DD76379}" type="presParOf" srcId="{89313DCC-FD09-4BB8-9FE7-F4797A6610B2}" destId="{0089BDD6-5A25-47A3-B59A-F41D955EB79B}" srcOrd="1" destOrd="0" presId="urn:microsoft.com/office/officeart/2005/8/layout/hierarchy1"/>
    <dgm:cxn modelId="{C8A9962F-40FD-4589-A3AD-5A06FE6B4FF6}" type="presParOf" srcId="{0089BDD6-5A25-47A3-B59A-F41D955EB79B}" destId="{82EAB8FB-C162-4BB6-88B2-EFB2D9B5EF12}" srcOrd="0" destOrd="0" presId="urn:microsoft.com/office/officeart/2005/8/layout/hierarchy1"/>
    <dgm:cxn modelId="{942C45A1-CA4E-4B9F-8A70-412F96E0C7B1}" type="presParOf" srcId="{82EAB8FB-C162-4BB6-88B2-EFB2D9B5EF12}" destId="{11434419-3BBE-4ED7-8860-76F1FC897A6B}" srcOrd="0" destOrd="0" presId="urn:microsoft.com/office/officeart/2005/8/layout/hierarchy1"/>
    <dgm:cxn modelId="{C01E6E0D-6C72-4B7B-841C-1C7BC81CC44E}" type="presParOf" srcId="{82EAB8FB-C162-4BB6-88B2-EFB2D9B5EF12}" destId="{A085EFB9-2CD8-40B5-B6A9-17C9716B41D1}" srcOrd="1" destOrd="0" presId="urn:microsoft.com/office/officeart/2005/8/layout/hierarchy1"/>
    <dgm:cxn modelId="{4270E90B-1E28-4DE3-9F63-B986BEA47C5E}" type="presParOf" srcId="{0089BDD6-5A25-47A3-B59A-F41D955EB79B}" destId="{497CD983-A275-48DC-8914-5A6E97CF6188}" srcOrd="1" destOrd="0" presId="urn:microsoft.com/office/officeart/2005/8/layout/hierarchy1"/>
    <dgm:cxn modelId="{225136A9-6643-41A4-A4DD-8D5EB2AC4131}" type="presParOf" srcId="{89313DCC-FD09-4BB8-9FE7-F4797A6610B2}" destId="{600AE93D-581D-4674-93EE-242FB7D1913F}" srcOrd="2" destOrd="0" presId="urn:microsoft.com/office/officeart/2005/8/layout/hierarchy1"/>
    <dgm:cxn modelId="{2C5E3FB9-E260-4695-AB10-FC2A09AFA522}" type="presParOf" srcId="{89313DCC-FD09-4BB8-9FE7-F4797A6610B2}" destId="{9E3EB1FE-93B3-4F59-B896-CD434C5AB19F}" srcOrd="3" destOrd="0" presId="urn:microsoft.com/office/officeart/2005/8/layout/hierarchy1"/>
    <dgm:cxn modelId="{4D41DE18-FA3B-4561-8D46-96F4F1B33699}" type="presParOf" srcId="{9E3EB1FE-93B3-4F59-B896-CD434C5AB19F}" destId="{6C332ECA-694D-4F17-8058-40C7DE73BAE6}" srcOrd="0" destOrd="0" presId="urn:microsoft.com/office/officeart/2005/8/layout/hierarchy1"/>
    <dgm:cxn modelId="{67205137-FB7D-4575-89E0-CC620719E7E4}" type="presParOf" srcId="{6C332ECA-694D-4F17-8058-40C7DE73BAE6}" destId="{E6A3836F-9542-4DF6-BE74-EB806CE96FEC}" srcOrd="0" destOrd="0" presId="urn:microsoft.com/office/officeart/2005/8/layout/hierarchy1"/>
    <dgm:cxn modelId="{D1506FBC-325C-4836-87A7-4149AC30F2B1}" type="presParOf" srcId="{6C332ECA-694D-4F17-8058-40C7DE73BAE6}" destId="{BEA3AA03-9D20-4604-876D-B16865E4891E}" srcOrd="1" destOrd="0" presId="urn:microsoft.com/office/officeart/2005/8/layout/hierarchy1"/>
    <dgm:cxn modelId="{30283C13-0C61-4C4E-AE24-8AFE9BE0DEEE}" type="presParOf" srcId="{9E3EB1FE-93B3-4F59-B896-CD434C5AB19F}" destId="{3FE05DA2-E6F0-44EC-B5BF-7FC039174D31}" srcOrd="1" destOrd="0" presId="urn:microsoft.com/office/officeart/2005/8/layout/hierarchy1"/>
    <dgm:cxn modelId="{24AFDB45-DED1-440B-B50C-79027251CE7E}" type="presParOf" srcId="{89313DCC-FD09-4BB8-9FE7-F4797A6610B2}" destId="{37FC9BB0-4E8E-407B-8875-A72AFAA45CBA}" srcOrd="4" destOrd="0" presId="urn:microsoft.com/office/officeart/2005/8/layout/hierarchy1"/>
    <dgm:cxn modelId="{E28377A8-B1F8-4C78-845C-F42DDE676019}" type="presParOf" srcId="{89313DCC-FD09-4BB8-9FE7-F4797A6610B2}" destId="{7C69E94E-F98D-446E-A5FC-C9A6F9E33FF8}" srcOrd="5" destOrd="0" presId="urn:microsoft.com/office/officeart/2005/8/layout/hierarchy1"/>
    <dgm:cxn modelId="{D4BBBFD0-3A7B-4A74-AAA3-61B56F2FF26E}" type="presParOf" srcId="{7C69E94E-F98D-446E-A5FC-C9A6F9E33FF8}" destId="{D6E2E54D-4A79-4492-B066-193987425088}" srcOrd="0" destOrd="0" presId="urn:microsoft.com/office/officeart/2005/8/layout/hierarchy1"/>
    <dgm:cxn modelId="{162D387B-56BD-40CA-A5F8-D887E1189BEB}" type="presParOf" srcId="{D6E2E54D-4A79-4492-B066-193987425088}" destId="{14005691-617C-4EBB-A99B-78A3A34AE626}" srcOrd="0" destOrd="0" presId="urn:microsoft.com/office/officeart/2005/8/layout/hierarchy1"/>
    <dgm:cxn modelId="{F6CE5FCD-4F26-4CAB-A860-69775445E18B}" type="presParOf" srcId="{D6E2E54D-4A79-4492-B066-193987425088}" destId="{6261AEBE-5ADF-4398-A8E2-C18A7EDC7D37}" srcOrd="1" destOrd="0" presId="urn:microsoft.com/office/officeart/2005/8/layout/hierarchy1"/>
    <dgm:cxn modelId="{3BEA9145-A463-434B-83DF-36B4047B86FD}" type="presParOf" srcId="{7C69E94E-F98D-446E-A5FC-C9A6F9E33FF8}" destId="{AA49E0E7-B168-47E4-9E6C-6C9B18A1C5E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44BD6E-1516-8141-BCA8-C1F0108F1D94}"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zh-TW" altLang="en-US"/>
        </a:p>
      </dgm:t>
    </dgm:pt>
    <dgm:pt modelId="{C7C8CAD3-FC0B-C64B-92C8-E81BE9D99767}">
      <dgm:prSet custT="1"/>
      <dgm:spPr>
        <a:solidFill>
          <a:schemeClr val="accent5">
            <a:lumMod val="75000"/>
          </a:schemeClr>
        </a:solidFill>
        <a:ln>
          <a:solidFill>
            <a:srgbClr val="0070C0"/>
          </a:solidFill>
        </a:ln>
      </dgm:spPr>
      <dgm:t>
        <a:bodyPr/>
        <a:lstStyle/>
        <a:p>
          <a:pPr algn="dist" rtl="0"/>
          <a:r>
            <a:rPr kumimoji="1" lang="zh-TW" altLang="en-US" sz="2800" b="1" i="0" dirty="0" smtClean="0">
              <a:latin typeface="Kaiti TC" charset="-120"/>
              <a:ea typeface="Kaiti TC" charset="-120"/>
              <a:cs typeface="Kaiti TC" charset="-120"/>
            </a:rPr>
            <a:t>醫院</a:t>
          </a:r>
          <a:endParaRPr lang="zh-TW" altLang="en-US" sz="2800" b="1" i="0" dirty="0">
            <a:latin typeface="Kaiti TC" charset="-120"/>
            <a:ea typeface="Kaiti TC" charset="-120"/>
            <a:cs typeface="Kaiti TC" charset="-120"/>
          </a:endParaRPr>
        </a:p>
      </dgm:t>
    </dgm:pt>
    <dgm:pt modelId="{6479D5A2-5F62-234E-9817-D303CFF12B5E}" type="parTrans" cxnId="{67B56565-2D0C-F44D-9B81-8DCC113B440E}">
      <dgm:prSet/>
      <dgm:spPr/>
      <dgm:t>
        <a:bodyPr/>
        <a:lstStyle/>
        <a:p>
          <a:endParaRPr lang="zh-TW" altLang="en-US"/>
        </a:p>
      </dgm:t>
    </dgm:pt>
    <dgm:pt modelId="{181647BF-F1BB-504A-9AB8-FCCBEB11B4E1}" type="sibTrans" cxnId="{67B56565-2D0C-F44D-9B81-8DCC113B440E}">
      <dgm:prSet/>
      <dgm:spPr/>
      <dgm:t>
        <a:bodyPr/>
        <a:lstStyle/>
        <a:p>
          <a:endParaRPr lang="zh-TW" altLang="en-US"/>
        </a:p>
      </dgm:t>
    </dgm:pt>
    <dgm:pt modelId="{52BDB0F3-079A-2749-9135-A31CD0473EAD}">
      <dgm:prSet custT="1"/>
      <dgm:spPr>
        <a:ln>
          <a:solidFill>
            <a:srgbClr val="002060"/>
          </a:solidFill>
        </a:ln>
      </dgm:spPr>
      <dgm:t>
        <a:bodyPr/>
        <a:lstStyle/>
        <a:p>
          <a:pPr marL="228600" indent="0" defTabSz="889000" rtl="0">
            <a:lnSpc>
              <a:spcPct val="100000"/>
            </a:lnSpc>
            <a:spcBef>
              <a:spcPct val="0"/>
            </a:spcBef>
            <a:spcAft>
              <a:spcPct val="15000"/>
            </a:spcAft>
            <a:buNone/>
          </a:pPr>
          <a:r>
            <a:rPr kumimoji="1" lang="en-US" altLang="zh-TW" sz="2000" dirty="0" smtClean="0">
              <a:latin typeface="Kaiti TC" charset="-120"/>
              <a:ea typeface="Kaiti TC" charset="-120"/>
              <a:cs typeface="Kaiti TC" charset="-120"/>
            </a:rPr>
            <a:t>Charlie</a:t>
          </a:r>
          <a:r>
            <a:rPr kumimoji="1" lang="zh-TW" altLang="en-US" sz="2000" dirty="0" smtClean="0">
              <a:latin typeface="Kaiti TC" charset="-120"/>
              <a:ea typeface="Kaiti TC" charset="-120"/>
              <a:cs typeface="Kaiti TC" charset="-120"/>
            </a:rPr>
            <a:t>未成年，沒有決定醫療方式的能力</a:t>
          </a:r>
          <a:endParaRPr lang="zh-TW" altLang="en-US" sz="2000" dirty="0">
            <a:latin typeface="Kaiti TC" charset="-120"/>
            <a:ea typeface="Kaiti TC" charset="-120"/>
            <a:cs typeface="Kaiti TC" charset="-120"/>
          </a:endParaRPr>
        </a:p>
      </dgm:t>
    </dgm:pt>
    <dgm:pt modelId="{189F58EC-8BED-0E4A-91D2-1BE98339B77F}" type="parTrans" cxnId="{B09594EF-1ED1-084A-8B9D-794D0DE6982E}">
      <dgm:prSet/>
      <dgm:spPr/>
      <dgm:t>
        <a:bodyPr/>
        <a:lstStyle/>
        <a:p>
          <a:endParaRPr lang="zh-TW" altLang="en-US"/>
        </a:p>
      </dgm:t>
    </dgm:pt>
    <dgm:pt modelId="{4DB2DA56-0621-BF4B-8F2C-6FF014852C2C}" type="sibTrans" cxnId="{B09594EF-1ED1-084A-8B9D-794D0DE6982E}">
      <dgm:prSet/>
      <dgm:spPr/>
      <dgm:t>
        <a:bodyPr/>
        <a:lstStyle/>
        <a:p>
          <a:endParaRPr lang="zh-TW" altLang="en-US"/>
        </a:p>
      </dgm:t>
    </dgm:pt>
    <dgm:pt modelId="{B2AB659A-A452-824E-849A-465393F14D1F}">
      <dgm:prSet custT="1"/>
      <dgm:spPr>
        <a:ln>
          <a:solidFill>
            <a:srgbClr val="002060"/>
          </a:solidFill>
        </a:ln>
      </dgm:spPr>
      <dgm:t>
        <a:bodyPr/>
        <a:lstStyle/>
        <a:p>
          <a:pPr marL="228600" indent="0" defTabSz="889000" rtl="0">
            <a:lnSpc>
              <a:spcPct val="100000"/>
            </a:lnSpc>
            <a:spcBef>
              <a:spcPct val="0"/>
            </a:spcBef>
            <a:spcAft>
              <a:spcPct val="15000"/>
            </a:spcAft>
            <a:buNone/>
          </a:pPr>
          <a:r>
            <a:rPr kumimoji="1" lang="zh-TW" altLang="en-US" sz="2000" dirty="0" smtClean="0">
              <a:latin typeface="Kaiti TC" charset="-120"/>
              <a:ea typeface="Kaiti TC" charset="-120"/>
              <a:cs typeface="Kaiti TC" charset="-120"/>
            </a:rPr>
            <a:t>把人工呼吸器移除是合法的，且符合</a:t>
          </a:r>
          <a:r>
            <a:rPr kumimoji="1" lang="en-US" altLang="zh-TW" sz="2000" dirty="0" smtClean="0">
              <a:latin typeface="Kaiti TC" charset="-120"/>
              <a:ea typeface="Kaiti TC" charset="-120"/>
              <a:cs typeface="Kaiti TC" charset="-120"/>
            </a:rPr>
            <a:t>Charlie</a:t>
          </a:r>
          <a:r>
            <a:rPr kumimoji="1" lang="zh-TW" altLang="en-US" sz="2000" dirty="0" smtClean="0">
              <a:latin typeface="Kaiti TC" charset="-120"/>
              <a:ea typeface="Kaiti TC" charset="-120"/>
              <a:cs typeface="Kaiti TC" charset="-120"/>
            </a:rPr>
            <a:t>的最佳利益</a:t>
          </a:r>
          <a:endParaRPr lang="zh-TW" altLang="en-US" sz="2000" dirty="0">
            <a:latin typeface="Kaiti TC" charset="-120"/>
            <a:ea typeface="Kaiti TC" charset="-120"/>
            <a:cs typeface="Kaiti TC" charset="-120"/>
          </a:endParaRPr>
        </a:p>
      </dgm:t>
    </dgm:pt>
    <dgm:pt modelId="{25D6C013-93EF-AE4E-8C5D-6D8A4C34EB8B}" type="parTrans" cxnId="{CE8CAAF4-9CF8-1141-9A94-0D3CFE05984B}">
      <dgm:prSet/>
      <dgm:spPr/>
      <dgm:t>
        <a:bodyPr/>
        <a:lstStyle/>
        <a:p>
          <a:endParaRPr lang="zh-TW" altLang="en-US"/>
        </a:p>
      </dgm:t>
    </dgm:pt>
    <dgm:pt modelId="{CF4129B8-8A72-E549-B6F2-C31CD008B886}" type="sibTrans" cxnId="{CE8CAAF4-9CF8-1141-9A94-0D3CFE05984B}">
      <dgm:prSet/>
      <dgm:spPr/>
      <dgm:t>
        <a:bodyPr/>
        <a:lstStyle/>
        <a:p>
          <a:endParaRPr lang="zh-TW" altLang="en-US"/>
        </a:p>
      </dgm:t>
    </dgm:pt>
    <dgm:pt modelId="{87D36087-8CF1-824E-BE28-A6DAB4AA8BF3}">
      <dgm:prSet custT="1"/>
      <dgm:spPr>
        <a:ln>
          <a:solidFill>
            <a:srgbClr val="002060"/>
          </a:solidFill>
        </a:ln>
      </dgm:spPr>
      <dgm:t>
        <a:bodyPr/>
        <a:lstStyle/>
        <a:p>
          <a:pPr marL="228600" indent="0" defTabSz="889000" rtl="0">
            <a:lnSpc>
              <a:spcPct val="100000"/>
            </a:lnSpc>
            <a:spcBef>
              <a:spcPct val="0"/>
            </a:spcBef>
            <a:spcAft>
              <a:spcPct val="15000"/>
            </a:spcAft>
            <a:buNone/>
          </a:pPr>
          <a:r>
            <a:rPr kumimoji="1" lang="zh-TW" altLang="en-US" sz="2000" dirty="0" smtClean="0">
              <a:latin typeface="Kaiti TC" charset="-120"/>
              <a:ea typeface="Kaiti TC" charset="-120"/>
              <a:cs typeface="Kaiti TC" charset="-120"/>
            </a:rPr>
            <a:t>僅提供</a:t>
          </a:r>
          <a:r>
            <a:rPr kumimoji="1" lang="en-US" altLang="zh-TW" sz="2000" dirty="0" smtClean="0">
              <a:latin typeface="Kaiti TC" charset="-120"/>
              <a:ea typeface="Kaiti TC" charset="-120"/>
              <a:cs typeface="Kaiti TC" charset="-120"/>
            </a:rPr>
            <a:t>palliative care(</a:t>
          </a:r>
          <a:r>
            <a:rPr kumimoji="1" lang="zh-TW" altLang="en-US" sz="2000" dirty="0" smtClean="0">
              <a:latin typeface="Kaiti TC" charset="-120"/>
              <a:ea typeface="Kaiti TC" charset="-120"/>
              <a:cs typeface="Kaiti TC" charset="-120"/>
            </a:rPr>
            <a:t>安寧療護</a:t>
          </a:r>
          <a:r>
            <a:rPr kumimoji="1" lang="en-US" altLang="zh-TW" sz="2000" dirty="0" smtClean="0">
              <a:latin typeface="Kaiti TC" charset="-120"/>
              <a:ea typeface="Kaiti TC" charset="-120"/>
              <a:cs typeface="Kaiti TC" charset="-120"/>
            </a:rPr>
            <a:t>)</a:t>
          </a:r>
          <a:r>
            <a:rPr kumimoji="1" lang="zh-TW" altLang="en-US" sz="2000" dirty="0" smtClean="0">
              <a:latin typeface="Kaiti TC" charset="-120"/>
              <a:ea typeface="Kaiti TC" charset="-120"/>
              <a:cs typeface="Kaiti TC" charset="-120"/>
            </a:rPr>
            <a:t>是合法的，且符合</a:t>
          </a:r>
          <a:r>
            <a:rPr kumimoji="1" lang="en-US" altLang="zh-TW" sz="2000" dirty="0" smtClean="0">
              <a:latin typeface="Kaiti TC" charset="-120"/>
              <a:ea typeface="Kaiti TC" charset="-120"/>
              <a:cs typeface="Kaiti TC" charset="-120"/>
            </a:rPr>
            <a:t>Charlie</a:t>
          </a:r>
          <a:r>
            <a:rPr kumimoji="1" lang="zh-TW" altLang="en-US" sz="2000" dirty="0" smtClean="0">
              <a:latin typeface="Kaiti TC" charset="-120"/>
              <a:ea typeface="Kaiti TC" charset="-120"/>
              <a:cs typeface="Kaiti TC" charset="-120"/>
            </a:rPr>
            <a:t>的最佳利益</a:t>
          </a:r>
          <a:endParaRPr lang="zh-TW" altLang="en-US" sz="2000" dirty="0">
            <a:latin typeface="Kaiti TC" charset="-120"/>
            <a:ea typeface="Kaiti TC" charset="-120"/>
            <a:cs typeface="Kaiti TC" charset="-120"/>
          </a:endParaRPr>
        </a:p>
      </dgm:t>
    </dgm:pt>
    <dgm:pt modelId="{FDDE5D2A-A3E0-5140-B378-95E40CA57D56}" type="parTrans" cxnId="{BF58375A-EA17-C548-9FF1-3847FDE82D32}">
      <dgm:prSet/>
      <dgm:spPr/>
      <dgm:t>
        <a:bodyPr/>
        <a:lstStyle/>
        <a:p>
          <a:endParaRPr lang="zh-TW" altLang="en-US"/>
        </a:p>
      </dgm:t>
    </dgm:pt>
    <dgm:pt modelId="{85B85E89-6033-FD4D-B742-039048931C4C}" type="sibTrans" cxnId="{BF58375A-EA17-C548-9FF1-3847FDE82D32}">
      <dgm:prSet/>
      <dgm:spPr/>
      <dgm:t>
        <a:bodyPr/>
        <a:lstStyle/>
        <a:p>
          <a:endParaRPr lang="zh-TW" altLang="en-US"/>
        </a:p>
      </dgm:t>
    </dgm:pt>
    <dgm:pt modelId="{13DD0038-25D0-5649-AF9D-6D5F17048B79}">
      <dgm:prSet custT="1"/>
      <dgm:spPr>
        <a:ln>
          <a:solidFill>
            <a:srgbClr val="002060"/>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kumimoji="1" lang="zh-TW" altLang="en-US" sz="2000" dirty="0" smtClean="0">
              <a:latin typeface="Kaiti TC" charset="-120"/>
              <a:ea typeface="Kaiti TC" charset="-120"/>
              <a:cs typeface="Kaiti TC" charset="-120"/>
            </a:rPr>
            <a:t>鑑於前述醫療是最能保持</a:t>
          </a:r>
          <a:r>
            <a:rPr kumimoji="1" lang="en-US" altLang="zh-TW" sz="2000" dirty="0" smtClean="0">
              <a:latin typeface="Kaiti TC" charset="-120"/>
              <a:ea typeface="Kaiti TC" charset="-120"/>
              <a:cs typeface="Kaiti TC" charset="-120"/>
            </a:rPr>
            <a:t>Charlie</a:t>
          </a:r>
          <a:r>
            <a:rPr kumimoji="1" lang="zh-TW" altLang="en-US" sz="2000" dirty="0" smtClean="0">
              <a:latin typeface="Kaiti TC" charset="-120"/>
              <a:ea typeface="Kaiti TC" charset="-120"/>
              <a:cs typeface="Kaiti TC" charset="-120"/>
            </a:rPr>
            <a:t>的尊嚴，不提供</a:t>
          </a:r>
          <a:r>
            <a:rPr kumimoji="1" lang="en-US" altLang="zh-TW" sz="2000" dirty="0" smtClean="0">
              <a:latin typeface="Kaiti TC" charset="-120"/>
              <a:ea typeface="Kaiti TC" charset="-120"/>
              <a:cs typeface="Kaiti TC" charset="-120"/>
            </a:rPr>
            <a:t>nucleoside therapy(</a:t>
          </a:r>
          <a:r>
            <a:rPr kumimoji="1" lang="zh-TW" altLang="en-US" sz="2000" dirty="0" smtClean="0">
              <a:latin typeface="Kaiti TC" charset="-120"/>
              <a:ea typeface="Kaiti TC" charset="-120"/>
              <a:cs typeface="Kaiti TC" charset="-120"/>
            </a:rPr>
            <a:t>核苷治療</a:t>
          </a:r>
          <a:r>
            <a:rPr kumimoji="1" lang="en-US" altLang="zh-TW" sz="2000" dirty="0" smtClean="0">
              <a:latin typeface="Kaiti TC" charset="-120"/>
              <a:ea typeface="Kaiti TC" charset="-120"/>
              <a:cs typeface="Kaiti TC" charset="-120"/>
            </a:rPr>
            <a:t>)</a:t>
          </a:r>
          <a:r>
            <a:rPr kumimoji="1" lang="zh-TW" altLang="en-US" sz="2000" dirty="0" smtClean="0">
              <a:latin typeface="Kaiti TC" charset="-120"/>
              <a:ea typeface="Kaiti TC" charset="-120"/>
              <a:cs typeface="Kaiti TC" charset="-120"/>
            </a:rPr>
            <a:t>是合法的，且符合</a:t>
          </a:r>
          <a:r>
            <a:rPr kumimoji="1" lang="en-US" altLang="zh-TW" sz="2000" dirty="0" smtClean="0">
              <a:latin typeface="Kaiti TC" charset="-120"/>
              <a:ea typeface="Kaiti TC" charset="-120"/>
              <a:cs typeface="Kaiti TC" charset="-120"/>
            </a:rPr>
            <a:t>Charlie</a:t>
          </a:r>
          <a:r>
            <a:rPr kumimoji="1" lang="zh-TW" altLang="en-US" sz="2000" dirty="0" smtClean="0">
              <a:latin typeface="Kaiti TC" charset="-120"/>
              <a:ea typeface="Kaiti TC" charset="-120"/>
              <a:cs typeface="Kaiti TC" charset="-120"/>
            </a:rPr>
            <a:t>的最佳利益</a:t>
          </a:r>
          <a:endParaRPr lang="zh-TW" altLang="en-US" sz="2000" dirty="0" smtClean="0">
            <a:latin typeface="Kaiti TC" charset="-120"/>
            <a:ea typeface="Kaiti TC" charset="-120"/>
            <a:cs typeface="Kaiti TC" charset="-120"/>
          </a:endParaRPr>
        </a:p>
        <a:p>
          <a:pPr marL="228600" indent="0" defTabSz="889000" rtl="0">
            <a:lnSpc>
              <a:spcPct val="100000"/>
            </a:lnSpc>
            <a:spcBef>
              <a:spcPct val="0"/>
            </a:spcBef>
            <a:spcAft>
              <a:spcPct val="15000"/>
            </a:spcAft>
            <a:buNone/>
          </a:pPr>
          <a:endParaRPr lang="zh-TW" altLang="en-US" sz="2000" dirty="0">
            <a:latin typeface="Kaiti TC" charset="-120"/>
            <a:ea typeface="Kaiti TC" charset="-120"/>
            <a:cs typeface="Kaiti TC" charset="-120"/>
          </a:endParaRPr>
        </a:p>
      </dgm:t>
    </dgm:pt>
    <dgm:pt modelId="{FA6DB3CE-E243-E748-BFE7-B36BC6D9147A}" type="parTrans" cxnId="{C42F75BA-ABC7-7C49-8C75-9443765D48C6}">
      <dgm:prSet/>
      <dgm:spPr/>
      <dgm:t>
        <a:bodyPr/>
        <a:lstStyle/>
        <a:p>
          <a:endParaRPr lang="zh-TW" altLang="en-US"/>
        </a:p>
      </dgm:t>
    </dgm:pt>
    <dgm:pt modelId="{30637E76-1048-134D-9403-C63A6BF2E74C}" type="sibTrans" cxnId="{C42F75BA-ABC7-7C49-8C75-9443765D48C6}">
      <dgm:prSet/>
      <dgm:spPr/>
      <dgm:t>
        <a:bodyPr/>
        <a:lstStyle/>
        <a:p>
          <a:endParaRPr lang="zh-TW" altLang="en-US"/>
        </a:p>
      </dgm:t>
    </dgm:pt>
    <dgm:pt modelId="{6E97B7F0-4C43-4B4A-8778-A40B70670D0A}">
      <dgm:prSet custT="1"/>
      <dgm:spPr>
        <a:solidFill>
          <a:schemeClr val="accent5">
            <a:lumMod val="75000"/>
          </a:schemeClr>
        </a:solidFill>
        <a:ln>
          <a:solidFill>
            <a:srgbClr val="0070C0"/>
          </a:solidFill>
        </a:ln>
      </dgm:spPr>
      <dgm:t>
        <a:bodyPr/>
        <a:lstStyle/>
        <a:p>
          <a:pPr algn="dist" rtl="0"/>
          <a:r>
            <a:rPr kumimoji="1" lang="zh-TW" altLang="en-US" sz="2800" b="1" i="0" dirty="0" smtClean="0">
              <a:latin typeface="Kaiti TC" charset="-120"/>
              <a:ea typeface="Kaiti TC" charset="-120"/>
              <a:cs typeface="Kaiti TC" charset="-120"/>
            </a:rPr>
            <a:t>父母</a:t>
          </a:r>
          <a:endParaRPr lang="zh-TW" altLang="en-US" sz="2800" b="1" i="0" dirty="0">
            <a:latin typeface="Kaiti TC" charset="-120"/>
            <a:ea typeface="Kaiti TC" charset="-120"/>
            <a:cs typeface="Kaiti TC" charset="-120"/>
          </a:endParaRPr>
        </a:p>
      </dgm:t>
    </dgm:pt>
    <dgm:pt modelId="{21154B24-4BB8-3440-8749-CAF2140F37C8}" type="parTrans" cxnId="{BB76C3C4-936B-2448-8086-0611C0FA2065}">
      <dgm:prSet/>
      <dgm:spPr/>
      <dgm:t>
        <a:bodyPr/>
        <a:lstStyle/>
        <a:p>
          <a:endParaRPr lang="zh-TW" altLang="en-US"/>
        </a:p>
      </dgm:t>
    </dgm:pt>
    <dgm:pt modelId="{EBB9D0CA-5D49-4C41-BEB2-B367CA8FDC9A}" type="sibTrans" cxnId="{BB76C3C4-936B-2448-8086-0611C0FA2065}">
      <dgm:prSet/>
      <dgm:spPr/>
      <dgm:t>
        <a:bodyPr/>
        <a:lstStyle/>
        <a:p>
          <a:endParaRPr lang="zh-TW" altLang="en-US"/>
        </a:p>
      </dgm:t>
    </dgm:pt>
    <dgm:pt modelId="{E9EE5F0F-8E6D-D84A-BCD2-4AB8BF2F0544}">
      <dgm:prSet/>
      <dgm:spPr>
        <a:ln>
          <a:solidFill>
            <a:srgbClr val="002060"/>
          </a:solidFill>
        </a:ln>
      </dgm:spPr>
      <dgm:t>
        <a:bodyPr/>
        <a:lstStyle/>
        <a:p>
          <a:pPr algn="r" rtl="0"/>
          <a:r>
            <a:rPr lang="zh-TW" altLang="en-US" dirty="0" smtClean="0">
              <a:latin typeface="Kaiti TC" charset="-120"/>
              <a:ea typeface="Kaiti TC" charset="-120"/>
              <a:cs typeface="Kaiti TC" charset="-120"/>
            </a:rPr>
            <a:t>反對院方的訴求</a:t>
          </a:r>
          <a:endParaRPr lang="zh-TW" altLang="en-US" dirty="0">
            <a:latin typeface="Kaiti TC" charset="-120"/>
            <a:ea typeface="Kaiti TC" charset="-120"/>
            <a:cs typeface="Kaiti TC" charset="-120"/>
          </a:endParaRPr>
        </a:p>
      </dgm:t>
    </dgm:pt>
    <dgm:pt modelId="{D28A6B8D-3A4E-8644-8E7C-2FA6C4BD2974}" type="parTrans" cxnId="{6FF358ED-D78E-A44D-9A79-CB9644DFCCE0}">
      <dgm:prSet/>
      <dgm:spPr/>
      <dgm:t>
        <a:bodyPr/>
        <a:lstStyle/>
        <a:p>
          <a:endParaRPr lang="zh-TW" altLang="en-US"/>
        </a:p>
      </dgm:t>
    </dgm:pt>
    <dgm:pt modelId="{3EE69EC8-D9A6-E347-A85F-551CC59CC146}" type="sibTrans" cxnId="{6FF358ED-D78E-A44D-9A79-CB9644DFCCE0}">
      <dgm:prSet/>
      <dgm:spPr/>
      <dgm:t>
        <a:bodyPr/>
        <a:lstStyle/>
        <a:p>
          <a:endParaRPr lang="zh-TW" altLang="en-US"/>
        </a:p>
      </dgm:t>
    </dgm:pt>
    <dgm:pt modelId="{4D5A6DB0-F2AA-4030-875C-3FE063966DAB}">
      <dgm:prSet/>
      <dgm:spPr>
        <a:ln>
          <a:solidFill>
            <a:srgbClr val="002060"/>
          </a:solidFill>
        </a:ln>
      </dgm:spPr>
      <dgm:t>
        <a:bodyPr/>
        <a:lstStyle/>
        <a:p>
          <a:pPr algn="r" rtl="0"/>
          <a:r>
            <a:rPr lang="en-US" altLang="zh-TW" dirty="0" smtClean="0">
              <a:latin typeface="Kaiti TC" charset="-120"/>
              <a:ea typeface="Kaiti TC" charset="-120"/>
              <a:cs typeface="Kaiti TC" charset="-120"/>
            </a:rPr>
            <a:t>Constance Yates &amp; Chris Gard</a:t>
          </a:r>
          <a:endParaRPr lang="zh-TW" altLang="en-US" dirty="0">
            <a:latin typeface="Kaiti TC" charset="-120"/>
            <a:ea typeface="Kaiti TC" charset="-120"/>
            <a:cs typeface="Kaiti TC" charset="-120"/>
          </a:endParaRPr>
        </a:p>
      </dgm:t>
    </dgm:pt>
    <dgm:pt modelId="{55BDA33E-DCF9-4734-BCF6-95B808F41F3C}" type="parTrans" cxnId="{2215B34A-2FEB-44A5-B9F0-F585B0FE16C0}">
      <dgm:prSet/>
      <dgm:spPr/>
    </dgm:pt>
    <dgm:pt modelId="{98C3321F-8ADF-476F-814C-41C359E3CC9F}" type="sibTrans" cxnId="{2215B34A-2FEB-44A5-B9F0-F585B0FE16C0}">
      <dgm:prSet/>
      <dgm:spPr/>
    </dgm:pt>
    <dgm:pt modelId="{8B7C3DB6-7F43-9149-BAE4-649757E4A4B0}" type="pres">
      <dgm:prSet presAssocID="{A944BD6E-1516-8141-BCA8-C1F0108F1D94}" presName="linear" presStyleCnt="0">
        <dgm:presLayoutVars>
          <dgm:dir/>
          <dgm:animLvl val="lvl"/>
          <dgm:resizeHandles val="exact"/>
        </dgm:presLayoutVars>
      </dgm:prSet>
      <dgm:spPr/>
      <dgm:t>
        <a:bodyPr/>
        <a:lstStyle/>
        <a:p>
          <a:endParaRPr lang="zh-TW" altLang="en-US"/>
        </a:p>
      </dgm:t>
    </dgm:pt>
    <dgm:pt modelId="{D0C227E9-DCF7-5D4F-9BD5-E2CF3318819B}" type="pres">
      <dgm:prSet presAssocID="{C7C8CAD3-FC0B-C64B-92C8-E81BE9D99767}" presName="parentLin" presStyleCnt="0"/>
      <dgm:spPr/>
    </dgm:pt>
    <dgm:pt modelId="{F91A1941-5DAF-8048-905E-91280277EBF5}" type="pres">
      <dgm:prSet presAssocID="{C7C8CAD3-FC0B-C64B-92C8-E81BE9D99767}" presName="parentLeftMargin" presStyleLbl="node1" presStyleIdx="0" presStyleCnt="2"/>
      <dgm:spPr/>
      <dgm:t>
        <a:bodyPr/>
        <a:lstStyle/>
        <a:p>
          <a:endParaRPr lang="zh-TW" altLang="en-US"/>
        </a:p>
      </dgm:t>
    </dgm:pt>
    <dgm:pt modelId="{1BB7F266-55B3-EB40-8BC8-89AA9ABA6047}" type="pres">
      <dgm:prSet presAssocID="{C7C8CAD3-FC0B-C64B-92C8-E81BE9D99767}" presName="parentText" presStyleLbl="node1" presStyleIdx="0" presStyleCnt="2" custScaleX="29345" custLinFactNeighborX="-57285" custLinFactNeighborY="-6650">
        <dgm:presLayoutVars>
          <dgm:chMax val="0"/>
          <dgm:bulletEnabled val="1"/>
        </dgm:presLayoutVars>
      </dgm:prSet>
      <dgm:spPr/>
      <dgm:t>
        <a:bodyPr/>
        <a:lstStyle/>
        <a:p>
          <a:endParaRPr lang="zh-TW" altLang="en-US"/>
        </a:p>
      </dgm:t>
    </dgm:pt>
    <dgm:pt modelId="{28EE61EE-6F59-AA4F-AB78-9D5C8F45F1E6}" type="pres">
      <dgm:prSet presAssocID="{C7C8CAD3-FC0B-C64B-92C8-E81BE9D99767}" presName="negativeSpace" presStyleCnt="0"/>
      <dgm:spPr/>
    </dgm:pt>
    <dgm:pt modelId="{ED7D3035-2485-D642-80DE-1D103F638B38}" type="pres">
      <dgm:prSet presAssocID="{C7C8CAD3-FC0B-C64B-92C8-E81BE9D99767}" presName="childText" presStyleLbl="conFgAcc1" presStyleIdx="0" presStyleCnt="2" custLinFactNeighborY="-24406">
        <dgm:presLayoutVars>
          <dgm:bulletEnabled val="1"/>
        </dgm:presLayoutVars>
      </dgm:prSet>
      <dgm:spPr/>
      <dgm:t>
        <a:bodyPr/>
        <a:lstStyle/>
        <a:p>
          <a:endParaRPr lang="zh-TW" altLang="en-US"/>
        </a:p>
      </dgm:t>
    </dgm:pt>
    <dgm:pt modelId="{FD906616-FEC5-3241-935E-8F5BB576129E}" type="pres">
      <dgm:prSet presAssocID="{181647BF-F1BB-504A-9AB8-FCCBEB11B4E1}" presName="spaceBetweenRectangles" presStyleCnt="0"/>
      <dgm:spPr/>
    </dgm:pt>
    <dgm:pt modelId="{A191122A-8764-0341-B6EB-B890A25E6188}" type="pres">
      <dgm:prSet presAssocID="{6E97B7F0-4C43-4B4A-8778-A40B70670D0A}" presName="parentLin" presStyleCnt="0"/>
      <dgm:spPr/>
    </dgm:pt>
    <dgm:pt modelId="{435A9359-2AFF-A846-88D2-0A003A37E29F}" type="pres">
      <dgm:prSet presAssocID="{6E97B7F0-4C43-4B4A-8778-A40B70670D0A}" presName="parentLeftMargin" presStyleLbl="node1" presStyleIdx="0" presStyleCnt="2"/>
      <dgm:spPr/>
      <dgm:t>
        <a:bodyPr/>
        <a:lstStyle/>
        <a:p>
          <a:endParaRPr lang="zh-TW" altLang="en-US"/>
        </a:p>
      </dgm:t>
    </dgm:pt>
    <dgm:pt modelId="{9A41986B-965B-294A-AA39-250565647195}" type="pres">
      <dgm:prSet presAssocID="{6E97B7F0-4C43-4B4A-8778-A40B70670D0A}" presName="parentText" presStyleLbl="node1" presStyleIdx="1" presStyleCnt="2" custScaleX="29344" custScaleY="99593" custLinFactX="93734" custLinFactNeighborX="100000" custLinFactNeighborY="-13925">
        <dgm:presLayoutVars>
          <dgm:chMax val="0"/>
          <dgm:bulletEnabled val="1"/>
        </dgm:presLayoutVars>
      </dgm:prSet>
      <dgm:spPr/>
      <dgm:t>
        <a:bodyPr/>
        <a:lstStyle/>
        <a:p>
          <a:endParaRPr lang="zh-TW" altLang="en-US"/>
        </a:p>
      </dgm:t>
    </dgm:pt>
    <dgm:pt modelId="{9334F6FB-0666-8E41-9258-730F6E2BA132}" type="pres">
      <dgm:prSet presAssocID="{6E97B7F0-4C43-4B4A-8778-A40B70670D0A}" presName="negativeSpace" presStyleCnt="0"/>
      <dgm:spPr/>
    </dgm:pt>
    <dgm:pt modelId="{E5BC3411-8E72-9946-BE0B-4B17D032D23F}" type="pres">
      <dgm:prSet presAssocID="{6E97B7F0-4C43-4B4A-8778-A40B70670D0A}" presName="childText" presStyleLbl="conFgAcc1" presStyleIdx="1" presStyleCnt="2" custLinFactNeighborY="-24456">
        <dgm:presLayoutVars>
          <dgm:bulletEnabled val="1"/>
        </dgm:presLayoutVars>
      </dgm:prSet>
      <dgm:spPr/>
      <dgm:t>
        <a:bodyPr/>
        <a:lstStyle/>
        <a:p>
          <a:endParaRPr lang="zh-TW" altLang="en-US"/>
        </a:p>
      </dgm:t>
    </dgm:pt>
  </dgm:ptLst>
  <dgm:cxnLst>
    <dgm:cxn modelId="{2215B34A-2FEB-44A5-B9F0-F585B0FE16C0}" srcId="{6E97B7F0-4C43-4B4A-8778-A40B70670D0A}" destId="{4D5A6DB0-F2AA-4030-875C-3FE063966DAB}" srcOrd="0" destOrd="0" parTransId="{55BDA33E-DCF9-4734-BCF6-95B808F41F3C}" sibTransId="{98C3321F-8ADF-476F-814C-41C359E3CC9F}"/>
    <dgm:cxn modelId="{93FF9091-5FD0-1D4C-98D8-573D9734233A}" type="presOf" srcId="{13DD0038-25D0-5649-AF9D-6D5F17048B79}" destId="{ED7D3035-2485-D642-80DE-1D103F638B38}" srcOrd="0" destOrd="3" presId="urn:microsoft.com/office/officeart/2005/8/layout/list1"/>
    <dgm:cxn modelId="{04A6FF8F-3B2D-6D46-9785-BCD51878BF93}" type="presOf" srcId="{6E97B7F0-4C43-4B4A-8778-A40B70670D0A}" destId="{435A9359-2AFF-A846-88D2-0A003A37E29F}" srcOrd="0" destOrd="0" presId="urn:microsoft.com/office/officeart/2005/8/layout/list1"/>
    <dgm:cxn modelId="{BF58375A-EA17-C548-9FF1-3847FDE82D32}" srcId="{C7C8CAD3-FC0B-C64B-92C8-E81BE9D99767}" destId="{87D36087-8CF1-824E-BE28-A6DAB4AA8BF3}" srcOrd="2" destOrd="0" parTransId="{FDDE5D2A-A3E0-5140-B378-95E40CA57D56}" sibTransId="{85B85E89-6033-FD4D-B742-039048931C4C}"/>
    <dgm:cxn modelId="{CD2AC544-3B6E-A34C-BC97-F17B03D00BA1}" type="presOf" srcId="{87D36087-8CF1-824E-BE28-A6DAB4AA8BF3}" destId="{ED7D3035-2485-D642-80DE-1D103F638B38}" srcOrd="0" destOrd="2" presId="urn:microsoft.com/office/officeart/2005/8/layout/list1"/>
    <dgm:cxn modelId="{251B8D08-0006-4A4F-9F78-079C3D120A09}" type="presOf" srcId="{52BDB0F3-079A-2749-9135-A31CD0473EAD}" destId="{ED7D3035-2485-D642-80DE-1D103F638B38}" srcOrd="0" destOrd="0" presId="urn:microsoft.com/office/officeart/2005/8/layout/list1"/>
    <dgm:cxn modelId="{67B56565-2D0C-F44D-9B81-8DCC113B440E}" srcId="{A944BD6E-1516-8141-BCA8-C1F0108F1D94}" destId="{C7C8CAD3-FC0B-C64B-92C8-E81BE9D99767}" srcOrd="0" destOrd="0" parTransId="{6479D5A2-5F62-234E-9817-D303CFF12B5E}" sibTransId="{181647BF-F1BB-504A-9AB8-FCCBEB11B4E1}"/>
    <dgm:cxn modelId="{6FF358ED-D78E-A44D-9A79-CB9644DFCCE0}" srcId="{6E97B7F0-4C43-4B4A-8778-A40B70670D0A}" destId="{E9EE5F0F-8E6D-D84A-BCD2-4AB8BF2F0544}" srcOrd="1" destOrd="0" parTransId="{D28A6B8D-3A4E-8644-8E7C-2FA6C4BD2974}" sibTransId="{3EE69EC8-D9A6-E347-A85F-551CC59CC146}"/>
    <dgm:cxn modelId="{0C645C72-12E2-D347-ADC5-82445EE2A3D4}" type="presOf" srcId="{E9EE5F0F-8E6D-D84A-BCD2-4AB8BF2F0544}" destId="{E5BC3411-8E72-9946-BE0B-4B17D032D23F}" srcOrd="0" destOrd="1" presId="urn:microsoft.com/office/officeart/2005/8/layout/list1"/>
    <dgm:cxn modelId="{D7C031A7-6BA5-B04D-97CD-FBA81B6FF026}" type="presOf" srcId="{B2AB659A-A452-824E-849A-465393F14D1F}" destId="{ED7D3035-2485-D642-80DE-1D103F638B38}" srcOrd="0" destOrd="1" presId="urn:microsoft.com/office/officeart/2005/8/layout/list1"/>
    <dgm:cxn modelId="{CE8CAAF4-9CF8-1141-9A94-0D3CFE05984B}" srcId="{C7C8CAD3-FC0B-C64B-92C8-E81BE9D99767}" destId="{B2AB659A-A452-824E-849A-465393F14D1F}" srcOrd="1" destOrd="0" parTransId="{25D6C013-93EF-AE4E-8C5D-6D8A4C34EB8B}" sibTransId="{CF4129B8-8A72-E549-B6F2-C31CD008B886}"/>
    <dgm:cxn modelId="{BD9EDCB5-DC44-4417-A974-CE0BF42DF629}" type="presOf" srcId="{4D5A6DB0-F2AA-4030-875C-3FE063966DAB}" destId="{E5BC3411-8E72-9946-BE0B-4B17D032D23F}" srcOrd="0" destOrd="0" presId="urn:microsoft.com/office/officeart/2005/8/layout/list1"/>
    <dgm:cxn modelId="{015D6019-A52F-1C40-AEAD-7F17F9F1D637}" type="presOf" srcId="{6E97B7F0-4C43-4B4A-8778-A40B70670D0A}" destId="{9A41986B-965B-294A-AA39-250565647195}" srcOrd="1" destOrd="0" presId="urn:microsoft.com/office/officeart/2005/8/layout/list1"/>
    <dgm:cxn modelId="{BB76C3C4-936B-2448-8086-0611C0FA2065}" srcId="{A944BD6E-1516-8141-BCA8-C1F0108F1D94}" destId="{6E97B7F0-4C43-4B4A-8778-A40B70670D0A}" srcOrd="1" destOrd="0" parTransId="{21154B24-4BB8-3440-8749-CAF2140F37C8}" sibTransId="{EBB9D0CA-5D49-4C41-BEB2-B367CA8FDC9A}"/>
    <dgm:cxn modelId="{B09594EF-1ED1-084A-8B9D-794D0DE6982E}" srcId="{C7C8CAD3-FC0B-C64B-92C8-E81BE9D99767}" destId="{52BDB0F3-079A-2749-9135-A31CD0473EAD}" srcOrd="0" destOrd="0" parTransId="{189F58EC-8BED-0E4A-91D2-1BE98339B77F}" sibTransId="{4DB2DA56-0621-BF4B-8F2C-6FF014852C2C}"/>
    <dgm:cxn modelId="{C42F75BA-ABC7-7C49-8C75-9443765D48C6}" srcId="{C7C8CAD3-FC0B-C64B-92C8-E81BE9D99767}" destId="{13DD0038-25D0-5649-AF9D-6D5F17048B79}" srcOrd="3" destOrd="0" parTransId="{FA6DB3CE-E243-E748-BFE7-B36BC6D9147A}" sibTransId="{30637E76-1048-134D-9403-C63A6BF2E74C}"/>
    <dgm:cxn modelId="{7063D611-5EFF-E64A-9844-6A99F1BA2A15}" type="presOf" srcId="{C7C8CAD3-FC0B-C64B-92C8-E81BE9D99767}" destId="{F91A1941-5DAF-8048-905E-91280277EBF5}" srcOrd="0" destOrd="0" presId="urn:microsoft.com/office/officeart/2005/8/layout/list1"/>
    <dgm:cxn modelId="{862AAB7C-5DA9-6640-9AF3-D97FA5649074}" type="presOf" srcId="{C7C8CAD3-FC0B-C64B-92C8-E81BE9D99767}" destId="{1BB7F266-55B3-EB40-8BC8-89AA9ABA6047}" srcOrd="1" destOrd="0" presId="urn:microsoft.com/office/officeart/2005/8/layout/list1"/>
    <dgm:cxn modelId="{72581F93-A7BD-044D-A113-7FECDB60AB38}" type="presOf" srcId="{A944BD6E-1516-8141-BCA8-C1F0108F1D94}" destId="{8B7C3DB6-7F43-9149-BAE4-649757E4A4B0}" srcOrd="0" destOrd="0" presId="urn:microsoft.com/office/officeart/2005/8/layout/list1"/>
    <dgm:cxn modelId="{909CD6FE-28B2-4242-B81D-17387B379322}" type="presParOf" srcId="{8B7C3DB6-7F43-9149-BAE4-649757E4A4B0}" destId="{D0C227E9-DCF7-5D4F-9BD5-E2CF3318819B}" srcOrd="0" destOrd="0" presId="urn:microsoft.com/office/officeart/2005/8/layout/list1"/>
    <dgm:cxn modelId="{E3A6B236-3714-8A45-B519-8DDEE810E164}" type="presParOf" srcId="{D0C227E9-DCF7-5D4F-9BD5-E2CF3318819B}" destId="{F91A1941-5DAF-8048-905E-91280277EBF5}" srcOrd="0" destOrd="0" presId="urn:microsoft.com/office/officeart/2005/8/layout/list1"/>
    <dgm:cxn modelId="{C7A8486A-76F7-794D-9F76-11513DAF4B6B}" type="presParOf" srcId="{D0C227E9-DCF7-5D4F-9BD5-E2CF3318819B}" destId="{1BB7F266-55B3-EB40-8BC8-89AA9ABA6047}" srcOrd="1" destOrd="0" presId="urn:microsoft.com/office/officeart/2005/8/layout/list1"/>
    <dgm:cxn modelId="{38D03EB2-42D2-3F4E-A3F1-4032F05D38B1}" type="presParOf" srcId="{8B7C3DB6-7F43-9149-BAE4-649757E4A4B0}" destId="{28EE61EE-6F59-AA4F-AB78-9D5C8F45F1E6}" srcOrd="1" destOrd="0" presId="urn:microsoft.com/office/officeart/2005/8/layout/list1"/>
    <dgm:cxn modelId="{CD1361DF-AF67-4D4B-9049-A5F9EDA1FFE9}" type="presParOf" srcId="{8B7C3DB6-7F43-9149-BAE4-649757E4A4B0}" destId="{ED7D3035-2485-D642-80DE-1D103F638B38}" srcOrd="2" destOrd="0" presId="urn:microsoft.com/office/officeart/2005/8/layout/list1"/>
    <dgm:cxn modelId="{A83DD276-112F-BC4A-ABC1-9806A31A7B93}" type="presParOf" srcId="{8B7C3DB6-7F43-9149-BAE4-649757E4A4B0}" destId="{FD906616-FEC5-3241-935E-8F5BB576129E}" srcOrd="3" destOrd="0" presId="urn:microsoft.com/office/officeart/2005/8/layout/list1"/>
    <dgm:cxn modelId="{1691F53B-1F7B-F041-90CD-5590262C53A9}" type="presParOf" srcId="{8B7C3DB6-7F43-9149-BAE4-649757E4A4B0}" destId="{A191122A-8764-0341-B6EB-B890A25E6188}" srcOrd="4" destOrd="0" presId="urn:microsoft.com/office/officeart/2005/8/layout/list1"/>
    <dgm:cxn modelId="{45F775C0-47E9-E741-89AE-F6688A3CCE0A}" type="presParOf" srcId="{A191122A-8764-0341-B6EB-B890A25E6188}" destId="{435A9359-2AFF-A846-88D2-0A003A37E29F}" srcOrd="0" destOrd="0" presId="urn:microsoft.com/office/officeart/2005/8/layout/list1"/>
    <dgm:cxn modelId="{FC64EAD7-F889-A748-AF3F-7C0E804C888D}" type="presParOf" srcId="{A191122A-8764-0341-B6EB-B890A25E6188}" destId="{9A41986B-965B-294A-AA39-250565647195}" srcOrd="1" destOrd="0" presId="urn:microsoft.com/office/officeart/2005/8/layout/list1"/>
    <dgm:cxn modelId="{CAADF099-B3A8-644C-ADE1-718281ACCE9C}" type="presParOf" srcId="{8B7C3DB6-7F43-9149-BAE4-649757E4A4B0}" destId="{9334F6FB-0666-8E41-9258-730F6E2BA132}" srcOrd="5" destOrd="0" presId="urn:microsoft.com/office/officeart/2005/8/layout/list1"/>
    <dgm:cxn modelId="{25928C43-F15D-D046-A084-AA088609B11F}" type="presParOf" srcId="{8B7C3DB6-7F43-9149-BAE4-649757E4A4B0}" destId="{E5BC3411-8E72-9946-BE0B-4B17D032D23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309F83-84DB-314D-8706-3F135A3D5F1E}" type="doc">
      <dgm:prSet loTypeId="urn:microsoft.com/office/officeart/2005/8/layout/radial1" loCatId="list" qsTypeId="urn:microsoft.com/office/officeart/2005/8/quickstyle/simple2" qsCatId="simple" csTypeId="urn:microsoft.com/office/officeart/2005/8/colors/accent5_1" csCatId="accent5" phldr="1"/>
      <dgm:spPr/>
      <dgm:t>
        <a:bodyPr/>
        <a:lstStyle/>
        <a:p>
          <a:endParaRPr lang="zh-TW" altLang="en-US"/>
        </a:p>
      </dgm:t>
    </dgm:pt>
    <dgm:pt modelId="{F809FFA0-BB8F-3B40-82F0-2E22EBA05F4B}">
      <dgm:prSet custT="1"/>
      <dgm:spPr/>
      <dgm:t>
        <a:bodyPr/>
        <a:lstStyle/>
        <a:p>
          <a:pPr rtl="0"/>
          <a:r>
            <a:rPr kumimoji="1" lang="zh-TW" altLang="en-US" sz="2400" dirty="0" smtClean="0">
              <a:latin typeface="Kaiti TC" charset="-120"/>
              <a:ea typeface="Kaiti TC" charset="-120"/>
              <a:cs typeface="Kaiti TC" charset="-120"/>
            </a:rPr>
            <a:t>誰決定</a:t>
          </a:r>
          <a:endParaRPr lang="zh-TW" altLang="en-US" sz="2400" dirty="0">
            <a:latin typeface="Kaiti TC" charset="-120"/>
            <a:ea typeface="Kaiti TC" charset="-120"/>
            <a:cs typeface="Kaiti TC" charset="-120"/>
          </a:endParaRPr>
        </a:p>
      </dgm:t>
    </dgm:pt>
    <dgm:pt modelId="{57F0B630-3C97-D545-8964-2FA2287B52CA}" type="parTrans" cxnId="{6CFCB568-32C6-4847-904B-644E8466CCA7}">
      <dgm:prSet/>
      <dgm:spPr/>
      <dgm:t>
        <a:bodyPr/>
        <a:lstStyle/>
        <a:p>
          <a:endParaRPr lang="zh-TW" altLang="en-US" sz="2400">
            <a:latin typeface="Kaiti TC" charset="-120"/>
            <a:ea typeface="Kaiti TC" charset="-120"/>
            <a:cs typeface="Kaiti TC" charset="-120"/>
          </a:endParaRPr>
        </a:p>
      </dgm:t>
    </dgm:pt>
    <dgm:pt modelId="{0AE1C6D3-6449-5043-B23D-F90813DAB5BC}" type="sibTrans" cxnId="{6CFCB568-32C6-4847-904B-644E8466CCA7}">
      <dgm:prSet/>
      <dgm:spPr/>
      <dgm:t>
        <a:bodyPr/>
        <a:lstStyle/>
        <a:p>
          <a:endParaRPr lang="zh-TW" altLang="en-US" sz="2400">
            <a:latin typeface="Kaiti TC" charset="-120"/>
            <a:ea typeface="Kaiti TC" charset="-120"/>
            <a:cs typeface="Kaiti TC" charset="-120"/>
          </a:endParaRPr>
        </a:p>
      </dgm:t>
    </dgm:pt>
    <dgm:pt modelId="{B3035338-F0B0-6847-AAC8-427B8878C7EA}">
      <dgm:prSet custT="1"/>
      <dgm:spPr/>
      <dgm:t>
        <a:bodyPr/>
        <a:lstStyle/>
        <a:p>
          <a:pPr rtl="0"/>
          <a:r>
            <a:rPr kumimoji="1" lang="zh-TW" altLang="en-US" sz="2400" dirty="0" smtClean="0">
              <a:latin typeface="Kaiti TC" charset="-120"/>
              <a:ea typeface="Kaiti TC" charset="-120"/>
              <a:cs typeface="Kaiti TC" charset="-120"/>
            </a:rPr>
            <a:t>父母</a:t>
          </a:r>
          <a:endParaRPr lang="zh-TW" altLang="en-US" sz="2400" dirty="0">
            <a:latin typeface="Kaiti TC" charset="-120"/>
            <a:ea typeface="Kaiti TC" charset="-120"/>
            <a:cs typeface="Kaiti TC" charset="-120"/>
          </a:endParaRPr>
        </a:p>
      </dgm:t>
    </dgm:pt>
    <dgm:pt modelId="{C3A44CE7-F04E-D749-930D-16941C205465}" type="parTrans" cxnId="{344B1418-90FE-9046-858A-C7F1C146B2BA}">
      <dgm:prSet custT="1"/>
      <dgm:spPr/>
      <dgm:t>
        <a:bodyPr/>
        <a:lstStyle/>
        <a:p>
          <a:endParaRPr lang="zh-TW" altLang="en-US" sz="2400">
            <a:latin typeface="Kaiti TC" charset="-120"/>
            <a:ea typeface="Kaiti TC" charset="-120"/>
            <a:cs typeface="Kaiti TC" charset="-120"/>
          </a:endParaRPr>
        </a:p>
      </dgm:t>
    </dgm:pt>
    <dgm:pt modelId="{55049B82-7204-CC43-9B27-909D21710E55}" type="sibTrans" cxnId="{344B1418-90FE-9046-858A-C7F1C146B2BA}">
      <dgm:prSet/>
      <dgm:spPr/>
      <dgm:t>
        <a:bodyPr/>
        <a:lstStyle/>
        <a:p>
          <a:endParaRPr lang="zh-TW" altLang="en-US" sz="2400">
            <a:latin typeface="Kaiti TC" charset="-120"/>
            <a:ea typeface="Kaiti TC" charset="-120"/>
            <a:cs typeface="Kaiti TC" charset="-120"/>
          </a:endParaRPr>
        </a:p>
      </dgm:t>
    </dgm:pt>
    <dgm:pt modelId="{DED29051-6556-B64F-8C51-C58EDE6B6A65}">
      <dgm:prSet custT="1"/>
      <dgm:spPr/>
      <dgm:t>
        <a:bodyPr/>
        <a:lstStyle/>
        <a:p>
          <a:pPr rtl="0"/>
          <a:r>
            <a:rPr kumimoji="1" lang="zh-TW" altLang="en-US" sz="2400" smtClean="0">
              <a:latin typeface="Kaiti TC" charset="-120"/>
              <a:ea typeface="Kaiti TC" charset="-120"/>
              <a:cs typeface="Kaiti TC" charset="-120"/>
            </a:rPr>
            <a:t>醫院</a:t>
          </a:r>
          <a:endParaRPr lang="zh-TW" altLang="en-US" sz="2400">
            <a:latin typeface="Kaiti TC" charset="-120"/>
            <a:ea typeface="Kaiti TC" charset="-120"/>
            <a:cs typeface="Kaiti TC" charset="-120"/>
          </a:endParaRPr>
        </a:p>
      </dgm:t>
    </dgm:pt>
    <dgm:pt modelId="{90CE4E29-7E64-0144-82A8-4269C5148D40}" type="parTrans" cxnId="{2FE84AE6-9B71-7645-AC74-81FE195C8814}">
      <dgm:prSet custT="1"/>
      <dgm:spPr/>
      <dgm:t>
        <a:bodyPr/>
        <a:lstStyle/>
        <a:p>
          <a:endParaRPr lang="zh-TW" altLang="en-US" sz="2400">
            <a:latin typeface="Kaiti TC" charset="-120"/>
            <a:ea typeface="Kaiti TC" charset="-120"/>
            <a:cs typeface="Kaiti TC" charset="-120"/>
          </a:endParaRPr>
        </a:p>
      </dgm:t>
    </dgm:pt>
    <dgm:pt modelId="{E8FD761F-1353-A642-9A19-09FE98A4366B}" type="sibTrans" cxnId="{2FE84AE6-9B71-7645-AC74-81FE195C8814}">
      <dgm:prSet/>
      <dgm:spPr/>
      <dgm:t>
        <a:bodyPr/>
        <a:lstStyle/>
        <a:p>
          <a:endParaRPr lang="zh-TW" altLang="en-US" sz="2400">
            <a:latin typeface="Kaiti TC" charset="-120"/>
            <a:ea typeface="Kaiti TC" charset="-120"/>
            <a:cs typeface="Kaiti TC" charset="-120"/>
          </a:endParaRPr>
        </a:p>
      </dgm:t>
    </dgm:pt>
    <dgm:pt modelId="{83D87440-4115-F34F-BC1D-5FDAF7EBAEBF}">
      <dgm:prSet custT="1"/>
      <dgm:spPr/>
      <dgm:t>
        <a:bodyPr/>
        <a:lstStyle/>
        <a:p>
          <a:pPr rtl="0"/>
          <a:r>
            <a:rPr kumimoji="1" lang="zh-TW" altLang="en-US" sz="2400" dirty="0" smtClean="0">
              <a:latin typeface="Kaiti TC" charset="-120"/>
              <a:ea typeface="Kaiti TC" charset="-120"/>
              <a:cs typeface="Kaiti TC" charset="-120"/>
            </a:rPr>
            <a:t>兒童</a:t>
          </a:r>
          <a:endParaRPr lang="zh-TW" altLang="en-US" sz="2400" dirty="0">
            <a:latin typeface="Kaiti TC" charset="-120"/>
            <a:ea typeface="Kaiti TC" charset="-120"/>
            <a:cs typeface="Kaiti TC" charset="-120"/>
          </a:endParaRPr>
        </a:p>
      </dgm:t>
    </dgm:pt>
    <dgm:pt modelId="{3ECBC382-5930-F04A-8844-9FCA8B4D2FB4}" type="parTrans" cxnId="{42716809-CD47-A24F-BDD5-F79E6A61CE21}">
      <dgm:prSet custT="1"/>
      <dgm:spPr/>
      <dgm:t>
        <a:bodyPr/>
        <a:lstStyle/>
        <a:p>
          <a:endParaRPr lang="zh-TW" altLang="en-US" sz="2400">
            <a:latin typeface="Kaiti TC" charset="-120"/>
            <a:ea typeface="Kaiti TC" charset="-120"/>
            <a:cs typeface="Kaiti TC" charset="-120"/>
          </a:endParaRPr>
        </a:p>
      </dgm:t>
    </dgm:pt>
    <dgm:pt modelId="{1FFEA69E-8FFD-5B40-B896-D7F00BB72778}" type="sibTrans" cxnId="{42716809-CD47-A24F-BDD5-F79E6A61CE21}">
      <dgm:prSet/>
      <dgm:spPr/>
      <dgm:t>
        <a:bodyPr/>
        <a:lstStyle/>
        <a:p>
          <a:endParaRPr lang="zh-TW" altLang="en-US" sz="2400">
            <a:latin typeface="Kaiti TC" charset="-120"/>
            <a:ea typeface="Kaiti TC" charset="-120"/>
            <a:cs typeface="Kaiti TC" charset="-120"/>
          </a:endParaRPr>
        </a:p>
      </dgm:t>
    </dgm:pt>
    <dgm:pt modelId="{DEE5DD0A-F329-294B-9321-FD0623C9F9AC}">
      <dgm:prSet custT="1"/>
      <dgm:spPr/>
      <dgm:t>
        <a:bodyPr/>
        <a:lstStyle/>
        <a:p>
          <a:pPr rtl="0"/>
          <a:r>
            <a:rPr kumimoji="1" lang="zh-TW" altLang="en-US" sz="2400" smtClean="0">
              <a:latin typeface="Kaiti TC" charset="-120"/>
              <a:ea typeface="Kaiti TC" charset="-120"/>
              <a:cs typeface="Kaiti TC" charset="-120"/>
            </a:rPr>
            <a:t>法院</a:t>
          </a:r>
          <a:endParaRPr lang="zh-TW" altLang="en-US" sz="2400">
            <a:latin typeface="Kaiti TC" charset="-120"/>
            <a:ea typeface="Kaiti TC" charset="-120"/>
            <a:cs typeface="Kaiti TC" charset="-120"/>
          </a:endParaRPr>
        </a:p>
      </dgm:t>
    </dgm:pt>
    <dgm:pt modelId="{0E35B2C9-09A5-1C41-BA68-5E7EFD51EDC4}" type="parTrans" cxnId="{C8E047AE-8215-B642-B70D-C2D2B889B404}">
      <dgm:prSet custT="1"/>
      <dgm:spPr/>
      <dgm:t>
        <a:bodyPr/>
        <a:lstStyle/>
        <a:p>
          <a:endParaRPr lang="zh-TW" altLang="en-US" sz="2400">
            <a:latin typeface="Kaiti TC" charset="-120"/>
            <a:ea typeface="Kaiti TC" charset="-120"/>
            <a:cs typeface="Kaiti TC" charset="-120"/>
          </a:endParaRPr>
        </a:p>
      </dgm:t>
    </dgm:pt>
    <dgm:pt modelId="{A0FB173A-7537-DB41-B538-7F175234BDEB}" type="sibTrans" cxnId="{C8E047AE-8215-B642-B70D-C2D2B889B404}">
      <dgm:prSet/>
      <dgm:spPr/>
      <dgm:t>
        <a:bodyPr/>
        <a:lstStyle/>
        <a:p>
          <a:endParaRPr lang="zh-TW" altLang="en-US" sz="2400">
            <a:latin typeface="Kaiti TC" charset="-120"/>
            <a:ea typeface="Kaiti TC" charset="-120"/>
            <a:cs typeface="Kaiti TC" charset="-120"/>
          </a:endParaRPr>
        </a:p>
      </dgm:t>
    </dgm:pt>
    <dgm:pt modelId="{3B57D8E3-B4AB-5243-A7F6-4A69030AD16A}" type="pres">
      <dgm:prSet presAssocID="{4F309F83-84DB-314D-8706-3F135A3D5F1E}" presName="cycle" presStyleCnt="0">
        <dgm:presLayoutVars>
          <dgm:chMax val="1"/>
          <dgm:dir/>
          <dgm:animLvl val="ctr"/>
          <dgm:resizeHandles val="exact"/>
        </dgm:presLayoutVars>
      </dgm:prSet>
      <dgm:spPr/>
      <dgm:t>
        <a:bodyPr/>
        <a:lstStyle/>
        <a:p>
          <a:endParaRPr lang="zh-TW" altLang="en-US"/>
        </a:p>
      </dgm:t>
    </dgm:pt>
    <dgm:pt modelId="{4853BD76-0D14-A440-B8FC-7DB907B4CA4D}" type="pres">
      <dgm:prSet presAssocID="{F809FFA0-BB8F-3B40-82F0-2E22EBA05F4B}" presName="centerShape" presStyleLbl="node0" presStyleIdx="0" presStyleCnt="1" custScaleX="130354" custScaleY="135496"/>
      <dgm:spPr/>
      <dgm:t>
        <a:bodyPr/>
        <a:lstStyle/>
        <a:p>
          <a:endParaRPr lang="zh-TW" altLang="en-US"/>
        </a:p>
      </dgm:t>
    </dgm:pt>
    <dgm:pt modelId="{54CC0A3B-FA0B-E34E-9C71-83AD8EB21377}" type="pres">
      <dgm:prSet presAssocID="{C3A44CE7-F04E-D749-930D-16941C205465}" presName="Name9" presStyleLbl="parChTrans1D2" presStyleIdx="0" presStyleCnt="4"/>
      <dgm:spPr/>
      <dgm:t>
        <a:bodyPr/>
        <a:lstStyle/>
        <a:p>
          <a:endParaRPr lang="zh-TW" altLang="en-US"/>
        </a:p>
      </dgm:t>
    </dgm:pt>
    <dgm:pt modelId="{4714E94E-5B0F-AC40-B1F5-B6345B934955}" type="pres">
      <dgm:prSet presAssocID="{C3A44CE7-F04E-D749-930D-16941C205465}" presName="connTx" presStyleLbl="parChTrans1D2" presStyleIdx="0" presStyleCnt="4"/>
      <dgm:spPr/>
      <dgm:t>
        <a:bodyPr/>
        <a:lstStyle/>
        <a:p>
          <a:endParaRPr lang="zh-TW" altLang="en-US"/>
        </a:p>
      </dgm:t>
    </dgm:pt>
    <dgm:pt modelId="{8087F589-EAA0-EC44-88B0-0B8C9051135F}" type="pres">
      <dgm:prSet presAssocID="{B3035338-F0B0-6847-AAC8-427B8878C7EA}" presName="node" presStyleLbl="node1" presStyleIdx="0" presStyleCnt="4">
        <dgm:presLayoutVars>
          <dgm:bulletEnabled val="1"/>
        </dgm:presLayoutVars>
      </dgm:prSet>
      <dgm:spPr/>
      <dgm:t>
        <a:bodyPr/>
        <a:lstStyle/>
        <a:p>
          <a:endParaRPr lang="zh-TW" altLang="en-US"/>
        </a:p>
      </dgm:t>
    </dgm:pt>
    <dgm:pt modelId="{3BDB1DB1-B5A4-EF42-8262-F377F8F8DD2B}" type="pres">
      <dgm:prSet presAssocID="{90CE4E29-7E64-0144-82A8-4269C5148D40}" presName="Name9" presStyleLbl="parChTrans1D2" presStyleIdx="1" presStyleCnt="4"/>
      <dgm:spPr/>
      <dgm:t>
        <a:bodyPr/>
        <a:lstStyle/>
        <a:p>
          <a:endParaRPr lang="zh-TW" altLang="en-US"/>
        </a:p>
      </dgm:t>
    </dgm:pt>
    <dgm:pt modelId="{60D2E8E0-2319-8748-866E-77A45AAC03AF}" type="pres">
      <dgm:prSet presAssocID="{90CE4E29-7E64-0144-82A8-4269C5148D40}" presName="connTx" presStyleLbl="parChTrans1D2" presStyleIdx="1" presStyleCnt="4"/>
      <dgm:spPr/>
      <dgm:t>
        <a:bodyPr/>
        <a:lstStyle/>
        <a:p>
          <a:endParaRPr lang="zh-TW" altLang="en-US"/>
        </a:p>
      </dgm:t>
    </dgm:pt>
    <dgm:pt modelId="{96437AD2-A187-354E-A6F8-9739A0CA76C5}" type="pres">
      <dgm:prSet presAssocID="{DED29051-6556-B64F-8C51-C58EDE6B6A65}" presName="node" presStyleLbl="node1" presStyleIdx="1" presStyleCnt="4">
        <dgm:presLayoutVars>
          <dgm:bulletEnabled val="1"/>
        </dgm:presLayoutVars>
      </dgm:prSet>
      <dgm:spPr/>
      <dgm:t>
        <a:bodyPr/>
        <a:lstStyle/>
        <a:p>
          <a:endParaRPr lang="zh-TW" altLang="en-US"/>
        </a:p>
      </dgm:t>
    </dgm:pt>
    <dgm:pt modelId="{7CCA2B39-1384-A549-8ADD-598173E170A2}" type="pres">
      <dgm:prSet presAssocID="{3ECBC382-5930-F04A-8844-9FCA8B4D2FB4}" presName="Name9" presStyleLbl="parChTrans1D2" presStyleIdx="2" presStyleCnt="4"/>
      <dgm:spPr/>
      <dgm:t>
        <a:bodyPr/>
        <a:lstStyle/>
        <a:p>
          <a:endParaRPr lang="zh-TW" altLang="en-US"/>
        </a:p>
      </dgm:t>
    </dgm:pt>
    <dgm:pt modelId="{52CBF063-5B0B-134D-B427-91FDE11AC894}" type="pres">
      <dgm:prSet presAssocID="{3ECBC382-5930-F04A-8844-9FCA8B4D2FB4}" presName="connTx" presStyleLbl="parChTrans1D2" presStyleIdx="2" presStyleCnt="4"/>
      <dgm:spPr/>
      <dgm:t>
        <a:bodyPr/>
        <a:lstStyle/>
        <a:p>
          <a:endParaRPr lang="zh-TW" altLang="en-US"/>
        </a:p>
      </dgm:t>
    </dgm:pt>
    <dgm:pt modelId="{6A64CB04-C61C-3E47-BE37-8AA8E3C796F8}" type="pres">
      <dgm:prSet presAssocID="{83D87440-4115-F34F-BC1D-5FDAF7EBAEBF}" presName="node" presStyleLbl="node1" presStyleIdx="2" presStyleCnt="4">
        <dgm:presLayoutVars>
          <dgm:bulletEnabled val="1"/>
        </dgm:presLayoutVars>
      </dgm:prSet>
      <dgm:spPr/>
      <dgm:t>
        <a:bodyPr/>
        <a:lstStyle/>
        <a:p>
          <a:endParaRPr lang="zh-TW" altLang="en-US"/>
        </a:p>
      </dgm:t>
    </dgm:pt>
    <dgm:pt modelId="{EFE7B508-CEC3-074A-8175-1782EBFF02C7}" type="pres">
      <dgm:prSet presAssocID="{0E35B2C9-09A5-1C41-BA68-5E7EFD51EDC4}" presName="Name9" presStyleLbl="parChTrans1D2" presStyleIdx="3" presStyleCnt="4"/>
      <dgm:spPr/>
      <dgm:t>
        <a:bodyPr/>
        <a:lstStyle/>
        <a:p>
          <a:endParaRPr lang="zh-TW" altLang="en-US"/>
        </a:p>
      </dgm:t>
    </dgm:pt>
    <dgm:pt modelId="{DA7088E5-1DB5-CD4F-9103-4E105452B1A7}" type="pres">
      <dgm:prSet presAssocID="{0E35B2C9-09A5-1C41-BA68-5E7EFD51EDC4}" presName="connTx" presStyleLbl="parChTrans1D2" presStyleIdx="3" presStyleCnt="4"/>
      <dgm:spPr/>
      <dgm:t>
        <a:bodyPr/>
        <a:lstStyle/>
        <a:p>
          <a:endParaRPr lang="zh-TW" altLang="en-US"/>
        </a:p>
      </dgm:t>
    </dgm:pt>
    <dgm:pt modelId="{C454094F-468D-F94F-BA93-7177B2A06A95}" type="pres">
      <dgm:prSet presAssocID="{DEE5DD0A-F329-294B-9321-FD0623C9F9AC}" presName="node" presStyleLbl="node1" presStyleIdx="3" presStyleCnt="4">
        <dgm:presLayoutVars>
          <dgm:bulletEnabled val="1"/>
        </dgm:presLayoutVars>
      </dgm:prSet>
      <dgm:spPr/>
      <dgm:t>
        <a:bodyPr/>
        <a:lstStyle/>
        <a:p>
          <a:endParaRPr lang="zh-TW" altLang="en-US"/>
        </a:p>
      </dgm:t>
    </dgm:pt>
  </dgm:ptLst>
  <dgm:cxnLst>
    <dgm:cxn modelId="{A1D09B9C-2917-E84C-ACAE-9E07D2C11172}" type="presOf" srcId="{DED29051-6556-B64F-8C51-C58EDE6B6A65}" destId="{96437AD2-A187-354E-A6F8-9739A0CA76C5}" srcOrd="0" destOrd="0" presId="urn:microsoft.com/office/officeart/2005/8/layout/radial1"/>
    <dgm:cxn modelId="{83E40D5B-24FD-FB41-B563-F8AE1421E965}" type="presOf" srcId="{0E35B2C9-09A5-1C41-BA68-5E7EFD51EDC4}" destId="{DA7088E5-1DB5-CD4F-9103-4E105452B1A7}" srcOrd="1" destOrd="0" presId="urn:microsoft.com/office/officeart/2005/8/layout/radial1"/>
    <dgm:cxn modelId="{91014E47-6A6A-0F48-99E3-85EA4306B8DE}" type="presOf" srcId="{4F309F83-84DB-314D-8706-3F135A3D5F1E}" destId="{3B57D8E3-B4AB-5243-A7F6-4A69030AD16A}" srcOrd="0" destOrd="0" presId="urn:microsoft.com/office/officeart/2005/8/layout/radial1"/>
    <dgm:cxn modelId="{7902DB58-B7F5-E54E-9749-3EA9CE6A777A}" type="presOf" srcId="{C3A44CE7-F04E-D749-930D-16941C205465}" destId="{54CC0A3B-FA0B-E34E-9C71-83AD8EB21377}" srcOrd="0" destOrd="0" presId="urn:microsoft.com/office/officeart/2005/8/layout/radial1"/>
    <dgm:cxn modelId="{B92CAE3D-7543-B947-808C-16FBAA5609BB}" type="presOf" srcId="{3ECBC382-5930-F04A-8844-9FCA8B4D2FB4}" destId="{52CBF063-5B0B-134D-B427-91FDE11AC894}" srcOrd="1" destOrd="0" presId="urn:microsoft.com/office/officeart/2005/8/layout/radial1"/>
    <dgm:cxn modelId="{2933EB72-A33F-D94C-8A6B-C7C43E99828A}" type="presOf" srcId="{90CE4E29-7E64-0144-82A8-4269C5148D40}" destId="{60D2E8E0-2319-8748-866E-77A45AAC03AF}" srcOrd="1" destOrd="0" presId="urn:microsoft.com/office/officeart/2005/8/layout/radial1"/>
    <dgm:cxn modelId="{42716809-CD47-A24F-BDD5-F79E6A61CE21}" srcId="{F809FFA0-BB8F-3B40-82F0-2E22EBA05F4B}" destId="{83D87440-4115-F34F-BC1D-5FDAF7EBAEBF}" srcOrd="2" destOrd="0" parTransId="{3ECBC382-5930-F04A-8844-9FCA8B4D2FB4}" sibTransId="{1FFEA69E-8FFD-5B40-B896-D7F00BB72778}"/>
    <dgm:cxn modelId="{570CD3F3-0AB0-434D-914C-12CCCC15F5C0}" type="presOf" srcId="{B3035338-F0B0-6847-AAC8-427B8878C7EA}" destId="{8087F589-EAA0-EC44-88B0-0B8C9051135F}" srcOrd="0" destOrd="0" presId="urn:microsoft.com/office/officeart/2005/8/layout/radial1"/>
    <dgm:cxn modelId="{344B1418-90FE-9046-858A-C7F1C146B2BA}" srcId="{F809FFA0-BB8F-3B40-82F0-2E22EBA05F4B}" destId="{B3035338-F0B0-6847-AAC8-427B8878C7EA}" srcOrd="0" destOrd="0" parTransId="{C3A44CE7-F04E-D749-930D-16941C205465}" sibTransId="{55049B82-7204-CC43-9B27-909D21710E55}"/>
    <dgm:cxn modelId="{A55FBC2C-3F17-934E-ACB4-82A6C5578022}" type="presOf" srcId="{83D87440-4115-F34F-BC1D-5FDAF7EBAEBF}" destId="{6A64CB04-C61C-3E47-BE37-8AA8E3C796F8}" srcOrd="0" destOrd="0" presId="urn:microsoft.com/office/officeart/2005/8/layout/radial1"/>
    <dgm:cxn modelId="{C8E047AE-8215-B642-B70D-C2D2B889B404}" srcId="{F809FFA0-BB8F-3B40-82F0-2E22EBA05F4B}" destId="{DEE5DD0A-F329-294B-9321-FD0623C9F9AC}" srcOrd="3" destOrd="0" parTransId="{0E35B2C9-09A5-1C41-BA68-5E7EFD51EDC4}" sibTransId="{A0FB173A-7537-DB41-B538-7F175234BDEB}"/>
    <dgm:cxn modelId="{9D6FDD05-B42D-B84D-93F3-00AA975E691B}" type="presOf" srcId="{0E35B2C9-09A5-1C41-BA68-5E7EFD51EDC4}" destId="{EFE7B508-CEC3-074A-8175-1782EBFF02C7}" srcOrd="0" destOrd="0" presId="urn:microsoft.com/office/officeart/2005/8/layout/radial1"/>
    <dgm:cxn modelId="{E32081D8-7D79-B841-9393-E25C6D2EB0EA}" type="presOf" srcId="{DEE5DD0A-F329-294B-9321-FD0623C9F9AC}" destId="{C454094F-468D-F94F-BA93-7177B2A06A95}" srcOrd="0" destOrd="0" presId="urn:microsoft.com/office/officeart/2005/8/layout/radial1"/>
    <dgm:cxn modelId="{AC445FFF-FF18-614F-945E-C6AD5264DE31}" type="presOf" srcId="{F809FFA0-BB8F-3B40-82F0-2E22EBA05F4B}" destId="{4853BD76-0D14-A440-B8FC-7DB907B4CA4D}" srcOrd="0" destOrd="0" presId="urn:microsoft.com/office/officeart/2005/8/layout/radial1"/>
    <dgm:cxn modelId="{A64885F7-E655-5B42-A697-B0F3B7848E24}" type="presOf" srcId="{C3A44CE7-F04E-D749-930D-16941C205465}" destId="{4714E94E-5B0F-AC40-B1F5-B6345B934955}" srcOrd="1" destOrd="0" presId="urn:microsoft.com/office/officeart/2005/8/layout/radial1"/>
    <dgm:cxn modelId="{6CFCB568-32C6-4847-904B-644E8466CCA7}" srcId="{4F309F83-84DB-314D-8706-3F135A3D5F1E}" destId="{F809FFA0-BB8F-3B40-82F0-2E22EBA05F4B}" srcOrd="0" destOrd="0" parTransId="{57F0B630-3C97-D545-8964-2FA2287B52CA}" sibTransId="{0AE1C6D3-6449-5043-B23D-F90813DAB5BC}"/>
    <dgm:cxn modelId="{2FE84AE6-9B71-7645-AC74-81FE195C8814}" srcId="{F809FFA0-BB8F-3B40-82F0-2E22EBA05F4B}" destId="{DED29051-6556-B64F-8C51-C58EDE6B6A65}" srcOrd="1" destOrd="0" parTransId="{90CE4E29-7E64-0144-82A8-4269C5148D40}" sibTransId="{E8FD761F-1353-A642-9A19-09FE98A4366B}"/>
    <dgm:cxn modelId="{A7010081-D3FF-6548-AC5B-A4108A142083}" type="presOf" srcId="{3ECBC382-5930-F04A-8844-9FCA8B4D2FB4}" destId="{7CCA2B39-1384-A549-8ADD-598173E170A2}" srcOrd="0" destOrd="0" presId="urn:microsoft.com/office/officeart/2005/8/layout/radial1"/>
    <dgm:cxn modelId="{7FB0780B-F7BE-4043-8D04-305D35B71A78}" type="presOf" srcId="{90CE4E29-7E64-0144-82A8-4269C5148D40}" destId="{3BDB1DB1-B5A4-EF42-8262-F377F8F8DD2B}" srcOrd="0" destOrd="0" presId="urn:microsoft.com/office/officeart/2005/8/layout/radial1"/>
    <dgm:cxn modelId="{B423AE61-C539-3B43-A8BD-53204484CFA1}" type="presParOf" srcId="{3B57D8E3-B4AB-5243-A7F6-4A69030AD16A}" destId="{4853BD76-0D14-A440-B8FC-7DB907B4CA4D}" srcOrd="0" destOrd="0" presId="urn:microsoft.com/office/officeart/2005/8/layout/radial1"/>
    <dgm:cxn modelId="{278CF85E-5D65-934E-BD0F-7E0355E75FFA}" type="presParOf" srcId="{3B57D8E3-B4AB-5243-A7F6-4A69030AD16A}" destId="{54CC0A3B-FA0B-E34E-9C71-83AD8EB21377}" srcOrd="1" destOrd="0" presId="urn:microsoft.com/office/officeart/2005/8/layout/radial1"/>
    <dgm:cxn modelId="{29B5F261-0255-F240-8A24-BF4948765AB8}" type="presParOf" srcId="{54CC0A3B-FA0B-E34E-9C71-83AD8EB21377}" destId="{4714E94E-5B0F-AC40-B1F5-B6345B934955}" srcOrd="0" destOrd="0" presId="urn:microsoft.com/office/officeart/2005/8/layout/radial1"/>
    <dgm:cxn modelId="{18869F50-F552-8D48-8535-CCC122361F9C}" type="presParOf" srcId="{3B57D8E3-B4AB-5243-A7F6-4A69030AD16A}" destId="{8087F589-EAA0-EC44-88B0-0B8C9051135F}" srcOrd="2" destOrd="0" presId="urn:microsoft.com/office/officeart/2005/8/layout/radial1"/>
    <dgm:cxn modelId="{ED28866D-A39B-3A4B-A868-172C0BAB3B7C}" type="presParOf" srcId="{3B57D8E3-B4AB-5243-A7F6-4A69030AD16A}" destId="{3BDB1DB1-B5A4-EF42-8262-F377F8F8DD2B}" srcOrd="3" destOrd="0" presId="urn:microsoft.com/office/officeart/2005/8/layout/radial1"/>
    <dgm:cxn modelId="{37B66D44-6FE1-F845-A38A-2F6D3353727D}" type="presParOf" srcId="{3BDB1DB1-B5A4-EF42-8262-F377F8F8DD2B}" destId="{60D2E8E0-2319-8748-866E-77A45AAC03AF}" srcOrd="0" destOrd="0" presId="urn:microsoft.com/office/officeart/2005/8/layout/radial1"/>
    <dgm:cxn modelId="{732A0BF8-0829-5A4A-BA86-ADED1C939B2E}" type="presParOf" srcId="{3B57D8E3-B4AB-5243-A7F6-4A69030AD16A}" destId="{96437AD2-A187-354E-A6F8-9739A0CA76C5}" srcOrd="4" destOrd="0" presId="urn:microsoft.com/office/officeart/2005/8/layout/radial1"/>
    <dgm:cxn modelId="{18133CE3-880A-2643-AECB-4481A665615B}" type="presParOf" srcId="{3B57D8E3-B4AB-5243-A7F6-4A69030AD16A}" destId="{7CCA2B39-1384-A549-8ADD-598173E170A2}" srcOrd="5" destOrd="0" presId="urn:microsoft.com/office/officeart/2005/8/layout/radial1"/>
    <dgm:cxn modelId="{30AA02ED-FD1E-6C45-8A7C-B36B31A10AAC}" type="presParOf" srcId="{7CCA2B39-1384-A549-8ADD-598173E170A2}" destId="{52CBF063-5B0B-134D-B427-91FDE11AC894}" srcOrd="0" destOrd="0" presId="urn:microsoft.com/office/officeart/2005/8/layout/radial1"/>
    <dgm:cxn modelId="{2ECC161D-4B1A-8640-BD64-B0A259AF74AE}" type="presParOf" srcId="{3B57D8E3-B4AB-5243-A7F6-4A69030AD16A}" destId="{6A64CB04-C61C-3E47-BE37-8AA8E3C796F8}" srcOrd="6" destOrd="0" presId="urn:microsoft.com/office/officeart/2005/8/layout/radial1"/>
    <dgm:cxn modelId="{3784E4D6-F9A4-9243-900A-1F92AED9F84A}" type="presParOf" srcId="{3B57D8E3-B4AB-5243-A7F6-4A69030AD16A}" destId="{EFE7B508-CEC3-074A-8175-1782EBFF02C7}" srcOrd="7" destOrd="0" presId="urn:microsoft.com/office/officeart/2005/8/layout/radial1"/>
    <dgm:cxn modelId="{CABD720C-41C2-F94F-80B4-F93E102F4DDF}" type="presParOf" srcId="{EFE7B508-CEC3-074A-8175-1782EBFF02C7}" destId="{DA7088E5-1DB5-CD4F-9103-4E105452B1A7}" srcOrd="0" destOrd="0" presId="urn:microsoft.com/office/officeart/2005/8/layout/radial1"/>
    <dgm:cxn modelId="{811607E8-1CE2-5D45-9241-32F30ACFA168}" type="presParOf" srcId="{3B57D8E3-B4AB-5243-A7F6-4A69030AD16A}" destId="{C454094F-468D-F94F-BA93-7177B2A06A95}"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FD2F24-AE44-FC44-A3D5-FB3290477185}"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zh-TW" altLang="en-US"/>
        </a:p>
      </dgm:t>
    </dgm:pt>
    <dgm:pt modelId="{5CBA6CC9-061A-EC43-911F-4EE8C7C232C4}">
      <dgm:prSet custT="1"/>
      <dgm:spPr/>
      <dgm:t>
        <a:bodyPr/>
        <a:lstStyle/>
        <a:p>
          <a:pPr rtl="0"/>
          <a:r>
            <a:rPr kumimoji="1" lang="en-US" sz="2000" i="1" dirty="0" err="1" smtClean="0">
              <a:latin typeface="Kaiti TC" charset="-120"/>
              <a:ea typeface="Kaiti TC" charset="-120"/>
              <a:cs typeface="Kaiti TC" charset="-120"/>
            </a:rPr>
            <a:t>Aintree</a:t>
          </a:r>
          <a:r>
            <a:rPr kumimoji="1" lang="en-US" sz="2000" i="1" dirty="0" smtClean="0">
              <a:latin typeface="Kaiti TC" charset="-120"/>
              <a:ea typeface="Kaiti TC" charset="-120"/>
              <a:cs typeface="Kaiti TC" charset="-120"/>
            </a:rPr>
            <a:t> University Hospital NHS Foundation Trust v. James</a:t>
          </a:r>
          <a:r>
            <a:rPr kumimoji="1" lang="en-US" sz="2000" i="0" dirty="0" smtClean="0">
              <a:latin typeface="Kaiti TC" charset="-120"/>
              <a:ea typeface="Kaiti TC" charset="-120"/>
              <a:cs typeface="Kaiti TC" charset="-120"/>
            </a:rPr>
            <a:t> (</a:t>
          </a:r>
          <a:r>
            <a:rPr kumimoji="1" lang="en-US" sz="2000" dirty="0" smtClean="0">
              <a:latin typeface="Kaiti TC" charset="-120"/>
              <a:ea typeface="Kaiti TC" charset="-120"/>
              <a:cs typeface="Kaiti TC" charset="-120"/>
            </a:rPr>
            <a:t>2013) </a:t>
          </a:r>
          <a:r>
            <a:rPr kumimoji="1" lang="zh-TW" altLang="en-US" sz="2000" dirty="0" smtClean="0">
              <a:latin typeface="Kaiti TC" charset="-120"/>
              <a:ea typeface="Kaiti TC" charset="-120"/>
              <a:cs typeface="Kaiti TC" charset="-120"/>
            </a:rPr>
            <a:t>最高法院：</a:t>
          </a:r>
          <a:endParaRPr lang="en-US" sz="2000" dirty="0">
            <a:latin typeface="Kaiti TC" charset="-120"/>
            <a:ea typeface="Kaiti TC" charset="-120"/>
            <a:cs typeface="Kaiti TC" charset="-120"/>
          </a:endParaRPr>
        </a:p>
      </dgm:t>
    </dgm:pt>
    <dgm:pt modelId="{11352A59-0044-0F4B-98D5-C611C3BDE81C}" type="parTrans" cxnId="{8B29A1F2-FC9A-EF4B-B00D-C8D02C660DE2}">
      <dgm:prSet/>
      <dgm:spPr/>
      <dgm:t>
        <a:bodyPr/>
        <a:lstStyle/>
        <a:p>
          <a:endParaRPr lang="zh-TW" altLang="en-US">
            <a:latin typeface="Kaiti TC" charset="-120"/>
            <a:ea typeface="Kaiti TC" charset="-120"/>
            <a:cs typeface="Kaiti TC" charset="-120"/>
          </a:endParaRPr>
        </a:p>
      </dgm:t>
    </dgm:pt>
    <dgm:pt modelId="{795727C8-09BD-D44D-B39C-0753810EDB9B}" type="sibTrans" cxnId="{8B29A1F2-FC9A-EF4B-B00D-C8D02C660DE2}">
      <dgm:prSet/>
      <dgm:spPr/>
      <dgm:t>
        <a:bodyPr/>
        <a:lstStyle/>
        <a:p>
          <a:endParaRPr lang="zh-TW" altLang="en-US">
            <a:latin typeface="Kaiti TC" charset="-120"/>
            <a:ea typeface="Kaiti TC" charset="-120"/>
            <a:cs typeface="Kaiti TC" charset="-120"/>
          </a:endParaRPr>
        </a:p>
      </dgm:t>
    </dgm:pt>
    <dgm:pt modelId="{F76F824C-60A3-CD40-9660-847F19B7E7C8}">
      <dgm:prSet custT="1"/>
      <dgm:spPr/>
      <dgm:t>
        <a:bodyPr/>
        <a:lstStyle/>
        <a:p>
          <a:pPr rtl="0"/>
          <a:r>
            <a:rPr kumimoji="1" lang="zh-TW" altLang="en-US" sz="2000" dirty="0" smtClean="0">
              <a:latin typeface="Kaiti TC" charset="-120"/>
              <a:ea typeface="Kaiti TC" charset="-120"/>
              <a:cs typeface="Kaiti TC" charset="-120"/>
            </a:rPr>
            <a:t>任何給予病患進行的醫療行必須是合法的。</a:t>
          </a:r>
          <a:endParaRPr lang="zh-TW" altLang="en-US" sz="2000" dirty="0">
            <a:latin typeface="Kaiti TC" charset="-120"/>
            <a:ea typeface="Kaiti TC" charset="-120"/>
            <a:cs typeface="Kaiti TC" charset="-120"/>
          </a:endParaRPr>
        </a:p>
      </dgm:t>
    </dgm:pt>
    <dgm:pt modelId="{672AB1F5-E52C-674D-A5A3-4550AC5DA587}" type="parTrans" cxnId="{8D797BBB-315F-1B40-BDAA-5746E4560B52}">
      <dgm:prSet/>
      <dgm:spPr/>
      <dgm:t>
        <a:bodyPr/>
        <a:lstStyle/>
        <a:p>
          <a:endParaRPr lang="zh-TW" altLang="en-US">
            <a:latin typeface="Kaiti TC" charset="-120"/>
            <a:ea typeface="Kaiti TC" charset="-120"/>
            <a:cs typeface="Kaiti TC" charset="-120"/>
          </a:endParaRPr>
        </a:p>
      </dgm:t>
    </dgm:pt>
    <dgm:pt modelId="{AF8F40C8-AC02-0948-A719-2D583F029411}" type="sibTrans" cxnId="{8D797BBB-315F-1B40-BDAA-5746E4560B52}">
      <dgm:prSet/>
      <dgm:spPr/>
      <dgm:t>
        <a:bodyPr/>
        <a:lstStyle/>
        <a:p>
          <a:endParaRPr lang="zh-TW" altLang="en-US">
            <a:latin typeface="Kaiti TC" charset="-120"/>
            <a:ea typeface="Kaiti TC" charset="-120"/>
            <a:cs typeface="Kaiti TC" charset="-120"/>
          </a:endParaRPr>
        </a:p>
      </dgm:t>
    </dgm:pt>
    <dgm:pt modelId="{D8EFD07B-F154-7B49-B340-C56565830EEF}">
      <dgm:prSet custT="1"/>
      <dgm:spPr/>
      <dgm:t>
        <a:bodyPr/>
        <a:lstStyle/>
        <a:p>
          <a:pPr rtl="0"/>
          <a:r>
            <a:rPr kumimoji="1" lang="zh-TW" altLang="en-US" sz="2000" dirty="0" smtClean="0">
              <a:latin typeface="Kaiti TC" charset="-120"/>
              <a:ea typeface="Kaiti TC" charset="-120"/>
              <a:cs typeface="Kaiti TC" charset="-120"/>
            </a:rPr>
            <a:t>是否有權在病患未同意的情況下，合法持續侵入植物人狀態的病患身體（</a:t>
          </a:r>
          <a:r>
            <a:rPr kumimoji="1" lang="en-US" altLang="zh-TW" sz="2000" dirty="0" smtClean="0">
              <a:latin typeface="Kaiti TC" charset="-120"/>
              <a:ea typeface="Kaiti TC" charset="-120"/>
              <a:cs typeface="Kaiti TC" charset="-120"/>
            </a:rPr>
            <a:t>artificial hydration and nutrition</a:t>
          </a:r>
          <a:r>
            <a:rPr kumimoji="1" lang="zh-TW" altLang="en-US" sz="2000" dirty="0" smtClean="0">
              <a:latin typeface="Kaiti TC" charset="-120"/>
              <a:ea typeface="Kaiti TC" charset="-120"/>
              <a:cs typeface="Kaiti TC" charset="-120"/>
            </a:rPr>
            <a:t>）？一般而言，只有病患同意，侵入性的醫療行為才屬合法。</a:t>
          </a:r>
          <a:endParaRPr lang="zh-TW" altLang="en-US" sz="2000" dirty="0">
            <a:latin typeface="Kaiti TC" charset="-120"/>
            <a:ea typeface="Kaiti TC" charset="-120"/>
            <a:cs typeface="Kaiti TC" charset="-120"/>
          </a:endParaRPr>
        </a:p>
      </dgm:t>
    </dgm:pt>
    <dgm:pt modelId="{C10503C4-6EDF-B841-BD4E-AA2CE17CE144}" type="parTrans" cxnId="{9AA09E13-14EE-CE4B-8FFF-E77D471EF0F7}">
      <dgm:prSet/>
      <dgm:spPr/>
      <dgm:t>
        <a:bodyPr/>
        <a:lstStyle/>
        <a:p>
          <a:endParaRPr lang="zh-TW" altLang="en-US">
            <a:latin typeface="Kaiti TC" charset="-120"/>
            <a:ea typeface="Kaiti TC" charset="-120"/>
            <a:cs typeface="Kaiti TC" charset="-120"/>
          </a:endParaRPr>
        </a:p>
      </dgm:t>
    </dgm:pt>
    <dgm:pt modelId="{6C88AF4F-041F-FF44-B895-E8F7063C2FB1}" type="sibTrans" cxnId="{9AA09E13-14EE-CE4B-8FFF-E77D471EF0F7}">
      <dgm:prSet/>
      <dgm:spPr/>
      <dgm:t>
        <a:bodyPr/>
        <a:lstStyle/>
        <a:p>
          <a:endParaRPr lang="zh-TW" altLang="en-US">
            <a:latin typeface="Kaiti TC" charset="-120"/>
            <a:ea typeface="Kaiti TC" charset="-120"/>
            <a:cs typeface="Kaiti TC" charset="-120"/>
          </a:endParaRPr>
        </a:p>
      </dgm:t>
    </dgm:pt>
    <dgm:pt modelId="{210F1C93-A4CC-1642-88E6-D47D45C0FE8C}">
      <dgm:prSet custT="1"/>
      <dgm:spPr/>
      <dgm:t>
        <a:bodyPr/>
        <a:lstStyle/>
        <a:p>
          <a:pPr rtl="0"/>
          <a:r>
            <a:rPr kumimoji="1" lang="zh-TW" altLang="en-US" sz="2000" dirty="0" smtClean="0">
              <a:latin typeface="Kaiti TC" charset="-120"/>
              <a:ea typeface="Kaiti TC" charset="-120"/>
              <a:cs typeface="Kaiti TC" charset="-120"/>
            </a:rPr>
            <a:t>延伸問題：不是在決定病患死亡是否符合他的最佳利益？而是在決定持續治療以延長生命，是否為病患的最佳利益？</a:t>
          </a:r>
          <a:endParaRPr lang="zh-TW" altLang="en-US" sz="2000" dirty="0">
            <a:latin typeface="Kaiti TC" charset="-120"/>
            <a:ea typeface="Kaiti TC" charset="-120"/>
            <a:cs typeface="Kaiti TC" charset="-120"/>
          </a:endParaRPr>
        </a:p>
      </dgm:t>
    </dgm:pt>
    <dgm:pt modelId="{0859992C-9B9D-9743-81D6-1C09B0D48574}" type="parTrans" cxnId="{45D16FFF-936E-F543-9786-8F2D266FC5AC}">
      <dgm:prSet/>
      <dgm:spPr/>
      <dgm:t>
        <a:bodyPr/>
        <a:lstStyle/>
        <a:p>
          <a:endParaRPr lang="zh-TW" altLang="en-US">
            <a:latin typeface="Kaiti TC" charset="-120"/>
            <a:ea typeface="Kaiti TC" charset="-120"/>
            <a:cs typeface="Kaiti TC" charset="-120"/>
          </a:endParaRPr>
        </a:p>
      </dgm:t>
    </dgm:pt>
    <dgm:pt modelId="{9D7F1ED8-8438-9A4A-BFDE-036054EE7FB1}" type="sibTrans" cxnId="{45D16FFF-936E-F543-9786-8F2D266FC5AC}">
      <dgm:prSet/>
      <dgm:spPr/>
      <dgm:t>
        <a:bodyPr/>
        <a:lstStyle/>
        <a:p>
          <a:endParaRPr lang="zh-TW" altLang="en-US">
            <a:latin typeface="Kaiti TC" charset="-120"/>
            <a:ea typeface="Kaiti TC" charset="-120"/>
            <a:cs typeface="Kaiti TC" charset="-120"/>
          </a:endParaRPr>
        </a:p>
      </dgm:t>
    </dgm:pt>
    <dgm:pt modelId="{3F60792A-00CC-47FE-87C4-E454D49A65F8}">
      <dgm:prSet custT="1"/>
      <dgm:spPr/>
      <dgm:t>
        <a:bodyPr/>
        <a:lstStyle/>
        <a:p>
          <a:pPr rtl="0"/>
          <a:r>
            <a:rPr lang="zh-TW" altLang="en-US" sz="2000" dirty="0" smtClean="0">
              <a:latin typeface="Kaiti TC" charset="-120"/>
              <a:ea typeface="Kaiti TC" charset="-120"/>
              <a:cs typeface="Kaiti TC" charset="-120"/>
            </a:rPr>
            <a:t>基本問題：給予醫療是否合法？而不是不給予醫療是否合法？</a:t>
          </a:r>
          <a:endParaRPr lang="zh-TW" altLang="en-US" sz="2000" dirty="0">
            <a:latin typeface="Kaiti TC" charset="-120"/>
            <a:ea typeface="Kaiti TC" charset="-120"/>
            <a:cs typeface="Kaiti TC" charset="-120"/>
          </a:endParaRPr>
        </a:p>
      </dgm:t>
    </dgm:pt>
    <dgm:pt modelId="{971F61F0-B043-4333-811F-B8BF25699686}" type="parTrans" cxnId="{71D6BBBA-08BA-447B-AE77-51B976A12BAD}">
      <dgm:prSet/>
      <dgm:spPr/>
    </dgm:pt>
    <dgm:pt modelId="{D119CBB6-FEBE-4E3A-8607-A31BBBBBC81D}" type="sibTrans" cxnId="{71D6BBBA-08BA-447B-AE77-51B976A12BAD}">
      <dgm:prSet/>
      <dgm:spPr/>
    </dgm:pt>
    <dgm:pt modelId="{CA3D38DF-9D6F-5647-8FDA-D74BBD4C0AB1}" type="pres">
      <dgm:prSet presAssocID="{1EFD2F24-AE44-FC44-A3D5-FB3290477185}" presName="linear" presStyleCnt="0">
        <dgm:presLayoutVars>
          <dgm:animLvl val="lvl"/>
          <dgm:resizeHandles val="exact"/>
        </dgm:presLayoutVars>
      </dgm:prSet>
      <dgm:spPr/>
      <dgm:t>
        <a:bodyPr/>
        <a:lstStyle/>
        <a:p>
          <a:endParaRPr lang="zh-TW" altLang="en-US"/>
        </a:p>
      </dgm:t>
    </dgm:pt>
    <dgm:pt modelId="{E19EE07D-13F4-894A-AC8D-CB6112D5640D}" type="pres">
      <dgm:prSet presAssocID="{5CBA6CC9-061A-EC43-911F-4EE8C7C232C4}" presName="parentText" presStyleLbl="node1" presStyleIdx="0" presStyleCnt="1" custLinFactNeighborY="-412">
        <dgm:presLayoutVars>
          <dgm:chMax val="0"/>
          <dgm:bulletEnabled val="1"/>
        </dgm:presLayoutVars>
      </dgm:prSet>
      <dgm:spPr/>
      <dgm:t>
        <a:bodyPr/>
        <a:lstStyle/>
        <a:p>
          <a:endParaRPr lang="zh-TW" altLang="en-US"/>
        </a:p>
      </dgm:t>
    </dgm:pt>
    <dgm:pt modelId="{092FCF22-9B2E-AA43-8A02-89C4745F497A}" type="pres">
      <dgm:prSet presAssocID="{5CBA6CC9-061A-EC43-911F-4EE8C7C232C4}" presName="childText" presStyleLbl="revTx" presStyleIdx="0" presStyleCnt="1">
        <dgm:presLayoutVars>
          <dgm:bulletEnabled val="1"/>
        </dgm:presLayoutVars>
      </dgm:prSet>
      <dgm:spPr/>
      <dgm:t>
        <a:bodyPr/>
        <a:lstStyle/>
        <a:p>
          <a:endParaRPr lang="zh-TW" altLang="en-US"/>
        </a:p>
      </dgm:t>
    </dgm:pt>
  </dgm:ptLst>
  <dgm:cxnLst>
    <dgm:cxn modelId="{1867C793-7098-504E-B264-7087F87D3FB1}" type="presOf" srcId="{210F1C93-A4CC-1642-88E6-D47D45C0FE8C}" destId="{092FCF22-9B2E-AA43-8A02-89C4745F497A}" srcOrd="0" destOrd="3" presId="urn:microsoft.com/office/officeart/2005/8/layout/vList2"/>
    <dgm:cxn modelId="{62C4AB7B-4E1B-AC49-B4B8-DB10C9B31AAE}" type="presOf" srcId="{F76F824C-60A3-CD40-9660-847F19B7E7C8}" destId="{092FCF22-9B2E-AA43-8A02-89C4745F497A}" srcOrd="0" destOrd="0" presId="urn:microsoft.com/office/officeart/2005/8/layout/vList2"/>
    <dgm:cxn modelId="{45D16FFF-936E-F543-9786-8F2D266FC5AC}" srcId="{5CBA6CC9-061A-EC43-911F-4EE8C7C232C4}" destId="{210F1C93-A4CC-1642-88E6-D47D45C0FE8C}" srcOrd="3" destOrd="0" parTransId="{0859992C-9B9D-9743-81D6-1C09B0D48574}" sibTransId="{9D7F1ED8-8438-9A4A-BFDE-036054EE7FB1}"/>
    <dgm:cxn modelId="{A02A5E22-FA1C-354C-899D-1CEF85E506B2}" type="presOf" srcId="{1EFD2F24-AE44-FC44-A3D5-FB3290477185}" destId="{CA3D38DF-9D6F-5647-8FDA-D74BBD4C0AB1}" srcOrd="0" destOrd="0" presId="urn:microsoft.com/office/officeart/2005/8/layout/vList2"/>
    <dgm:cxn modelId="{9AA09E13-14EE-CE4B-8FFF-E77D471EF0F7}" srcId="{5CBA6CC9-061A-EC43-911F-4EE8C7C232C4}" destId="{D8EFD07B-F154-7B49-B340-C56565830EEF}" srcOrd="1" destOrd="0" parTransId="{C10503C4-6EDF-B841-BD4E-AA2CE17CE144}" sibTransId="{6C88AF4F-041F-FF44-B895-E8F7063C2FB1}"/>
    <dgm:cxn modelId="{71D6BBBA-08BA-447B-AE77-51B976A12BAD}" srcId="{5CBA6CC9-061A-EC43-911F-4EE8C7C232C4}" destId="{3F60792A-00CC-47FE-87C4-E454D49A65F8}" srcOrd="2" destOrd="0" parTransId="{971F61F0-B043-4333-811F-B8BF25699686}" sibTransId="{D119CBB6-FEBE-4E3A-8607-A31BBBBBC81D}"/>
    <dgm:cxn modelId="{6763BFB3-64EE-4F4A-A7C3-98E50E10C731}" type="presOf" srcId="{5CBA6CC9-061A-EC43-911F-4EE8C7C232C4}" destId="{E19EE07D-13F4-894A-AC8D-CB6112D5640D}" srcOrd="0" destOrd="0" presId="urn:microsoft.com/office/officeart/2005/8/layout/vList2"/>
    <dgm:cxn modelId="{25CD033A-4404-6C48-B9F4-1F97509B867B}" type="presOf" srcId="{D8EFD07B-F154-7B49-B340-C56565830EEF}" destId="{092FCF22-9B2E-AA43-8A02-89C4745F497A}" srcOrd="0" destOrd="1" presId="urn:microsoft.com/office/officeart/2005/8/layout/vList2"/>
    <dgm:cxn modelId="{8B29A1F2-FC9A-EF4B-B00D-C8D02C660DE2}" srcId="{1EFD2F24-AE44-FC44-A3D5-FB3290477185}" destId="{5CBA6CC9-061A-EC43-911F-4EE8C7C232C4}" srcOrd="0" destOrd="0" parTransId="{11352A59-0044-0F4B-98D5-C611C3BDE81C}" sibTransId="{795727C8-09BD-D44D-B39C-0753810EDB9B}"/>
    <dgm:cxn modelId="{8D797BBB-315F-1B40-BDAA-5746E4560B52}" srcId="{5CBA6CC9-061A-EC43-911F-4EE8C7C232C4}" destId="{F76F824C-60A3-CD40-9660-847F19B7E7C8}" srcOrd="0" destOrd="0" parTransId="{672AB1F5-E52C-674D-A5A3-4550AC5DA587}" sibTransId="{AF8F40C8-AC02-0948-A719-2D583F029411}"/>
    <dgm:cxn modelId="{94B659D1-B975-45BC-B1D3-3D95E9D83D54}" type="presOf" srcId="{3F60792A-00CC-47FE-87C4-E454D49A65F8}" destId="{092FCF22-9B2E-AA43-8A02-89C4745F497A}" srcOrd="0" destOrd="2" presId="urn:microsoft.com/office/officeart/2005/8/layout/vList2"/>
    <dgm:cxn modelId="{E877CE14-EE99-F648-BA3B-9C8CA3373CC2}" type="presParOf" srcId="{CA3D38DF-9D6F-5647-8FDA-D74BBD4C0AB1}" destId="{E19EE07D-13F4-894A-AC8D-CB6112D5640D}" srcOrd="0" destOrd="0" presId="urn:microsoft.com/office/officeart/2005/8/layout/vList2"/>
    <dgm:cxn modelId="{79BC1C22-CE38-C34E-BCCA-30395788A8E9}" type="presParOf" srcId="{CA3D38DF-9D6F-5647-8FDA-D74BBD4C0AB1}" destId="{092FCF22-9B2E-AA43-8A02-89C4745F497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5CC98-F9E4-440F-852F-815A6A36B69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1A7601-78B4-4060-9F04-9E30E685EE4E}">
      <dsp:nvSpPr>
        <dsp:cNvPr id="0" name=""/>
        <dsp:cNvSpPr/>
      </dsp:nvSpPr>
      <dsp:spPr>
        <a:xfrm>
          <a:off x="384538" y="253918"/>
          <a:ext cx="5656275" cy="50816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5880" rIns="55880" bIns="55880" numCol="1" spcCol="1270" anchor="ctr" anchorCtr="0">
          <a:noAutofit/>
        </a:bodyPr>
        <a:lstStyle/>
        <a:p>
          <a:pPr lvl="0" algn="l" defTabSz="977900">
            <a:lnSpc>
              <a:spcPct val="90000"/>
            </a:lnSpc>
            <a:spcBef>
              <a:spcPct val="0"/>
            </a:spcBef>
            <a:spcAft>
              <a:spcPct val="35000"/>
            </a:spcAft>
          </a:pPr>
          <a:r>
            <a:rPr lang="zh-TW" altLang="en-US" sz="2200" kern="1200" dirty="0" smtClean="0">
              <a:latin typeface="標楷體" panose="03000509000000000000" pitchFamily="65" charset="-120"/>
              <a:ea typeface="標楷體" panose="03000509000000000000" pitchFamily="65" charset="-120"/>
            </a:rPr>
            <a:t>人權與兒童人權介紹</a:t>
          </a:r>
          <a:endParaRPr lang="zh-TW" altLang="en-US" sz="2200" kern="1200" dirty="0">
            <a:latin typeface="標楷體" panose="03000509000000000000" pitchFamily="65" charset="-120"/>
            <a:ea typeface="標楷體" panose="03000509000000000000" pitchFamily="65" charset="-120"/>
          </a:endParaRPr>
        </a:p>
      </dsp:txBody>
      <dsp:txXfrm>
        <a:off x="384538" y="253918"/>
        <a:ext cx="5656275" cy="508162"/>
      </dsp:txXfrm>
    </dsp:sp>
    <dsp:sp modelId="{EFA950DF-AB23-4AA0-A643-3C684E362B7A}">
      <dsp:nvSpPr>
        <dsp:cNvPr id="0" name=""/>
        <dsp:cNvSpPr/>
      </dsp:nvSpPr>
      <dsp:spPr>
        <a:xfrm>
          <a:off x="66936" y="190398"/>
          <a:ext cx="635203" cy="63520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B24349-ADF2-4E55-BC56-AD3DCA79BE14}">
      <dsp:nvSpPr>
        <dsp:cNvPr id="0" name=""/>
        <dsp:cNvSpPr/>
      </dsp:nvSpPr>
      <dsp:spPr>
        <a:xfrm>
          <a:off x="748672" y="1015918"/>
          <a:ext cx="5292140" cy="508162"/>
        </a:xfrm>
        <a:prstGeom prst="rect">
          <a:avLst/>
        </a:prstGeom>
        <a:solidFill>
          <a:schemeClr val="accent5">
            <a:hueOff val="2970924"/>
            <a:satOff val="-15130"/>
            <a:lumOff val="2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5880" rIns="55880" bIns="55880" numCol="1" spcCol="1270" anchor="ctr" anchorCtr="0">
          <a:noAutofit/>
        </a:bodyPr>
        <a:lstStyle/>
        <a:p>
          <a:pPr lvl="0" algn="l" defTabSz="977900">
            <a:lnSpc>
              <a:spcPct val="90000"/>
            </a:lnSpc>
            <a:spcBef>
              <a:spcPct val="0"/>
            </a:spcBef>
            <a:spcAft>
              <a:spcPct val="35000"/>
            </a:spcAft>
          </a:pPr>
          <a:r>
            <a:rPr lang="zh-TW" altLang="en-US" sz="2200" kern="1200" dirty="0" smtClean="0">
              <a:latin typeface="標楷體" panose="03000509000000000000" pitchFamily="65" charset="-120"/>
              <a:ea typeface="標楷體" panose="03000509000000000000" pitchFamily="65" charset="-120"/>
            </a:rPr>
            <a:t>國際兒童人權保護體系</a:t>
          </a:r>
          <a:endParaRPr lang="zh-TW" altLang="en-US" sz="2200" kern="1200" dirty="0">
            <a:latin typeface="標楷體" panose="03000509000000000000" pitchFamily="65" charset="-120"/>
            <a:ea typeface="標楷體" panose="03000509000000000000" pitchFamily="65" charset="-120"/>
          </a:endParaRPr>
        </a:p>
      </dsp:txBody>
      <dsp:txXfrm>
        <a:off x="748672" y="1015918"/>
        <a:ext cx="5292140" cy="508162"/>
      </dsp:txXfrm>
    </dsp:sp>
    <dsp:sp modelId="{592DF49E-566E-4B55-AB47-7977D3A12428}">
      <dsp:nvSpPr>
        <dsp:cNvPr id="0" name=""/>
        <dsp:cNvSpPr/>
      </dsp:nvSpPr>
      <dsp:spPr>
        <a:xfrm>
          <a:off x="431071" y="952398"/>
          <a:ext cx="635203" cy="635203"/>
        </a:xfrm>
        <a:prstGeom prst="ellipse">
          <a:avLst/>
        </a:prstGeom>
        <a:solidFill>
          <a:schemeClr val="lt1">
            <a:hueOff val="0"/>
            <a:satOff val="0"/>
            <a:lumOff val="0"/>
            <a:alphaOff val="0"/>
          </a:schemeClr>
        </a:solidFill>
        <a:ln w="25400" cap="flat" cmpd="sng" algn="ctr">
          <a:solidFill>
            <a:schemeClr val="accent5">
              <a:hueOff val="2970924"/>
              <a:satOff val="-15130"/>
              <a:lumOff val="2794"/>
              <a:alphaOff val="0"/>
            </a:schemeClr>
          </a:solidFill>
          <a:prstDash val="solid"/>
        </a:ln>
        <a:effectLst/>
      </dsp:spPr>
      <dsp:style>
        <a:lnRef idx="2">
          <a:scrgbClr r="0" g="0" b="0"/>
        </a:lnRef>
        <a:fillRef idx="1">
          <a:scrgbClr r="0" g="0" b="0"/>
        </a:fillRef>
        <a:effectRef idx="0">
          <a:scrgbClr r="0" g="0" b="0"/>
        </a:effectRef>
        <a:fontRef idx="minor"/>
      </dsp:style>
    </dsp:sp>
    <dsp:sp modelId="{6CE5F0CF-FFCA-471C-A3D2-70885CE7B53F}">
      <dsp:nvSpPr>
        <dsp:cNvPr id="0" name=""/>
        <dsp:cNvSpPr/>
      </dsp:nvSpPr>
      <dsp:spPr>
        <a:xfrm>
          <a:off x="860432" y="1777918"/>
          <a:ext cx="5180380" cy="508162"/>
        </a:xfrm>
        <a:prstGeom prst="rect">
          <a:avLst/>
        </a:prstGeom>
        <a:solidFill>
          <a:schemeClr val="accent5">
            <a:hueOff val="5941847"/>
            <a:satOff val="-30260"/>
            <a:lumOff val="5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5880" rIns="55880" bIns="55880" numCol="1" spcCol="1270" anchor="ctr" anchorCtr="0">
          <a:noAutofit/>
        </a:bodyPr>
        <a:lstStyle/>
        <a:p>
          <a:pPr lvl="0" algn="l" defTabSz="977900">
            <a:lnSpc>
              <a:spcPct val="90000"/>
            </a:lnSpc>
            <a:spcBef>
              <a:spcPct val="0"/>
            </a:spcBef>
            <a:spcAft>
              <a:spcPct val="35000"/>
            </a:spcAft>
          </a:pPr>
          <a:r>
            <a:rPr lang="zh-TW" altLang="en-US" sz="2200" kern="1200" dirty="0" smtClean="0">
              <a:latin typeface="標楷體" panose="03000509000000000000" pitchFamily="65" charset="-120"/>
              <a:ea typeface="標楷體" panose="03000509000000000000" pitchFamily="65" charset="-120"/>
            </a:rPr>
            <a:t>我國兒少權利保護體系</a:t>
          </a:r>
          <a:endParaRPr lang="zh-TW" altLang="en-US" sz="2200" kern="1200" dirty="0">
            <a:latin typeface="標楷體" panose="03000509000000000000" pitchFamily="65" charset="-120"/>
            <a:ea typeface="標楷體" panose="03000509000000000000" pitchFamily="65" charset="-120"/>
          </a:endParaRPr>
        </a:p>
      </dsp:txBody>
      <dsp:txXfrm>
        <a:off x="860432" y="1777918"/>
        <a:ext cx="5180380" cy="508162"/>
      </dsp:txXfrm>
    </dsp:sp>
    <dsp:sp modelId="{C6E8805A-D5F9-4A97-8280-00F40DA88F8B}">
      <dsp:nvSpPr>
        <dsp:cNvPr id="0" name=""/>
        <dsp:cNvSpPr/>
      </dsp:nvSpPr>
      <dsp:spPr>
        <a:xfrm>
          <a:off x="542831" y="1714398"/>
          <a:ext cx="635203" cy="635203"/>
        </a:xfrm>
        <a:prstGeom prst="ellipse">
          <a:avLst/>
        </a:prstGeom>
        <a:solidFill>
          <a:schemeClr val="lt1">
            <a:hueOff val="0"/>
            <a:satOff val="0"/>
            <a:lumOff val="0"/>
            <a:alphaOff val="0"/>
          </a:schemeClr>
        </a:solidFill>
        <a:ln w="254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dsp:style>
    </dsp:sp>
    <dsp:sp modelId="{E9FDF8BF-5C6E-4DE4-AC7B-395E3EFD0C51}">
      <dsp:nvSpPr>
        <dsp:cNvPr id="0" name=""/>
        <dsp:cNvSpPr/>
      </dsp:nvSpPr>
      <dsp:spPr>
        <a:xfrm>
          <a:off x="748672" y="2539918"/>
          <a:ext cx="5292140" cy="508162"/>
        </a:xfrm>
        <a:prstGeom prst="rect">
          <a:avLst/>
        </a:prstGeom>
        <a:solidFill>
          <a:schemeClr val="accent5">
            <a:hueOff val="8912770"/>
            <a:satOff val="-45390"/>
            <a:lumOff val="83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5880" rIns="55880" bIns="55880" numCol="1" spcCol="1270" anchor="ctr" anchorCtr="0">
          <a:noAutofit/>
        </a:bodyPr>
        <a:lstStyle/>
        <a:p>
          <a:pPr lvl="0" algn="l" defTabSz="977900">
            <a:lnSpc>
              <a:spcPct val="90000"/>
            </a:lnSpc>
            <a:spcBef>
              <a:spcPct val="0"/>
            </a:spcBef>
            <a:spcAft>
              <a:spcPct val="35000"/>
            </a:spcAft>
          </a:pPr>
          <a:r>
            <a:rPr lang="zh-TW" altLang="en-US" sz="2200" kern="1200" dirty="0" smtClean="0">
              <a:latin typeface="標楷體" panose="03000509000000000000" pitchFamily="65" charset="-120"/>
              <a:ea typeface="標楷體" panose="03000509000000000000" pitchFamily="65" charset="-120"/>
            </a:rPr>
            <a:t>兒童最佳利益案例分析</a:t>
          </a:r>
          <a:endParaRPr lang="zh-TW" altLang="en-US" sz="2200" kern="1200" dirty="0">
            <a:latin typeface="標楷體" panose="03000509000000000000" pitchFamily="65" charset="-120"/>
            <a:ea typeface="標楷體" panose="03000509000000000000" pitchFamily="65" charset="-120"/>
          </a:endParaRPr>
        </a:p>
      </dsp:txBody>
      <dsp:txXfrm>
        <a:off x="748672" y="2539918"/>
        <a:ext cx="5292140" cy="508162"/>
      </dsp:txXfrm>
    </dsp:sp>
    <dsp:sp modelId="{54C906A1-608A-4C4E-A5CA-0ED3E1C87883}">
      <dsp:nvSpPr>
        <dsp:cNvPr id="0" name=""/>
        <dsp:cNvSpPr/>
      </dsp:nvSpPr>
      <dsp:spPr>
        <a:xfrm>
          <a:off x="431071" y="2476398"/>
          <a:ext cx="635203" cy="635203"/>
        </a:xfrm>
        <a:prstGeom prst="ellipse">
          <a:avLst/>
        </a:prstGeom>
        <a:solidFill>
          <a:schemeClr val="lt1">
            <a:hueOff val="0"/>
            <a:satOff val="0"/>
            <a:lumOff val="0"/>
            <a:alphaOff val="0"/>
          </a:schemeClr>
        </a:solidFill>
        <a:ln w="25400" cap="flat" cmpd="sng" algn="ctr">
          <a:solidFill>
            <a:schemeClr val="accent5">
              <a:hueOff val="8912770"/>
              <a:satOff val="-45390"/>
              <a:lumOff val="8381"/>
              <a:alphaOff val="0"/>
            </a:schemeClr>
          </a:solidFill>
          <a:prstDash val="solid"/>
        </a:ln>
        <a:effectLst/>
      </dsp:spPr>
      <dsp:style>
        <a:lnRef idx="2">
          <a:scrgbClr r="0" g="0" b="0"/>
        </a:lnRef>
        <a:fillRef idx="1">
          <a:scrgbClr r="0" g="0" b="0"/>
        </a:fillRef>
        <a:effectRef idx="0">
          <a:scrgbClr r="0" g="0" b="0"/>
        </a:effectRef>
        <a:fontRef idx="minor"/>
      </dsp:style>
    </dsp:sp>
    <dsp:sp modelId="{E0DCCE51-C10C-40BE-A8A9-FD5FB7BE2D3A}">
      <dsp:nvSpPr>
        <dsp:cNvPr id="0" name=""/>
        <dsp:cNvSpPr/>
      </dsp:nvSpPr>
      <dsp:spPr>
        <a:xfrm>
          <a:off x="384538" y="3301918"/>
          <a:ext cx="5656275" cy="508162"/>
        </a:xfrm>
        <a:prstGeom prst="rect">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5880" rIns="55880" bIns="55880" numCol="1" spcCol="1270" anchor="ctr" anchorCtr="0">
          <a:noAutofit/>
        </a:bodyPr>
        <a:lstStyle/>
        <a:p>
          <a:pPr lvl="0" algn="l" defTabSz="977900">
            <a:lnSpc>
              <a:spcPct val="90000"/>
            </a:lnSpc>
            <a:spcBef>
              <a:spcPct val="0"/>
            </a:spcBef>
            <a:spcAft>
              <a:spcPct val="35000"/>
            </a:spcAft>
          </a:pPr>
          <a:r>
            <a:rPr lang="zh-TW" altLang="en-US" sz="2200" kern="1200" dirty="0" smtClean="0">
              <a:latin typeface="標楷體" panose="03000509000000000000" pitchFamily="65" charset="-120"/>
              <a:ea typeface="標楷體" panose="03000509000000000000" pitchFamily="65" charset="-120"/>
            </a:rPr>
            <a:t>兒少性剝削規範與實務</a:t>
          </a:r>
          <a:endParaRPr lang="zh-TW" altLang="en-US" sz="2200" kern="1200" dirty="0">
            <a:latin typeface="標楷體" panose="03000509000000000000" pitchFamily="65" charset="-120"/>
            <a:ea typeface="標楷體" panose="03000509000000000000" pitchFamily="65" charset="-120"/>
          </a:endParaRPr>
        </a:p>
      </dsp:txBody>
      <dsp:txXfrm>
        <a:off x="384538" y="3301918"/>
        <a:ext cx="5656275" cy="508162"/>
      </dsp:txXfrm>
    </dsp:sp>
    <dsp:sp modelId="{EC88F87A-DE7A-4460-B28E-69FE69055626}">
      <dsp:nvSpPr>
        <dsp:cNvPr id="0" name=""/>
        <dsp:cNvSpPr/>
      </dsp:nvSpPr>
      <dsp:spPr>
        <a:xfrm>
          <a:off x="66936" y="3238398"/>
          <a:ext cx="635203" cy="635203"/>
        </a:xfrm>
        <a:prstGeom prst="ellipse">
          <a:avLst/>
        </a:prstGeom>
        <a:solidFill>
          <a:schemeClr val="lt1">
            <a:hueOff val="0"/>
            <a:satOff val="0"/>
            <a:lumOff val="0"/>
            <a:alphaOff val="0"/>
          </a:schemeClr>
        </a:solidFill>
        <a:ln w="254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37DF7-9267-4F28-8115-B00CAC2EF1BA}">
      <dsp:nvSpPr>
        <dsp:cNvPr id="0" name=""/>
        <dsp:cNvSpPr/>
      </dsp:nvSpPr>
      <dsp:spPr>
        <a:xfrm>
          <a:off x="5506596" y="831682"/>
          <a:ext cx="1980002" cy="3564104"/>
        </a:xfrm>
        <a:prstGeom prst="wedgeRectCallout">
          <a:avLst>
            <a:gd name="adj1" fmla="val 0"/>
            <a:gd name="adj2" fmla="val 0"/>
          </a:avLst>
        </a:prstGeom>
        <a:gradFill rotWithShape="0">
          <a:gsLst>
            <a:gs pos="0">
              <a:schemeClr val="accent4">
                <a:tint val="50000"/>
                <a:hueOff val="0"/>
                <a:satOff val="0"/>
                <a:lumOff val="0"/>
                <a:alphaOff val="0"/>
                <a:tint val="92000"/>
                <a:satMod val="170000"/>
              </a:schemeClr>
            </a:gs>
            <a:gs pos="15000">
              <a:schemeClr val="accent4">
                <a:tint val="50000"/>
                <a:hueOff val="0"/>
                <a:satOff val="0"/>
                <a:lumOff val="0"/>
                <a:alphaOff val="0"/>
                <a:tint val="92000"/>
                <a:shade val="99000"/>
                <a:satMod val="170000"/>
              </a:schemeClr>
            </a:gs>
            <a:gs pos="62000">
              <a:schemeClr val="accent4">
                <a:tint val="50000"/>
                <a:hueOff val="0"/>
                <a:satOff val="0"/>
                <a:lumOff val="0"/>
                <a:alphaOff val="0"/>
                <a:tint val="96000"/>
                <a:shade val="80000"/>
                <a:satMod val="170000"/>
              </a:schemeClr>
            </a:gs>
            <a:gs pos="97000">
              <a:schemeClr val="accent4">
                <a:tint val="50000"/>
                <a:hueOff val="0"/>
                <a:satOff val="0"/>
                <a:lumOff val="0"/>
                <a:alphaOff val="0"/>
                <a:tint val="98000"/>
                <a:shade val="63000"/>
                <a:satMod val="170000"/>
              </a:schemeClr>
            </a:gs>
            <a:gs pos="100000">
              <a:schemeClr val="accent4">
                <a:tint val="5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63500" tIns="63500" rIns="63500" bIns="63500" numCol="1" spcCol="1270" anchor="t" anchorCtr="0">
          <a:noAutofit/>
        </a:bodyPr>
        <a:lstStyle/>
        <a:p>
          <a:pPr lvl="0" algn="l" defTabSz="889000">
            <a:lnSpc>
              <a:spcPct val="90000"/>
            </a:lnSpc>
            <a:spcBef>
              <a:spcPct val="0"/>
            </a:spcBef>
            <a:spcAft>
              <a:spcPct val="35000"/>
            </a:spcAft>
          </a:pPr>
          <a:r>
            <a:rPr lang="en-US" altLang="zh-TW"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「兒童為權利主體」理念的具體闡釋與釐清</a:t>
          </a:r>
          <a:endParaRPr lang="en-US" altLang="zh-TW" sz="2000" b="1" kern="1200" dirty="0">
            <a:latin typeface="微軟正黑體" panose="020B0604030504040204" pitchFamily="34" charset="-120"/>
            <a:ea typeface="微軟正黑體" panose="020B0604030504040204" pitchFamily="34" charset="-120"/>
          </a:endParaRPr>
        </a:p>
        <a:p>
          <a:pPr lvl="0" algn="l" defTabSz="889000">
            <a:lnSpc>
              <a:spcPct val="90000"/>
            </a:lnSpc>
            <a:spcBef>
              <a:spcPct val="0"/>
            </a:spcBef>
            <a:spcAft>
              <a:spcPct val="35000"/>
            </a:spcAft>
          </a:pPr>
          <a:r>
            <a:rPr lang="en-US" altLang="zh-TW"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確認權利後，如何落實？</a:t>
          </a:r>
          <a:endParaRPr lang="en-US" altLang="zh-TW" sz="2000" b="1" kern="1200" dirty="0">
            <a:latin typeface="微軟正黑體" panose="020B0604030504040204" pitchFamily="34" charset="-120"/>
            <a:ea typeface="微軟正黑體" panose="020B0604030504040204" pitchFamily="34" charset="-120"/>
          </a:endParaRPr>
        </a:p>
      </dsp:txBody>
      <dsp:txXfrm>
        <a:off x="5757661" y="831682"/>
        <a:ext cx="1728938" cy="3564104"/>
      </dsp:txXfrm>
    </dsp:sp>
    <dsp:sp modelId="{64379112-19FD-4605-9C0E-F8448459A37B}">
      <dsp:nvSpPr>
        <dsp:cNvPr id="0" name=""/>
        <dsp:cNvSpPr/>
      </dsp:nvSpPr>
      <dsp:spPr>
        <a:xfrm>
          <a:off x="5506596" y="0"/>
          <a:ext cx="1980002" cy="831682"/>
        </a:xfrm>
        <a:prstGeom prst="rect">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altLang="zh-TW" sz="2000" u="none" kern="1200" dirty="0">
              <a:latin typeface="微軟正黑體" panose="020B0604030504040204" pitchFamily="34" charset="-120"/>
              <a:ea typeface="微軟正黑體" panose="020B0604030504040204" pitchFamily="34" charset="-120"/>
            </a:rPr>
            <a:t>1990</a:t>
          </a:r>
          <a:r>
            <a:rPr lang="zh-TW" altLang="en-US" sz="2000" u="none" kern="1200" dirty="0">
              <a:latin typeface="微軟正黑體" panose="020B0604030504040204" pitchFamily="34" charset="-120"/>
              <a:ea typeface="微軟正黑體" panose="020B0604030504040204" pitchFamily="34" charset="-120"/>
            </a:rPr>
            <a:t>年後</a:t>
          </a:r>
          <a:endParaRPr lang="en-US" altLang="zh-TW" sz="2000" kern="1200" dirty="0">
            <a:latin typeface="微軟正黑體" panose="020B0604030504040204" pitchFamily="34" charset="-120"/>
            <a:ea typeface="微軟正黑體" panose="020B0604030504040204" pitchFamily="34" charset="-120"/>
          </a:endParaRPr>
        </a:p>
      </dsp:txBody>
      <dsp:txXfrm>
        <a:off x="5506596" y="0"/>
        <a:ext cx="1980002" cy="831682"/>
      </dsp:txXfrm>
    </dsp:sp>
    <dsp:sp modelId="{F2718736-FB52-4171-856D-6F398EB3D169}">
      <dsp:nvSpPr>
        <dsp:cNvPr id="0" name=""/>
        <dsp:cNvSpPr/>
      </dsp:nvSpPr>
      <dsp:spPr>
        <a:xfrm>
          <a:off x="3697190" y="831682"/>
          <a:ext cx="1800005" cy="3326731"/>
        </a:xfrm>
        <a:prstGeom prst="wedgeRectCallout">
          <a:avLst>
            <a:gd name="adj1" fmla="val 62500"/>
            <a:gd name="adj2" fmla="val 20830"/>
          </a:avLst>
        </a:prstGeom>
        <a:gradFill rotWithShape="0">
          <a:gsLst>
            <a:gs pos="0">
              <a:schemeClr val="accent4">
                <a:tint val="50000"/>
                <a:hueOff val="-1510818"/>
                <a:satOff val="-2778"/>
                <a:lumOff val="4028"/>
                <a:alphaOff val="0"/>
                <a:tint val="92000"/>
                <a:satMod val="170000"/>
              </a:schemeClr>
            </a:gs>
            <a:gs pos="15000">
              <a:schemeClr val="accent4">
                <a:tint val="50000"/>
                <a:hueOff val="-1510818"/>
                <a:satOff val="-2778"/>
                <a:lumOff val="4028"/>
                <a:alphaOff val="0"/>
                <a:tint val="92000"/>
                <a:shade val="99000"/>
                <a:satMod val="170000"/>
              </a:schemeClr>
            </a:gs>
            <a:gs pos="62000">
              <a:schemeClr val="accent4">
                <a:tint val="50000"/>
                <a:hueOff val="-1510818"/>
                <a:satOff val="-2778"/>
                <a:lumOff val="4028"/>
                <a:alphaOff val="0"/>
                <a:tint val="96000"/>
                <a:shade val="80000"/>
                <a:satMod val="170000"/>
              </a:schemeClr>
            </a:gs>
            <a:gs pos="97000">
              <a:schemeClr val="accent4">
                <a:tint val="50000"/>
                <a:hueOff val="-1510818"/>
                <a:satOff val="-2778"/>
                <a:lumOff val="4028"/>
                <a:alphaOff val="0"/>
                <a:tint val="98000"/>
                <a:shade val="63000"/>
                <a:satMod val="170000"/>
              </a:schemeClr>
            </a:gs>
            <a:gs pos="100000">
              <a:schemeClr val="accent4">
                <a:tint val="50000"/>
                <a:hueOff val="-1510818"/>
                <a:satOff val="-2778"/>
                <a:lumOff val="402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63500" tIns="63500" rIns="63500" bIns="63500" numCol="1" spcCol="1270" anchor="t" anchorCtr="0">
          <a:noAutofit/>
        </a:bodyPr>
        <a:lstStyle/>
        <a:p>
          <a:pPr lvl="0" algn="l" defTabSz="889000">
            <a:lnSpc>
              <a:spcPct val="90000"/>
            </a:lnSpc>
            <a:spcBef>
              <a:spcPct val="0"/>
            </a:spcBef>
            <a:spcAft>
              <a:spcPct val="35000"/>
            </a:spcAft>
          </a:pPr>
          <a:r>
            <a:rPr lang="en-US" altLang="zh-TW"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兒童權利公約草擬及協商的</a:t>
          </a:r>
          <a:r>
            <a:rPr lang="en-US" altLang="zh-TW" sz="2000" b="1" kern="1200" dirty="0">
              <a:latin typeface="微軟正黑體" panose="020B0604030504040204" pitchFamily="34" charset="-120"/>
              <a:ea typeface="微軟正黑體" panose="020B0604030504040204" pitchFamily="34" charset="-120"/>
            </a:rPr>
            <a:t>10</a:t>
          </a:r>
          <a:r>
            <a:rPr lang="zh-TW" altLang="en-US" sz="2000" b="1" kern="1200" dirty="0">
              <a:latin typeface="微軟正黑體" panose="020B0604030504040204" pitchFamily="34" charset="-120"/>
              <a:ea typeface="微軟正黑體" panose="020B0604030504040204" pitchFamily="34" charset="-120"/>
            </a:rPr>
            <a:t>年</a:t>
          </a:r>
          <a:endParaRPr lang="en-US" altLang="zh-TW" sz="2000" b="1" kern="1200" dirty="0">
            <a:latin typeface="微軟正黑體" panose="020B0604030504040204" pitchFamily="34" charset="-120"/>
            <a:ea typeface="微軟正黑體" panose="020B0604030504040204" pitchFamily="34" charset="-120"/>
          </a:endParaRPr>
        </a:p>
        <a:p>
          <a:pPr lvl="0" algn="l" defTabSz="889000">
            <a:lnSpc>
              <a:spcPct val="90000"/>
            </a:lnSpc>
            <a:spcBef>
              <a:spcPct val="0"/>
            </a:spcBef>
            <a:spcAft>
              <a:spcPct val="35000"/>
            </a:spcAft>
          </a:pPr>
          <a:r>
            <a:rPr lang="en-US" altLang="zh-TW"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兒童應享有哪些權利？</a:t>
          </a:r>
          <a:endParaRPr lang="en-US" altLang="zh-TW" sz="2000" b="1" kern="1200" dirty="0">
            <a:latin typeface="微軟正黑體" panose="020B0604030504040204" pitchFamily="34" charset="-120"/>
            <a:ea typeface="微軟正黑體" panose="020B0604030504040204" pitchFamily="34" charset="-120"/>
          </a:endParaRPr>
        </a:p>
        <a:p>
          <a:pPr lvl="0" algn="l" defTabSz="889000">
            <a:lnSpc>
              <a:spcPct val="90000"/>
            </a:lnSpc>
            <a:spcBef>
              <a:spcPct val="0"/>
            </a:spcBef>
            <a:spcAft>
              <a:spcPct val="35000"/>
            </a:spcAft>
          </a:pPr>
          <a:r>
            <a:rPr lang="en-US" altLang="zh-TW"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權利的主體</a:t>
          </a:r>
          <a:endParaRPr lang="en-US" altLang="zh-TW" sz="2000" b="1" kern="1200" dirty="0">
            <a:latin typeface="微軟正黑體" panose="020B0604030504040204" pitchFamily="34" charset="-120"/>
            <a:ea typeface="微軟正黑體" panose="020B0604030504040204" pitchFamily="34" charset="-120"/>
          </a:endParaRPr>
        </a:p>
      </dsp:txBody>
      <dsp:txXfrm>
        <a:off x="3925431" y="831682"/>
        <a:ext cx="1571764" cy="3326731"/>
      </dsp:txXfrm>
    </dsp:sp>
    <dsp:sp modelId="{F3495151-D20A-4F85-AF1E-3DCF221A45EA}">
      <dsp:nvSpPr>
        <dsp:cNvPr id="0" name=""/>
        <dsp:cNvSpPr/>
      </dsp:nvSpPr>
      <dsp:spPr>
        <a:xfrm>
          <a:off x="3697190" y="120884"/>
          <a:ext cx="1800005" cy="712996"/>
        </a:xfrm>
        <a:prstGeom prst="rect">
          <a:avLst/>
        </a:prstGeom>
        <a:gradFill rotWithShape="0">
          <a:gsLst>
            <a:gs pos="0">
              <a:schemeClr val="accent4">
                <a:hueOff val="-1070112"/>
                <a:satOff val="13230"/>
                <a:lumOff val="-4313"/>
                <a:alphaOff val="0"/>
                <a:tint val="92000"/>
                <a:satMod val="170000"/>
              </a:schemeClr>
            </a:gs>
            <a:gs pos="15000">
              <a:schemeClr val="accent4">
                <a:hueOff val="-1070112"/>
                <a:satOff val="13230"/>
                <a:lumOff val="-4313"/>
                <a:alphaOff val="0"/>
                <a:tint val="92000"/>
                <a:shade val="99000"/>
                <a:satMod val="170000"/>
              </a:schemeClr>
            </a:gs>
            <a:gs pos="62000">
              <a:schemeClr val="accent4">
                <a:hueOff val="-1070112"/>
                <a:satOff val="13230"/>
                <a:lumOff val="-4313"/>
                <a:alphaOff val="0"/>
                <a:tint val="96000"/>
                <a:shade val="80000"/>
                <a:satMod val="170000"/>
              </a:schemeClr>
            </a:gs>
            <a:gs pos="97000">
              <a:schemeClr val="accent4">
                <a:hueOff val="-1070112"/>
                <a:satOff val="13230"/>
                <a:lumOff val="-4313"/>
                <a:alphaOff val="0"/>
                <a:tint val="98000"/>
                <a:shade val="63000"/>
                <a:satMod val="170000"/>
              </a:schemeClr>
            </a:gs>
            <a:gs pos="100000">
              <a:schemeClr val="accent4">
                <a:hueOff val="-1070112"/>
                <a:satOff val="13230"/>
                <a:lumOff val="-431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altLang="zh-TW" sz="2000" u="none" kern="1200" dirty="0">
              <a:latin typeface="微軟正黑體" panose="020B0604030504040204" pitchFamily="34" charset="-120"/>
              <a:ea typeface="微軟正黑體" panose="020B0604030504040204" pitchFamily="34" charset="-120"/>
            </a:rPr>
            <a:t>1978-1989</a:t>
          </a:r>
          <a:r>
            <a:rPr lang="zh-TW" altLang="en-US" sz="2000" u="none" kern="1200" dirty="0">
              <a:latin typeface="微軟正黑體" panose="020B0604030504040204" pitchFamily="34" charset="-120"/>
              <a:ea typeface="微軟正黑體" panose="020B0604030504040204" pitchFamily="34" charset="-120"/>
            </a:rPr>
            <a:t>年</a:t>
          </a:r>
          <a:endParaRPr lang="zh-TW" altLang="en-US" sz="2000" kern="1200" dirty="0">
            <a:latin typeface="微軟正黑體" panose="020B0604030504040204" pitchFamily="34" charset="-120"/>
            <a:ea typeface="微軟正黑體" panose="020B0604030504040204" pitchFamily="34" charset="-120"/>
          </a:endParaRPr>
        </a:p>
      </dsp:txBody>
      <dsp:txXfrm>
        <a:off x="3697190" y="120884"/>
        <a:ext cx="1800005" cy="712996"/>
      </dsp:txXfrm>
    </dsp:sp>
    <dsp:sp modelId="{B184ABCE-6D9E-46C2-8F0E-E830F3779D63}">
      <dsp:nvSpPr>
        <dsp:cNvPr id="0" name=""/>
        <dsp:cNvSpPr/>
      </dsp:nvSpPr>
      <dsp:spPr>
        <a:xfrm>
          <a:off x="1896991" y="831682"/>
          <a:ext cx="1800005" cy="3088919"/>
        </a:xfrm>
        <a:prstGeom prst="wedgeRectCallout">
          <a:avLst>
            <a:gd name="adj1" fmla="val 62500"/>
            <a:gd name="adj2" fmla="val 20830"/>
          </a:avLst>
        </a:prstGeom>
        <a:gradFill rotWithShape="0">
          <a:gsLst>
            <a:gs pos="0">
              <a:schemeClr val="accent4">
                <a:tint val="50000"/>
                <a:hueOff val="-3021636"/>
                <a:satOff val="-5556"/>
                <a:lumOff val="8057"/>
                <a:alphaOff val="0"/>
                <a:tint val="92000"/>
                <a:satMod val="170000"/>
              </a:schemeClr>
            </a:gs>
            <a:gs pos="15000">
              <a:schemeClr val="accent4">
                <a:tint val="50000"/>
                <a:hueOff val="-3021636"/>
                <a:satOff val="-5556"/>
                <a:lumOff val="8057"/>
                <a:alphaOff val="0"/>
                <a:tint val="92000"/>
                <a:shade val="99000"/>
                <a:satMod val="170000"/>
              </a:schemeClr>
            </a:gs>
            <a:gs pos="62000">
              <a:schemeClr val="accent4">
                <a:tint val="50000"/>
                <a:hueOff val="-3021636"/>
                <a:satOff val="-5556"/>
                <a:lumOff val="8057"/>
                <a:alphaOff val="0"/>
                <a:tint val="96000"/>
                <a:shade val="80000"/>
                <a:satMod val="170000"/>
              </a:schemeClr>
            </a:gs>
            <a:gs pos="97000">
              <a:schemeClr val="accent4">
                <a:tint val="50000"/>
                <a:hueOff val="-3021636"/>
                <a:satOff val="-5556"/>
                <a:lumOff val="8057"/>
                <a:alphaOff val="0"/>
                <a:tint val="98000"/>
                <a:shade val="63000"/>
                <a:satMod val="170000"/>
              </a:schemeClr>
            </a:gs>
            <a:gs pos="100000">
              <a:schemeClr val="accent4">
                <a:tint val="50000"/>
                <a:hueOff val="-3021636"/>
                <a:satOff val="-5556"/>
                <a:lumOff val="8057"/>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63500" tIns="63500" rIns="63500" bIns="63500" numCol="1" spcCol="1270" anchor="t" anchorCtr="0">
          <a:noAutofit/>
        </a:bodyPr>
        <a:lstStyle/>
        <a:p>
          <a:pPr lvl="0" algn="l" defTabSz="889000">
            <a:lnSpc>
              <a:spcPct val="90000"/>
            </a:lnSpc>
            <a:spcBef>
              <a:spcPct val="0"/>
            </a:spcBef>
            <a:spcAft>
              <a:spcPct val="35000"/>
            </a:spcAft>
          </a:pPr>
          <a:r>
            <a:rPr lang="en-US" altLang="zh-TW"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國際兒童宣言所保障的對象</a:t>
          </a:r>
        </a:p>
        <a:p>
          <a:pPr lvl="0" algn="l" defTabSz="889000">
            <a:lnSpc>
              <a:spcPct val="90000"/>
            </a:lnSpc>
            <a:spcBef>
              <a:spcPct val="0"/>
            </a:spcBef>
            <a:spcAft>
              <a:spcPct val="35000"/>
            </a:spcAft>
          </a:pPr>
          <a:r>
            <a:rPr lang="en-US" altLang="zh-TW"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慈善、福利的客體</a:t>
          </a:r>
        </a:p>
      </dsp:txBody>
      <dsp:txXfrm>
        <a:off x="2125231" y="831682"/>
        <a:ext cx="1571764" cy="3088919"/>
      </dsp:txXfrm>
    </dsp:sp>
    <dsp:sp modelId="{6E2A74A3-139A-460D-B6B3-04B6DF989427}">
      <dsp:nvSpPr>
        <dsp:cNvPr id="0" name=""/>
        <dsp:cNvSpPr/>
      </dsp:nvSpPr>
      <dsp:spPr>
        <a:xfrm>
          <a:off x="1896991" y="237812"/>
          <a:ext cx="1800005" cy="593870"/>
        </a:xfrm>
        <a:prstGeom prst="rect">
          <a:avLst/>
        </a:prstGeom>
        <a:gradFill rotWithShape="0">
          <a:gsLst>
            <a:gs pos="0">
              <a:schemeClr val="accent4">
                <a:hueOff val="-2140224"/>
                <a:satOff val="26460"/>
                <a:lumOff val="-8626"/>
                <a:alphaOff val="0"/>
                <a:tint val="92000"/>
                <a:satMod val="170000"/>
              </a:schemeClr>
            </a:gs>
            <a:gs pos="15000">
              <a:schemeClr val="accent4">
                <a:hueOff val="-2140224"/>
                <a:satOff val="26460"/>
                <a:lumOff val="-8626"/>
                <a:alphaOff val="0"/>
                <a:tint val="92000"/>
                <a:shade val="99000"/>
                <a:satMod val="170000"/>
              </a:schemeClr>
            </a:gs>
            <a:gs pos="62000">
              <a:schemeClr val="accent4">
                <a:hueOff val="-2140224"/>
                <a:satOff val="26460"/>
                <a:lumOff val="-8626"/>
                <a:alphaOff val="0"/>
                <a:tint val="96000"/>
                <a:shade val="80000"/>
                <a:satMod val="170000"/>
              </a:schemeClr>
            </a:gs>
            <a:gs pos="97000">
              <a:schemeClr val="accent4">
                <a:hueOff val="-2140224"/>
                <a:satOff val="26460"/>
                <a:lumOff val="-8626"/>
                <a:alphaOff val="0"/>
                <a:tint val="98000"/>
                <a:shade val="63000"/>
                <a:satMod val="170000"/>
              </a:schemeClr>
            </a:gs>
            <a:gs pos="100000">
              <a:schemeClr val="accent4">
                <a:hueOff val="-2140224"/>
                <a:satOff val="26460"/>
                <a:lumOff val="-862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altLang="zh-TW" sz="2000" u="none" kern="1200" dirty="0">
              <a:latin typeface="微軟正黑體" panose="020B0604030504040204" pitchFamily="34" charset="-120"/>
              <a:ea typeface="微軟正黑體" panose="020B0604030504040204" pitchFamily="34" charset="-120"/>
            </a:rPr>
            <a:t>20</a:t>
          </a:r>
          <a:r>
            <a:rPr lang="zh-TW" altLang="en-US" sz="2000" u="none" kern="1200" dirty="0">
              <a:latin typeface="微軟正黑體" panose="020B0604030504040204" pitchFamily="34" charset="-120"/>
              <a:ea typeface="微軟正黑體" panose="020B0604030504040204" pitchFamily="34" charset="-120"/>
            </a:rPr>
            <a:t>世紀初</a:t>
          </a:r>
          <a:endParaRPr lang="zh-TW" altLang="en-US" sz="2000" kern="1200" dirty="0">
            <a:latin typeface="微軟正黑體" panose="020B0604030504040204" pitchFamily="34" charset="-120"/>
            <a:ea typeface="微軟正黑體" panose="020B0604030504040204" pitchFamily="34" charset="-120"/>
          </a:endParaRPr>
        </a:p>
      </dsp:txBody>
      <dsp:txXfrm>
        <a:off x="1896991" y="237812"/>
        <a:ext cx="1800005" cy="593870"/>
      </dsp:txXfrm>
    </dsp:sp>
    <dsp:sp modelId="{C5406708-8E25-44D3-9838-1297DACFDECB}">
      <dsp:nvSpPr>
        <dsp:cNvPr id="0" name=""/>
        <dsp:cNvSpPr/>
      </dsp:nvSpPr>
      <dsp:spPr>
        <a:xfrm>
          <a:off x="96791" y="850357"/>
          <a:ext cx="1800005" cy="2851107"/>
        </a:xfrm>
        <a:prstGeom prst="wedgeRectCallout">
          <a:avLst>
            <a:gd name="adj1" fmla="val 62500"/>
            <a:gd name="adj2" fmla="val 20830"/>
          </a:avLst>
        </a:prstGeom>
        <a:gradFill rotWithShape="0">
          <a:gsLst>
            <a:gs pos="0">
              <a:schemeClr val="accent4">
                <a:tint val="50000"/>
                <a:hueOff val="-4532453"/>
                <a:satOff val="-8334"/>
                <a:lumOff val="12085"/>
                <a:alphaOff val="0"/>
                <a:tint val="92000"/>
                <a:satMod val="170000"/>
              </a:schemeClr>
            </a:gs>
            <a:gs pos="15000">
              <a:schemeClr val="accent4">
                <a:tint val="50000"/>
                <a:hueOff val="-4532453"/>
                <a:satOff val="-8334"/>
                <a:lumOff val="12085"/>
                <a:alphaOff val="0"/>
                <a:tint val="92000"/>
                <a:shade val="99000"/>
                <a:satMod val="170000"/>
              </a:schemeClr>
            </a:gs>
            <a:gs pos="62000">
              <a:schemeClr val="accent4">
                <a:tint val="50000"/>
                <a:hueOff val="-4532453"/>
                <a:satOff val="-8334"/>
                <a:lumOff val="12085"/>
                <a:alphaOff val="0"/>
                <a:tint val="96000"/>
                <a:shade val="80000"/>
                <a:satMod val="170000"/>
              </a:schemeClr>
            </a:gs>
            <a:gs pos="97000">
              <a:schemeClr val="accent4">
                <a:tint val="50000"/>
                <a:hueOff val="-4532453"/>
                <a:satOff val="-8334"/>
                <a:lumOff val="12085"/>
                <a:alphaOff val="0"/>
                <a:tint val="98000"/>
                <a:shade val="63000"/>
                <a:satMod val="170000"/>
              </a:schemeClr>
            </a:gs>
            <a:gs pos="100000">
              <a:schemeClr val="accent4">
                <a:tint val="50000"/>
                <a:hueOff val="-4532453"/>
                <a:satOff val="-8334"/>
                <a:lumOff val="1208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63500" tIns="63500" rIns="63500" bIns="63500" numCol="1" spcCol="1270" anchor="t" anchorCtr="0">
          <a:noAutofit/>
        </a:bodyPr>
        <a:lstStyle/>
        <a:p>
          <a:pPr lvl="0" indent="0" algn="l" defTabSz="889000">
            <a:lnSpc>
              <a:spcPct val="90000"/>
            </a:lnSpc>
            <a:spcBef>
              <a:spcPct val="0"/>
            </a:spcBef>
            <a:spcAft>
              <a:spcPct val="35000"/>
            </a:spcAft>
          </a:pPr>
          <a:r>
            <a:rPr lang="en-US" altLang="zh-TW"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歷史中不被重視的人</a:t>
          </a:r>
        </a:p>
        <a:p>
          <a:pPr lvl="0" indent="0" algn="l" defTabSz="889000">
            <a:lnSpc>
              <a:spcPct val="90000"/>
            </a:lnSpc>
            <a:spcBef>
              <a:spcPct val="0"/>
            </a:spcBef>
            <a:spcAft>
              <a:spcPct val="35000"/>
            </a:spcAft>
          </a:pPr>
          <a:r>
            <a:rPr lang="en-US" altLang="zh-TW"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父系尊長的財產</a:t>
          </a:r>
        </a:p>
      </dsp:txBody>
      <dsp:txXfrm>
        <a:off x="325032" y="850357"/>
        <a:ext cx="1571764" cy="2851107"/>
      </dsp:txXfrm>
    </dsp:sp>
    <dsp:sp modelId="{81DFC019-AB24-4046-9338-DD46C8F85C97}">
      <dsp:nvSpPr>
        <dsp:cNvPr id="0" name=""/>
        <dsp:cNvSpPr/>
      </dsp:nvSpPr>
      <dsp:spPr>
        <a:xfrm>
          <a:off x="98842" y="356498"/>
          <a:ext cx="1800005" cy="475184"/>
        </a:xfrm>
        <a:prstGeom prst="rect">
          <a:avLst/>
        </a:prstGeom>
        <a:gradFill rotWithShape="0">
          <a:gsLst>
            <a:gs pos="0">
              <a:schemeClr val="accent4">
                <a:hueOff val="-3210336"/>
                <a:satOff val="39690"/>
                <a:lumOff val="-12939"/>
                <a:alphaOff val="0"/>
                <a:tint val="92000"/>
                <a:satMod val="170000"/>
              </a:schemeClr>
            </a:gs>
            <a:gs pos="15000">
              <a:schemeClr val="accent4">
                <a:hueOff val="-3210336"/>
                <a:satOff val="39690"/>
                <a:lumOff val="-12939"/>
                <a:alphaOff val="0"/>
                <a:tint val="92000"/>
                <a:shade val="99000"/>
                <a:satMod val="170000"/>
              </a:schemeClr>
            </a:gs>
            <a:gs pos="62000">
              <a:schemeClr val="accent4">
                <a:hueOff val="-3210336"/>
                <a:satOff val="39690"/>
                <a:lumOff val="-12939"/>
                <a:alphaOff val="0"/>
                <a:tint val="96000"/>
                <a:shade val="80000"/>
                <a:satMod val="170000"/>
              </a:schemeClr>
            </a:gs>
            <a:gs pos="97000">
              <a:schemeClr val="accent4">
                <a:hueOff val="-3210336"/>
                <a:satOff val="39690"/>
                <a:lumOff val="-12939"/>
                <a:alphaOff val="0"/>
                <a:tint val="98000"/>
                <a:shade val="63000"/>
                <a:satMod val="170000"/>
              </a:schemeClr>
            </a:gs>
            <a:gs pos="100000">
              <a:schemeClr val="accent4">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altLang="zh-TW" sz="2000" u="none" kern="1200" dirty="0">
              <a:latin typeface="微軟正黑體" panose="020B0604030504040204" pitchFamily="34" charset="-120"/>
              <a:ea typeface="微軟正黑體" panose="020B0604030504040204" pitchFamily="34" charset="-120"/>
            </a:rPr>
            <a:t>20</a:t>
          </a:r>
          <a:r>
            <a:rPr lang="zh-TW" altLang="en-US" sz="2000" u="none" kern="1200" dirty="0">
              <a:latin typeface="微軟正黑體" panose="020B0604030504040204" pitchFamily="34" charset="-120"/>
              <a:ea typeface="微軟正黑體" panose="020B0604030504040204" pitchFamily="34" charset="-120"/>
            </a:rPr>
            <a:t>世紀前</a:t>
          </a:r>
          <a:endParaRPr lang="zh-TW" altLang="en-US" sz="2000" kern="1200" dirty="0">
            <a:latin typeface="微軟正黑體" panose="020B0604030504040204" pitchFamily="34" charset="-120"/>
            <a:ea typeface="微軟正黑體" panose="020B0604030504040204" pitchFamily="34" charset="-120"/>
          </a:endParaRPr>
        </a:p>
      </dsp:txBody>
      <dsp:txXfrm>
        <a:off x="98842" y="356498"/>
        <a:ext cx="1800005" cy="4751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C9BB0-4E8E-407B-8875-A72AFAA45CBA}">
      <dsp:nvSpPr>
        <dsp:cNvPr id="0" name=""/>
        <dsp:cNvSpPr/>
      </dsp:nvSpPr>
      <dsp:spPr>
        <a:xfrm>
          <a:off x="4446091" y="1439462"/>
          <a:ext cx="2769989" cy="659131"/>
        </a:xfrm>
        <a:custGeom>
          <a:avLst/>
          <a:gdLst/>
          <a:ahLst/>
          <a:cxnLst/>
          <a:rect l="0" t="0" r="0" b="0"/>
          <a:pathLst>
            <a:path>
              <a:moveTo>
                <a:pt x="0" y="0"/>
              </a:moveTo>
              <a:lnTo>
                <a:pt x="0" y="449178"/>
              </a:lnTo>
              <a:lnTo>
                <a:pt x="2769989" y="449178"/>
              </a:lnTo>
              <a:lnTo>
                <a:pt x="2769989" y="6591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0AE93D-581D-4674-93EE-242FB7D1913F}">
      <dsp:nvSpPr>
        <dsp:cNvPr id="0" name=""/>
        <dsp:cNvSpPr/>
      </dsp:nvSpPr>
      <dsp:spPr>
        <a:xfrm>
          <a:off x="4400371" y="1439462"/>
          <a:ext cx="91440" cy="659131"/>
        </a:xfrm>
        <a:custGeom>
          <a:avLst/>
          <a:gdLst/>
          <a:ahLst/>
          <a:cxnLst/>
          <a:rect l="0" t="0" r="0" b="0"/>
          <a:pathLst>
            <a:path>
              <a:moveTo>
                <a:pt x="45720" y="0"/>
              </a:moveTo>
              <a:lnTo>
                <a:pt x="45720" y="6591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3A0B9D-FAF7-405C-8DC7-24412C66FFEE}">
      <dsp:nvSpPr>
        <dsp:cNvPr id="0" name=""/>
        <dsp:cNvSpPr/>
      </dsp:nvSpPr>
      <dsp:spPr>
        <a:xfrm>
          <a:off x="1676102" y="1439462"/>
          <a:ext cx="2769989" cy="659131"/>
        </a:xfrm>
        <a:custGeom>
          <a:avLst/>
          <a:gdLst/>
          <a:ahLst/>
          <a:cxnLst/>
          <a:rect l="0" t="0" r="0" b="0"/>
          <a:pathLst>
            <a:path>
              <a:moveTo>
                <a:pt x="2769989" y="0"/>
              </a:moveTo>
              <a:lnTo>
                <a:pt x="2769989" y="449178"/>
              </a:lnTo>
              <a:lnTo>
                <a:pt x="0" y="449178"/>
              </a:lnTo>
              <a:lnTo>
                <a:pt x="0" y="6591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174A64-A177-4F82-89DE-E0C6D68380F7}">
      <dsp:nvSpPr>
        <dsp:cNvPr id="0" name=""/>
        <dsp:cNvSpPr/>
      </dsp:nvSpPr>
      <dsp:spPr>
        <a:xfrm>
          <a:off x="3312914" y="327"/>
          <a:ext cx="2266354" cy="1439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1EA28C-47F3-4C32-8F62-89957C995555}">
      <dsp:nvSpPr>
        <dsp:cNvPr id="0" name=""/>
        <dsp:cNvSpPr/>
      </dsp:nvSpPr>
      <dsp:spPr>
        <a:xfrm>
          <a:off x="3564731" y="239553"/>
          <a:ext cx="2266354" cy="14391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標楷體" pitchFamily="65" charset="-120"/>
              <a:ea typeface="標楷體" pitchFamily="65" charset="-120"/>
            </a:rPr>
            <a:t>兒童權利公約</a:t>
          </a:r>
          <a:endParaRPr lang="zh-TW" altLang="en-US" sz="2400" b="1" kern="1200" dirty="0">
            <a:latin typeface="標楷體" pitchFamily="65" charset="-120"/>
            <a:ea typeface="標楷體" pitchFamily="65" charset="-120"/>
          </a:endParaRPr>
        </a:p>
      </dsp:txBody>
      <dsp:txXfrm>
        <a:off x="3564731" y="239553"/>
        <a:ext cx="2266354" cy="1439135"/>
      </dsp:txXfrm>
    </dsp:sp>
    <dsp:sp modelId="{11434419-3BBE-4ED7-8860-76F1FC897A6B}">
      <dsp:nvSpPr>
        <dsp:cNvPr id="0" name=""/>
        <dsp:cNvSpPr/>
      </dsp:nvSpPr>
      <dsp:spPr>
        <a:xfrm>
          <a:off x="542925" y="2098594"/>
          <a:ext cx="2266354" cy="1439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5EFB9-2CD8-40B5-B6A9-17C9716B41D1}">
      <dsp:nvSpPr>
        <dsp:cNvPr id="0" name=""/>
        <dsp:cNvSpPr/>
      </dsp:nvSpPr>
      <dsp:spPr>
        <a:xfrm>
          <a:off x="794742" y="2337820"/>
          <a:ext cx="2266354" cy="14391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標楷體" pitchFamily="65" charset="-120"/>
              <a:ea typeface="標楷體" pitchFamily="65" charset="-120"/>
            </a:rPr>
            <a:t>關於販運兒童</a:t>
          </a:r>
          <a:r>
            <a:rPr lang="en-US" altLang="zh-TW" sz="1800" b="1" kern="1200" dirty="0" smtClean="0">
              <a:latin typeface="標楷體" pitchFamily="65" charset="-120"/>
              <a:ea typeface="標楷體" pitchFamily="65" charset="-120"/>
            </a:rPr>
            <a:t>,</a:t>
          </a:r>
          <a:r>
            <a:rPr lang="zh-TW" altLang="en-US" sz="1800" b="1" kern="1200" dirty="0" smtClean="0">
              <a:latin typeface="標楷體" pitchFamily="65" charset="-120"/>
              <a:ea typeface="標楷體" pitchFamily="65" charset="-120"/>
            </a:rPr>
            <a:t>兒童從娼</a:t>
          </a:r>
          <a:r>
            <a:rPr lang="en-US" altLang="zh-TW" sz="1800" b="1" kern="1200" dirty="0" smtClean="0">
              <a:latin typeface="標楷體" pitchFamily="65" charset="-120"/>
              <a:ea typeface="標楷體" pitchFamily="65" charset="-120"/>
            </a:rPr>
            <a:t>,</a:t>
          </a:r>
          <a:r>
            <a:rPr lang="zh-TW" altLang="en-US" sz="1800" b="1" kern="1200" dirty="0" smtClean="0">
              <a:latin typeface="標楷體" pitchFamily="65" charset="-120"/>
              <a:ea typeface="標楷體" pitchFamily="65" charset="-120"/>
            </a:rPr>
            <a:t>及兒童色情任擇議定書</a:t>
          </a:r>
          <a:endParaRPr lang="zh-TW" altLang="en-US" sz="1800" b="1" kern="1200" dirty="0">
            <a:latin typeface="標楷體" pitchFamily="65" charset="-120"/>
            <a:ea typeface="標楷體" pitchFamily="65" charset="-120"/>
          </a:endParaRPr>
        </a:p>
      </dsp:txBody>
      <dsp:txXfrm>
        <a:off x="794742" y="2337820"/>
        <a:ext cx="2266354" cy="1439135"/>
      </dsp:txXfrm>
    </dsp:sp>
    <dsp:sp modelId="{E6A3836F-9542-4DF6-BE74-EB806CE96FEC}">
      <dsp:nvSpPr>
        <dsp:cNvPr id="0" name=""/>
        <dsp:cNvSpPr/>
      </dsp:nvSpPr>
      <dsp:spPr>
        <a:xfrm>
          <a:off x="3312914" y="2098594"/>
          <a:ext cx="2266354" cy="1439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3AA03-9D20-4604-876D-B16865E4891E}">
      <dsp:nvSpPr>
        <dsp:cNvPr id="0" name=""/>
        <dsp:cNvSpPr/>
      </dsp:nvSpPr>
      <dsp:spPr>
        <a:xfrm>
          <a:off x="3564731" y="2337820"/>
          <a:ext cx="2266354" cy="14391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標楷體" pitchFamily="65" charset="-120"/>
              <a:ea typeface="標楷體" pitchFamily="65" charset="-120"/>
            </a:rPr>
            <a:t>關於兒童涉入武裝衝突任擇議定書</a:t>
          </a:r>
          <a:endParaRPr lang="zh-TW" altLang="en-US" sz="1800" b="1" kern="1200" dirty="0">
            <a:latin typeface="標楷體" pitchFamily="65" charset="-120"/>
            <a:ea typeface="標楷體" pitchFamily="65" charset="-120"/>
          </a:endParaRPr>
        </a:p>
      </dsp:txBody>
      <dsp:txXfrm>
        <a:off x="3564731" y="2337820"/>
        <a:ext cx="2266354" cy="1439135"/>
      </dsp:txXfrm>
    </dsp:sp>
    <dsp:sp modelId="{14005691-617C-4EBB-A99B-78A3A34AE626}">
      <dsp:nvSpPr>
        <dsp:cNvPr id="0" name=""/>
        <dsp:cNvSpPr/>
      </dsp:nvSpPr>
      <dsp:spPr>
        <a:xfrm>
          <a:off x="6082903" y="2098594"/>
          <a:ext cx="2266354" cy="1439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61AEBE-5ADF-4398-A8E2-C18A7EDC7D37}">
      <dsp:nvSpPr>
        <dsp:cNvPr id="0" name=""/>
        <dsp:cNvSpPr/>
      </dsp:nvSpPr>
      <dsp:spPr>
        <a:xfrm>
          <a:off x="6334720" y="2337820"/>
          <a:ext cx="2266354" cy="14391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標楷體" pitchFamily="65" charset="-120"/>
              <a:ea typeface="標楷體" pitchFamily="65" charset="-120"/>
            </a:rPr>
            <a:t>關於設定來文程序的任擇議定書</a:t>
          </a:r>
          <a:endParaRPr lang="zh-TW" altLang="en-US" sz="1800" b="1" kern="1200" dirty="0">
            <a:latin typeface="標楷體" pitchFamily="65" charset="-120"/>
            <a:ea typeface="標楷體" pitchFamily="65" charset="-120"/>
          </a:endParaRPr>
        </a:p>
      </dsp:txBody>
      <dsp:txXfrm>
        <a:off x="6334720" y="2337820"/>
        <a:ext cx="2266354" cy="14391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D3035-2485-D642-80DE-1D103F638B38}">
      <dsp:nvSpPr>
        <dsp:cNvPr id="0" name=""/>
        <dsp:cNvSpPr/>
      </dsp:nvSpPr>
      <dsp:spPr>
        <a:xfrm>
          <a:off x="0" y="345996"/>
          <a:ext cx="7886700" cy="3115349"/>
        </a:xfrm>
        <a:prstGeom prst="rect">
          <a:avLst/>
        </a:prstGeom>
        <a:solidFill>
          <a:schemeClr val="lt1">
            <a:alpha val="90000"/>
            <a:hueOff val="0"/>
            <a:satOff val="0"/>
            <a:lumOff val="0"/>
            <a:alphaOff val="0"/>
          </a:schemeClr>
        </a:solidFill>
        <a:ln w="6350" cap="flat" cmpd="sng" algn="in">
          <a:solidFill>
            <a:srgbClr val="002060"/>
          </a:solidFill>
          <a:prstDash val="solid"/>
        </a:ln>
        <a:effectLst/>
      </dsp:spPr>
      <dsp:style>
        <a:lnRef idx="1">
          <a:scrgbClr r="0" g="0" b="0"/>
        </a:lnRef>
        <a:fillRef idx="1">
          <a:scrgbClr r="0" g="0" b="0"/>
        </a:fillRef>
        <a:effectRef idx="0">
          <a:scrgbClr r="0" g="0" b="0"/>
        </a:effectRef>
        <a:fontRef idx="minor"/>
      </dsp:style>
      <dsp:txBody>
        <a:bodyPr spcFirstLastPara="0" vert="horz" wrap="square" lIns="612096" tIns="479044" rIns="612096" bIns="142240" numCol="1" spcCol="1270" anchor="t" anchorCtr="0">
          <a:noAutofit/>
        </a:bodyPr>
        <a:lstStyle/>
        <a:p>
          <a:pPr marL="228600" lvl="1" indent="0" algn="l" defTabSz="889000" rtl="0">
            <a:lnSpc>
              <a:spcPct val="100000"/>
            </a:lnSpc>
            <a:spcBef>
              <a:spcPct val="0"/>
            </a:spcBef>
            <a:spcAft>
              <a:spcPct val="15000"/>
            </a:spcAft>
            <a:buChar char="••"/>
          </a:pPr>
          <a:r>
            <a:rPr kumimoji="1" lang="en-US" altLang="zh-TW" sz="2000" kern="1200" dirty="0" smtClean="0">
              <a:latin typeface="Kaiti TC" charset="-120"/>
              <a:ea typeface="Kaiti TC" charset="-120"/>
              <a:cs typeface="Kaiti TC" charset="-120"/>
            </a:rPr>
            <a:t>Charlie</a:t>
          </a:r>
          <a:r>
            <a:rPr kumimoji="1" lang="zh-TW" altLang="en-US" sz="2000" kern="1200" dirty="0" smtClean="0">
              <a:latin typeface="Kaiti TC" charset="-120"/>
              <a:ea typeface="Kaiti TC" charset="-120"/>
              <a:cs typeface="Kaiti TC" charset="-120"/>
            </a:rPr>
            <a:t>未成年，沒有決定醫療方式的能力</a:t>
          </a:r>
          <a:endParaRPr lang="zh-TW" altLang="en-US" sz="2000" kern="1200" dirty="0">
            <a:latin typeface="Kaiti TC" charset="-120"/>
            <a:ea typeface="Kaiti TC" charset="-120"/>
            <a:cs typeface="Kaiti TC" charset="-120"/>
          </a:endParaRPr>
        </a:p>
        <a:p>
          <a:pPr marL="228600" lvl="1" indent="0" algn="l" defTabSz="889000" rtl="0">
            <a:lnSpc>
              <a:spcPct val="100000"/>
            </a:lnSpc>
            <a:spcBef>
              <a:spcPct val="0"/>
            </a:spcBef>
            <a:spcAft>
              <a:spcPct val="15000"/>
            </a:spcAft>
            <a:buChar char="••"/>
          </a:pPr>
          <a:r>
            <a:rPr kumimoji="1" lang="zh-TW" altLang="en-US" sz="2000" kern="1200" dirty="0" smtClean="0">
              <a:latin typeface="Kaiti TC" charset="-120"/>
              <a:ea typeface="Kaiti TC" charset="-120"/>
              <a:cs typeface="Kaiti TC" charset="-120"/>
            </a:rPr>
            <a:t>把人工呼吸器移除是合法的，且符合</a:t>
          </a:r>
          <a:r>
            <a:rPr kumimoji="1" lang="en-US" altLang="zh-TW" sz="2000" kern="1200" dirty="0" smtClean="0">
              <a:latin typeface="Kaiti TC" charset="-120"/>
              <a:ea typeface="Kaiti TC" charset="-120"/>
              <a:cs typeface="Kaiti TC" charset="-120"/>
            </a:rPr>
            <a:t>Charlie</a:t>
          </a:r>
          <a:r>
            <a:rPr kumimoji="1" lang="zh-TW" altLang="en-US" sz="2000" kern="1200" dirty="0" smtClean="0">
              <a:latin typeface="Kaiti TC" charset="-120"/>
              <a:ea typeface="Kaiti TC" charset="-120"/>
              <a:cs typeface="Kaiti TC" charset="-120"/>
            </a:rPr>
            <a:t>的最佳利益</a:t>
          </a:r>
          <a:endParaRPr lang="zh-TW" altLang="en-US" sz="2000" kern="1200" dirty="0">
            <a:latin typeface="Kaiti TC" charset="-120"/>
            <a:ea typeface="Kaiti TC" charset="-120"/>
            <a:cs typeface="Kaiti TC" charset="-120"/>
          </a:endParaRPr>
        </a:p>
        <a:p>
          <a:pPr marL="228600" lvl="1" indent="0" algn="l" defTabSz="889000" rtl="0">
            <a:lnSpc>
              <a:spcPct val="100000"/>
            </a:lnSpc>
            <a:spcBef>
              <a:spcPct val="0"/>
            </a:spcBef>
            <a:spcAft>
              <a:spcPct val="15000"/>
            </a:spcAft>
            <a:buChar char="••"/>
          </a:pPr>
          <a:r>
            <a:rPr kumimoji="1" lang="zh-TW" altLang="en-US" sz="2000" kern="1200" dirty="0" smtClean="0">
              <a:latin typeface="Kaiti TC" charset="-120"/>
              <a:ea typeface="Kaiti TC" charset="-120"/>
              <a:cs typeface="Kaiti TC" charset="-120"/>
            </a:rPr>
            <a:t>僅提供</a:t>
          </a:r>
          <a:r>
            <a:rPr kumimoji="1" lang="en-US" altLang="zh-TW" sz="2000" kern="1200" dirty="0" smtClean="0">
              <a:latin typeface="Kaiti TC" charset="-120"/>
              <a:ea typeface="Kaiti TC" charset="-120"/>
              <a:cs typeface="Kaiti TC" charset="-120"/>
            </a:rPr>
            <a:t>palliative care(</a:t>
          </a:r>
          <a:r>
            <a:rPr kumimoji="1" lang="zh-TW" altLang="en-US" sz="2000" kern="1200" dirty="0" smtClean="0">
              <a:latin typeface="Kaiti TC" charset="-120"/>
              <a:ea typeface="Kaiti TC" charset="-120"/>
              <a:cs typeface="Kaiti TC" charset="-120"/>
            </a:rPr>
            <a:t>安寧療護</a:t>
          </a:r>
          <a:r>
            <a:rPr kumimoji="1" lang="en-US" altLang="zh-TW" sz="2000" kern="1200" dirty="0" smtClean="0">
              <a:latin typeface="Kaiti TC" charset="-120"/>
              <a:ea typeface="Kaiti TC" charset="-120"/>
              <a:cs typeface="Kaiti TC" charset="-120"/>
            </a:rPr>
            <a:t>)</a:t>
          </a:r>
          <a:r>
            <a:rPr kumimoji="1" lang="zh-TW" altLang="en-US" sz="2000" kern="1200" dirty="0" smtClean="0">
              <a:latin typeface="Kaiti TC" charset="-120"/>
              <a:ea typeface="Kaiti TC" charset="-120"/>
              <a:cs typeface="Kaiti TC" charset="-120"/>
            </a:rPr>
            <a:t>是合法的，且符合</a:t>
          </a:r>
          <a:r>
            <a:rPr kumimoji="1" lang="en-US" altLang="zh-TW" sz="2000" kern="1200" dirty="0" smtClean="0">
              <a:latin typeface="Kaiti TC" charset="-120"/>
              <a:ea typeface="Kaiti TC" charset="-120"/>
              <a:cs typeface="Kaiti TC" charset="-120"/>
            </a:rPr>
            <a:t>Charlie</a:t>
          </a:r>
          <a:r>
            <a:rPr kumimoji="1" lang="zh-TW" altLang="en-US" sz="2000" kern="1200" dirty="0" smtClean="0">
              <a:latin typeface="Kaiti TC" charset="-120"/>
              <a:ea typeface="Kaiti TC" charset="-120"/>
              <a:cs typeface="Kaiti TC" charset="-120"/>
            </a:rPr>
            <a:t>的最佳利益</a:t>
          </a:r>
          <a:endParaRPr lang="zh-TW" altLang="en-US" sz="2000" kern="1200" dirty="0">
            <a:latin typeface="Kaiti TC" charset="-120"/>
            <a:ea typeface="Kaiti TC" charset="-120"/>
            <a:cs typeface="Kaiti TC" charset="-120"/>
          </a:endParaRPr>
        </a:p>
        <a:p>
          <a:pPr marL="0" marR="0" lvl="1" indent="0" algn="l" defTabSz="914400" rtl="0" eaLnBrk="1" fontAlgn="auto" latinLnBrk="0" hangingPunct="1">
            <a:lnSpc>
              <a:spcPct val="100000"/>
            </a:lnSpc>
            <a:spcBef>
              <a:spcPct val="0"/>
            </a:spcBef>
            <a:spcAft>
              <a:spcPts val="0"/>
            </a:spcAft>
            <a:buClrTx/>
            <a:buSzTx/>
            <a:buFontTx/>
            <a:buChar char="••"/>
            <a:tabLst/>
            <a:defRPr/>
          </a:pPr>
          <a:r>
            <a:rPr kumimoji="1" lang="zh-TW" altLang="en-US" sz="2000" kern="1200" dirty="0" smtClean="0">
              <a:latin typeface="Kaiti TC" charset="-120"/>
              <a:ea typeface="Kaiti TC" charset="-120"/>
              <a:cs typeface="Kaiti TC" charset="-120"/>
            </a:rPr>
            <a:t>鑑於前述醫療是最能保持</a:t>
          </a:r>
          <a:r>
            <a:rPr kumimoji="1" lang="en-US" altLang="zh-TW" sz="2000" kern="1200" dirty="0" smtClean="0">
              <a:latin typeface="Kaiti TC" charset="-120"/>
              <a:ea typeface="Kaiti TC" charset="-120"/>
              <a:cs typeface="Kaiti TC" charset="-120"/>
            </a:rPr>
            <a:t>Charlie</a:t>
          </a:r>
          <a:r>
            <a:rPr kumimoji="1" lang="zh-TW" altLang="en-US" sz="2000" kern="1200" dirty="0" smtClean="0">
              <a:latin typeface="Kaiti TC" charset="-120"/>
              <a:ea typeface="Kaiti TC" charset="-120"/>
              <a:cs typeface="Kaiti TC" charset="-120"/>
            </a:rPr>
            <a:t>的尊嚴，不提供</a:t>
          </a:r>
          <a:r>
            <a:rPr kumimoji="1" lang="en-US" altLang="zh-TW" sz="2000" kern="1200" dirty="0" smtClean="0">
              <a:latin typeface="Kaiti TC" charset="-120"/>
              <a:ea typeface="Kaiti TC" charset="-120"/>
              <a:cs typeface="Kaiti TC" charset="-120"/>
            </a:rPr>
            <a:t>nucleoside therapy(</a:t>
          </a:r>
          <a:r>
            <a:rPr kumimoji="1" lang="zh-TW" altLang="en-US" sz="2000" kern="1200" dirty="0" smtClean="0">
              <a:latin typeface="Kaiti TC" charset="-120"/>
              <a:ea typeface="Kaiti TC" charset="-120"/>
              <a:cs typeface="Kaiti TC" charset="-120"/>
            </a:rPr>
            <a:t>核苷治療</a:t>
          </a:r>
          <a:r>
            <a:rPr kumimoji="1" lang="en-US" altLang="zh-TW" sz="2000" kern="1200" dirty="0" smtClean="0">
              <a:latin typeface="Kaiti TC" charset="-120"/>
              <a:ea typeface="Kaiti TC" charset="-120"/>
              <a:cs typeface="Kaiti TC" charset="-120"/>
            </a:rPr>
            <a:t>)</a:t>
          </a:r>
          <a:r>
            <a:rPr kumimoji="1" lang="zh-TW" altLang="en-US" sz="2000" kern="1200" dirty="0" smtClean="0">
              <a:latin typeface="Kaiti TC" charset="-120"/>
              <a:ea typeface="Kaiti TC" charset="-120"/>
              <a:cs typeface="Kaiti TC" charset="-120"/>
            </a:rPr>
            <a:t>是合法的，且符合</a:t>
          </a:r>
          <a:r>
            <a:rPr kumimoji="1" lang="en-US" altLang="zh-TW" sz="2000" kern="1200" dirty="0" smtClean="0">
              <a:latin typeface="Kaiti TC" charset="-120"/>
              <a:ea typeface="Kaiti TC" charset="-120"/>
              <a:cs typeface="Kaiti TC" charset="-120"/>
            </a:rPr>
            <a:t>Charlie</a:t>
          </a:r>
          <a:r>
            <a:rPr kumimoji="1" lang="zh-TW" altLang="en-US" sz="2000" kern="1200" dirty="0" smtClean="0">
              <a:latin typeface="Kaiti TC" charset="-120"/>
              <a:ea typeface="Kaiti TC" charset="-120"/>
              <a:cs typeface="Kaiti TC" charset="-120"/>
            </a:rPr>
            <a:t>的最佳利益</a:t>
          </a:r>
          <a:endParaRPr lang="zh-TW" altLang="en-US" sz="2000" kern="1200" dirty="0" smtClean="0">
            <a:latin typeface="Kaiti TC" charset="-120"/>
            <a:ea typeface="Kaiti TC" charset="-120"/>
            <a:cs typeface="Kaiti TC" charset="-120"/>
          </a:endParaRPr>
        </a:p>
        <a:p>
          <a:pPr marL="228600" lvl="1" indent="0" algn="l" defTabSz="889000" rtl="0">
            <a:lnSpc>
              <a:spcPct val="100000"/>
            </a:lnSpc>
            <a:spcBef>
              <a:spcPct val="0"/>
            </a:spcBef>
            <a:spcAft>
              <a:spcPct val="15000"/>
            </a:spcAft>
            <a:buChar char="••"/>
          </a:pPr>
          <a:endParaRPr lang="zh-TW" altLang="en-US" sz="2000" kern="1200" dirty="0">
            <a:latin typeface="Kaiti TC" charset="-120"/>
            <a:ea typeface="Kaiti TC" charset="-120"/>
            <a:cs typeface="Kaiti TC" charset="-120"/>
          </a:endParaRPr>
        </a:p>
      </dsp:txBody>
      <dsp:txXfrm>
        <a:off x="0" y="345996"/>
        <a:ext cx="7886700" cy="3115349"/>
      </dsp:txXfrm>
    </dsp:sp>
    <dsp:sp modelId="{1BB7F266-55B3-EB40-8BC8-89AA9ABA6047}">
      <dsp:nvSpPr>
        <dsp:cNvPr id="0" name=""/>
        <dsp:cNvSpPr/>
      </dsp:nvSpPr>
      <dsp:spPr>
        <a:xfrm>
          <a:off x="168440" y="0"/>
          <a:ext cx="1620046" cy="678960"/>
        </a:xfrm>
        <a:prstGeom prst="roundRect">
          <a:avLst/>
        </a:prstGeom>
        <a:solidFill>
          <a:schemeClr val="accent5">
            <a:lumMod val="75000"/>
          </a:schemeClr>
        </a:solidFill>
        <a:ln>
          <a:solidFill>
            <a:srgbClr val="0070C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dist" defTabSz="1244600" rtl="0">
            <a:lnSpc>
              <a:spcPct val="90000"/>
            </a:lnSpc>
            <a:spcBef>
              <a:spcPct val="0"/>
            </a:spcBef>
            <a:spcAft>
              <a:spcPct val="35000"/>
            </a:spcAft>
          </a:pPr>
          <a:r>
            <a:rPr kumimoji="1" lang="zh-TW" altLang="en-US" sz="2800" b="1" i="0" kern="1200" dirty="0" smtClean="0">
              <a:latin typeface="Kaiti TC" charset="-120"/>
              <a:ea typeface="Kaiti TC" charset="-120"/>
              <a:cs typeface="Kaiti TC" charset="-120"/>
            </a:rPr>
            <a:t>醫院</a:t>
          </a:r>
          <a:endParaRPr lang="zh-TW" altLang="en-US" sz="2800" b="1" i="0" kern="1200" dirty="0">
            <a:latin typeface="Kaiti TC" charset="-120"/>
            <a:ea typeface="Kaiti TC" charset="-120"/>
            <a:cs typeface="Kaiti TC" charset="-120"/>
          </a:endParaRPr>
        </a:p>
      </dsp:txBody>
      <dsp:txXfrm>
        <a:off x="201584" y="33144"/>
        <a:ext cx="1553758" cy="612672"/>
      </dsp:txXfrm>
    </dsp:sp>
    <dsp:sp modelId="{E5BC3411-8E72-9946-BE0B-4B17D032D23F}">
      <dsp:nvSpPr>
        <dsp:cNvPr id="0" name=""/>
        <dsp:cNvSpPr/>
      </dsp:nvSpPr>
      <dsp:spPr>
        <a:xfrm>
          <a:off x="0" y="3869552"/>
          <a:ext cx="7886700" cy="1412775"/>
        </a:xfrm>
        <a:prstGeom prst="rect">
          <a:avLst/>
        </a:prstGeom>
        <a:solidFill>
          <a:schemeClr val="lt1">
            <a:alpha val="90000"/>
            <a:hueOff val="0"/>
            <a:satOff val="0"/>
            <a:lumOff val="0"/>
            <a:alphaOff val="0"/>
          </a:schemeClr>
        </a:solidFill>
        <a:ln w="6350" cap="flat" cmpd="sng" algn="in">
          <a:solidFill>
            <a:srgbClr val="002060"/>
          </a:solidFill>
          <a:prstDash val="solid"/>
        </a:ln>
        <a:effectLst/>
      </dsp:spPr>
      <dsp:style>
        <a:lnRef idx="1">
          <a:scrgbClr r="0" g="0" b="0"/>
        </a:lnRef>
        <a:fillRef idx="1">
          <a:scrgbClr r="0" g="0" b="0"/>
        </a:fillRef>
        <a:effectRef idx="0">
          <a:scrgbClr r="0" g="0" b="0"/>
        </a:effectRef>
        <a:fontRef idx="minor"/>
      </dsp:style>
      <dsp:txBody>
        <a:bodyPr spcFirstLastPara="0" vert="horz" wrap="square" lIns="612096" tIns="479044" rIns="612096" bIns="163576" numCol="1" spcCol="1270" anchor="t" anchorCtr="0">
          <a:noAutofit/>
        </a:bodyPr>
        <a:lstStyle/>
        <a:p>
          <a:pPr marL="228600" lvl="1" indent="-228600" algn="r" defTabSz="1022350" rtl="0">
            <a:lnSpc>
              <a:spcPct val="90000"/>
            </a:lnSpc>
            <a:spcBef>
              <a:spcPct val="0"/>
            </a:spcBef>
            <a:spcAft>
              <a:spcPct val="15000"/>
            </a:spcAft>
            <a:buChar char="••"/>
          </a:pPr>
          <a:r>
            <a:rPr lang="en-US" altLang="zh-TW" sz="2300" kern="1200" dirty="0" smtClean="0">
              <a:latin typeface="Kaiti TC" charset="-120"/>
              <a:ea typeface="Kaiti TC" charset="-120"/>
              <a:cs typeface="Kaiti TC" charset="-120"/>
            </a:rPr>
            <a:t>Constance Yates &amp; Chris Gard</a:t>
          </a:r>
          <a:endParaRPr lang="zh-TW" altLang="en-US" sz="2300" kern="1200" dirty="0">
            <a:latin typeface="Kaiti TC" charset="-120"/>
            <a:ea typeface="Kaiti TC" charset="-120"/>
            <a:cs typeface="Kaiti TC" charset="-120"/>
          </a:endParaRPr>
        </a:p>
        <a:p>
          <a:pPr marL="228600" lvl="1" indent="-228600" algn="r" defTabSz="1022350" rtl="0">
            <a:lnSpc>
              <a:spcPct val="90000"/>
            </a:lnSpc>
            <a:spcBef>
              <a:spcPct val="0"/>
            </a:spcBef>
            <a:spcAft>
              <a:spcPct val="15000"/>
            </a:spcAft>
            <a:buChar char="••"/>
          </a:pPr>
          <a:r>
            <a:rPr lang="zh-TW" altLang="en-US" sz="2300" kern="1200" dirty="0" smtClean="0">
              <a:latin typeface="Kaiti TC" charset="-120"/>
              <a:ea typeface="Kaiti TC" charset="-120"/>
              <a:cs typeface="Kaiti TC" charset="-120"/>
            </a:rPr>
            <a:t>反對院方的訴求</a:t>
          </a:r>
          <a:endParaRPr lang="zh-TW" altLang="en-US" sz="2300" kern="1200" dirty="0">
            <a:latin typeface="Kaiti TC" charset="-120"/>
            <a:ea typeface="Kaiti TC" charset="-120"/>
            <a:cs typeface="Kaiti TC" charset="-120"/>
          </a:endParaRPr>
        </a:p>
      </dsp:txBody>
      <dsp:txXfrm>
        <a:off x="0" y="3869552"/>
        <a:ext cx="7886700" cy="1412775"/>
      </dsp:txXfrm>
    </dsp:sp>
    <dsp:sp modelId="{9A41986B-965B-294A-AA39-250565647195}">
      <dsp:nvSpPr>
        <dsp:cNvPr id="0" name=""/>
        <dsp:cNvSpPr/>
      </dsp:nvSpPr>
      <dsp:spPr>
        <a:xfrm>
          <a:off x="5963433" y="3521313"/>
          <a:ext cx="1619991" cy="676196"/>
        </a:xfrm>
        <a:prstGeom prst="roundRect">
          <a:avLst/>
        </a:prstGeom>
        <a:solidFill>
          <a:schemeClr val="accent5">
            <a:lumMod val="75000"/>
          </a:schemeClr>
        </a:solidFill>
        <a:ln>
          <a:solidFill>
            <a:srgbClr val="0070C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dist" defTabSz="1244600" rtl="0">
            <a:lnSpc>
              <a:spcPct val="90000"/>
            </a:lnSpc>
            <a:spcBef>
              <a:spcPct val="0"/>
            </a:spcBef>
            <a:spcAft>
              <a:spcPct val="35000"/>
            </a:spcAft>
          </a:pPr>
          <a:r>
            <a:rPr kumimoji="1" lang="zh-TW" altLang="en-US" sz="2800" b="1" i="0" kern="1200" dirty="0" smtClean="0">
              <a:latin typeface="Kaiti TC" charset="-120"/>
              <a:ea typeface="Kaiti TC" charset="-120"/>
              <a:cs typeface="Kaiti TC" charset="-120"/>
            </a:rPr>
            <a:t>父母</a:t>
          </a:r>
          <a:endParaRPr lang="zh-TW" altLang="en-US" sz="2800" b="1" i="0" kern="1200" dirty="0">
            <a:latin typeface="Kaiti TC" charset="-120"/>
            <a:ea typeface="Kaiti TC" charset="-120"/>
            <a:cs typeface="Kaiti TC" charset="-120"/>
          </a:endParaRPr>
        </a:p>
      </dsp:txBody>
      <dsp:txXfrm>
        <a:off x="5996442" y="3554322"/>
        <a:ext cx="1553973" cy="6101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3BD76-0D14-A440-B8FC-7DB907B4CA4D}">
      <dsp:nvSpPr>
        <dsp:cNvPr id="0" name=""/>
        <dsp:cNvSpPr/>
      </dsp:nvSpPr>
      <dsp:spPr>
        <a:xfrm>
          <a:off x="1778826" y="1293952"/>
          <a:ext cx="1483578" cy="1542100"/>
        </a:xfrm>
        <a:prstGeom prst="ellipse">
          <a:avLst/>
        </a:prstGeom>
        <a:solidFill>
          <a:schemeClr val="lt1">
            <a:hueOff val="0"/>
            <a:satOff val="0"/>
            <a:lumOff val="0"/>
            <a:alphaOff val="0"/>
          </a:schemeClr>
        </a:solidFill>
        <a:ln w="19050" cap="flat" cmpd="sng" algn="in">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kumimoji="1" lang="zh-TW" altLang="en-US" sz="2400" kern="1200" dirty="0" smtClean="0">
              <a:latin typeface="Kaiti TC" charset="-120"/>
              <a:ea typeface="Kaiti TC" charset="-120"/>
              <a:cs typeface="Kaiti TC" charset="-120"/>
            </a:rPr>
            <a:t>誰決定</a:t>
          </a:r>
          <a:endParaRPr lang="zh-TW" altLang="en-US" sz="2400" kern="1200" dirty="0">
            <a:latin typeface="Kaiti TC" charset="-120"/>
            <a:ea typeface="Kaiti TC" charset="-120"/>
            <a:cs typeface="Kaiti TC" charset="-120"/>
          </a:endParaRPr>
        </a:p>
      </dsp:txBody>
      <dsp:txXfrm>
        <a:off x="1996091" y="1519787"/>
        <a:ext cx="1049048" cy="1090430"/>
      </dsp:txXfrm>
    </dsp:sp>
    <dsp:sp modelId="{54CC0A3B-FA0B-E34E-9C71-83AD8EB21377}">
      <dsp:nvSpPr>
        <dsp:cNvPr id="0" name=""/>
        <dsp:cNvSpPr/>
      </dsp:nvSpPr>
      <dsp:spPr>
        <a:xfrm rot="16200000">
          <a:off x="2450021" y="1203040"/>
          <a:ext cx="141187" cy="40637"/>
        </a:xfrm>
        <a:custGeom>
          <a:avLst/>
          <a:gdLst/>
          <a:ahLst/>
          <a:cxnLst/>
          <a:rect l="0" t="0" r="0" b="0"/>
          <a:pathLst>
            <a:path>
              <a:moveTo>
                <a:pt x="0" y="20318"/>
              </a:moveTo>
              <a:lnTo>
                <a:pt x="141187" y="20318"/>
              </a:lnTo>
            </a:path>
          </a:pathLst>
        </a:custGeom>
        <a:noFill/>
        <a:ln w="34925" cap="flat" cmpd="sng" algn="in">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TW" altLang="en-US" sz="2400" kern="1200">
            <a:latin typeface="Kaiti TC" charset="-120"/>
            <a:ea typeface="Kaiti TC" charset="-120"/>
            <a:cs typeface="Kaiti TC" charset="-120"/>
          </a:endParaRPr>
        </a:p>
      </dsp:txBody>
      <dsp:txXfrm>
        <a:off x="2517085" y="1219829"/>
        <a:ext cx="7059" cy="7059"/>
      </dsp:txXfrm>
    </dsp:sp>
    <dsp:sp modelId="{8087F589-EAA0-EC44-88B0-0B8C9051135F}">
      <dsp:nvSpPr>
        <dsp:cNvPr id="0" name=""/>
        <dsp:cNvSpPr/>
      </dsp:nvSpPr>
      <dsp:spPr>
        <a:xfrm>
          <a:off x="1951557" y="14650"/>
          <a:ext cx="1138115" cy="1138115"/>
        </a:xfrm>
        <a:prstGeom prst="ellipse">
          <a:avLst/>
        </a:prstGeom>
        <a:solidFill>
          <a:schemeClr val="lt1">
            <a:hueOff val="0"/>
            <a:satOff val="0"/>
            <a:lumOff val="0"/>
            <a:alphaOff val="0"/>
          </a:schemeClr>
        </a:solidFill>
        <a:ln w="19050" cap="flat" cmpd="sng" algn="in">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kumimoji="1" lang="zh-TW" altLang="en-US" sz="2400" kern="1200" dirty="0" smtClean="0">
              <a:latin typeface="Kaiti TC" charset="-120"/>
              <a:ea typeface="Kaiti TC" charset="-120"/>
              <a:cs typeface="Kaiti TC" charset="-120"/>
            </a:rPr>
            <a:t>父母</a:t>
          </a:r>
          <a:endParaRPr lang="zh-TW" altLang="en-US" sz="2400" kern="1200" dirty="0">
            <a:latin typeface="Kaiti TC" charset="-120"/>
            <a:ea typeface="Kaiti TC" charset="-120"/>
            <a:cs typeface="Kaiti TC" charset="-120"/>
          </a:endParaRPr>
        </a:p>
      </dsp:txBody>
      <dsp:txXfrm>
        <a:off x="2118230" y="181323"/>
        <a:ext cx="804769" cy="804769"/>
      </dsp:txXfrm>
    </dsp:sp>
    <dsp:sp modelId="{3BDB1DB1-B5A4-EF42-8262-F377F8F8DD2B}">
      <dsp:nvSpPr>
        <dsp:cNvPr id="0" name=""/>
        <dsp:cNvSpPr/>
      </dsp:nvSpPr>
      <dsp:spPr>
        <a:xfrm>
          <a:off x="3262404" y="2044684"/>
          <a:ext cx="170447" cy="40637"/>
        </a:xfrm>
        <a:custGeom>
          <a:avLst/>
          <a:gdLst/>
          <a:ahLst/>
          <a:cxnLst/>
          <a:rect l="0" t="0" r="0" b="0"/>
          <a:pathLst>
            <a:path>
              <a:moveTo>
                <a:pt x="0" y="20318"/>
              </a:moveTo>
              <a:lnTo>
                <a:pt x="170447" y="20318"/>
              </a:lnTo>
            </a:path>
          </a:pathLst>
        </a:custGeom>
        <a:noFill/>
        <a:ln w="34925" cap="flat" cmpd="sng" algn="in">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TW" altLang="en-US" sz="2400" kern="1200">
            <a:latin typeface="Kaiti TC" charset="-120"/>
            <a:ea typeface="Kaiti TC" charset="-120"/>
            <a:cs typeface="Kaiti TC" charset="-120"/>
          </a:endParaRPr>
        </a:p>
      </dsp:txBody>
      <dsp:txXfrm>
        <a:off x="3343367" y="2060741"/>
        <a:ext cx="8522" cy="8522"/>
      </dsp:txXfrm>
    </dsp:sp>
    <dsp:sp modelId="{96437AD2-A187-354E-A6F8-9739A0CA76C5}">
      <dsp:nvSpPr>
        <dsp:cNvPr id="0" name=""/>
        <dsp:cNvSpPr/>
      </dsp:nvSpPr>
      <dsp:spPr>
        <a:xfrm>
          <a:off x="3432852" y="1495945"/>
          <a:ext cx="1138115" cy="1138115"/>
        </a:xfrm>
        <a:prstGeom prst="ellipse">
          <a:avLst/>
        </a:prstGeom>
        <a:solidFill>
          <a:schemeClr val="lt1">
            <a:hueOff val="0"/>
            <a:satOff val="0"/>
            <a:lumOff val="0"/>
            <a:alphaOff val="0"/>
          </a:schemeClr>
        </a:solidFill>
        <a:ln w="19050" cap="flat" cmpd="sng" algn="in">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kumimoji="1" lang="zh-TW" altLang="en-US" sz="2400" kern="1200" smtClean="0">
              <a:latin typeface="Kaiti TC" charset="-120"/>
              <a:ea typeface="Kaiti TC" charset="-120"/>
              <a:cs typeface="Kaiti TC" charset="-120"/>
            </a:rPr>
            <a:t>醫院</a:t>
          </a:r>
          <a:endParaRPr lang="zh-TW" altLang="en-US" sz="2400" kern="1200">
            <a:latin typeface="Kaiti TC" charset="-120"/>
            <a:ea typeface="Kaiti TC" charset="-120"/>
            <a:cs typeface="Kaiti TC" charset="-120"/>
          </a:endParaRPr>
        </a:p>
      </dsp:txBody>
      <dsp:txXfrm>
        <a:off x="3599525" y="1662618"/>
        <a:ext cx="804769" cy="804769"/>
      </dsp:txXfrm>
    </dsp:sp>
    <dsp:sp modelId="{7CCA2B39-1384-A549-8ADD-598173E170A2}">
      <dsp:nvSpPr>
        <dsp:cNvPr id="0" name=""/>
        <dsp:cNvSpPr/>
      </dsp:nvSpPr>
      <dsp:spPr>
        <a:xfrm rot="5400000">
          <a:off x="2450021" y="2886328"/>
          <a:ext cx="141187" cy="40637"/>
        </a:xfrm>
        <a:custGeom>
          <a:avLst/>
          <a:gdLst/>
          <a:ahLst/>
          <a:cxnLst/>
          <a:rect l="0" t="0" r="0" b="0"/>
          <a:pathLst>
            <a:path>
              <a:moveTo>
                <a:pt x="0" y="20318"/>
              </a:moveTo>
              <a:lnTo>
                <a:pt x="141187" y="20318"/>
              </a:lnTo>
            </a:path>
          </a:pathLst>
        </a:custGeom>
        <a:noFill/>
        <a:ln w="34925" cap="flat" cmpd="sng" algn="in">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TW" altLang="en-US" sz="2400" kern="1200">
            <a:latin typeface="Kaiti TC" charset="-120"/>
            <a:ea typeface="Kaiti TC" charset="-120"/>
            <a:cs typeface="Kaiti TC" charset="-120"/>
          </a:endParaRPr>
        </a:p>
      </dsp:txBody>
      <dsp:txXfrm>
        <a:off x="2517085" y="2903117"/>
        <a:ext cx="7059" cy="7059"/>
      </dsp:txXfrm>
    </dsp:sp>
    <dsp:sp modelId="{6A64CB04-C61C-3E47-BE37-8AA8E3C796F8}">
      <dsp:nvSpPr>
        <dsp:cNvPr id="0" name=""/>
        <dsp:cNvSpPr/>
      </dsp:nvSpPr>
      <dsp:spPr>
        <a:xfrm>
          <a:off x="1951557" y="2977240"/>
          <a:ext cx="1138115" cy="1138115"/>
        </a:xfrm>
        <a:prstGeom prst="ellipse">
          <a:avLst/>
        </a:prstGeom>
        <a:solidFill>
          <a:schemeClr val="lt1">
            <a:hueOff val="0"/>
            <a:satOff val="0"/>
            <a:lumOff val="0"/>
            <a:alphaOff val="0"/>
          </a:schemeClr>
        </a:solidFill>
        <a:ln w="19050" cap="flat" cmpd="sng" algn="in">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kumimoji="1" lang="zh-TW" altLang="en-US" sz="2400" kern="1200" dirty="0" smtClean="0">
              <a:latin typeface="Kaiti TC" charset="-120"/>
              <a:ea typeface="Kaiti TC" charset="-120"/>
              <a:cs typeface="Kaiti TC" charset="-120"/>
            </a:rPr>
            <a:t>兒童</a:t>
          </a:r>
          <a:endParaRPr lang="zh-TW" altLang="en-US" sz="2400" kern="1200" dirty="0">
            <a:latin typeface="Kaiti TC" charset="-120"/>
            <a:ea typeface="Kaiti TC" charset="-120"/>
            <a:cs typeface="Kaiti TC" charset="-120"/>
          </a:endParaRPr>
        </a:p>
      </dsp:txBody>
      <dsp:txXfrm>
        <a:off x="2118230" y="3143913"/>
        <a:ext cx="804769" cy="804769"/>
      </dsp:txXfrm>
    </dsp:sp>
    <dsp:sp modelId="{EFE7B508-CEC3-074A-8175-1782EBFF02C7}">
      <dsp:nvSpPr>
        <dsp:cNvPr id="0" name=""/>
        <dsp:cNvSpPr/>
      </dsp:nvSpPr>
      <dsp:spPr>
        <a:xfrm rot="10800000">
          <a:off x="1608378" y="2044684"/>
          <a:ext cx="170447" cy="40637"/>
        </a:xfrm>
        <a:custGeom>
          <a:avLst/>
          <a:gdLst/>
          <a:ahLst/>
          <a:cxnLst/>
          <a:rect l="0" t="0" r="0" b="0"/>
          <a:pathLst>
            <a:path>
              <a:moveTo>
                <a:pt x="0" y="20318"/>
              </a:moveTo>
              <a:lnTo>
                <a:pt x="170447" y="20318"/>
              </a:lnTo>
            </a:path>
          </a:pathLst>
        </a:custGeom>
        <a:noFill/>
        <a:ln w="34925" cap="flat" cmpd="sng" algn="in">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TW" altLang="en-US" sz="2400" kern="1200">
            <a:latin typeface="Kaiti TC" charset="-120"/>
            <a:ea typeface="Kaiti TC" charset="-120"/>
            <a:cs typeface="Kaiti TC" charset="-120"/>
          </a:endParaRPr>
        </a:p>
      </dsp:txBody>
      <dsp:txXfrm rot="10800000">
        <a:off x="1689340" y="2060741"/>
        <a:ext cx="8522" cy="8522"/>
      </dsp:txXfrm>
    </dsp:sp>
    <dsp:sp modelId="{C454094F-468D-F94F-BA93-7177B2A06A95}">
      <dsp:nvSpPr>
        <dsp:cNvPr id="0" name=""/>
        <dsp:cNvSpPr/>
      </dsp:nvSpPr>
      <dsp:spPr>
        <a:xfrm>
          <a:off x="470262" y="1495945"/>
          <a:ext cx="1138115" cy="1138115"/>
        </a:xfrm>
        <a:prstGeom prst="ellipse">
          <a:avLst/>
        </a:prstGeom>
        <a:solidFill>
          <a:schemeClr val="lt1">
            <a:hueOff val="0"/>
            <a:satOff val="0"/>
            <a:lumOff val="0"/>
            <a:alphaOff val="0"/>
          </a:schemeClr>
        </a:solidFill>
        <a:ln w="19050" cap="flat" cmpd="sng" algn="in">
          <a:solidFill>
            <a:schemeClr val="accent5">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kumimoji="1" lang="zh-TW" altLang="en-US" sz="2400" kern="1200" smtClean="0">
              <a:latin typeface="Kaiti TC" charset="-120"/>
              <a:ea typeface="Kaiti TC" charset="-120"/>
              <a:cs typeface="Kaiti TC" charset="-120"/>
            </a:rPr>
            <a:t>法院</a:t>
          </a:r>
          <a:endParaRPr lang="zh-TW" altLang="en-US" sz="2400" kern="1200">
            <a:latin typeface="Kaiti TC" charset="-120"/>
            <a:ea typeface="Kaiti TC" charset="-120"/>
            <a:cs typeface="Kaiti TC" charset="-120"/>
          </a:endParaRPr>
        </a:p>
      </dsp:txBody>
      <dsp:txXfrm>
        <a:off x="636935" y="1662618"/>
        <a:ext cx="804769" cy="8047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EE07D-13F4-894A-AC8D-CB6112D5640D}">
      <dsp:nvSpPr>
        <dsp:cNvPr id="0" name=""/>
        <dsp:cNvSpPr/>
      </dsp:nvSpPr>
      <dsp:spPr>
        <a:xfrm>
          <a:off x="0" y="492967"/>
          <a:ext cx="7886700" cy="1216800"/>
        </a:xfrm>
        <a:prstGeom prst="roundRect">
          <a:avLst/>
        </a:prstGeom>
        <a:solidFill>
          <a:schemeClr val="accent5">
            <a:alpha val="9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i="1" kern="1200" dirty="0" err="1" smtClean="0">
              <a:latin typeface="Kaiti TC" charset="-120"/>
              <a:ea typeface="Kaiti TC" charset="-120"/>
              <a:cs typeface="Kaiti TC" charset="-120"/>
            </a:rPr>
            <a:t>Aintree</a:t>
          </a:r>
          <a:r>
            <a:rPr kumimoji="1" lang="en-US" sz="2000" i="1" kern="1200" dirty="0" smtClean="0">
              <a:latin typeface="Kaiti TC" charset="-120"/>
              <a:ea typeface="Kaiti TC" charset="-120"/>
              <a:cs typeface="Kaiti TC" charset="-120"/>
            </a:rPr>
            <a:t> University Hospital NHS Foundation Trust v. James</a:t>
          </a:r>
          <a:r>
            <a:rPr kumimoji="1" lang="en-US" sz="2000" i="0" kern="1200" dirty="0" smtClean="0">
              <a:latin typeface="Kaiti TC" charset="-120"/>
              <a:ea typeface="Kaiti TC" charset="-120"/>
              <a:cs typeface="Kaiti TC" charset="-120"/>
            </a:rPr>
            <a:t> (</a:t>
          </a:r>
          <a:r>
            <a:rPr kumimoji="1" lang="en-US" sz="2000" kern="1200" dirty="0" smtClean="0">
              <a:latin typeface="Kaiti TC" charset="-120"/>
              <a:ea typeface="Kaiti TC" charset="-120"/>
              <a:cs typeface="Kaiti TC" charset="-120"/>
            </a:rPr>
            <a:t>2013) </a:t>
          </a:r>
          <a:r>
            <a:rPr kumimoji="1" lang="zh-TW" altLang="en-US" sz="2000" kern="1200" dirty="0" smtClean="0">
              <a:latin typeface="Kaiti TC" charset="-120"/>
              <a:ea typeface="Kaiti TC" charset="-120"/>
              <a:cs typeface="Kaiti TC" charset="-120"/>
            </a:rPr>
            <a:t>最高法院：</a:t>
          </a:r>
          <a:endParaRPr lang="en-US" sz="2000" kern="1200" dirty="0">
            <a:latin typeface="Kaiti TC" charset="-120"/>
            <a:ea typeface="Kaiti TC" charset="-120"/>
            <a:cs typeface="Kaiti TC" charset="-120"/>
          </a:endParaRPr>
        </a:p>
      </dsp:txBody>
      <dsp:txXfrm>
        <a:off x="59399" y="552366"/>
        <a:ext cx="7767902" cy="1098002"/>
      </dsp:txXfrm>
    </dsp:sp>
    <dsp:sp modelId="{092FCF22-9B2E-AA43-8A02-89C4745F497A}">
      <dsp:nvSpPr>
        <dsp:cNvPr id="0" name=""/>
        <dsp:cNvSpPr/>
      </dsp:nvSpPr>
      <dsp:spPr>
        <a:xfrm>
          <a:off x="0" y="1719469"/>
          <a:ext cx="7886700"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kumimoji="1" lang="zh-TW" altLang="en-US" sz="2000" kern="1200" dirty="0" smtClean="0">
              <a:latin typeface="Kaiti TC" charset="-120"/>
              <a:ea typeface="Kaiti TC" charset="-120"/>
              <a:cs typeface="Kaiti TC" charset="-120"/>
            </a:rPr>
            <a:t>任何給予病患進行的醫療行必須是合法的。</a:t>
          </a:r>
          <a:endParaRPr lang="zh-TW" altLang="en-US" sz="2000" kern="1200" dirty="0">
            <a:latin typeface="Kaiti TC" charset="-120"/>
            <a:ea typeface="Kaiti TC" charset="-120"/>
            <a:cs typeface="Kaiti TC" charset="-120"/>
          </a:endParaRPr>
        </a:p>
        <a:p>
          <a:pPr marL="228600" lvl="1" indent="-228600" algn="l" defTabSz="889000" rtl="0">
            <a:lnSpc>
              <a:spcPct val="90000"/>
            </a:lnSpc>
            <a:spcBef>
              <a:spcPct val="0"/>
            </a:spcBef>
            <a:spcAft>
              <a:spcPct val="20000"/>
            </a:spcAft>
            <a:buChar char="••"/>
          </a:pPr>
          <a:r>
            <a:rPr kumimoji="1" lang="zh-TW" altLang="en-US" sz="2000" kern="1200" dirty="0" smtClean="0">
              <a:latin typeface="Kaiti TC" charset="-120"/>
              <a:ea typeface="Kaiti TC" charset="-120"/>
              <a:cs typeface="Kaiti TC" charset="-120"/>
            </a:rPr>
            <a:t>是否有權在病患未同意的情況下，合法持續侵入植物人狀態的病患身體（</a:t>
          </a:r>
          <a:r>
            <a:rPr kumimoji="1" lang="en-US" altLang="zh-TW" sz="2000" kern="1200" dirty="0" smtClean="0">
              <a:latin typeface="Kaiti TC" charset="-120"/>
              <a:ea typeface="Kaiti TC" charset="-120"/>
              <a:cs typeface="Kaiti TC" charset="-120"/>
            </a:rPr>
            <a:t>artificial hydration and nutrition</a:t>
          </a:r>
          <a:r>
            <a:rPr kumimoji="1" lang="zh-TW" altLang="en-US" sz="2000" kern="1200" dirty="0" smtClean="0">
              <a:latin typeface="Kaiti TC" charset="-120"/>
              <a:ea typeface="Kaiti TC" charset="-120"/>
              <a:cs typeface="Kaiti TC" charset="-120"/>
            </a:rPr>
            <a:t>）？一般而言，只有病患同意，侵入性的醫療行為才屬合法。</a:t>
          </a:r>
          <a:endParaRPr lang="zh-TW" altLang="en-US" sz="2000" kern="1200" dirty="0">
            <a:latin typeface="Kaiti TC" charset="-120"/>
            <a:ea typeface="Kaiti TC" charset="-120"/>
            <a:cs typeface="Kaiti TC" charset="-120"/>
          </a:endParaRPr>
        </a:p>
        <a:p>
          <a:pPr marL="228600" lvl="1" indent="-228600" algn="l" defTabSz="889000" rtl="0">
            <a:lnSpc>
              <a:spcPct val="90000"/>
            </a:lnSpc>
            <a:spcBef>
              <a:spcPct val="0"/>
            </a:spcBef>
            <a:spcAft>
              <a:spcPct val="20000"/>
            </a:spcAft>
            <a:buChar char="••"/>
          </a:pPr>
          <a:r>
            <a:rPr lang="zh-TW" altLang="en-US" sz="2000" kern="1200" dirty="0" smtClean="0">
              <a:latin typeface="Kaiti TC" charset="-120"/>
              <a:ea typeface="Kaiti TC" charset="-120"/>
              <a:cs typeface="Kaiti TC" charset="-120"/>
            </a:rPr>
            <a:t>基本問題：給予醫療是否合法？而不是不給予醫療是否合法？</a:t>
          </a:r>
          <a:endParaRPr lang="zh-TW" altLang="en-US" sz="2000" kern="1200" dirty="0">
            <a:latin typeface="Kaiti TC" charset="-120"/>
            <a:ea typeface="Kaiti TC" charset="-120"/>
            <a:cs typeface="Kaiti TC" charset="-120"/>
          </a:endParaRPr>
        </a:p>
        <a:p>
          <a:pPr marL="228600" lvl="1" indent="-228600" algn="l" defTabSz="889000" rtl="0">
            <a:lnSpc>
              <a:spcPct val="90000"/>
            </a:lnSpc>
            <a:spcBef>
              <a:spcPct val="0"/>
            </a:spcBef>
            <a:spcAft>
              <a:spcPct val="20000"/>
            </a:spcAft>
            <a:buChar char="••"/>
          </a:pPr>
          <a:r>
            <a:rPr kumimoji="1" lang="zh-TW" altLang="en-US" sz="2000" kern="1200" dirty="0" smtClean="0">
              <a:latin typeface="Kaiti TC" charset="-120"/>
              <a:ea typeface="Kaiti TC" charset="-120"/>
              <a:cs typeface="Kaiti TC" charset="-120"/>
            </a:rPr>
            <a:t>延伸問題：不是在決定病患死亡是否符合他的最佳利益？而是在決定持續治療以延長生命，是否為病患的最佳利益？</a:t>
          </a:r>
          <a:endParaRPr lang="zh-TW" altLang="en-US" sz="2000" kern="1200" dirty="0">
            <a:latin typeface="Kaiti TC" charset="-120"/>
            <a:ea typeface="Kaiti TC" charset="-120"/>
            <a:cs typeface="Kaiti TC" charset="-120"/>
          </a:endParaRPr>
        </a:p>
      </dsp:txBody>
      <dsp:txXfrm>
        <a:off x="0" y="1719469"/>
        <a:ext cx="7886700" cy="235462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1">
  <dgm:title val="互連式方塊流程"/>
  <dgm:desc val="用來顯示一個流程中的連續步驟。 最適合用在少量階層 1 文字和中量階層 2 文字的情況。"/>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577E7-0124-4A49-B7FA-5FF439F45987}" type="datetimeFigureOut">
              <a:rPr lang="zh-TW" altLang="en-US" smtClean="0"/>
              <a:pPr/>
              <a:t>2019/9/19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7C78BC-1612-41BA-8832-B1B4E7B789E0}" type="slidenum">
              <a:rPr lang="zh-TW" altLang="en-US" smtClean="0"/>
              <a:pPr/>
              <a:t>‹#›</a:t>
            </a:fld>
            <a:endParaRPr lang="zh-TW" altLang="en-US"/>
          </a:p>
        </p:txBody>
      </p:sp>
    </p:spTree>
    <p:extLst>
      <p:ext uri="{BB962C8B-B14F-4D97-AF65-F5344CB8AC3E}">
        <p14:creationId xmlns:p14="http://schemas.microsoft.com/office/powerpoint/2010/main" val="26881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614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9AF032-1796-4041-ADC1-251F1F5F0DD4}" type="slidenum">
              <a:rPr lang="zh-TW" altLang="en-US">
                <a:solidFill>
                  <a:prstClr val="black"/>
                </a:solidFill>
              </a:rPr>
              <a:pPr/>
              <a:t>7</a:t>
            </a:fld>
            <a:endParaRPr lang="zh-TW" altLang="en-US">
              <a:solidFill>
                <a:prstClr val="black"/>
              </a:solidFill>
            </a:endParaRPr>
          </a:p>
        </p:txBody>
      </p:sp>
    </p:spTree>
    <p:extLst>
      <p:ext uri="{BB962C8B-B14F-4D97-AF65-F5344CB8AC3E}">
        <p14:creationId xmlns:p14="http://schemas.microsoft.com/office/powerpoint/2010/main" val="383495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a:p>
        </p:txBody>
      </p:sp>
      <p:sp>
        <p:nvSpPr>
          <p:cNvPr id="4" name="Slide Number Placeholder 3"/>
          <p:cNvSpPr>
            <a:spLocks noGrp="1"/>
          </p:cNvSpPr>
          <p:nvPr>
            <p:ph type="sldNum" sz="quarter" idx="10"/>
          </p:nvPr>
        </p:nvSpPr>
        <p:spPr/>
        <p:txBody>
          <a:bodyPr/>
          <a:lstStyle/>
          <a:p>
            <a:fld id="{802D8A24-DBC4-4892-AB56-7897A97CC58F}" type="slidenum">
              <a:rPr lang="zh-TW" altLang="en-US" smtClean="0"/>
              <a:pPr/>
              <a:t>10</a:t>
            </a:fld>
            <a:endParaRPr lang="zh-TW" altLang="en-US"/>
          </a:p>
        </p:txBody>
      </p:sp>
    </p:spTree>
    <p:extLst>
      <p:ext uri="{BB962C8B-B14F-4D97-AF65-F5344CB8AC3E}">
        <p14:creationId xmlns:p14="http://schemas.microsoft.com/office/powerpoint/2010/main" val="391836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97C78BC-1612-41BA-8832-B1B4E7B789E0}" type="slidenum">
              <a:rPr lang="zh-TW" altLang="en-US" smtClean="0"/>
              <a:pPr/>
              <a:t>13</a:t>
            </a:fld>
            <a:endParaRPr lang="zh-TW" altLang="en-US"/>
          </a:p>
        </p:txBody>
      </p:sp>
    </p:spTree>
    <p:extLst>
      <p:ext uri="{BB962C8B-B14F-4D97-AF65-F5344CB8AC3E}">
        <p14:creationId xmlns:p14="http://schemas.microsoft.com/office/powerpoint/2010/main" val="360745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照片來源：</a:t>
            </a:r>
            <a:r>
              <a:rPr lang="en-US" altLang="zh-TW" dirty="0" smtClean="0"/>
              <a:t>http://www.unicef.org/</a:t>
            </a:r>
            <a:endParaRPr lang="zh-TW" altLang="en-US" dirty="0"/>
          </a:p>
        </p:txBody>
      </p:sp>
      <p:sp>
        <p:nvSpPr>
          <p:cNvPr id="4" name="投影片編號版面配置區 3"/>
          <p:cNvSpPr>
            <a:spLocks noGrp="1"/>
          </p:cNvSpPr>
          <p:nvPr>
            <p:ph type="sldNum" sz="quarter" idx="10"/>
          </p:nvPr>
        </p:nvSpPr>
        <p:spPr/>
        <p:txBody>
          <a:bodyPr/>
          <a:lstStyle/>
          <a:p>
            <a:fld id="{069B4080-1F69-40C0-AAEE-67BBE057EE58}" type="slidenum">
              <a:rPr lang="zh-TW" altLang="en-US" smtClean="0"/>
              <a:pPr/>
              <a:t>16</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97C78BC-1612-41BA-8832-B1B4E7B789E0}" type="slidenum">
              <a:rPr lang="zh-TW" altLang="en-US" smtClean="0"/>
              <a:pPr/>
              <a:t>33</a:t>
            </a:fld>
            <a:endParaRPr lang="zh-TW" altLang="en-US"/>
          </a:p>
        </p:txBody>
      </p:sp>
    </p:spTree>
    <p:extLst>
      <p:ext uri="{BB962C8B-B14F-4D97-AF65-F5344CB8AC3E}">
        <p14:creationId xmlns:p14="http://schemas.microsoft.com/office/powerpoint/2010/main" val="2490086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CCF4EFEC-968D-4A7D-9B89-C365A2E2F89B}" type="datetime1">
              <a:rPr kumimoji="1" lang="zh-TW" altLang="en-US" smtClean="0"/>
              <a:pPr/>
              <a:t>2019/9/19</a:t>
            </a:fld>
            <a:endParaRPr kumimoji="1" lang="zh-TW" alt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kumimoji="1" lang="zh-TW"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B221694F-8901-754C-9CF1-3C8CBE18A127}" type="slidenum">
              <a:rPr kumimoji="1" lang="zh-TW" altLang="en-US" smtClean="0"/>
              <a:pPr/>
              <a:t>‹#›</a:t>
            </a:fld>
            <a:endParaRPr kumimoji="1" lang="zh-TW"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34D708B-E466-4762-BF89-85FE2F74401F}" type="datetime1">
              <a:rPr kumimoji="1" lang="zh-TW" altLang="en-US" smtClean="0"/>
              <a:pPr/>
              <a:t>2019/9/19</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B221694F-8901-754C-9CF1-3C8CBE18A127}" type="slidenum">
              <a:rPr kumimoji="1" lang="zh-TW" altLang="en-US" smtClean="0"/>
              <a:pPr/>
              <a:t>‹#›</a:t>
            </a:fld>
            <a:endParaRPr kumimoji="1"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F0B5DFE-A1E1-4A58-9A29-5D7E999E3A79}" type="datetime1">
              <a:rPr kumimoji="1" lang="zh-TW" altLang="en-US" smtClean="0"/>
              <a:pPr/>
              <a:t>2019/9/19</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B221694F-8901-754C-9CF1-3C8CBE18A127}" type="slidenum">
              <a:rPr kumimoji="1" lang="zh-TW" altLang="en-US" smtClean="0"/>
              <a:pPr/>
              <a:t>‹#›</a:t>
            </a:fld>
            <a:endParaRPr kumimoji="1"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p>
            <a:fld id="{5B516285-F4EC-406C-B8DC-5B1560C5B56F}"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20" name="頁尾版面配置區 19"/>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10" name="投影片編號版面配置區 9"/>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75682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A2CF31FD-198E-41C2-9418-7C39C2D3C9C9}"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2887063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0C5B130B-3360-4A85-A726-6BA9B7E552E7}"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92779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4217C06B-F924-420F-9A75-411E81C271E1}"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6" name="頁尾版面配置區 5"/>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7" name="投影片編號版面配置區 6"/>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17019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2D95022D-C1C4-4629-944F-29EB8C9ED33E}"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8" name="頁尾版面配置區 7"/>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9" name="投影片編號版面配置區 8"/>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3000088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6A2E80F-B1B6-4791-BB5A-1CF76C6F4074}"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4" name="頁尾版面配置區 3"/>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5" name="投影片編號版面配置區 4"/>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4226908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日期版面配置區 1"/>
          <p:cNvSpPr>
            <a:spLocks noGrp="1"/>
          </p:cNvSpPr>
          <p:nvPr>
            <p:ph type="dt" sz="half" idx="10"/>
          </p:nvPr>
        </p:nvSpPr>
        <p:spPr/>
        <p:txBody>
          <a:bodyPr/>
          <a:lstStyle/>
          <a:p>
            <a:fld id="{85236D09-34C5-4D95-82B1-0C0C260A4CD5}"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3" name="頁尾版面配置區 2"/>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4" name="投影片編號版面配置區 3"/>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392089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42340C85-5181-48EF-BB78-EAC10434EF4F}"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6" name="頁尾版面配置區 5"/>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7" name="投影片編號版面配置區 6"/>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2873728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C726DD1-8FCE-4121-A0AA-3B40A04C938F}" type="datetime1">
              <a:rPr kumimoji="1" lang="zh-TW" altLang="en-US" smtClean="0"/>
              <a:pPr/>
              <a:t>2019/9/19</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B221694F-8901-754C-9CF1-3C8CBE18A127}" type="slidenum">
              <a:rPr kumimoji="1" lang="zh-TW" altLang="en-US" smtClean="0"/>
              <a:pPr/>
              <a:t>‹#›</a:t>
            </a:fld>
            <a:endParaRPr kumimoji="1"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273854CF-E791-4E16-8D57-6E1760351D1F}"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6" name="頁尾版面配置區 5"/>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7" name="投影片編號版面配置區 6"/>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extLst>
      <p:ext uri="{BB962C8B-B14F-4D97-AF65-F5344CB8AC3E}">
        <p14:creationId xmlns:p14="http://schemas.microsoft.com/office/powerpoint/2010/main" val="3720686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4470870-1EB3-40EC-B610-A93AFA4F6FBB}"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221117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D762000-C4B2-44FF-A8DE-3BC4881967FD}"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581420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p>
            <a:fld id="{D1BE1F19-7855-49B9-B98A-50D6F29B14A5}"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20" name="頁尾版面配置區 19"/>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10" name="投影片編號版面配置區 9"/>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1401673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F09384D-389D-4903-95F7-2131479A7DE9}"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169710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C30100F8-65A2-4BA0-928B-19CF2F547525}"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332301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E142F5A5-6825-4B0D-BD13-18383AB05112}"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6" name="頁尾版面配置區 5"/>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7" name="投影片編號版面配置區 6"/>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2003312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C3602F13-97EF-4622-B9B2-12F84C3A317F}"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8" name="頁尾版面配置區 7"/>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9" name="投影片編號版面配置區 8"/>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745923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286D1BE1-D914-4764-BB96-FC9370F738D4}"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4" name="頁尾版面配置區 3"/>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5" name="投影片編號版面配置區 4"/>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2405981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日期版面配置區 1"/>
          <p:cNvSpPr>
            <a:spLocks noGrp="1"/>
          </p:cNvSpPr>
          <p:nvPr>
            <p:ph type="dt" sz="half" idx="10"/>
          </p:nvPr>
        </p:nvSpPr>
        <p:spPr/>
        <p:txBody>
          <a:bodyPr/>
          <a:lstStyle/>
          <a:p>
            <a:fld id="{30ED1A6B-A9C4-448F-8D05-7410E4CB2963}"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3" name="頁尾版面配置區 2"/>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4" name="投影片編號版面配置區 3"/>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70719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76D861F5-BDDF-49A3-A600-927D47877B8C}" type="datetime1">
              <a:rPr kumimoji="1" lang="zh-TW" altLang="en-US" smtClean="0"/>
              <a:pPr/>
              <a:t>2019/9/19</a:t>
            </a:fld>
            <a:endParaRPr kumimoji="1" lang="zh-TW" alt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kumimoji="1" lang="zh-TW"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B221694F-8901-754C-9CF1-3C8CBE18A127}" type="slidenum">
              <a:rPr kumimoji="1" lang="zh-TW" altLang="en-US" smtClean="0"/>
              <a:pPr/>
              <a:t>‹#›</a:t>
            </a:fld>
            <a:endParaRPr kumimoji="1" lang="zh-TW"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21D77A4B-1DFA-4A6F-91C4-657B4624E730}"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6" name="頁尾版面配置區 5"/>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7" name="投影片編號版面配置區 6"/>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499682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328672DF-9A75-48BB-80E4-79D3A86CDDCB}"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6" name="頁尾版面配置區 5"/>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7" name="投影片編號版面配置區 6"/>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extLst>
      <p:ext uri="{BB962C8B-B14F-4D97-AF65-F5344CB8AC3E}">
        <p14:creationId xmlns:p14="http://schemas.microsoft.com/office/powerpoint/2010/main" val="3826120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9298CFC-23E5-44BC-B75C-652061EF2FB8}"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549921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E8AE4EF4-1066-4EC2-921C-49B7E51D316A}"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p>
            <a:endParaRPr lang="zh-TW" altLang="en-US">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4217698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含圖片的標題投影片">
    <p:spTree>
      <p:nvGrpSpPr>
        <p:cNvPr id="1" name=""/>
        <p:cNvGrpSpPr/>
        <p:nvPr/>
      </p:nvGrpSpPr>
      <p:grpSpPr>
        <a:xfrm>
          <a:off x="0" y="0"/>
          <a:ext cx="0" cy="0"/>
          <a:chOff x="0" y="0"/>
          <a:chExt cx="0" cy="0"/>
        </a:xfrm>
      </p:grpSpPr>
      <p:grpSp>
        <p:nvGrpSpPr>
          <p:cNvPr id="4" name="群組 12"/>
          <p:cNvGrpSpPr/>
          <p:nvPr/>
        </p:nvGrpSpPr>
        <p:grpSpPr>
          <a:xfrm rot="10800000">
            <a:off x="0" y="5645511"/>
            <a:ext cx="9144000" cy="63125"/>
            <a:chOff x="507492" y="1501519"/>
            <a:chExt cx="8129016" cy="63125"/>
          </a:xfrm>
        </p:grpSpPr>
        <p:cxnSp>
          <p:nvCxnSpPr>
            <p:cNvPr id="17" name="直線接點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群組 13"/>
          <p:cNvGrpSpPr/>
          <p:nvPr/>
        </p:nvGrpSpPr>
        <p:grpSpPr>
          <a:xfrm>
            <a:off x="0" y="1143001"/>
            <a:ext cx="9144000" cy="63125"/>
            <a:chOff x="507492" y="1501519"/>
            <a:chExt cx="8129016" cy="63125"/>
          </a:xfrm>
        </p:grpSpPr>
        <p:cxnSp>
          <p:nvCxnSpPr>
            <p:cNvPr id="15" name="直線接點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zh-TW" altLang="en-US">
                <a:solidFill>
                  <a:srgbClr val="FFFFFF"/>
                </a:solidFill>
              </a:rPr>
              <a:t>
            </a:t>
            </a:r>
          </a:p>
        </p:txBody>
      </p:sp>
      <p:sp>
        <p:nvSpPr>
          <p:cNvPr id="8" name="矩形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zh-TW" altLang="en-US">
                <a:solidFill>
                  <a:srgbClr val="FFFFFF"/>
                </a:solidFill>
              </a:rPr>
              <a:t>
            </a:t>
            </a:r>
          </a:p>
        </p:txBody>
      </p:sp>
      <p:sp>
        <p:nvSpPr>
          <p:cNvPr id="2" name="標題 1"/>
          <p:cNvSpPr>
            <a:spLocks noGrp="1"/>
          </p:cNvSpPr>
          <p:nvPr>
            <p:ph type="ctrTitle"/>
          </p:nvPr>
        </p:nvSpPr>
        <p:spPr>
          <a:xfrm>
            <a:off x="828675" y="2292095"/>
            <a:ext cx="4300538" cy="2219691"/>
          </a:xfrm>
        </p:spPr>
        <p:txBody>
          <a:bodyPr anchor="ctr">
            <a:normAutofit/>
          </a:bodyPr>
          <a:lstStyle>
            <a:lvl1pPr algn="l" latinLnBrk="0">
              <a:defRPr lang="zh-TW" sz="4400" cap="all" baseline="0"/>
            </a:lvl1pPr>
          </a:lstStyle>
          <a:p>
            <a:r>
              <a:rPr lang="zh-TW" altLang="en-US"/>
              <a:t>按一下以編輯母片標題樣式</a:t>
            </a:r>
            <a:endParaRPr lang="zh-TW" dirty="0"/>
          </a:p>
        </p:txBody>
      </p:sp>
      <p:sp>
        <p:nvSpPr>
          <p:cNvPr id="3" name="副標題 2"/>
          <p:cNvSpPr>
            <a:spLocks noGrp="1"/>
          </p:cNvSpPr>
          <p:nvPr>
            <p:ph type="subTitle" idx="1" hasCustomPrompt="1"/>
          </p:nvPr>
        </p:nvSpPr>
        <p:spPr>
          <a:xfrm>
            <a:off x="828675" y="4511785"/>
            <a:ext cx="4300538" cy="955565"/>
          </a:xfrm>
        </p:spPr>
        <p:txBody>
          <a:bodyPr>
            <a:normAutofit/>
          </a:bodyPr>
          <a:lstStyle>
            <a:lvl1pPr marL="0" indent="0" algn="l" latinLnBrk="0">
              <a:spcBef>
                <a:spcPts val="0"/>
              </a:spcBef>
              <a:buNone/>
              <a:defRPr lang="zh-TW" sz="1800"/>
            </a:lvl1pPr>
            <a:lvl2pPr marL="457200" indent="0" algn="ctr" latinLnBrk="0">
              <a:buNone/>
              <a:defRPr lang="zh-TW" sz="2000"/>
            </a:lvl2pPr>
            <a:lvl3pPr marL="914400" indent="0" algn="ctr" latinLnBrk="0">
              <a:buNone/>
              <a:defRPr lang="zh-TW" sz="1800"/>
            </a:lvl3pPr>
            <a:lvl4pPr marL="1371600" indent="0" algn="ctr" latinLnBrk="0">
              <a:buNone/>
              <a:defRPr lang="zh-TW" sz="1600"/>
            </a:lvl4pPr>
            <a:lvl5pPr marL="1828800" indent="0" algn="ctr" latinLnBrk="0">
              <a:buNone/>
              <a:defRPr lang="zh-TW" sz="1600"/>
            </a:lvl5pPr>
            <a:lvl6pPr marL="2286000" indent="0" algn="ctr" latinLnBrk="0">
              <a:buNone/>
              <a:defRPr lang="zh-TW" sz="1600"/>
            </a:lvl6pPr>
            <a:lvl7pPr marL="2743200" indent="0" algn="ctr" latinLnBrk="0">
              <a:buNone/>
              <a:defRPr lang="zh-TW" sz="1600"/>
            </a:lvl7pPr>
            <a:lvl8pPr marL="3200400" indent="0" algn="ctr" latinLnBrk="0">
              <a:buNone/>
              <a:defRPr lang="zh-TW" sz="1600"/>
            </a:lvl8pPr>
            <a:lvl9pPr marL="3657600" indent="0" algn="ctr" latinLnBrk="0">
              <a:buNone/>
              <a:defRPr lang="zh-TW" sz="1600"/>
            </a:lvl9pPr>
          </a:lstStyle>
          <a:p>
            <a:r>
              <a:rPr lang="zh-TW" dirty="0"/>
              <a:t>按一下以編輯母片副標題樣式
            </a:t>
            </a:r>
          </a:p>
        </p:txBody>
      </p:sp>
      <p:pic>
        <p:nvPicPr>
          <p:cNvPr id="10" name="圖片 9"/>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994410" y="0"/>
            <a:ext cx="1310643" cy="2292094"/>
          </a:xfrm>
          <a:prstGeom prst="rect">
            <a:avLst/>
          </a:prstGeom>
        </p:spPr>
      </p:pic>
      <p:sp>
        <p:nvSpPr>
          <p:cNvPr id="11" name="圖片版面配置區 10"/>
          <p:cNvSpPr>
            <a:spLocks noGrp="1"/>
          </p:cNvSpPr>
          <p:nvPr>
            <p:ph type="pic" sz="quarter" idx="13"/>
          </p:nvPr>
        </p:nvSpPr>
        <p:spPr>
          <a:xfrm>
            <a:off x="5235798" y="1310656"/>
            <a:ext cx="3908203" cy="4208604"/>
          </a:xfrm>
          <a:solidFill>
            <a:schemeClr val="tx1">
              <a:lumMod val="20000"/>
              <a:lumOff val="80000"/>
            </a:schemeClr>
          </a:solidFill>
        </p:spPr>
        <p:txBody>
          <a:bodyPr tIns="1005840"/>
          <a:lstStyle>
            <a:lvl1pPr marL="0" indent="0" algn="ctr" latinLnBrk="0">
              <a:buNone/>
              <a:defRPr lang="zh-TW"/>
            </a:lvl1pPr>
          </a:lstStyle>
          <a:p>
            <a:r>
              <a:rPr lang="zh-TW" altLang="en-US"/>
              <a:t>按一下圖示以新增圖片</a:t>
            </a:r>
            <a:endParaRPr lang="zh-TW"/>
          </a:p>
        </p:txBody>
      </p:sp>
      <p:sp>
        <p:nvSpPr>
          <p:cNvPr id="19" name="說明文字"/>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fontAlgn="auto" hangingPunct="1">
              <a:spcBef>
                <a:spcPts val="0"/>
              </a:spcBef>
              <a:spcAft>
                <a:spcPts val="0"/>
              </a:spcAft>
            </a:pPr>
            <a:r>
              <a:rPr lang="zh-TW" altLang="en-US" sz="1200" b="1" dirty="0">
                <a:solidFill>
                  <a:srgbClr val="FFFFFF"/>
                </a:solidFill>
                <a:latin typeface="Arial" pitchFamily="34" charset="0"/>
                <a:cs typeface="Arial" pitchFamily="34" charset="0"/>
              </a:rPr>
              <a:t>
備註：
            </a:t>
            </a:r>
            <a:r>
              <a:rPr lang="zh-TW" altLang="en-US" sz="1200" dirty="0">
                <a:solidFill>
                  <a:srgbClr val="FFFFFF"/>
                </a:solidFill>
                <a:latin typeface="Arial" pitchFamily="34" charset="0"/>
                <a:cs typeface="Arial" pitchFamily="34" charset="0"/>
              </a:rPr>
              <a:t>
若要 變更此投影片的圖像，</a:t>
            </a:r>
            <a:endParaRPr lang="en-US" altLang="zh-TW" sz="1200" dirty="0">
              <a:solidFill>
                <a:srgbClr val="FFFFFF"/>
              </a:solidFill>
              <a:latin typeface="Arial" pitchFamily="34" charset="0"/>
              <a:cs typeface="Arial" pitchFamily="34" charset="0"/>
            </a:endParaRPr>
          </a:p>
          <a:p>
            <a:pPr eaLnBrk="1" fontAlgn="auto" hangingPunct="1">
              <a:spcBef>
                <a:spcPts val="0"/>
              </a:spcBef>
              <a:spcAft>
                <a:spcPts val="0"/>
              </a:spcAft>
            </a:pPr>
            <a:r>
              <a:rPr lang="zh-TW" altLang="en-US" sz="1200" dirty="0">
                <a:solidFill>
                  <a:srgbClr val="FFFFFF"/>
                </a:solidFill>
                <a:latin typeface="Arial" pitchFamily="34" charset="0"/>
                <a:cs typeface="Arial" pitchFamily="34" charset="0"/>
              </a:rPr>
              <a:t>請選擇該圖片並加以刪除。</a:t>
            </a:r>
            <a:endParaRPr lang="en-US" altLang="zh-TW" sz="1200" dirty="0">
              <a:solidFill>
                <a:srgbClr val="FFFFFF"/>
              </a:solidFill>
              <a:latin typeface="Arial" pitchFamily="34" charset="0"/>
              <a:cs typeface="Arial" pitchFamily="34" charset="0"/>
            </a:endParaRPr>
          </a:p>
          <a:p>
            <a:pPr eaLnBrk="1" fontAlgn="auto" hangingPunct="1">
              <a:spcBef>
                <a:spcPts val="0"/>
              </a:spcBef>
              <a:spcAft>
                <a:spcPts val="0"/>
              </a:spcAft>
            </a:pPr>
            <a:endParaRPr lang="en-US" altLang="zh-TW" sz="1200" dirty="0">
              <a:solidFill>
                <a:srgbClr val="FFFFFF"/>
              </a:solidFill>
              <a:latin typeface="Arial" pitchFamily="34" charset="0"/>
              <a:cs typeface="Arial" pitchFamily="34" charset="0"/>
            </a:endParaRPr>
          </a:p>
          <a:p>
            <a:pPr eaLnBrk="1" fontAlgn="auto" hangingPunct="1">
              <a:spcBef>
                <a:spcPts val="0"/>
              </a:spcBef>
              <a:spcAft>
                <a:spcPts val="0"/>
              </a:spcAft>
            </a:pPr>
            <a:r>
              <a:rPr lang="zh-TW" altLang="en-US" sz="1200" dirty="0">
                <a:solidFill>
                  <a:srgbClr val="FFFFFF"/>
                </a:solidFill>
                <a:latin typeface="Arial" pitchFamily="34" charset="0"/>
                <a:cs typeface="Arial" pitchFamily="34" charset="0"/>
              </a:rPr>
              <a:t>接著按下預留位置的 </a:t>
            </a:r>
            <a:r>
              <a:rPr lang="en-US" altLang="zh-TW" sz="1200" dirty="0">
                <a:solidFill>
                  <a:srgbClr val="FFFFFF"/>
                </a:solidFill>
                <a:latin typeface="Arial" pitchFamily="34" charset="0"/>
                <a:cs typeface="Arial" pitchFamily="34" charset="0"/>
              </a:rPr>
              <a:t>[</a:t>
            </a:r>
            <a:r>
              <a:rPr lang="zh-TW" altLang="en-US" sz="1200" dirty="0">
                <a:solidFill>
                  <a:srgbClr val="FFFFFF"/>
                </a:solidFill>
                <a:latin typeface="Arial" pitchFamily="34" charset="0"/>
                <a:cs typeface="Arial" pitchFamily="34" charset="0"/>
              </a:rPr>
              <a:t>圖片</a:t>
            </a:r>
            <a:r>
              <a:rPr lang="en-US" altLang="zh-TW" sz="1200" dirty="0">
                <a:solidFill>
                  <a:srgbClr val="FFFFFF"/>
                </a:solidFill>
                <a:latin typeface="Arial" pitchFamily="34" charset="0"/>
                <a:cs typeface="Arial" pitchFamily="34" charset="0"/>
              </a:rPr>
              <a:t>] </a:t>
            </a:r>
            <a:r>
              <a:rPr lang="zh-TW" altLang="en-US" sz="1200" dirty="0">
                <a:solidFill>
                  <a:srgbClr val="FFFFFF"/>
                </a:solidFill>
                <a:latin typeface="Arial" pitchFamily="34" charset="0"/>
                <a:cs typeface="Arial" pitchFamily="34" charset="0"/>
              </a:rPr>
              <a:t>圖示，以插入自訂的圖像。
          </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8508070B-8BE3-4C52-B3DA-2ABEB0A9BB8D}" type="datetime1">
              <a:rPr kumimoji="1" lang="zh-TW" altLang="en-US" smtClean="0"/>
              <a:pPr/>
              <a:t>2019/9/19</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B221694F-8901-754C-9CF1-3C8CBE18A127}" type="slidenum">
              <a:rPr kumimoji="1" lang="zh-TW" altLang="en-US" smtClean="0"/>
              <a:pPr/>
              <a:t>‹#›</a:t>
            </a:fld>
            <a:endParaRPr kumimoji="1"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A23D5B7C-4933-482E-9253-033AD64B6E20}" type="datetime1">
              <a:rPr kumimoji="1" lang="zh-TW" altLang="en-US" smtClean="0"/>
              <a:pPr/>
              <a:t>2019/9/19</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B221694F-8901-754C-9CF1-3C8CBE18A127}" type="slidenum">
              <a:rPr kumimoji="1" lang="zh-TW" altLang="en-US" smtClean="0"/>
              <a:pPr/>
              <a:t>‹#›</a:t>
            </a:fld>
            <a:endParaRPr kumimoji="1"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90E705AE-EB5F-4E6A-B284-0D725D72ED08}" type="datetime1">
              <a:rPr kumimoji="1" lang="zh-TW" altLang="en-US" smtClean="0"/>
              <a:pPr/>
              <a:t>2019/9/19</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B221694F-8901-754C-9CF1-3C8CBE18A127}" type="slidenum">
              <a:rPr kumimoji="1" lang="zh-TW" altLang="en-US" smtClean="0"/>
              <a:pPr/>
              <a:t>‹#›</a:t>
            </a:fld>
            <a:endParaRPr kumimoji="1"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E913A-B716-49AA-9910-69453B44BBC4}" type="datetime1">
              <a:rPr kumimoji="1" lang="zh-TW" altLang="en-US" smtClean="0"/>
              <a:pPr/>
              <a:t>2019/9/19</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B221694F-8901-754C-9CF1-3C8CBE18A127}" type="slidenum">
              <a:rPr kumimoji="1" lang="zh-TW" altLang="en-US" smtClean="0"/>
              <a:pPr/>
              <a:t>‹#›</a:t>
            </a:fld>
            <a:endParaRPr kumimoji="1"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E4D2C41-6BEC-434D-AFDE-D15CEDE87112}" type="datetime1">
              <a:rPr kumimoji="1" lang="zh-TW" altLang="en-US" smtClean="0"/>
              <a:pPr/>
              <a:t>2019/9/19</a:t>
            </a:fld>
            <a:endParaRPr kumimoji="1" lang="zh-TW"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kumimoji="1" lang="zh-TW"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B221694F-8901-754C-9CF1-3C8CBE18A127}" type="slidenum">
              <a:rPr kumimoji="1" lang="zh-TW" altLang="en-US" smtClean="0"/>
              <a:pPr/>
              <a:t>‹#›</a:t>
            </a:fld>
            <a:endParaRPr kumimoji="1" lang="zh-TW"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smtClean="0"/>
              <a:t>將圖片拖曳至版面配置區或按一下圖示以新增</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D4E5160C-6210-4C6F-8B7A-8184E3DD9B23}" type="datetime1">
              <a:rPr kumimoji="1" lang="zh-TW" altLang="en-US" smtClean="0"/>
              <a:pPr/>
              <a:t>2019/9/19</a:t>
            </a:fld>
            <a:endParaRPr kumimoji="1" lang="zh-TW"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B221694F-8901-754C-9CF1-3C8CBE18A127}" type="slidenum">
              <a:rPr kumimoji="1" lang="zh-TW" altLang="en-US" smtClean="0"/>
              <a:pPr/>
              <a:t>‹#›</a:t>
            </a:fld>
            <a:endParaRPr kumimoji="1" lang="zh-TW"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1A79DFD-2C0F-468C-947D-AF4110B7D492}" type="datetime1">
              <a:rPr kumimoji="1" lang="zh-TW" altLang="en-US" smtClean="0"/>
              <a:pPr/>
              <a:t>2019/9/19</a:t>
            </a:fld>
            <a:endParaRPr kumimoji="1" lang="zh-TW" alt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kumimoji="1" lang="zh-TW" alt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B221694F-8901-754C-9CF1-3C8CBE18A127}" type="slidenum">
              <a:rPr kumimoji="1" lang="zh-TW" altLang="en-US" smtClean="0"/>
              <a:pPr/>
              <a:t>‹#›</a:t>
            </a:fld>
            <a:endParaRPr kumimoji="1" lang="zh-TW" alt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439582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DFA989D-88C2-48EA-921B-3ED9075C42A1}"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solidFill>
                <a:srgbClr val="E7DEC9">
                  <a:shade val="50000"/>
                  <a:satMod val="200000"/>
                </a:srgbClr>
              </a:solidFill>
            </a:endParaRPr>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38282973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1AE27C2-511F-4221-80AB-85334335F7AA}" type="datetime1">
              <a:rPr lang="zh-TW" altLang="en-US" smtClean="0">
                <a:solidFill>
                  <a:srgbClr val="E7DEC9">
                    <a:shade val="50000"/>
                    <a:satMod val="200000"/>
                  </a:srgbClr>
                </a:solidFill>
              </a:rPr>
              <a:pPr/>
              <a:t>2019/9/19</a:t>
            </a:fld>
            <a:endParaRPr lang="zh-TW" altLang="en-US">
              <a:solidFill>
                <a:srgbClr val="E7DEC9">
                  <a:shade val="50000"/>
                  <a:satMod val="200000"/>
                </a:srgbClr>
              </a:solidFill>
            </a:endParaRPr>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solidFill>
                <a:srgbClr val="E7DEC9">
                  <a:shade val="50000"/>
                  <a:satMod val="200000"/>
                </a:srgbClr>
              </a:solidFill>
            </a:endParaRPr>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8E1F387-410A-4AA1-951A-92C12DF3C881}"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6609288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62" r:id="rId12"/>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971600" y="606175"/>
            <a:ext cx="7772400" cy="548557"/>
          </a:xfrm>
        </p:spPr>
        <p:txBody>
          <a:bodyPr>
            <a:normAutofit/>
          </a:bodyPr>
          <a:lstStyle/>
          <a:p>
            <a:pPr algn="ctr"/>
            <a:r>
              <a:rPr lang="en-US" altLang="zh-TW" sz="2800" b="1" dirty="0" smtClean="0">
                <a:solidFill>
                  <a:schemeClr val="tx1"/>
                </a:solidFill>
                <a:latin typeface="標楷體" panose="03000509000000000000" pitchFamily="65" charset="-120"/>
                <a:ea typeface="標楷體" panose="03000509000000000000" pitchFamily="65" charset="-120"/>
              </a:rPr>
              <a:t>108</a:t>
            </a:r>
            <a:r>
              <a:rPr lang="zh-TW" altLang="en-US" sz="2800" b="1" dirty="0" smtClean="0">
                <a:solidFill>
                  <a:schemeClr val="tx1"/>
                </a:solidFill>
                <a:latin typeface="標楷體" panose="03000509000000000000" pitchFamily="65" charset="-120"/>
                <a:ea typeface="標楷體" panose="03000509000000000000" pitchFamily="65" charset="-120"/>
              </a:rPr>
              <a:t>年臺北市政府兒童權利公約教育訓練</a:t>
            </a:r>
            <a:endParaRPr lang="zh-TW" altLang="en-US" sz="2800" b="1" dirty="0">
              <a:solidFill>
                <a:schemeClr val="tx1"/>
              </a:solidFill>
              <a:latin typeface="標楷體" panose="03000509000000000000" pitchFamily="65" charset="-120"/>
              <a:ea typeface="標楷體" panose="03000509000000000000" pitchFamily="65" charset="-120"/>
            </a:endParaRPr>
          </a:p>
        </p:txBody>
      </p:sp>
      <p:sp>
        <p:nvSpPr>
          <p:cNvPr id="10" name="副標題 9"/>
          <p:cNvSpPr>
            <a:spLocks noGrp="1"/>
          </p:cNvSpPr>
          <p:nvPr>
            <p:ph type="subTitle" idx="1"/>
          </p:nvPr>
        </p:nvSpPr>
        <p:spPr>
          <a:xfrm>
            <a:off x="1473424" y="2542884"/>
            <a:ext cx="6768752" cy="3096344"/>
          </a:xfrm>
        </p:spPr>
        <p:txBody>
          <a:bodyPr>
            <a:normAutofit fontScale="55000" lnSpcReduction="20000"/>
          </a:bodyPr>
          <a:lstStyle/>
          <a:p>
            <a:pPr algn="ctr"/>
            <a:r>
              <a:rPr lang="zh-TW" altLang="en-US" sz="8700" b="1" dirty="0" smtClean="0">
                <a:solidFill>
                  <a:schemeClr val="accent6"/>
                </a:solidFill>
                <a:latin typeface="標楷體" panose="03000509000000000000" pitchFamily="65" charset="-120"/>
                <a:ea typeface="標楷體" panose="03000509000000000000" pitchFamily="65" charset="-120"/>
              </a:rPr>
              <a:t>兒童權利公約實務分析</a:t>
            </a:r>
            <a:endParaRPr lang="en-US" altLang="zh-TW" sz="8700" b="1" dirty="0" smtClean="0">
              <a:solidFill>
                <a:schemeClr val="accent6"/>
              </a:solidFill>
              <a:latin typeface="標楷體" panose="03000509000000000000" pitchFamily="65" charset="-120"/>
              <a:ea typeface="標楷體" panose="03000509000000000000" pitchFamily="65" charset="-120"/>
            </a:endParaRPr>
          </a:p>
          <a:p>
            <a:pPr algn="ctr"/>
            <a:r>
              <a:rPr lang="en-US" altLang="zh-TW" sz="5800" b="1" dirty="0" smtClean="0">
                <a:solidFill>
                  <a:schemeClr val="accent6"/>
                </a:solidFill>
                <a:latin typeface="標楷體" panose="03000509000000000000" pitchFamily="65" charset="-120"/>
                <a:ea typeface="標楷體" panose="03000509000000000000" pitchFamily="65" charset="-120"/>
              </a:rPr>
              <a:t>-</a:t>
            </a:r>
            <a:r>
              <a:rPr lang="zh-TW" altLang="en-US" sz="5800" b="1" dirty="0" smtClean="0">
                <a:solidFill>
                  <a:schemeClr val="accent6"/>
                </a:solidFill>
                <a:latin typeface="標楷體" panose="03000509000000000000" pitchFamily="65" charset="-120"/>
                <a:ea typeface="標楷體" panose="03000509000000000000" pitchFamily="65" charset="-120"/>
              </a:rPr>
              <a:t>兒童最佳利益原則與兒少性剝削</a:t>
            </a:r>
            <a:endParaRPr lang="en-US" altLang="zh-TW" sz="2900" b="1" dirty="0" smtClean="0">
              <a:solidFill>
                <a:schemeClr val="accent6"/>
              </a:solidFill>
              <a:latin typeface="標楷體" panose="03000509000000000000" pitchFamily="65" charset="-120"/>
              <a:ea typeface="標楷體" panose="03000509000000000000" pitchFamily="65" charset="-120"/>
            </a:endParaRPr>
          </a:p>
          <a:p>
            <a:pPr algn="ctr"/>
            <a:endParaRPr lang="en-US" altLang="zh-TW" sz="4600" b="1" dirty="0" smtClean="0">
              <a:solidFill>
                <a:schemeClr val="tx1"/>
              </a:solidFill>
              <a:latin typeface="標楷體" panose="03000509000000000000" pitchFamily="65" charset="-120"/>
              <a:ea typeface="標楷體" panose="03000509000000000000" pitchFamily="65" charset="-120"/>
            </a:endParaRPr>
          </a:p>
          <a:p>
            <a:pPr algn="ctr"/>
            <a:endParaRPr lang="en-US" altLang="zh-TW" sz="4600" b="1" dirty="0">
              <a:solidFill>
                <a:schemeClr val="tx1"/>
              </a:solidFill>
              <a:latin typeface="標楷體" panose="03000509000000000000" pitchFamily="65" charset="-120"/>
              <a:ea typeface="標楷體" panose="03000509000000000000" pitchFamily="65" charset="-120"/>
            </a:endParaRPr>
          </a:p>
          <a:p>
            <a:pPr algn="ctr"/>
            <a:r>
              <a:rPr lang="zh-TW" altLang="en-US" sz="3100" b="1" dirty="0" smtClean="0">
                <a:solidFill>
                  <a:schemeClr val="tx1"/>
                </a:solidFill>
                <a:latin typeface="標楷體" panose="03000509000000000000" pitchFamily="65" charset="-120"/>
                <a:ea typeface="標楷體" panose="03000509000000000000" pitchFamily="65" charset="-120"/>
              </a:rPr>
              <a:t>講師：高玉泉</a:t>
            </a:r>
            <a:r>
              <a:rPr lang="en-US" altLang="zh-TW" sz="3100" b="1" dirty="0" smtClean="0">
                <a:solidFill>
                  <a:schemeClr val="tx1"/>
                </a:solidFill>
                <a:latin typeface="標楷體" panose="03000509000000000000" pitchFamily="65" charset="-120"/>
                <a:ea typeface="標楷體" panose="03000509000000000000" pitchFamily="65" charset="-120"/>
              </a:rPr>
              <a:t>(</a:t>
            </a:r>
            <a:r>
              <a:rPr lang="zh-TW" altLang="en-US" sz="3100" b="1" dirty="0" smtClean="0">
                <a:solidFill>
                  <a:schemeClr val="tx1"/>
                </a:solidFill>
                <a:latin typeface="標楷體" panose="03000509000000000000" pitchFamily="65" charset="-120"/>
                <a:ea typeface="標楷體" panose="03000509000000000000" pitchFamily="65" charset="-120"/>
              </a:rPr>
              <a:t>國立中興大學法律學系教授</a:t>
            </a:r>
            <a:r>
              <a:rPr lang="en-US" altLang="zh-TW" sz="3100" b="1" dirty="0" smtClean="0">
                <a:solidFill>
                  <a:schemeClr val="tx1"/>
                </a:solidFill>
                <a:latin typeface="標楷體" panose="03000509000000000000" pitchFamily="65" charset="-120"/>
                <a:ea typeface="標楷體" panose="03000509000000000000" pitchFamily="65" charset="-120"/>
              </a:rPr>
              <a:t>)</a:t>
            </a:r>
          </a:p>
          <a:p>
            <a:pPr algn="ctr"/>
            <a:r>
              <a:rPr lang="en-US" altLang="zh-TW" sz="3100" b="1" dirty="0" smtClean="0">
                <a:solidFill>
                  <a:schemeClr val="tx1"/>
                </a:solidFill>
                <a:latin typeface="標楷體" panose="03000509000000000000" pitchFamily="65" charset="-120"/>
                <a:ea typeface="標楷體" panose="03000509000000000000" pitchFamily="65" charset="-120"/>
              </a:rPr>
              <a:t>108</a:t>
            </a:r>
            <a:r>
              <a:rPr lang="zh-TW" altLang="en-US" sz="3100" b="1" dirty="0" smtClean="0">
                <a:solidFill>
                  <a:schemeClr val="tx1"/>
                </a:solidFill>
                <a:latin typeface="標楷體" panose="03000509000000000000" pitchFamily="65" charset="-120"/>
                <a:ea typeface="標楷體" panose="03000509000000000000" pitchFamily="65" charset="-120"/>
              </a:rPr>
              <a:t>年</a:t>
            </a:r>
            <a:r>
              <a:rPr lang="en-US" altLang="zh-TW" sz="3100" b="1" dirty="0">
                <a:solidFill>
                  <a:schemeClr val="tx1"/>
                </a:solidFill>
                <a:latin typeface="標楷體" panose="03000509000000000000" pitchFamily="65" charset="-120"/>
                <a:ea typeface="標楷體" panose="03000509000000000000" pitchFamily="65" charset="-120"/>
              </a:rPr>
              <a:t>9</a:t>
            </a:r>
            <a:r>
              <a:rPr lang="zh-TW" altLang="en-US" sz="3100" b="1" dirty="0" smtClean="0">
                <a:solidFill>
                  <a:schemeClr val="tx1"/>
                </a:solidFill>
                <a:latin typeface="標楷體" panose="03000509000000000000" pitchFamily="65" charset="-120"/>
                <a:ea typeface="標楷體" panose="03000509000000000000" pitchFamily="65" charset="-120"/>
              </a:rPr>
              <a:t>月</a:t>
            </a:r>
            <a:r>
              <a:rPr lang="en-US" altLang="zh-TW" sz="3100" b="1" dirty="0" smtClean="0">
                <a:solidFill>
                  <a:schemeClr val="tx1"/>
                </a:solidFill>
                <a:latin typeface="標楷體" panose="03000509000000000000" pitchFamily="65" charset="-120"/>
                <a:ea typeface="標楷體" panose="03000509000000000000" pitchFamily="65" charset="-120"/>
              </a:rPr>
              <a:t>20</a:t>
            </a:r>
            <a:r>
              <a:rPr lang="zh-TW" altLang="en-US" sz="3100" b="1" dirty="0" smtClean="0">
                <a:solidFill>
                  <a:schemeClr val="tx1"/>
                </a:solidFill>
                <a:latin typeface="標楷體" panose="03000509000000000000" pitchFamily="65" charset="-120"/>
                <a:ea typeface="標楷體" panose="03000509000000000000" pitchFamily="65" charset="-120"/>
              </a:rPr>
              <a:t>日</a:t>
            </a:r>
            <a:endParaRPr lang="en-US" altLang="zh-TW" sz="3100" b="1" dirty="0" smtClean="0">
              <a:solidFill>
                <a:schemeClr val="tx1"/>
              </a:solidFill>
              <a:latin typeface="標楷體" panose="03000509000000000000" pitchFamily="65" charset="-120"/>
              <a:ea typeface="標楷體" panose="03000509000000000000" pitchFamily="65" charset="-120"/>
            </a:endParaRPr>
          </a:p>
          <a:p>
            <a:pPr algn="ctr"/>
            <a:endParaRPr lang="en-US" altLang="zh-TW" sz="3200" b="1" dirty="0">
              <a:solidFill>
                <a:schemeClr val="tx1"/>
              </a:solidFill>
            </a:endParaRPr>
          </a:p>
          <a:p>
            <a:pPr algn="ctr"/>
            <a:endParaRPr lang="zh-TW" altLang="en-US" sz="3200" b="1" dirty="0">
              <a:solidFill>
                <a:schemeClr val="tx1"/>
              </a:solidFill>
            </a:endParaRPr>
          </a:p>
        </p:txBody>
      </p:sp>
    </p:spTree>
    <p:extLst>
      <p:ext uri="{BB962C8B-B14F-4D97-AF65-F5344CB8AC3E}">
        <p14:creationId xmlns:p14="http://schemas.microsoft.com/office/powerpoint/2010/main" val="3718005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zh-TW" altLang="en-US" b="1" dirty="0">
                <a:latin typeface="Palatino Linotype" panose="02040502050505030304" pitchFamily="18" charset="0"/>
                <a:ea typeface="標楷體" panose="03000509000000000000" pitchFamily="65" charset="-120"/>
              </a:rPr>
              <a:t>兒童權</a:t>
            </a:r>
            <a:r>
              <a:rPr lang="zh-TW" altLang="en-US" b="1" dirty="0" smtClean="0">
                <a:latin typeface="Palatino Linotype" panose="02040502050505030304" pitchFamily="18" charset="0"/>
                <a:ea typeface="標楷體" panose="03000509000000000000" pitchFamily="65" charset="-120"/>
              </a:rPr>
              <a:t>利</a:t>
            </a:r>
            <a:r>
              <a:rPr lang="zh-TW" altLang="en-US" b="1" dirty="0">
                <a:latin typeface="Palatino Linotype" panose="02040502050505030304" pitchFamily="18" charset="0"/>
                <a:ea typeface="標楷體" panose="03000509000000000000" pitchFamily="65" charset="-120"/>
              </a:rPr>
              <a:t>公約四項一般性原則</a:t>
            </a:r>
          </a:p>
        </p:txBody>
      </p:sp>
      <p:sp>
        <p:nvSpPr>
          <p:cNvPr id="3" name="Content Placeholder 2"/>
          <p:cNvSpPr>
            <a:spLocks noGrp="1"/>
          </p:cNvSpPr>
          <p:nvPr>
            <p:ph idx="1"/>
          </p:nvPr>
        </p:nvSpPr>
        <p:spPr/>
        <p:txBody>
          <a:bodyPr/>
          <a:lstStyle/>
          <a:p>
            <a:r>
              <a:rPr lang="zh-TW" altLang="en-US" dirty="0">
                <a:latin typeface="Palatino Linotype" panose="02040502050505030304" pitchFamily="18" charset="0"/>
                <a:ea typeface="標楷體" panose="03000509000000000000" pitchFamily="65" charset="-120"/>
              </a:rPr>
              <a:t>在落實及解釋兒童權利公約條文時需考慮以下四項一般性原則</a:t>
            </a:r>
            <a:r>
              <a:rPr lang="zh-TW" altLang="en-US" dirty="0" smtClean="0">
                <a:latin typeface="Palatino Linotype" panose="02040502050505030304" pitchFamily="18" charset="0"/>
                <a:ea typeface="標楷體" panose="03000509000000000000" pitchFamily="65" charset="-120"/>
              </a:rPr>
              <a:t>：</a:t>
            </a:r>
            <a:endParaRPr lang="en-US" altLang="zh-TW" dirty="0" smtClean="0">
              <a:latin typeface="Palatino Linotype" panose="02040502050505030304" pitchFamily="18" charset="0"/>
              <a:ea typeface="標楷體" panose="03000509000000000000" pitchFamily="65" charset="-120"/>
            </a:endParaRPr>
          </a:p>
          <a:p>
            <a:endParaRPr lang="zh-TW" altLang="en-US" dirty="0">
              <a:latin typeface="Palatino Linotype" panose="02040502050505030304" pitchFamily="18" charset="0"/>
              <a:ea typeface="標楷體" panose="03000509000000000000" pitchFamily="65" charset="-120"/>
            </a:endParaRPr>
          </a:p>
          <a:p>
            <a:pPr marL="916686" lvl="1" indent="-514350">
              <a:buFont typeface="+mj-lt"/>
              <a:buAutoNum type="arabicPeriod"/>
            </a:pPr>
            <a:r>
              <a:rPr lang="zh-TW" altLang="en-US" sz="2000" b="1" dirty="0">
                <a:solidFill>
                  <a:srgbClr val="002060"/>
                </a:solidFill>
                <a:latin typeface="Palatino Linotype" panose="02040502050505030304" pitchFamily="18" charset="0"/>
                <a:ea typeface="標楷體" panose="03000509000000000000" pitchFamily="65" charset="-120"/>
              </a:rPr>
              <a:t>禁止</a:t>
            </a:r>
            <a:r>
              <a:rPr lang="zh-TW" altLang="en-US" sz="2000" b="1" dirty="0" smtClean="0">
                <a:solidFill>
                  <a:srgbClr val="002060"/>
                </a:solidFill>
                <a:latin typeface="Palatino Linotype" panose="02040502050505030304" pitchFamily="18" charset="0"/>
                <a:ea typeface="標楷體" panose="03000509000000000000" pitchFamily="65" charset="-120"/>
              </a:rPr>
              <a:t>歧視</a:t>
            </a:r>
            <a:endParaRPr lang="en-US" altLang="zh-TW" sz="2000" b="1" dirty="0" smtClean="0">
              <a:solidFill>
                <a:srgbClr val="002060"/>
              </a:solidFill>
              <a:latin typeface="Palatino Linotype" panose="02040502050505030304" pitchFamily="18" charset="0"/>
              <a:ea typeface="標楷體" panose="03000509000000000000" pitchFamily="65" charset="-120"/>
            </a:endParaRPr>
          </a:p>
          <a:p>
            <a:pPr marL="916686" lvl="1" indent="-514350">
              <a:buFont typeface="+mj-lt"/>
              <a:buAutoNum type="arabicPeriod"/>
            </a:pPr>
            <a:endParaRPr lang="zh-TW" altLang="en-US" sz="2000" b="1" dirty="0">
              <a:solidFill>
                <a:srgbClr val="002060"/>
              </a:solidFill>
              <a:latin typeface="Palatino Linotype" panose="02040502050505030304" pitchFamily="18" charset="0"/>
              <a:ea typeface="標楷體" panose="03000509000000000000" pitchFamily="65" charset="-120"/>
            </a:endParaRPr>
          </a:p>
          <a:p>
            <a:pPr marL="916686" lvl="1" indent="-514350">
              <a:buFont typeface="+mj-lt"/>
              <a:buAutoNum type="arabicPeriod"/>
            </a:pPr>
            <a:r>
              <a:rPr lang="zh-TW" altLang="en-US" sz="2000" b="1" dirty="0">
                <a:solidFill>
                  <a:srgbClr val="002060"/>
                </a:solidFill>
                <a:latin typeface="Palatino Linotype" panose="02040502050505030304" pitchFamily="18" charset="0"/>
                <a:ea typeface="標楷體" panose="03000509000000000000" pitchFamily="65" charset="-120"/>
              </a:rPr>
              <a:t>兒童最佳利益</a:t>
            </a:r>
            <a:r>
              <a:rPr lang="zh-TW" altLang="en-US" sz="2000" b="1" dirty="0" smtClean="0">
                <a:solidFill>
                  <a:srgbClr val="002060"/>
                </a:solidFill>
                <a:latin typeface="Palatino Linotype" panose="02040502050505030304" pitchFamily="18" charset="0"/>
                <a:ea typeface="標楷體" panose="03000509000000000000" pitchFamily="65" charset="-120"/>
              </a:rPr>
              <a:t>原則</a:t>
            </a:r>
            <a:endParaRPr lang="en-US" altLang="zh-TW" sz="2000" b="1" dirty="0" smtClean="0">
              <a:solidFill>
                <a:srgbClr val="002060"/>
              </a:solidFill>
              <a:latin typeface="Palatino Linotype" panose="02040502050505030304" pitchFamily="18" charset="0"/>
              <a:ea typeface="標楷體" panose="03000509000000000000" pitchFamily="65" charset="-120"/>
            </a:endParaRPr>
          </a:p>
          <a:p>
            <a:pPr marL="916686" lvl="1" indent="-514350">
              <a:buFont typeface="+mj-lt"/>
              <a:buAutoNum type="arabicPeriod"/>
            </a:pPr>
            <a:endParaRPr lang="zh-TW" altLang="en-US" sz="2000" b="1" dirty="0">
              <a:solidFill>
                <a:srgbClr val="002060"/>
              </a:solidFill>
              <a:latin typeface="Palatino Linotype" panose="02040502050505030304" pitchFamily="18" charset="0"/>
              <a:ea typeface="標楷體" panose="03000509000000000000" pitchFamily="65" charset="-120"/>
            </a:endParaRPr>
          </a:p>
          <a:p>
            <a:pPr marL="916686" lvl="1" indent="-514350">
              <a:buFont typeface="+mj-lt"/>
              <a:buAutoNum type="arabicPeriod"/>
            </a:pPr>
            <a:r>
              <a:rPr lang="zh-TW" altLang="en-US" sz="2000" b="1" dirty="0">
                <a:solidFill>
                  <a:srgbClr val="002060"/>
                </a:solidFill>
                <a:latin typeface="Palatino Linotype" panose="02040502050505030304" pitchFamily="18" charset="0"/>
                <a:ea typeface="標楷體" panose="03000509000000000000" pitchFamily="65" charset="-120"/>
              </a:rPr>
              <a:t>生存及發展</a:t>
            </a:r>
            <a:r>
              <a:rPr lang="zh-TW" altLang="en-US" sz="2000" b="1" dirty="0" smtClean="0">
                <a:solidFill>
                  <a:srgbClr val="002060"/>
                </a:solidFill>
                <a:latin typeface="Palatino Linotype" panose="02040502050505030304" pitchFamily="18" charset="0"/>
                <a:ea typeface="標楷體" panose="03000509000000000000" pitchFamily="65" charset="-120"/>
              </a:rPr>
              <a:t>權</a:t>
            </a:r>
            <a:endParaRPr lang="en-US" altLang="zh-TW" sz="2000" b="1" dirty="0" smtClean="0">
              <a:solidFill>
                <a:srgbClr val="002060"/>
              </a:solidFill>
              <a:latin typeface="Palatino Linotype" panose="02040502050505030304" pitchFamily="18" charset="0"/>
              <a:ea typeface="標楷體" panose="03000509000000000000" pitchFamily="65" charset="-120"/>
            </a:endParaRPr>
          </a:p>
          <a:p>
            <a:pPr marL="916686" lvl="1" indent="-514350">
              <a:buFont typeface="+mj-lt"/>
              <a:buAutoNum type="arabicPeriod"/>
            </a:pPr>
            <a:endParaRPr lang="zh-TW" altLang="en-US" sz="2000" b="1" dirty="0">
              <a:solidFill>
                <a:srgbClr val="002060"/>
              </a:solidFill>
              <a:latin typeface="Palatino Linotype" panose="02040502050505030304" pitchFamily="18" charset="0"/>
              <a:ea typeface="標楷體" panose="03000509000000000000" pitchFamily="65" charset="-120"/>
            </a:endParaRPr>
          </a:p>
          <a:p>
            <a:pPr marL="916686" lvl="1" indent="-514350">
              <a:buFont typeface="+mj-lt"/>
              <a:buAutoNum type="arabicPeriod"/>
            </a:pPr>
            <a:r>
              <a:rPr lang="zh-TW" altLang="en-US" sz="2000" b="1" dirty="0">
                <a:solidFill>
                  <a:srgbClr val="002060"/>
                </a:solidFill>
                <a:latin typeface="Palatino Linotype" panose="02040502050505030304" pitchFamily="18" charset="0"/>
                <a:ea typeface="標楷體" panose="03000509000000000000" pitchFamily="65" charset="-120"/>
              </a:rPr>
              <a:t>尊重兒童意見</a:t>
            </a:r>
          </a:p>
          <a:p>
            <a:endParaRPr lang="zh-TW" altLang="en-US" dirty="0">
              <a:latin typeface="Palatino Linotype" panose="02040502050505030304" pitchFamily="18" charset="0"/>
              <a:ea typeface="標楷體" panose="03000509000000000000" pitchFamily="65" charset="-120"/>
            </a:endParaRPr>
          </a:p>
        </p:txBody>
      </p:sp>
    </p:spTree>
    <p:extLst>
      <p:ext uri="{BB962C8B-B14F-4D97-AF65-F5344CB8AC3E}">
        <p14:creationId xmlns:p14="http://schemas.microsoft.com/office/powerpoint/2010/main" val="60347995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G:\csil\re\logo_en.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79849" y="4108549"/>
            <a:ext cx="16383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內容版面配置區 6"/>
          <p:cNvSpPr>
            <a:spLocks noGrp="1"/>
          </p:cNvSpPr>
          <p:nvPr>
            <p:ph sz="quarter" idx="1"/>
          </p:nvPr>
        </p:nvSpPr>
        <p:spPr>
          <a:xfrm>
            <a:off x="678658" y="1557338"/>
            <a:ext cx="7786687" cy="2807766"/>
          </a:xfrm>
        </p:spPr>
        <p:txBody>
          <a:bodyPr/>
          <a:lstStyle/>
          <a:p>
            <a:pPr marL="0" indent="0" eaLnBrk="1" hangingPunct="1">
              <a:lnSpc>
                <a:spcPct val="130000"/>
              </a:lnSpc>
              <a:spcBef>
                <a:spcPts val="1200"/>
              </a:spcBef>
              <a:buFont typeface="Wingdings" panose="05000000000000000000" pitchFamily="2" charset="2"/>
              <a:buChar char="§"/>
            </a:pPr>
            <a:r>
              <a:rPr lang="zh-TW" altLang="en-US" sz="2400" b="1" dirty="0">
                <a:solidFill>
                  <a:srgbClr val="002060"/>
                </a:solidFill>
                <a:latin typeface="微軟正黑體" panose="020B0604030504040204" pitchFamily="34" charset="-120"/>
                <a:ea typeface="微軟正黑體" panose="020B0604030504040204" pitchFamily="34" charset="-120"/>
              </a:rPr>
              <a:t>部分係抽象的規範，部分是具體的規定；</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0" indent="0" eaLnBrk="1" hangingPunct="1">
              <a:lnSpc>
                <a:spcPct val="130000"/>
              </a:lnSpc>
              <a:spcBef>
                <a:spcPts val="1200"/>
              </a:spcBef>
              <a:buFont typeface="Wingdings" panose="05000000000000000000" pitchFamily="2" charset="2"/>
              <a:buChar char="§"/>
            </a:pPr>
            <a:r>
              <a:rPr lang="zh-TW" altLang="en-US" sz="2400" b="1" dirty="0">
                <a:solidFill>
                  <a:srgbClr val="002060"/>
                </a:solidFill>
                <a:latin typeface="微軟正黑體" panose="020B0604030504040204" pitchFamily="34" charset="-120"/>
                <a:ea typeface="微軟正黑體" panose="020B0604030504040204" pitchFamily="34" charset="-120"/>
              </a:rPr>
              <a:t>有些國家直接適用公約具體的規定：</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lvl="1">
              <a:lnSpc>
                <a:spcPct val="130000"/>
              </a:lnSpc>
              <a:spcBef>
                <a:spcPts val="1200"/>
              </a:spcBef>
              <a:buClr>
                <a:srgbClr val="FF0000"/>
              </a:buCl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例如荷蘭法院</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第</a:t>
            </a:r>
            <a:r>
              <a:rPr lang="en-US" altLang="zh-TW" sz="2400" b="1" dirty="0">
                <a:solidFill>
                  <a:srgbClr val="002060"/>
                </a:solidFill>
                <a:latin typeface="微軟正黑體" panose="020B0604030504040204" pitchFamily="34" charset="-120"/>
                <a:ea typeface="微軟正黑體" panose="020B0604030504040204" pitchFamily="34" charset="-120"/>
              </a:rPr>
              <a:t>7(1)(</a:t>
            </a:r>
            <a:r>
              <a:rPr lang="zh-TW" altLang="en-US" sz="2400" b="1" dirty="0">
                <a:solidFill>
                  <a:srgbClr val="002060"/>
                </a:solidFill>
                <a:latin typeface="微軟正黑體" panose="020B0604030504040204" pitchFamily="34" charset="-120"/>
                <a:ea typeface="微軟正黑體" panose="020B0604030504040204" pitchFamily="34" charset="-120"/>
              </a:rPr>
              <a:t>出生登記</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、第</a:t>
            </a:r>
            <a:r>
              <a:rPr lang="en-US" altLang="zh-TW" sz="2400" b="1" dirty="0">
                <a:solidFill>
                  <a:srgbClr val="002060"/>
                </a:solidFill>
                <a:latin typeface="微軟正黑體" panose="020B0604030504040204" pitchFamily="34" charset="-120"/>
                <a:ea typeface="微軟正黑體" panose="020B0604030504040204" pitchFamily="34" charset="-120"/>
              </a:rPr>
              <a:t>37</a:t>
            </a:r>
            <a:r>
              <a:rPr lang="zh-TW" altLang="en-US" sz="2400" b="1" dirty="0">
                <a:solidFill>
                  <a:srgbClr val="002060"/>
                </a:solidFill>
                <a:latin typeface="微軟正黑體" panose="020B0604030504040204" pitchFamily="34" charset="-120"/>
                <a:ea typeface="微軟正黑體" panose="020B0604030504040204" pitchFamily="34" charset="-120"/>
              </a:rPr>
              <a:t>條</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殘忍、不人道等待遇</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等</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sp>
        <p:nvSpPr>
          <p:cNvPr id="7" name="標題 5"/>
          <p:cNvSpPr txBox="1">
            <a:spLocks/>
          </p:cNvSpPr>
          <p:nvPr/>
        </p:nvSpPr>
        <p:spPr bwMode="auto">
          <a:xfrm>
            <a:off x="827584" y="476250"/>
            <a:ext cx="7637761"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indent="0" eaLnBrk="1" hangingPunct="1">
              <a:lnSpc>
                <a:spcPct val="150000"/>
              </a:lnSpc>
              <a:spcBef>
                <a:spcPts val="1200"/>
              </a:spcBef>
              <a:buFontTx/>
              <a:buNone/>
            </a:pPr>
            <a:r>
              <a:rPr lang="zh-TW" altLang="en-US" sz="3600" b="1" dirty="0">
                <a:solidFill>
                  <a:srgbClr val="0070C0"/>
                </a:solidFill>
                <a:latin typeface="微軟正黑體" panose="020B0604030504040204" pitchFamily="34" charset="-120"/>
                <a:ea typeface="微軟正黑體" panose="020B0604030504040204" pitchFamily="34" charset="-120"/>
              </a:rPr>
              <a:t>兒童權利公約條文內容之特殊性</a:t>
            </a:r>
          </a:p>
        </p:txBody>
      </p:sp>
      <p:pic>
        <p:nvPicPr>
          <p:cNvPr id="9" name="Picture 4" descr="G:\csil\re\1996.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9849" y="5381897"/>
            <a:ext cx="34417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G:\csil\re\ICPOLogoWeb.gi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36432" y="5381897"/>
            <a:ext cx="152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G:\csil\re\2.gif"/>
          <p:cNvPicPr>
            <a:picLocks noChangeAspect="1" noChangeArrowheads="1"/>
          </p:cNvPicPr>
          <p:nvPr/>
        </p:nvPicPr>
        <p:blipFill>
          <a:blip r:embed="rId5" cstate="print">
            <a:extLst>
              <a:ext uri="{28A0092B-C50C-407E-A947-70E740481C1C}">
                <a14:useLocalDpi xmlns:a14="http://schemas.microsoft.com/office/drawing/2010/main"/>
              </a:ext>
            </a:extLst>
          </a:blip>
          <a:srcRect l="7082"/>
          <a:stretch>
            <a:fillRect/>
          </a:stretch>
        </p:blipFill>
        <p:spPr bwMode="auto">
          <a:xfrm>
            <a:off x="2482334" y="4108547"/>
            <a:ext cx="5966266" cy="128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untitled"/>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200128" y="5381897"/>
            <a:ext cx="2632606" cy="1263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內容版面配置區 6"/>
          <p:cNvSpPr>
            <a:spLocks noGrp="1"/>
          </p:cNvSpPr>
          <p:nvPr>
            <p:ph sz="quarter" idx="1"/>
          </p:nvPr>
        </p:nvSpPr>
        <p:spPr>
          <a:xfrm>
            <a:off x="995075" y="1412877"/>
            <a:ext cx="8044406" cy="4525963"/>
          </a:xfrm>
        </p:spPr>
        <p:txBody>
          <a:bodyPr>
            <a:normAutofit fontScale="92500"/>
          </a:bodyPr>
          <a:lstStyle/>
          <a:p>
            <a:pPr marL="0" indent="0" eaLnBrk="1" hangingPunct="1">
              <a:lnSpc>
                <a:spcPct val="150000"/>
              </a:lnSpc>
              <a:spcBef>
                <a:spcPts val="600"/>
              </a:spcBef>
              <a:buFontTx/>
              <a:buNone/>
            </a:pPr>
            <a:r>
              <a:rPr lang="zh-TW" altLang="en-US" sz="2800" dirty="0">
                <a:latin typeface="微軟正黑體" panose="020B0604030504040204" pitchFamily="34" charset="-120"/>
                <a:ea typeface="微軟正黑體" panose="020B0604030504040204" pitchFamily="34" charset="-120"/>
              </a:rPr>
              <a:t>公約所欲彰顯及傳達的思維：全面性的保障，不僅僅是福利的客體，而是已蛻變為權利的主體</a:t>
            </a:r>
            <a:endParaRPr lang="en-US" altLang="zh-TW" sz="2800" dirty="0">
              <a:latin typeface="微軟正黑體" panose="020B0604030504040204" pitchFamily="34" charset="-120"/>
              <a:ea typeface="微軟正黑體" panose="020B0604030504040204" pitchFamily="34" charset="-120"/>
            </a:endParaRPr>
          </a:p>
          <a:p>
            <a:pPr marL="514350" indent="-514350" eaLnBrk="1" hangingPunct="1">
              <a:lnSpc>
                <a:spcPct val="150000"/>
              </a:lnSpc>
              <a:spcBef>
                <a:spcPts val="1200"/>
              </a:spcBef>
              <a:buFont typeface="Wingdings" panose="05000000000000000000" pitchFamily="2" charset="2"/>
              <a:buAutoNum type="circleNumWdWhitePlain"/>
            </a:pPr>
            <a:r>
              <a:rPr lang="zh-TW" altLang="en-US" sz="2800" dirty="0">
                <a:latin typeface="微軟正黑體" panose="020B0604030504040204" pitchFamily="34" charset="-120"/>
                <a:ea typeface="微軟正黑體" panose="020B0604030504040204" pitchFamily="34" charset="-120"/>
              </a:rPr>
              <a:t>除應受特殊保護外，為具有獨立人格之權利持有者</a:t>
            </a:r>
            <a:endParaRPr lang="en-US" altLang="zh-TW" sz="2800" dirty="0">
              <a:latin typeface="微軟正黑體" panose="020B0604030504040204" pitchFamily="34" charset="-120"/>
              <a:ea typeface="微軟正黑體" panose="020B0604030504040204" pitchFamily="34" charset="-120"/>
            </a:endParaRPr>
          </a:p>
          <a:p>
            <a:pPr marL="514350" indent="-514350" eaLnBrk="1" hangingPunct="1">
              <a:lnSpc>
                <a:spcPct val="150000"/>
              </a:lnSpc>
              <a:spcBef>
                <a:spcPts val="1200"/>
              </a:spcBef>
              <a:buFont typeface="Wingdings" panose="05000000000000000000" pitchFamily="2" charset="2"/>
              <a:buAutoNum type="circleNumWdWhitePlain"/>
            </a:pPr>
            <a:r>
              <a:rPr lang="zh-TW" altLang="en-US" sz="2800" dirty="0">
                <a:latin typeface="微軟正黑體" panose="020B0604030504040204" pitchFamily="34" charset="-120"/>
                <a:ea typeface="微軟正黑體" panose="020B0604030504040204" pitchFamily="34" charset="-120"/>
              </a:rPr>
              <a:t>強調其逐步發展之成熟度及自主的能力</a:t>
            </a:r>
            <a:endParaRPr lang="en-US" altLang="zh-TW" sz="2800" dirty="0">
              <a:latin typeface="微軟正黑體" panose="020B0604030504040204" pitchFamily="34" charset="-120"/>
              <a:ea typeface="微軟正黑體" panose="020B0604030504040204" pitchFamily="34" charset="-120"/>
            </a:endParaRPr>
          </a:p>
          <a:p>
            <a:pPr marL="514350" indent="-514350" eaLnBrk="1" hangingPunct="1">
              <a:lnSpc>
                <a:spcPct val="150000"/>
              </a:lnSpc>
              <a:spcBef>
                <a:spcPts val="1200"/>
              </a:spcBef>
              <a:buFont typeface="Wingdings" panose="05000000000000000000" pitchFamily="2" charset="2"/>
              <a:buAutoNum type="circleNumWdWhitePlain"/>
            </a:pPr>
            <a:r>
              <a:rPr lang="zh-TW" altLang="en-US" sz="2800" dirty="0">
                <a:latin typeface="微軟正黑體" panose="020B0604030504040204" pitchFamily="34" charset="-120"/>
                <a:ea typeface="微軟正黑體" panose="020B0604030504040204" pitchFamily="34" charset="-120"/>
              </a:rPr>
              <a:t>權利的落實有賴國家主動作為及相關機制之建置</a:t>
            </a:r>
            <a:endParaRPr lang="en-US" altLang="zh-TW" sz="2800" dirty="0">
              <a:latin typeface="微軟正黑體" panose="020B0604030504040204" pitchFamily="34" charset="-120"/>
              <a:ea typeface="微軟正黑體" panose="020B0604030504040204" pitchFamily="34" charset="-120"/>
            </a:endParaRPr>
          </a:p>
          <a:p>
            <a:pPr marL="0" indent="0">
              <a:lnSpc>
                <a:spcPct val="150000"/>
              </a:lnSpc>
              <a:buFontTx/>
              <a:buNone/>
            </a:pPr>
            <a:endParaRPr lang="zh-TW" altLang="en-US" sz="2400" dirty="0">
              <a:latin typeface="微軟正黑體" panose="020B0604030504040204" pitchFamily="34" charset="-120"/>
              <a:ea typeface="微軟正黑體" panose="020B0604030504040204" pitchFamily="34" charset="-120"/>
            </a:endParaRPr>
          </a:p>
        </p:txBody>
      </p:sp>
      <p:sp>
        <p:nvSpPr>
          <p:cNvPr id="11" name="標題 5"/>
          <p:cNvSpPr txBox="1">
            <a:spLocks/>
          </p:cNvSpPr>
          <p:nvPr/>
        </p:nvSpPr>
        <p:spPr bwMode="auto">
          <a:xfrm>
            <a:off x="1655764" y="476250"/>
            <a:ext cx="58324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zh-TW" altLang="en-US" sz="3600" b="1" kern="0" dirty="0">
                <a:solidFill>
                  <a:schemeClr val="accent1">
                    <a:lumMod val="25000"/>
                  </a:schemeClr>
                </a:solidFill>
                <a:latin typeface="微軟正黑體" panose="020B0604030504040204" pitchFamily="34" charset="-120"/>
                <a:ea typeface="微軟正黑體" panose="020B0604030504040204" pitchFamily="34" charset="-120"/>
              </a:rPr>
              <a:t>公約之精神及理念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4000"/>
                                  </p:stCondLst>
                                  <p:childTnLst>
                                    <p:set>
                                      <p:cBhvr>
                                        <p:cTn id="10" dur="1" fill="hold">
                                          <p:stCondLst>
                                            <p:cond delay="0"/>
                                          </p:stCondLst>
                                        </p:cTn>
                                        <p:tgtEl>
                                          <p:spTgt spid="19458">
                                            <p:txEl>
                                              <p:pRg st="1" end="1"/>
                                            </p:txEl>
                                          </p:spTgt>
                                        </p:tgtEl>
                                        <p:attrNameLst>
                                          <p:attrName>style.visibility</p:attrName>
                                        </p:attrNameLst>
                                      </p:cBhvr>
                                      <p:to>
                                        <p:strVal val="visible"/>
                                      </p:to>
                                    </p:set>
                                    <p:animEffect transition="in" filter="fade">
                                      <p:cBhvr>
                                        <p:cTn id="11" dur="500"/>
                                        <p:tgtEl>
                                          <p:spTgt spid="19458">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3500"/>
                                  </p:stCondLst>
                                  <p:childTnLst>
                                    <p:set>
                                      <p:cBhvr>
                                        <p:cTn id="14" dur="1" fill="hold">
                                          <p:stCondLst>
                                            <p:cond delay="0"/>
                                          </p:stCondLst>
                                        </p:cTn>
                                        <p:tgtEl>
                                          <p:spTgt spid="19458">
                                            <p:txEl>
                                              <p:pRg st="2" end="2"/>
                                            </p:txEl>
                                          </p:spTgt>
                                        </p:tgtEl>
                                        <p:attrNameLst>
                                          <p:attrName>style.visibility</p:attrName>
                                        </p:attrNameLst>
                                      </p:cBhvr>
                                      <p:to>
                                        <p:strVal val="visible"/>
                                      </p:to>
                                    </p:set>
                                    <p:animEffect transition="in" filter="fade">
                                      <p:cBhvr>
                                        <p:cTn id="15" dur="500"/>
                                        <p:tgtEl>
                                          <p:spTgt spid="1945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5000"/>
                                  </p:stCondLst>
                                  <p:childTnLst>
                                    <p:set>
                                      <p:cBhvr>
                                        <p:cTn id="18" dur="1" fill="hold">
                                          <p:stCondLst>
                                            <p:cond delay="0"/>
                                          </p:stCondLst>
                                        </p:cTn>
                                        <p:tgtEl>
                                          <p:spTgt spid="19458">
                                            <p:txEl>
                                              <p:pRg st="3" end="3"/>
                                            </p:txEl>
                                          </p:spTgt>
                                        </p:tgtEl>
                                        <p:attrNameLst>
                                          <p:attrName>style.visibility</p:attrName>
                                        </p:attrNameLst>
                                      </p:cBhvr>
                                      <p:to>
                                        <p:strVal val="visible"/>
                                      </p:to>
                                    </p:set>
                                    <p:animEffect transition="in" filter="fade">
                                      <p:cBhvr>
                                        <p:cTn id="19" dur="500"/>
                                        <p:tgtEl>
                                          <p:spTgt spid="194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5"/>
          <p:cNvSpPr txBox="1">
            <a:spLocks/>
          </p:cNvSpPr>
          <p:nvPr/>
        </p:nvSpPr>
        <p:spPr bwMode="auto">
          <a:xfrm>
            <a:off x="914400" y="2155558"/>
            <a:ext cx="8229600" cy="246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zh-TW" altLang="en-US" dirty="0" smtClean="0">
                <a:latin typeface="標楷體" panose="03000509000000000000" pitchFamily="65" charset="-120"/>
                <a:ea typeface="標楷體" panose="03000509000000000000" pitchFamily="65" charset="-120"/>
              </a:rPr>
              <a:t>三、我國</a:t>
            </a:r>
            <a:r>
              <a:rPr lang="zh-TW" altLang="en-US" dirty="0">
                <a:latin typeface="標楷體" panose="03000509000000000000" pitchFamily="65" charset="-120"/>
                <a:ea typeface="標楷體" panose="03000509000000000000" pitchFamily="65" charset="-120"/>
              </a:rPr>
              <a:t>兒少</a:t>
            </a:r>
            <a:r>
              <a:rPr lang="zh-TW" altLang="en-US" dirty="0" smtClean="0">
                <a:latin typeface="標楷體" panose="03000509000000000000" pitchFamily="65" charset="-120"/>
                <a:ea typeface="標楷體" panose="03000509000000000000" pitchFamily="65" charset="-120"/>
              </a:rPr>
              <a:t>權利保護體系</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sz="3600" dirty="0" smtClean="0">
                <a:solidFill>
                  <a:schemeClr val="accent6"/>
                </a:solidFill>
                <a:latin typeface="標楷體" panose="03000509000000000000" pitchFamily="65" charset="-120"/>
                <a:ea typeface="標楷體" panose="03000509000000000000" pitchFamily="65" charset="-120"/>
              </a:rPr>
              <a:t>台灣也有兒童權</a:t>
            </a:r>
            <a:r>
              <a:rPr lang="zh-TW" altLang="en-US" sz="3600" dirty="0">
                <a:solidFill>
                  <a:schemeClr val="accent6"/>
                </a:solidFill>
                <a:latin typeface="標楷體" panose="03000509000000000000" pitchFamily="65" charset="-120"/>
                <a:ea typeface="標楷體" panose="03000509000000000000" pitchFamily="65" charset="-120"/>
              </a:rPr>
              <a:t>利</a:t>
            </a:r>
            <a:r>
              <a:rPr lang="zh-TW" altLang="en-US" sz="3600" dirty="0" smtClean="0">
                <a:solidFill>
                  <a:schemeClr val="accent6"/>
                </a:solidFill>
                <a:latin typeface="標楷體" panose="03000509000000000000" pitchFamily="65" charset="-120"/>
                <a:ea typeface="標楷體" panose="03000509000000000000" pitchFamily="65" charset="-120"/>
              </a:rPr>
              <a:t>公約</a:t>
            </a:r>
            <a:r>
              <a:rPr lang="en-US" altLang="zh-TW" sz="3600" dirty="0" smtClean="0">
                <a:solidFill>
                  <a:schemeClr val="accent6"/>
                </a:solidFill>
                <a:latin typeface="標楷體" panose="03000509000000000000" pitchFamily="65" charset="-120"/>
                <a:ea typeface="標楷體" panose="03000509000000000000" pitchFamily="65" charset="-120"/>
              </a:rPr>
              <a:t>!</a:t>
            </a:r>
            <a:endParaRPr lang="zh-TW" altLang="en-US" sz="3600" dirty="0">
              <a:solidFill>
                <a:schemeClr val="accent6"/>
              </a:solidFill>
              <a:latin typeface="標楷體" panose="03000509000000000000" pitchFamily="65" charset="-120"/>
              <a:ea typeface="標楷體"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5"/>
          <p:cNvSpPr>
            <a:spLocks noGrp="1"/>
          </p:cNvSpPr>
          <p:nvPr>
            <p:ph type="title"/>
          </p:nvPr>
        </p:nvSpPr>
        <p:spPr>
          <a:xfrm>
            <a:off x="1100139" y="414338"/>
            <a:ext cx="6943725" cy="1143000"/>
          </a:xfrm>
        </p:spPr>
        <p:txBody>
          <a:bodyPr/>
          <a:lstStyle/>
          <a:p>
            <a:pPr>
              <a:defRPr/>
            </a:pPr>
            <a:r>
              <a:rPr lang="zh-TW" altLang="en-US" sz="4000" b="1" dirty="0">
                <a:solidFill>
                  <a:srgbClr val="7030A0"/>
                </a:solidFill>
                <a:latin typeface="微軟正黑體" panose="020B0604030504040204" pitchFamily="34" charset="-120"/>
                <a:ea typeface="微軟正黑體" panose="020B0604030504040204" pitchFamily="34" charset="-120"/>
              </a:rPr>
              <a:t>兒童權利公約與施行法</a:t>
            </a:r>
          </a:p>
        </p:txBody>
      </p:sp>
      <p:sp>
        <p:nvSpPr>
          <p:cNvPr id="8195" name="內容版面配置區 2"/>
          <p:cNvSpPr>
            <a:spLocks noGrp="1"/>
          </p:cNvSpPr>
          <p:nvPr>
            <p:ph sz="quarter" idx="1"/>
          </p:nvPr>
        </p:nvSpPr>
        <p:spPr>
          <a:xfrm>
            <a:off x="1016366" y="1557338"/>
            <a:ext cx="7375028" cy="5040014"/>
          </a:xfrm>
        </p:spPr>
        <p:txBody>
          <a:bodyPr>
            <a:normAutofit/>
          </a:bodyPr>
          <a:lstStyle/>
          <a:p>
            <a:pPr marL="0" indent="0">
              <a:lnSpc>
                <a:spcPct val="160000"/>
              </a:lnSpc>
              <a:spcBef>
                <a:spcPts val="1200"/>
              </a:spcBef>
              <a:buNone/>
            </a:pPr>
            <a:r>
              <a:rPr lang="zh-TW" altLang="en-US" sz="2000" b="1" dirty="0">
                <a:solidFill>
                  <a:srgbClr val="C00000"/>
                </a:solidFill>
                <a:latin typeface="微軟正黑體" panose="020B0604030504040204" pitchFamily="34" charset="-120"/>
                <a:ea typeface="微軟正黑體" panose="020B0604030504040204" pitchFamily="34" charset="-120"/>
              </a:rPr>
              <a:t>聯合國兒童權利公約於</a:t>
            </a:r>
            <a:r>
              <a:rPr lang="en-US" altLang="zh-TW" sz="2000" b="1" dirty="0">
                <a:solidFill>
                  <a:srgbClr val="C00000"/>
                </a:solidFill>
                <a:latin typeface="微軟正黑體" panose="020B0604030504040204" pitchFamily="34" charset="-120"/>
                <a:ea typeface="微軟正黑體" panose="020B0604030504040204" pitchFamily="34" charset="-120"/>
              </a:rPr>
              <a:t>1989</a:t>
            </a:r>
            <a:r>
              <a:rPr lang="zh-TW" altLang="en-US" sz="2000" b="1" dirty="0">
                <a:solidFill>
                  <a:srgbClr val="C00000"/>
                </a:solidFill>
                <a:latin typeface="微軟正黑體" panose="020B0604030504040204" pitchFamily="34" charset="-120"/>
                <a:ea typeface="微軟正黑體" panose="020B0604030504040204" pitchFamily="34" charset="-120"/>
              </a:rPr>
              <a:t>年</a:t>
            </a:r>
            <a:r>
              <a:rPr lang="en-US" altLang="zh-TW" sz="2000" b="1" dirty="0">
                <a:solidFill>
                  <a:srgbClr val="C00000"/>
                </a:solidFill>
                <a:latin typeface="微軟正黑體" panose="020B0604030504040204" pitchFamily="34" charset="-120"/>
                <a:ea typeface="微軟正黑體" panose="020B0604030504040204" pitchFamily="34" charset="-120"/>
              </a:rPr>
              <a:t>11</a:t>
            </a:r>
            <a:r>
              <a:rPr lang="zh-TW" altLang="en-US" sz="2000" b="1" dirty="0">
                <a:solidFill>
                  <a:srgbClr val="C00000"/>
                </a:solidFill>
                <a:latin typeface="微軟正黑體" panose="020B0604030504040204" pitchFamily="34" charset="-120"/>
                <a:ea typeface="微軟正黑體" panose="020B0604030504040204" pitchFamily="34" charset="-120"/>
              </a:rPr>
              <a:t>月</a:t>
            </a:r>
            <a:r>
              <a:rPr lang="en-US" altLang="zh-TW" sz="2000" b="1" dirty="0">
                <a:solidFill>
                  <a:srgbClr val="C00000"/>
                </a:solidFill>
                <a:latin typeface="微軟正黑體" panose="020B0604030504040204" pitchFamily="34" charset="-120"/>
                <a:ea typeface="微軟正黑體" panose="020B0604030504040204" pitchFamily="34" charset="-120"/>
              </a:rPr>
              <a:t>20</a:t>
            </a:r>
            <a:r>
              <a:rPr lang="zh-TW" altLang="en-US" sz="2000" b="1" dirty="0">
                <a:solidFill>
                  <a:srgbClr val="C00000"/>
                </a:solidFill>
                <a:latin typeface="微軟正黑體" panose="020B0604030504040204" pitchFamily="34" charset="-120"/>
                <a:ea typeface="微軟正黑體" panose="020B0604030504040204" pitchFamily="34" charset="-120"/>
              </a:rPr>
              <a:t>日通過，</a:t>
            </a:r>
            <a:r>
              <a:rPr lang="en-US" altLang="zh-TW" sz="2000" b="1" dirty="0">
                <a:solidFill>
                  <a:srgbClr val="C00000"/>
                </a:solidFill>
                <a:latin typeface="微軟正黑體" panose="020B0604030504040204" pitchFamily="34" charset="-120"/>
                <a:ea typeface="微軟正黑體" panose="020B0604030504040204" pitchFamily="34" charset="-120"/>
              </a:rPr>
              <a:t>1990</a:t>
            </a:r>
            <a:r>
              <a:rPr lang="zh-TW" altLang="en-US" sz="2000" b="1" dirty="0">
                <a:solidFill>
                  <a:srgbClr val="C00000"/>
                </a:solidFill>
                <a:latin typeface="微軟正黑體" panose="020B0604030504040204" pitchFamily="34" charset="-120"/>
                <a:ea typeface="微軟正黑體" panose="020B0604030504040204" pitchFamily="34" charset="-120"/>
              </a:rPr>
              <a:t>年</a:t>
            </a:r>
            <a:r>
              <a:rPr lang="en-US" altLang="zh-TW" sz="2000" b="1" dirty="0">
                <a:solidFill>
                  <a:srgbClr val="C00000"/>
                </a:solidFill>
                <a:latin typeface="微軟正黑體" panose="020B0604030504040204" pitchFamily="34" charset="-120"/>
                <a:ea typeface="微軟正黑體" panose="020B0604030504040204" pitchFamily="34" charset="-120"/>
              </a:rPr>
              <a:t>9</a:t>
            </a:r>
            <a:r>
              <a:rPr lang="zh-TW" altLang="en-US" sz="2000" b="1" dirty="0">
                <a:solidFill>
                  <a:srgbClr val="C00000"/>
                </a:solidFill>
                <a:latin typeface="微軟正黑體" panose="020B0604030504040204" pitchFamily="34" charset="-120"/>
                <a:ea typeface="微軟正黑體" panose="020B0604030504040204" pitchFamily="34" charset="-120"/>
              </a:rPr>
              <a:t>月</a:t>
            </a:r>
            <a:r>
              <a:rPr lang="en-US" altLang="zh-TW" sz="2000" b="1" dirty="0">
                <a:solidFill>
                  <a:srgbClr val="C00000"/>
                </a:solidFill>
                <a:latin typeface="微軟正黑體" panose="020B0604030504040204" pitchFamily="34" charset="-120"/>
                <a:ea typeface="微軟正黑體" panose="020B0604030504040204" pitchFamily="34" charset="-120"/>
              </a:rPr>
              <a:t>2</a:t>
            </a:r>
            <a:r>
              <a:rPr lang="zh-TW" altLang="en-US" sz="2000" b="1" dirty="0">
                <a:solidFill>
                  <a:srgbClr val="C00000"/>
                </a:solidFill>
                <a:latin typeface="微軟正黑體" panose="020B0604030504040204" pitchFamily="34" charset="-120"/>
                <a:ea typeface="微軟正黑體" panose="020B0604030504040204" pitchFamily="34" charset="-120"/>
              </a:rPr>
              <a:t>日生效，至今已有</a:t>
            </a:r>
            <a:r>
              <a:rPr lang="en-US" altLang="zh-TW" sz="2000" b="1" dirty="0">
                <a:solidFill>
                  <a:srgbClr val="C00000"/>
                </a:solidFill>
                <a:latin typeface="微軟正黑體" panose="020B0604030504040204" pitchFamily="34" charset="-120"/>
                <a:ea typeface="微軟正黑體" panose="020B0604030504040204" pitchFamily="34" charset="-120"/>
              </a:rPr>
              <a:t>196</a:t>
            </a:r>
            <a:r>
              <a:rPr lang="zh-TW" altLang="en-US" sz="2000" b="1" dirty="0">
                <a:solidFill>
                  <a:srgbClr val="C00000"/>
                </a:solidFill>
                <a:latin typeface="微軟正黑體" panose="020B0604030504040204" pitchFamily="34" charset="-120"/>
                <a:ea typeface="微軟正黑體" panose="020B0604030504040204" pitchFamily="34" charset="-120"/>
              </a:rPr>
              <a:t>個成員。</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marL="0" indent="0">
              <a:lnSpc>
                <a:spcPct val="160000"/>
              </a:lnSpc>
              <a:spcBef>
                <a:spcPts val="1200"/>
              </a:spcBef>
              <a:buFontTx/>
              <a:buNone/>
            </a:pPr>
            <a:r>
              <a:rPr lang="zh-TW" altLang="en-US" sz="2000" b="1" dirty="0">
                <a:solidFill>
                  <a:srgbClr val="C00000"/>
                </a:solidFill>
                <a:latin typeface="微軟正黑體" panose="020B0604030504040204" pitchFamily="34" charset="-120"/>
                <a:ea typeface="微軟正黑體" panose="020B0604030504040204" pitchFamily="34" charset="-120"/>
              </a:rPr>
              <a:t>我國立法院於民國</a:t>
            </a:r>
            <a:r>
              <a:rPr lang="en-US" altLang="zh-TW" sz="2000" b="1" dirty="0">
                <a:solidFill>
                  <a:srgbClr val="C00000"/>
                </a:solidFill>
                <a:latin typeface="微軟正黑體" panose="020B0604030504040204" pitchFamily="34" charset="-120"/>
                <a:ea typeface="微軟正黑體" panose="020B0604030504040204" pitchFamily="34" charset="-120"/>
              </a:rPr>
              <a:t>103</a:t>
            </a:r>
            <a:r>
              <a:rPr lang="zh-TW" altLang="en-US" sz="2000" b="1" dirty="0">
                <a:solidFill>
                  <a:srgbClr val="C00000"/>
                </a:solidFill>
                <a:latin typeface="微軟正黑體" panose="020B0604030504040204" pitchFamily="34" charset="-120"/>
                <a:ea typeface="微軟正黑體" panose="020B0604030504040204" pitchFamily="34" charset="-120"/>
              </a:rPr>
              <a:t>年</a:t>
            </a:r>
            <a:r>
              <a:rPr lang="en-US" altLang="zh-TW" sz="2000" b="1" dirty="0">
                <a:solidFill>
                  <a:srgbClr val="C00000"/>
                </a:solidFill>
                <a:latin typeface="微軟正黑體" panose="020B0604030504040204" pitchFamily="34" charset="-120"/>
                <a:ea typeface="微軟正黑體" panose="020B0604030504040204" pitchFamily="34" charset="-120"/>
              </a:rPr>
              <a:t>5</a:t>
            </a:r>
            <a:r>
              <a:rPr lang="zh-TW" altLang="en-US" sz="2000" b="1" dirty="0">
                <a:solidFill>
                  <a:srgbClr val="C00000"/>
                </a:solidFill>
                <a:latin typeface="微軟正黑體" panose="020B0604030504040204" pitchFamily="34" charset="-120"/>
                <a:ea typeface="微軟正黑體" panose="020B0604030504040204" pitchFamily="34" charset="-120"/>
              </a:rPr>
              <a:t>月</a:t>
            </a:r>
            <a:r>
              <a:rPr lang="en-US" altLang="zh-TW" sz="2000" b="1" dirty="0">
                <a:solidFill>
                  <a:srgbClr val="C00000"/>
                </a:solidFill>
                <a:latin typeface="微軟正黑體" panose="020B0604030504040204" pitchFamily="34" charset="-120"/>
                <a:ea typeface="微軟正黑體" panose="020B0604030504040204" pitchFamily="34" charset="-120"/>
              </a:rPr>
              <a:t>20</a:t>
            </a:r>
            <a:r>
              <a:rPr lang="zh-TW" altLang="en-US" sz="2000" b="1" dirty="0">
                <a:solidFill>
                  <a:srgbClr val="C00000"/>
                </a:solidFill>
                <a:latin typeface="微軟正黑體" panose="020B0604030504040204" pitchFamily="34" charset="-120"/>
                <a:ea typeface="微軟正黑體" panose="020B0604030504040204" pitchFamily="34" charset="-120"/>
              </a:rPr>
              <a:t>日三讀通過兒童權利公約施行法，</a:t>
            </a:r>
            <a:r>
              <a:rPr lang="en-US" altLang="zh-TW" sz="2000" b="1" dirty="0">
                <a:solidFill>
                  <a:srgbClr val="C00000"/>
                </a:solidFill>
                <a:latin typeface="微軟正黑體" panose="020B0604030504040204" pitchFamily="34" charset="-120"/>
                <a:ea typeface="微軟正黑體" panose="020B0604030504040204" pitchFamily="34" charset="-120"/>
              </a:rPr>
              <a:t>6</a:t>
            </a:r>
            <a:r>
              <a:rPr lang="zh-TW" altLang="zh-TW" sz="2000" b="1" dirty="0">
                <a:solidFill>
                  <a:srgbClr val="C00000"/>
                </a:solidFill>
                <a:latin typeface="微軟正黑體" panose="020B0604030504040204" pitchFamily="34" charset="-120"/>
                <a:ea typeface="微軟正黑體" panose="020B0604030504040204" pitchFamily="34" charset="-120"/>
              </a:rPr>
              <a:t>月</a:t>
            </a:r>
            <a:r>
              <a:rPr lang="en-US" altLang="zh-TW" sz="2000" b="1" dirty="0">
                <a:solidFill>
                  <a:srgbClr val="C00000"/>
                </a:solidFill>
                <a:latin typeface="微軟正黑體" panose="020B0604030504040204" pitchFamily="34" charset="-120"/>
                <a:ea typeface="微軟正黑體" panose="020B0604030504040204" pitchFamily="34" charset="-120"/>
              </a:rPr>
              <a:t>4</a:t>
            </a:r>
            <a:r>
              <a:rPr lang="zh-TW" altLang="zh-TW" sz="2000" b="1" dirty="0">
                <a:solidFill>
                  <a:srgbClr val="C00000"/>
                </a:solidFill>
                <a:latin typeface="微軟正黑體" panose="020B0604030504040204" pitchFamily="34" charset="-120"/>
                <a:ea typeface="微軟正黑體" panose="020B0604030504040204" pitchFamily="34" charset="-120"/>
              </a:rPr>
              <a:t>日總統公布全文</a:t>
            </a:r>
            <a:r>
              <a:rPr lang="en-US" altLang="zh-TW" sz="2000" b="1" dirty="0">
                <a:solidFill>
                  <a:srgbClr val="C00000"/>
                </a:solidFill>
                <a:latin typeface="微軟正黑體" panose="020B0604030504040204" pitchFamily="34" charset="-120"/>
                <a:ea typeface="微軟正黑體" panose="020B0604030504040204" pitchFamily="34" charset="-120"/>
              </a:rPr>
              <a:t> 10 </a:t>
            </a:r>
            <a:r>
              <a:rPr lang="zh-TW" altLang="zh-TW" sz="2000" b="1" dirty="0">
                <a:solidFill>
                  <a:srgbClr val="C00000"/>
                </a:solidFill>
                <a:latin typeface="微軟正黑體" panose="020B0604030504040204" pitchFamily="34" charset="-120"/>
                <a:ea typeface="微軟正黑體" panose="020B0604030504040204" pitchFamily="34" charset="-120"/>
              </a:rPr>
              <a:t>條</a:t>
            </a:r>
            <a:r>
              <a:rPr lang="zh-TW" altLang="en-US" sz="2000" b="1" dirty="0">
                <a:solidFill>
                  <a:srgbClr val="C00000"/>
                </a:solidFill>
                <a:latin typeface="微軟正黑體" panose="020B0604030504040204" pitchFamily="34" charset="-120"/>
                <a:ea typeface="微軟正黑體" panose="020B0604030504040204" pitchFamily="34" charset="-120"/>
              </a:rPr>
              <a:t>，並自</a:t>
            </a:r>
            <a:r>
              <a:rPr lang="en-US" altLang="zh-TW" sz="2000" b="1" dirty="0">
                <a:solidFill>
                  <a:srgbClr val="C00000"/>
                </a:solidFill>
                <a:latin typeface="微軟正黑體" panose="020B0604030504040204" pitchFamily="34" charset="-120"/>
                <a:ea typeface="微軟正黑體" panose="020B0604030504040204" pitchFamily="34" charset="-120"/>
              </a:rPr>
              <a:t>11</a:t>
            </a:r>
            <a:r>
              <a:rPr lang="zh-TW" altLang="en-US" sz="2000" b="1" dirty="0">
                <a:solidFill>
                  <a:srgbClr val="C00000"/>
                </a:solidFill>
                <a:latin typeface="微軟正黑體" panose="020B0604030504040204" pitchFamily="34" charset="-120"/>
                <a:ea typeface="微軟正黑體" panose="020B0604030504040204" pitchFamily="34" charset="-120"/>
              </a:rPr>
              <a:t>月</a:t>
            </a:r>
            <a:r>
              <a:rPr lang="en-US" altLang="zh-TW" sz="2000" b="1" dirty="0">
                <a:solidFill>
                  <a:srgbClr val="C00000"/>
                </a:solidFill>
                <a:latin typeface="微軟正黑體" panose="020B0604030504040204" pitchFamily="34" charset="-120"/>
                <a:ea typeface="微軟正黑體" panose="020B0604030504040204" pitchFamily="34" charset="-120"/>
              </a:rPr>
              <a:t>20</a:t>
            </a:r>
            <a:r>
              <a:rPr lang="zh-TW" altLang="en-US" sz="2000" b="1" dirty="0">
                <a:solidFill>
                  <a:srgbClr val="C00000"/>
                </a:solidFill>
                <a:latin typeface="微軟正黑體" panose="020B0604030504040204" pitchFamily="34" charset="-120"/>
                <a:ea typeface="微軟正黑體" panose="020B0604030504040204" pitchFamily="34" charset="-120"/>
              </a:rPr>
              <a:t>日世界兒童日施行。依施行法第</a:t>
            </a:r>
            <a:r>
              <a:rPr lang="en-US" altLang="zh-TW" sz="2000" b="1" dirty="0">
                <a:solidFill>
                  <a:srgbClr val="C00000"/>
                </a:solidFill>
                <a:latin typeface="微軟正黑體" panose="020B0604030504040204" pitchFamily="34" charset="-120"/>
                <a:ea typeface="微軟正黑體" panose="020B0604030504040204" pitchFamily="34" charset="-120"/>
              </a:rPr>
              <a:t>2</a:t>
            </a:r>
            <a:r>
              <a:rPr lang="zh-TW" altLang="en-US" sz="2000" b="1" dirty="0">
                <a:solidFill>
                  <a:srgbClr val="C00000"/>
                </a:solidFill>
                <a:latin typeface="微軟正黑體" panose="020B0604030504040204" pitchFamily="34" charset="-120"/>
                <a:ea typeface="微軟正黑體" panose="020B0604030504040204" pitchFamily="34" charset="-120"/>
              </a:rPr>
              <a:t>條的規定，</a:t>
            </a:r>
            <a:r>
              <a:rPr lang="zh-TW" altLang="zh-TW" sz="2000" b="1" dirty="0">
                <a:solidFill>
                  <a:srgbClr val="C00000"/>
                </a:solidFill>
                <a:latin typeface="微軟正黑體" panose="020B0604030504040204" pitchFamily="34" charset="-120"/>
                <a:ea typeface="微軟正黑體" panose="020B0604030504040204" pitchFamily="34" charset="-120"/>
              </a:rPr>
              <a:t>公約所揭示保障及促進兒童及少年權利之規定，具有國內法律之效力。</a:t>
            </a:r>
            <a:r>
              <a:rPr lang="zh-TW" altLang="en-US" sz="2000" b="1" dirty="0">
                <a:solidFill>
                  <a:srgbClr val="C00000"/>
                </a:solidFill>
                <a:latin typeface="微軟正黑體" panose="020B0604030504040204" pitchFamily="34" charset="-120"/>
                <a:ea typeface="微軟正黑體" panose="020B0604030504040204" pitchFamily="34" charset="-120"/>
              </a:rPr>
              <a:t>這是我國邁向文明及進步的一個里程碑</a:t>
            </a:r>
            <a:r>
              <a:rPr lang="zh-TW" altLang="en-US" sz="2000" b="1" dirty="0" smtClean="0">
                <a:solidFill>
                  <a:srgbClr val="C00000"/>
                </a:solidFill>
                <a:latin typeface="微軟正黑體" panose="020B0604030504040204" pitchFamily="34" charset="-120"/>
                <a:ea typeface="微軟正黑體" panose="020B0604030504040204" pitchFamily="34" charset="-120"/>
              </a:rPr>
              <a:t>！</a:t>
            </a:r>
            <a:endParaRPr lang="en-US" altLang="zh-TW" sz="20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201211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fade">
                                      <p:cBhvr>
                                        <p:cTn id="11" dur="3000"/>
                                        <p:tgtEl>
                                          <p:spTgt spid="8195">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300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fade">
                                      <p:cBhvr>
                                        <p:cTn id="15" dur="30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1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a:xfrm>
            <a:off x="884486" y="1166019"/>
            <a:ext cx="7375028" cy="45259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lang="zh-TW" sz="2000" kern="1200">
                <a:solidFill>
                  <a:schemeClr val="tx1"/>
                </a:solidFill>
                <a:latin typeface="+mj-ea"/>
                <a:ea typeface="+mj-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lang="zh-TW" sz="2000" kern="1200">
                <a:solidFill>
                  <a:schemeClr val="tx1">
                    <a:tint val="75000"/>
                  </a:schemeClr>
                </a:solidFill>
                <a:latin typeface="+mj-ea"/>
                <a:ea typeface="+mj-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lang="zh-TW" sz="1800" kern="1200">
                <a:solidFill>
                  <a:schemeClr val="tx1">
                    <a:tint val="75000"/>
                  </a:schemeClr>
                </a:solidFill>
                <a:latin typeface="+mj-ea"/>
                <a:ea typeface="+mj-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lang="zh-TW" sz="1600" kern="1200">
                <a:solidFill>
                  <a:schemeClr val="tx1">
                    <a:tint val="75000"/>
                  </a:schemeClr>
                </a:solidFill>
                <a:latin typeface="+mj-ea"/>
                <a:ea typeface="+mj-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lang="zh-TW" sz="1600" kern="1200">
                <a:solidFill>
                  <a:schemeClr val="tx1">
                    <a:tint val="75000"/>
                  </a:schemeClr>
                </a:solidFill>
                <a:latin typeface="+mj-ea"/>
                <a:ea typeface="+mj-ea"/>
                <a:cs typeface="+mn-cs"/>
              </a:defRPr>
            </a:lvl5pPr>
            <a:lvl6pPr marL="2286000" indent="0" algn="ctr" defTabSz="914400" rtl="0" eaLnBrk="1" latinLnBrk="0" hangingPunct="1">
              <a:spcBef>
                <a:spcPts val="600"/>
              </a:spcBef>
              <a:buSzPct val="80000"/>
              <a:buFont typeface="Arial" pitchFamily="34" charset="0"/>
              <a:buNone/>
              <a:defRPr lang="zh-TW"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lang="zh-TW"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lang="zh-TW"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lang="zh-TW" sz="1600" kern="1200" baseline="0">
                <a:solidFill>
                  <a:schemeClr val="tx1">
                    <a:tint val="75000"/>
                  </a:schemeClr>
                </a:solidFill>
                <a:latin typeface="+mn-lt"/>
                <a:ea typeface="+mn-ea"/>
                <a:cs typeface="+mn-cs"/>
              </a:defRPr>
            </a:lvl9pPr>
          </a:lstStyle>
          <a:p>
            <a:pPr algn="ctr" fontAlgn="auto">
              <a:lnSpc>
                <a:spcPct val="150000"/>
              </a:lnSpc>
              <a:spcAft>
                <a:spcPts val="0"/>
              </a:spcAft>
              <a:buFontTx/>
              <a:buNone/>
            </a:pPr>
            <a:r>
              <a:rPr lang="zh-TW" altLang="en-US" sz="4000" b="1" dirty="0">
                <a:solidFill>
                  <a:srgbClr val="C00000"/>
                </a:solidFill>
                <a:latin typeface="微軟正黑體" panose="020B0604030504040204" pitchFamily="34" charset="-120"/>
                <a:ea typeface="微軟正黑體" panose="020B0604030504040204" pitchFamily="34" charset="-120"/>
              </a:rPr>
              <a:t>請大家注意，這些規定現在也是我們國家的法律喔！</a:t>
            </a:r>
          </a:p>
        </p:txBody>
      </p:sp>
    </p:spTree>
    <p:extLst>
      <p:ext uri="{BB962C8B-B14F-4D97-AF65-F5344CB8AC3E}">
        <p14:creationId xmlns:p14="http://schemas.microsoft.com/office/powerpoint/2010/main" val="186726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04663" y="1196752"/>
            <a:ext cx="7771793" cy="3704131"/>
          </a:xfrm>
        </p:spPr>
        <p:txBody>
          <a:bodyPr/>
          <a:lstStyle/>
          <a:p>
            <a:pPr>
              <a:buNone/>
            </a:pPr>
            <a:r>
              <a:rPr lang="zh-TW" altLang="en-US" sz="2400" b="1" dirty="0" smtClean="0"/>
              <a:t>兒童權利公約施行法第一條、第二條</a:t>
            </a:r>
            <a:endParaRPr lang="en-US" altLang="zh-TW" sz="2400" b="1" dirty="0" smtClean="0"/>
          </a:p>
          <a:p>
            <a:r>
              <a:rPr lang="zh-TW" altLang="en-US" sz="2400" dirty="0" smtClean="0"/>
              <a:t>第</a:t>
            </a:r>
            <a:r>
              <a:rPr lang="en-US" altLang="zh-TW" sz="2400" dirty="0"/>
              <a:t>1</a:t>
            </a:r>
            <a:r>
              <a:rPr lang="zh-TW" altLang="en-US" sz="2400" dirty="0"/>
              <a:t>條：「為</a:t>
            </a:r>
            <a:r>
              <a:rPr lang="zh-TW" altLang="en-US" sz="2400" u="sng" dirty="0">
                <a:solidFill>
                  <a:srgbClr val="FF0000"/>
                </a:solidFill>
              </a:rPr>
              <a:t>實施聯合國一九八九年兒童權利公約</a:t>
            </a:r>
            <a:r>
              <a:rPr lang="zh-TW" altLang="en-US" sz="2400" dirty="0"/>
              <a:t>（</a:t>
            </a:r>
            <a:r>
              <a:rPr lang="en-US" altLang="zh-TW" sz="2400" dirty="0"/>
              <a:t>Convention on the Rights of the Child </a:t>
            </a:r>
            <a:r>
              <a:rPr lang="zh-TW" altLang="en-US" sz="2400" dirty="0"/>
              <a:t>，以下簡稱公約），</a:t>
            </a:r>
            <a:r>
              <a:rPr lang="zh-TW" altLang="en-US" sz="2400" u="sng" dirty="0">
                <a:solidFill>
                  <a:srgbClr val="FF0000"/>
                </a:solidFill>
              </a:rPr>
              <a:t>健全兒童及少年身心發展</a:t>
            </a:r>
            <a:r>
              <a:rPr lang="zh-TW" altLang="en-US" sz="2400" dirty="0"/>
              <a:t>，</a:t>
            </a:r>
            <a:r>
              <a:rPr lang="zh-TW" altLang="en-US" sz="2400" u="sng" dirty="0">
                <a:solidFill>
                  <a:srgbClr val="FF0000"/>
                </a:solidFill>
              </a:rPr>
              <a:t>落實保障及促進兒童及少年權利</a:t>
            </a:r>
            <a:r>
              <a:rPr lang="zh-TW" altLang="en-US" sz="2400" dirty="0"/>
              <a:t>，特制定本法。」</a:t>
            </a:r>
          </a:p>
          <a:p>
            <a:endParaRPr lang="en-US" altLang="zh-TW" sz="2400" dirty="0" smtClean="0"/>
          </a:p>
          <a:p>
            <a:r>
              <a:rPr lang="zh-TW" altLang="en-US" sz="2400" dirty="0" smtClean="0"/>
              <a:t>第</a:t>
            </a:r>
            <a:r>
              <a:rPr lang="en-US" altLang="zh-TW" sz="2400" dirty="0" smtClean="0"/>
              <a:t>2</a:t>
            </a:r>
            <a:r>
              <a:rPr lang="zh-TW" altLang="en-US" sz="2400" dirty="0" smtClean="0"/>
              <a:t>條：「公約所揭示保障及促進兒童及少年權利之規定，具有</a:t>
            </a:r>
            <a:r>
              <a:rPr lang="zh-TW" altLang="en-US" sz="2400" u="sng" dirty="0" smtClean="0">
                <a:solidFill>
                  <a:srgbClr val="FF0000"/>
                </a:solidFill>
              </a:rPr>
              <a:t>國內法律之效力</a:t>
            </a:r>
            <a:r>
              <a:rPr lang="zh-TW" altLang="en-US" sz="2400" dirty="0" smtClean="0"/>
              <a:t>。</a:t>
            </a:r>
            <a:endParaRPr lang="zh-TW" altLang="en-US" sz="2400" dirty="0"/>
          </a:p>
        </p:txBody>
      </p:sp>
      <p:sp>
        <p:nvSpPr>
          <p:cNvPr id="4" name="投影片編號版面配置區 3"/>
          <p:cNvSpPr>
            <a:spLocks noGrp="1"/>
          </p:cNvSpPr>
          <p:nvPr>
            <p:ph type="sldNum" sz="quarter" idx="12"/>
          </p:nvPr>
        </p:nvSpPr>
        <p:spPr/>
        <p:txBody>
          <a:bodyPr/>
          <a:lstStyle/>
          <a:p>
            <a:fld id="{28E1F387-410A-4AA1-951A-92C12DF3C881}" type="slidenum">
              <a:rPr lang="zh-TW" altLang="en-US" smtClean="0"/>
              <a:pPr/>
              <a:t>16</a:t>
            </a:fld>
            <a:endParaRPr lang="zh-TW" altLang="en-US"/>
          </a:p>
        </p:txBody>
      </p:sp>
      <p:pic>
        <p:nvPicPr>
          <p:cNvPr id="45060" name="Picture 4" descr="A girl in India rides on a merry-go-round"/>
          <p:cNvPicPr>
            <a:picLocks noChangeAspect="1" noChangeArrowheads="1"/>
          </p:cNvPicPr>
          <p:nvPr/>
        </p:nvPicPr>
        <p:blipFill>
          <a:blip r:embed="rId3"/>
          <a:srcRect/>
          <a:stretch>
            <a:fillRect/>
          </a:stretch>
        </p:blipFill>
        <p:spPr bwMode="auto">
          <a:xfrm rot="521110">
            <a:off x="4448050" y="5105415"/>
            <a:ext cx="2438873" cy="1382030"/>
          </a:xfrm>
          <a:prstGeom prst="rect">
            <a:avLst/>
          </a:prstGeom>
          <a:noFill/>
        </p:spPr>
      </p:pic>
      <p:pic>
        <p:nvPicPr>
          <p:cNvPr id="7" name="Picture 2" descr="A girl and a boy smiling, cover photo from UNICEF Annual Report 2014"/>
          <p:cNvPicPr>
            <a:picLocks noChangeAspect="1" noChangeArrowheads="1"/>
          </p:cNvPicPr>
          <p:nvPr/>
        </p:nvPicPr>
        <p:blipFill>
          <a:blip r:embed="rId4"/>
          <a:srcRect/>
          <a:stretch>
            <a:fillRect/>
          </a:stretch>
        </p:blipFill>
        <p:spPr bwMode="auto">
          <a:xfrm rot="21112622">
            <a:off x="988541" y="5063298"/>
            <a:ext cx="2395271" cy="1357322"/>
          </a:xfrm>
          <a:prstGeom prst="rect">
            <a:avLst/>
          </a:prstGeom>
          <a:noFill/>
        </p:spPr>
      </p:pic>
    </p:spTree>
    <p:extLst>
      <p:ext uri="{BB962C8B-B14F-4D97-AF65-F5344CB8AC3E}">
        <p14:creationId xmlns:p14="http://schemas.microsoft.com/office/powerpoint/2010/main" val="215737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5"/>
          <p:cNvSpPr>
            <a:spLocks noGrp="1"/>
          </p:cNvSpPr>
          <p:nvPr>
            <p:ph type="title"/>
          </p:nvPr>
        </p:nvSpPr>
        <p:spPr>
          <a:xfrm>
            <a:off x="1026467" y="543396"/>
            <a:ext cx="8003233" cy="719609"/>
          </a:xfrm>
        </p:spPr>
        <p:txBody>
          <a:bodyPr/>
          <a:lstStyle/>
          <a:p>
            <a:pPr>
              <a:defRPr/>
            </a:pPr>
            <a:r>
              <a:rPr lang="zh-TW" altLang="en-US" sz="3600" b="1" dirty="0">
                <a:solidFill>
                  <a:srgbClr val="7030A0"/>
                </a:solidFill>
                <a:latin typeface="微軟正黑體" panose="020B0604030504040204" pitchFamily="34" charset="-120"/>
                <a:ea typeface="微軟正黑體" panose="020B0604030504040204" pitchFamily="34" charset="-120"/>
              </a:rPr>
              <a:t>兒童權利公約施行法對公部門的重要性</a:t>
            </a:r>
          </a:p>
        </p:txBody>
      </p:sp>
      <p:sp>
        <p:nvSpPr>
          <p:cNvPr id="6" name="內容版面配置區 6"/>
          <p:cNvSpPr>
            <a:spLocks noGrp="1"/>
          </p:cNvSpPr>
          <p:nvPr>
            <p:ph idx="1"/>
          </p:nvPr>
        </p:nvSpPr>
        <p:spPr>
          <a:xfrm>
            <a:off x="346561" y="1701354"/>
            <a:ext cx="8784975" cy="4103910"/>
          </a:xfrm>
        </p:spPr>
        <p:txBody>
          <a:bodyPr/>
          <a:lstStyle/>
          <a:p>
            <a:pPr eaLnBrk="1" hangingPunct="1">
              <a:spcBef>
                <a:spcPts val="1200"/>
              </a:spcBef>
              <a:buFont typeface="Wingdings" panose="05000000000000000000" pitchFamily="2" charset="2"/>
              <a:buChar char="§"/>
              <a:defRPr/>
            </a:pPr>
            <a:r>
              <a:rPr lang="zh-TW" altLang="en-US" sz="2400" dirty="0">
                <a:solidFill>
                  <a:srgbClr val="7030A0"/>
                </a:solidFill>
                <a:latin typeface="微軟正黑體" panose="020B0604030504040204" pitchFamily="34" charset="-120"/>
                <a:ea typeface="微軟正黑體" panose="020B0604030504040204" pitchFamily="34" charset="-120"/>
                <a:cs typeface="Times New Roman" pitchFamily="18" charset="0"/>
              </a:rPr>
              <a:t>依據兒童權利公約施行法第七條及第九條規定</a:t>
            </a:r>
            <a:endParaRPr lang="en-US" altLang="zh-TW" sz="2400" dirty="0">
              <a:solidFill>
                <a:srgbClr val="7030A0"/>
              </a:solidFill>
              <a:latin typeface="微軟正黑體" panose="020B0604030504040204" pitchFamily="34" charset="-120"/>
              <a:ea typeface="微軟正黑體" panose="020B0604030504040204" pitchFamily="34" charset="-120"/>
              <a:cs typeface="Times New Roman" pitchFamily="18" charset="0"/>
            </a:endParaRPr>
          </a:p>
          <a:p>
            <a:pPr marL="0" indent="0" eaLnBrk="1" hangingPunct="1">
              <a:spcBef>
                <a:spcPts val="1200"/>
              </a:spcBef>
              <a:buNone/>
              <a:defRPr/>
            </a:pPr>
            <a:r>
              <a:rPr lang="zh-TW" altLang="zh-TW" dirty="0">
                <a:solidFill>
                  <a:srgbClr val="7030A0"/>
                </a:solidFill>
                <a:latin typeface="微軟正黑體" panose="020B0604030504040204" pitchFamily="34" charset="-120"/>
                <a:ea typeface="微軟正黑體" panose="020B0604030504040204" pitchFamily="34" charset="-120"/>
                <a:cs typeface="Times New Roman" pitchFamily="18" charset="0"/>
              </a:rPr>
              <a:t> </a:t>
            </a:r>
            <a:r>
              <a:rPr lang="zh-TW" altLang="en-US" dirty="0">
                <a:solidFill>
                  <a:srgbClr val="7030A0"/>
                </a:solidFill>
                <a:latin typeface="微軟正黑體" panose="020B0604030504040204" pitchFamily="34" charset="-120"/>
                <a:ea typeface="微軟正黑體" panose="020B0604030504040204" pitchFamily="34" charset="-120"/>
                <a:cs typeface="Times New Roman" pitchFamily="18" charset="0"/>
              </a:rPr>
              <a:t>   </a:t>
            </a:r>
            <a:r>
              <a:rPr lang="zh-TW" altLang="en-US" sz="2400" dirty="0">
                <a:solidFill>
                  <a:srgbClr val="7030A0"/>
                </a:solidFill>
                <a:latin typeface="微軟正黑體" panose="020B0604030504040204" pitchFamily="34" charset="-120"/>
                <a:ea typeface="微軟正黑體" panose="020B0604030504040204" pitchFamily="34" charset="-120"/>
                <a:cs typeface="Times New Roman" pitchFamily="18" charset="0"/>
              </a:rPr>
              <a:t>公部門必須完成的事項如下：</a:t>
            </a:r>
            <a:endParaRPr lang="en-US" altLang="zh-TW" sz="2400" dirty="0">
              <a:solidFill>
                <a:srgbClr val="7030A0"/>
              </a:solidFill>
              <a:latin typeface="微軟正黑體" panose="020B0604030504040204" pitchFamily="34" charset="-120"/>
              <a:ea typeface="微軟正黑體" panose="020B0604030504040204" pitchFamily="34" charset="-120"/>
              <a:cs typeface="Times New Roman" pitchFamily="18" charset="0"/>
            </a:endParaRPr>
          </a:p>
          <a:p>
            <a:pPr lvl="1">
              <a:spcBef>
                <a:spcPts val="1200"/>
              </a:spcBef>
              <a:buFont typeface="Wingdings" panose="05000000000000000000" pitchFamily="2" charset="2"/>
              <a:buChar char="§"/>
              <a:tabLst>
                <a:tab pos="2867025" algn="l"/>
              </a:tabLst>
              <a:defRPr/>
            </a:pPr>
            <a:r>
              <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rPr>
              <a:t>104</a:t>
            </a:r>
            <a:r>
              <a:rPr lang="zh-TW" altLang="en-US" sz="1800" dirty="0">
                <a:solidFill>
                  <a:srgbClr val="7030A0"/>
                </a:solidFill>
                <a:latin typeface="微軟正黑體" panose="020B0604030504040204" pitchFamily="34" charset="-120"/>
                <a:ea typeface="微軟正黑體" panose="020B0604030504040204" pitchFamily="34" charset="-120"/>
                <a:cs typeface="Times New Roman" pitchFamily="18" charset="0"/>
              </a:rPr>
              <a:t>年</a:t>
            </a:r>
            <a:r>
              <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rPr>
              <a:t>11</a:t>
            </a:r>
            <a:r>
              <a:rPr lang="zh-TW" altLang="en-US" sz="1800" dirty="0">
                <a:solidFill>
                  <a:srgbClr val="7030A0"/>
                </a:solidFill>
                <a:latin typeface="微軟正黑體" panose="020B0604030504040204" pitchFamily="34" charset="-120"/>
                <a:ea typeface="微軟正黑體" panose="020B0604030504040204" pitchFamily="34" charset="-120"/>
                <a:cs typeface="Times New Roman" pitchFamily="18" charset="0"/>
              </a:rPr>
              <a:t>月</a:t>
            </a:r>
            <a:r>
              <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rPr>
              <a:t>20</a:t>
            </a:r>
            <a:r>
              <a:rPr lang="zh-TW" altLang="en-US" sz="1800" dirty="0">
                <a:solidFill>
                  <a:srgbClr val="7030A0"/>
                </a:solidFill>
                <a:latin typeface="微軟正黑體" panose="020B0604030504040204" pitchFamily="34" charset="-120"/>
                <a:ea typeface="微軟正黑體" panose="020B0604030504040204" pitchFamily="34" charset="-120"/>
                <a:cs typeface="Times New Roman" pitchFamily="18" charset="0"/>
              </a:rPr>
              <a:t>日：提出法規及行政措施的優先檢視清單；</a:t>
            </a:r>
            <a:endPar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endParaRPr>
          </a:p>
          <a:p>
            <a:pPr lvl="1">
              <a:spcBef>
                <a:spcPts val="1200"/>
              </a:spcBef>
              <a:buFont typeface="Wingdings" panose="05000000000000000000" pitchFamily="2" charset="2"/>
              <a:buChar char="§"/>
              <a:tabLst>
                <a:tab pos="2867025" algn="l"/>
              </a:tabLst>
              <a:defRPr/>
            </a:pPr>
            <a:r>
              <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rPr>
              <a:t>105</a:t>
            </a:r>
            <a:r>
              <a:rPr lang="zh-TW" altLang="en-US" sz="1800" dirty="0">
                <a:solidFill>
                  <a:srgbClr val="7030A0"/>
                </a:solidFill>
                <a:latin typeface="微軟正黑體" panose="020B0604030504040204" pitchFamily="34" charset="-120"/>
                <a:ea typeface="微軟正黑體" panose="020B0604030504040204" pitchFamily="34" charset="-120"/>
                <a:cs typeface="Times New Roman" pitchFamily="18" charset="0"/>
              </a:rPr>
              <a:t>年</a:t>
            </a:r>
            <a:r>
              <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rPr>
              <a:t>11</a:t>
            </a:r>
            <a:r>
              <a:rPr lang="zh-TW" altLang="en-US" sz="1800" dirty="0">
                <a:solidFill>
                  <a:srgbClr val="7030A0"/>
                </a:solidFill>
                <a:latin typeface="微軟正黑體" panose="020B0604030504040204" pitchFamily="34" charset="-120"/>
                <a:ea typeface="微軟正黑體" panose="020B0604030504040204" pitchFamily="34" charset="-120"/>
                <a:cs typeface="Times New Roman" pitchFamily="18" charset="0"/>
              </a:rPr>
              <a:t>月</a:t>
            </a:r>
            <a:r>
              <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rPr>
              <a:t>20</a:t>
            </a:r>
            <a:r>
              <a:rPr lang="zh-TW" altLang="en-US" sz="1800" dirty="0">
                <a:solidFill>
                  <a:srgbClr val="7030A0"/>
                </a:solidFill>
                <a:latin typeface="微軟正黑體" panose="020B0604030504040204" pitchFamily="34" charset="-120"/>
                <a:ea typeface="微軟正黑體" panose="020B0604030504040204" pitchFamily="34" charset="-120"/>
                <a:cs typeface="Times New Roman" pitchFamily="18" charset="0"/>
              </a:rPr>
              <a:t>日：提出第一次國家報告；</a:t>
            </a:r>
            <a:endPar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endParaRPr>
          </a:p>
          <a:p>
            <a:pPr lvl="1">
              <a:spcBef>
                <a:spcPts val="1200"/>
              </a:spcBef>
              <a:buFont typeface="Wingdings" panose="05000000000000000000" pitchFamily="2" charset="2"/>
              <a:buChar char="§"/>
              <a:tabLst>
                <a:tab pos="2867025" algn="l"/>
              </a:tabLst>
              <a:defRPr/>
            </a:pPr>
            <a:r>
              <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rPr>
              <a:t>106</a:t>
            </a:r>
            <a:r>
              <a:rPr lang="zh-TW" altLang="en-US" sz="1800" dirty="0">
                <a:solidFill>
                  <a:srgbClr val="7030A0"/>
                </a:solidFill>
                <a:latin typeface="微軟正黑體" panose="020B0604030504040204" pitchFamily="34" charset="-120"/>
                <a:ea typeface="微軟正黑體" panose="020B0604030504040204" pitchFamily="34" charset="-120"/>
                <a:cs typeface="Times New Roman" pitchFamily="18" charset="0"/>
              </a:rPr>
              <a:t>年</a:t>
            </a:r>
            <a:r>
              <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rPr>
              <a:t>11</a:t>
            </a:r>
            <a:r>
              <a:rPr lang="zh-TW" altLang="en-US" sz="1800" dirty="0">
                <a:solidFill>
                  <a:srgbClr val="7030A0"/>
                </a:solidFill>
                <a:latin typeface="微軟正黑體" panose="020B0604030504040204" pitchFamily="34" charset="-120"/>
                <a:ea typeface="微軟正黑體" panose="020B0604030504040204" pitchFamily="34" charset="-120"/>
                <a:cs typeface="Times New Roman" pitchFamily="18" charset="0"/>
              </a:rPr>
              <a:t>月</a:t>
            </a:r>
            <a:r>
              <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rPr>
              <a:t>20</a:t>
            </a:r>
            <a:r>
              <a:rPr lang="zh-TW" altLang="en-US" sz="1800" dirty="0">
                <a:solidFill>
                  <a:srgbClr val="7030A0"/>
                </a:solidFill>
                <a:latin typeface="微軟正黑體" panose="020B0604030504040204" pitchFamily="34" charset="-120"/>
                <a:ea typeface="微軟正黑體" panose="020B0604030504040204" pitchFamily="34" charset="-120"/>
                <a:cs typeface="Times New Roman" pitchFamily="18" charset="0"/>
              </a:rPr>
              <a:t>日：完成法規之增修或廢止及行政措施之改進；</a:t>
            </a:r>
            <a:endPar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endParaRPr>
          </a:p>
          <a:p>
            <a:pPr lvl="1">
              <a:spcBef>
                <a:spcPts val="1200"/>
              </a:spcBef>
              <a:buFont typeface="Wingdings" panose="05000000000000000000" pitchFamily="2" charset="2"/>
              <a:buChar char="§"/>
              <a:tabLst>
                <a:tab pos="2867025" algn="l"/>
              </a:tabLst>
              <a:defRPr/>
            </a:pPr>
            <a:r>
              <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rPr>
              <a:t>108</a:t>
            </a:r>
            <a:r>
              <a:rPr lang="zh-TW" altLang="en-US" sz="1800" dirty="0">
                <a:solidFill>
                  <a:srgbClr val="7030A0"/>
                </a:solidFill>
                <a:latin typeface="微軟正黑體" panose="020B0604030504040204" pitchFamily="34" charset="-120"/>
                <a:ea typeface="微軟正黑體" panose="020B0604030504040204" pitchFamily="34" charset="-120"/>
                <a:cs typeface="Times New Roman" pitchFamily="18" charset="0"/>
              </a:rPr>
              <a:t>年</a:t>
            </a:r>
            <a:r>
              <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rPr>
              <a:t>11</a:t>
            </a:r>
            <a:r>
              <a:rPr lang="zh-TW" altLang="en-US" sz="1800" dirty="0">
                <a:solidFill>
                  <a:srgbClr val="7030A0"/>
                </a:solidFill>
                <a:latin typeface="微軟正黑體" panose="020B0604030504040204" pitchFamily="34" charset="-120"/>
                <a:ea typeface="微軟正黑體" panose="020B0604030504040204" pitchFamily="34" charset="-120"/>
                <a:cs typeface="Times New Roman" pitchFamily="18" charset="0"/>
              </a:rPr>
              <a:t>月</a:t>
            </a:r>
            <a:r>
              <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rPr>
              <a:t>20</a:t>
            </a:r>
            <a:r>
              <a:rPr lang="zh-TW" altLang="en-US" sz="1800" dirty="0">
                <a:solidFill>
                  <a:srgbClr val="7030A0"/>
                </a:solidFill>
                <a:latin typeface="微軟正黑體" panose="020B0604030504040204" pitchFamily="34" charset="-120"/>
                <a:ea typeface="微軟正黑體" panose="020B0604030504040204" pitchFamily="34" charset="-120"/>
                <a:cs typeface="Times New Roman" pitchFamily="18" charset="0"/>
              </a:rPr>
              <a:t>日：完成其餘法規之制（訂）定、修正或廢止及行政措施之改進；</a:t>
            </a:r>
            <a:endPar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endParaRPr>
          </a:p>
          <a:p>
            <a:pPr lvl="1">
              <a:spcBef>
                <a:spcPts val="1200"/>
              </a:spcBef>
              <a:buFont typeface="Wingdings" panose="05000000000000000000" pitchFamily="2" charset="2"/>
              <a:buChar char="§"/>
              <a:tabLst>
                <a:tab pos="2867025" algn="l"/>
              </a:tabLst>
              <a:defRPr/>
            </a:pPr>
            <a:r>
              <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rPr>
              <a:t>110</a:t>
            </a:r>
            <a:r>
              <a:rPr lang="zh-TW" altLang="en-US" sz="1800" dirty="0">
                <a:solidFill>
                  <a:srgbClr val="7030A0"/>
                </a:solidFill>
                <a:latin typeface="微軟正黑體" panose="020B0604030504040204" pitchFamily="34" charset="-120"/>
                <a:ea typeface="微軟正黑體" panose="020B0604030504040204" pitchFamily="34" charset="-120"/>
                <a:cs typeface="Times New Roman" pitchFamily="18" charset="0"/>
              </a:rPr>
              <a:t>年</a:t>
            </a:r>
            <a:r>
              <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rPr>
              <a:t>11</a:t>
            </a:r>
            <a:r>
              <a:rPr lang="zh-TW" altLang="en-US" sz="1800" dirty="0">
                <a:solidFill>
                  <a:srgbClr val="7030A0"/>
                </a:solidFill>
                <a:latin typeface="微軟正黑體" panose="020B0604030504040204" pitchFamily="34" charset="-120"/>
                <a:ea typeface="微軟正黑體" panose="020B0604030504040204" pitchFamily="34" charset="-120"/>
                <a:cs typeface="Times New Roman" pitchFamily="18" charset="0"/>
              </a:rPr>
              <a:t>月</a:t>
            </a:r>
            <a:r>
              <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rPr>
              <a:t>20</a:t>
            </a:r>
            <a:r>
              <a:rPr lang="zh-TW" altLang="en-US" sz="1800" dirty="0">
                <a:solidFill>
                  <a:srgbClr val="7030A0"/>
                </a:solidFill>
                <a:latin typeface="微軟正黑體" panose="020B0604030504040204" pitchFamily="34" charset="-120"/>
                <a:ea typeface="微軟正黑體" panose="020B0604030504040204" pitchFamily="34" charset="-120"/>
                <a:cs typeface="Times New Roman" pitchFamily="18" charset="0"/>
              </a:rPr>
              <a:t>日：提出第二次國家報告。</a:t>
            </a:r>
            <a:endParaRPr lang="en-US" altLang="zh-TW" sz="1800" dirty="0">
              <a:solidFill>
                <a:srgbClr val="7030A0"/>
              </a:solidFill>
              <a:latin typeface="微軟正黑體" panose="020B0604030504040204" pitchFamily="34" charset="-120"/>
              <a:ea typeface="微軟正黑體" panose="020B0604030504040204" pitchFamily="34" charset="-12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4852146"/>
            <a:ext cx="2422952" cy="181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9992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000"/>
                                        <p:tgtEl>
                                          <p:spTgt spid="6">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3000"/>
                                        <p:tgtEl>
                                          <p:spTgt spid="6">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80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000"/>
                                        <p:tgtEl>
                                          <p:spTgt spid="6">
                                            <p:txEl>
                                              <p:pRg st="2" end="2"/>
                                            </p:txEl>
                                          </p:spTgt>
                                        </p:tgtEl>
                                      </p:cBhvr>
                                    </p:animEffect>
                                  </p:childTnLst>
                                </p:cTn>
                              </p:par>
                            </p:childTnLst>
                          </p:cTn>
                        </p:par>
                        <p:par>
                          <p:cTn id="16" fill="hold">
                            <p:stCondLst>
                              <p:cond delay="16000"/>
                            </p:stCondLst>
                            <p:childTnLst>
                              <p:par>
                                <p:cTn id="17" presetID="10" presetClass="entr" presetSubtype="0" fill="hold" grpId="0" nodeType="afterEffect">
                                  <p:stCondLst>
                                    <p:cond delay="60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childTnLst>
                          </p:cTn>
                        </p:par>
                        <p:par>
                          <p:cTn id="20" fill="hold">
                            <p:stCondLst>
                              <p:cond delay="24000"/>
                            </p:stCondLst>
                            <p:childTnLst>
                              <p:par>
                                <p:cTn id="21" presetID="10" presetClass="entr" presetSubtype="0" fill="hold" grpId="0" nodeType="afterEffect">
                                  <p:stCondLst>
                                    <p:cond delay="300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2000"/>
                                        <p:tgtEl>
                                          <p:spTgt spid="6">
                                            <p:txEl>
                                              <p:pRg st="4" end="4"/>
                                            </p:txEl>
                                          </p:spTgt>
                                        </p:tgtEl>
                                      </p:cBhvr>
                                    </p:animEffect>
                                  </p:childTnLst>
                                </p:cTn>
                              </p:par>
                            </p:childTnLst>
                          </p:cTn>
                        </p:par>
                        <p:par>
                          <p:cTn id="24" fill="hold">
                            <p:stCondLst>
                              <p:cond delay="29000"/>
                            </p:stCondLst>
                            <p:childTnLst>
                              <p:par>
                                <p:cTn id="25" presetID="10" presetClass="entr" presetSubtype="0" fill="hold" grpId="0" nodeType="afterEffect">
                                  <p:stCondLst>
                                    <p:cond delay="400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000"/>
                                        <p:tgtEl>
                                          <p:spTgt spid="6">
                                            <p:txEl>
                                              <p:pRg st="5" end="5"/>
                                            </p:txEl>
                                          </p:spTgt>
                                        </p:tgtEl>
                                      </p:cBhvr>
                                    </p:animEffect>
                                  </p:childTnLst>
                                </p:cTn>
                              </p:par>
                            </p:childTnLst>
                          </p:cTn>
                        </p:par>
                        <p:par>
                          <p:cTn id="28" fill="hold">
                            <p:stCondLst>
                              <p:cond delay="35000"/>
                            </p:stCondLst>
                            <p:childTnLst>
                              <p:par>
                                <p:cTn id="29" presetID="10" presetClass="entr" presetSubtype="0" fill="hold" grpId="0" nodeType="afterEffect">
                                  <p:stCondLst>
                                    <p:cond delay="800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11038" y="1854925"/>
            <a:ext cx="2321924" cy="773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dirty="0"/>
          </a:p>
          <a:p>
            <a:pPr algn="ctr"/>
            <a:endParaRPr lang="en-US" altLang="zh-TW" dirty="0" smtClean="0"/>
          </a:p>
          <a:p>
            <a:pPr algn="ctr"/>
            <a:endParaRPr lang="en-US" altLang="zh-TW" dirty="0"/>
          </a:p>
          <a:p>
            <a:pPr algn="ctr"/>
            <a:endParaRPr lang="en-US" altLang="zh-TW" dirty="0" smtClean="0"/>
          </a:p>
          <a:p>
            <a:pPr algn="ctr"/>
            <a:endParaRPr lang="en-US" altLang="zh-TW" dirty="0"/>
          </a:p>
          <a:p>
            <a:pPr algn="ctr"/>
            <a:endParaRPr lang="en-US" altLang="zh-TW" dirty="0" smtClean="0"/>
          </a:p>
          <a:p>
            <a:pPr algn="ctr"/>
            <a:r>
              <a:rPr lang="zh-TW" altLang="en-US" sz="2400" dirty="0">
                <a:solidFill>
                  <a:schemeClr val="tx1"/>
                </a:solidFill>
                <a:latin typeface="標楷體" panose="03000509000000000000" pitchFamily="65" charset="-120"/>
                <a:ea typeface="標楷體" panose="03000509000000000000" pitchFamily="65" charset="-120"/>
              </a:rPr>
              <a:t>兒童權利公約</a:t>
            </a:r>
            <a:endParaRPr lang="en-US" altLang="zh-TW" sz="2400" dirty="0"/>
          </a:p>
          <a:p>
            <a:pPr algn="ctr"/>
            <a:endParaRPr lang="en-US" altLang="zh-TW" dirty="0"/>
          </a:p>
          <a:p>
            <a:pPr algn="ctr"/>
            <a:endParaRPr lang="en-US" altLang="zh-TW" dirty="0" smtClean="0"/>
          </a:p>
          <a:p>
            <a:pPr algn="ctr"/>
            <a:endParaRPr lang="en-US" altLang="zh-TW" dirty="0"/>
          </a:p>
          <a:p>
            <a:pPr algn="ctr"/>
            <a:endParaRPr lang="en-US" altLang="zh-TW" dirty="0" smtClean="0"/>
          </a:p>
          <a:p>
            <a:pPr algn="ctr"/>
            <a:endParaRPr lang="en-US" altLang="zh-TW" dirty="0"/>
          </a:p>
          <a:p>
            <a:pPr algn="ctr"/>
            <a:endParaRPr lang="en-US" altLang="zh-TW" dirty="0" smtClean="0"/>
          </a:p>
        </p:txBody>
      </p:sp>
      <p:sp>
        <p:nvSpPr>
          <p:cNvPr id="2" name="標題 1"/>
          <p:cNvSpPr>
            <a:spLocks noGrp="1"/>
          </p:cNvSpPr>
          <p:nvPr>
            <p:ph type="ctrTitle"/>
          </p:nvPr>
        </p:nvSpPr>
        <p:spPr>
          <a:xfrm>
            <a:off x="2778250" y="786645"/>
            <a:ext cx="3672408" cy="588611"/>
          </a:xfrm>
        </p:spPr>
        <p:txBody>
          <a:bodyPr>
            <a:normAutofit/>
          </a:bodyPr>
          <a:lstStyle/>
          <a:p>
            <a:r>
              <a:rPr lang="zh-TW" altLang="en-US" sz="2700" dirty="0">
                <a:solidFill>
                  <a:schemeClr val="tx1"/>
                </a:solidFill>
                <a:latin typeface="標楷體" panose="03000509000000000000" pitchFamily="65" charset="-120"/>
                <a:ea typeface="標楷體" panose="03000509000000000000" pitchFamily="65" charset="-120"/>
              </a:rPr>
              <a:t>我國兒少權利保護體系</a:t>
            </a:r>
          </a:p>
        </p:txBody>
      </p:sp>
      <p:sp>
        <p:nvSpPr>
          <p:cNvPr id="3" name="副標題 2"/>
          <p:cNvSpPr>
            <a:spLocks noGrp="1"/>
          </p:cNvSpPr>
          <p:nvPr>
            <p:ph type="subTitle" idx="1"/>
          </p:nvPr>
        </p:nvSpPr>
        <p:spPr>
          <a:xfrm>
            <a:off x="1403648" y="4509120"/>
            <a:ext cx="6858000" cy="849936"/>
          </a:xfrm>
        </p:spPr>
        <p:txBody>
          <a:bodyPr>
            <a:noAutofit/>
          </a:bodyPr>
          <a:lstStyle/>
          <a:p>
            <a:pPr marL="257175" indent="-257175" algn="l">
              <a:buFont typeface="Arial" panose="020B0604020202020204" pitchFamily="34" charset="0"/>
              <a:buChar char="•"/>
            </a:pPr>
            <a:r>
              <a:rPr lang="zh-TW" altLang="en-US" sz="2100" dirty="0">
                <a:latin typeface="標楷體" panose="03000509000000000000" pitchFamily="65" charset="-120"/>
                <a:ea typeface="標楷體" panose="03000509000000000000" pitchFamily="65" charset="-120"/>
              </a:rPr>
              <a:t>兒童權利公約因施行法的制定，居於類似特別法的較高地位，所有我國兒少相關法律皆不得與之牴觸。</a:t>
            </a:r>
            <a:endParaRPr lang="en-US" altLang="zh-TW" sz="2100" dirty="0">
              <a:latin typeface="標楷體" panose="03000509000000000000" pitchFamily="65" charset="-120"/>
              <a:ea typeface="標楷體" panose="03000509000000000000" pitchFamily="65" charset="-120"/>
            </a:endParaRPr>
          </a:p>
          <a:p>
            <a:pPr marL="257175" indent="-257175" algn="l">
              <a:buFont typeface="Arial" panose="020B0604020202020204" pitchFamily="34" charset="0"/>
              <a:buChar char="•"/>
            </a:pPr>
            <a:r>
              <a:rPr lang="zh-TW" altLang="en-US" sz="2100" dirty="0">
                <a:latin typeface="標楷體" panose="03000509000000000000" pitchFamily="65" charset="-120"/>
                <a:ea typeface="標楷體" panose="03000509000000000000" pitchFamily="65" charset="-120"/>
              </a:rPr>
              <a:t>「兒少最佳利益」為貫穿所有法律的基本原則。</a:t>
            </a:r>
          </a:p>
        </p:txBody>
      </p:sp>
      <p:sp>
        <p:nvSpPr>
          <p:cNvPr id="5" name="矩形 4"/>
          <p:cNvSpPr/>
          <p:nvPr/>
        </p:nvSpPr>
        <p:spPr>
          <a:xfrm>
            <a:off x="3419872" y="3123655"/>
            <a:ext cx="2321924" cy="773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標楷體" panose="03000509000000000000" pitchFamily="65" charset="-120"/>
                <a:ea typeface="標楷體" panose="03000509000000000000" pitchFamily="65" charset="-120"/>
              </a:rPr>
              <a:t>兒童及少年性剝削防制條例</a:t>
            </a:r>
          </a:p>
        </p:txBody>
      </p:sp>
      <p:sp>
        <p:nvSpPr>
          <p:cNvPr id="6" name="矩形 5"/>
          <p:cNvSpPr/>
          <p:nvPr/>
        </p:nvSpPr>
        <p:spPr>
          <a:xfrm>
            <a:off x="339634" y="3123655"/>
            <a:ext cx="2321924" cy="773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標楷體" panose="03000509000000000000" pitchFamily="65" charset="-120"/>
                <a:ea typeface="標楷體" panose="03000509000000000000" pitchFamily="65" charset="-120"/>
              </a:rPr>
              <a:t>兒童及少年福利與權益保障法</a:t>
            </a:r>
          </a:p>
        </p:txBody>
      </p:sp>
      <p:sp>
        <p:nvSpPr>
          <p:cNvPr id="7" name="矩形 6"/>
          <p:cNvSpPr/>
          <p:nvPr/>
        </p:nvSpPr>
        <p:spPr>
          <a:xfrm>
            <a:off x="6965768" y="3123655"/>
            <a:ext cx="1355272" cy="773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標楷體" panose="03000509000000000000" pitchFamily="65" charset="-120"/>
                <a:ea typeface="標楷體" panose="03000509000000000000" pitchFamily="65" charset="-120"/>
              </a:rPr>
              <a:t>其他</a:t>
            </a:r>
          </a:p>
        </p:txBody>
      </p:sp>
      <p:cxnSp>
        <p:nvCxnSpPr>
          <p:cNvPr id="9" name="直線接點 8"/>
          <p:cNvCxnSpPr>
            <a:stCxn id="4" idx="2"/>
            <a:endCxn id="5" idx="0"/>
          </p:cNvCxnSpPr>
          <p:nvPr/>
        </p:nvCxnSpPr>
        <p:spPr>
          <a:xfrm>
            <a:off x="4572000" y="2628900"/>
            <a:ext cx="0" cy="494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a:stCxn id="4" idx="2"/>
            <a:endCxn id="6" idx="0"/>
          </p:cNvCxnSpPr>
          <p:nvPr/>
        </p:nvCxnSpPr>
        <p:spPr>
          <a:xfrm flipH="1">
            <a:off x="1500597" y="2628900"/>
            <a:ext cx="3071404" cy="494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接點 12"/>
          <p:cNvCxnSpPr>
            <a:stCxn id="4" idx="2"/>
            <a:endCxn id="7" idx="0"/>
          </p:cNvCxnSpPr>
          <p:nvPr/>
        </p:nvCxnSpPr>
        <p:spPr>
          <a:xfrm>
            <a:off x="4572000" y="2628900"/>
            <a:ext cx="3071404" cy="4947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242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445901" y="975462"/>
            <a:ext cx="8518358" cy="4829436"/>
            <a:chOff x="348916" y="407677"/>
            <a:chExt cx="8518358" cy="5300138"/>
          </a:xfrm>
        </p:grpSpPr>
        <p:sp>
          <p:nvSpPr>
            <p:cNvPr id="3" name="手繪多邊形 2"/>
            <p:cNvSpPr/>
            <p:nvPr/>
          </p:nvSpPr>
          <p:spPr>
            <a:xfrm>
              <a:off x="348916" y="407677"/>
              <a:ext cx="6559135" cy="900000"/>
            </a:xfrm>
            <a:custGeom>
              <a:avLst/>
              <a:gdLst>
                <a:gd name="connsiteX0" fmla="*/ 0 w 6559135"/>
                <a:gd name="connsiteY0" fmla="*/ 90000 h 900000"/>
                <a:gd name="connsiteX1" fmla="*/ 90000 w 6559135"/>
                <a:gd name="connsiteY1" fmla="*/ 0 h 900000"/>
                <a:gd name="connsiteX2" fmla="*/ 6469135 w 6559135"/>
                <a:gd name="connsiteY2" fmla="*/ 0 h 900000"/>
                <a:gd name="connsiteX3" fmla="*/ 6559135 w 6559135"/>
                <a:gd name="connsiteY3" fmla="*/ 90000 h 900000"/>
                <a:gd name="connsiteX4" fmla="*/ 6559135 w 6559135"/>
                <a:gd name="connsiteY4" fmla="*/ 810000 h 900000"/>
                <a:gd name="connsiteX5" fmla="*/ 6469135 w 6559135"/>
                <a:gd name="connsiteY5" fmla="*/ 900000 h 900000"/>
                <a:gd name="connsiteX6" fmla="*/ 90000 w 6559135"/>
                <a:gd name="connsiteY6" fmla="*/ 900000 h 900000"/>
                <a:gd name="connsiteX7" fmla="*/ 0 w 6559135"/>
                <a:gd name="connsiteY7" fmla="*/ 810000 h 900000"/>
                <a:gd name="connsiteX8" fmla="*/ 0 w 6559135"/>
                <a:gd name="connsiteY8" fmla="*/ 9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135" h="900000">
                  <a:moveTo>
                    <a:pt x="0" y="90000"/>
                  </a:moveTo>
                  <a:cubicBezTo>
                    <a:pt x="0" y="40294"/>
                    <a:pt x="40294" y="0"/>
                    <a:pt x="90000" y="0"/>
                  </a:cubicBezTo>
                  <a:lnTo>
                    <a:pt x="6469135" y="0"/>
                  </a:lnTo>
                  <a:cubicBezTo>
                    <a:pt x="6518841" y="0"/>
                    <a:pt x="6559135" y="40294"/>
                    <a:pt x="6559135" y="90000"/>
                  </a:cubicBezTo>
                  <a:lnTo>
                    <a:pt x="6559135" y="810000"/>
                  </a:lnTo>
                  <a:cubicBezTo>
                    <a:pt x="6559135" y="859706"/>
                    <a:pt x="6518841" y="900000"/>
                    <a:pt x="6469135" y="900000"/>
                  </a:cubicBezTo>
                  <a:lnTo>
                    <a:pt x="90000" y="900000"/>
                  </a:lnTo>
                  <a:cubicBezTo>
                    <a:pt x="40294" y="900000"/>
                    <a:pt x="0" y="859706"/>
                    <a:pt x="0" y="810000"/>
                  </a:cubicBezTo>
                  <a:lnTo>
                    <a:pt x="0" y="90000"/>
                  </a:lnTo>
                  <a:close/>
                </a:path>
              </a:pathLst>
            </a:custGeom>
            <a:ln>
              <a:solidFill>
                <a:schemeClr val="accent5">
                  <a:lumMod val="75000"/>
                </a:schemeClr>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7320" tIns="87320" rIns="1135268" bIns="87320" numCol="1" spcCol="1270" anchor="ctr" anchorCtr="0">
              <a:noAutofit/>
            </a:bodyPr>
            <a:lstStyle/>
            <a:p>
              <a:pPr lvl="0" algn="l" defTabSz="711200" rtl="0">
                <a:lnSpc>
                  <a:spcPct val="50000"/>
                </a:lnSpc>
                <a:spcBef>
                  <a:spcPct val="0"/>
                </a:spcBef>
                <a:spcAft>
                  <a:spcPct val="35000"/>
                </a:spcAft>
              </a:pPr>
              <a:r>
                <a:rPr kumimoji="1" lang="en-US" sz="1600" b="0" kern="1200" dirty="0" smtClean="0">
                  <a:latin typeface="Kaiti TC" charset="-120"/>
                  <a:ea typeface="Kaiti TC" charset="-120"/>
                  <a:cs typeface="Kaiti TC" charset="-120"/>
                </a:rPr>
                <a:t>08/04/2016</a:t>
              </a:r>
            </a:p>
            <a:p>
              <a:pPr lvl="0" algn="l" defTabSz="711200" rtl="0">
                <a:lnSpc>
                  <a:spcPct val="50000"/>
                </a:lnSpc>
                <a:spcBef>
                  <a:spcPct val="0"/>
                </a:spcBef>
                <a:spcAft>
                  <a:spcPct val="35000"/>
                </a:spcAft>
              </a:pPr>
              <a:r>
                <a:rPr kumimoji="1" lang="mr-IN" sz="1600" b="0" kern="1200" dirty="0" smtClean="0">
                  <a:latin typeface="Kaiti TC" charset="-120"/>
                  <a:ea typeface="Kaiti TC" charset="-120"/>
                  <a:cs typeface="Kaiti TC" charset="-120"/>
                </a:rPr>
                <a:t>Charlie</a:t>
              </a:r>
              <a:r>
                <a:rPr kumimoji="1" lang="zh-TW" altLang="mr-IN" sz="1600" b="0" kern="1200" dirty="0" smtClean="0">
                  <a:latin typeface="Kaiti TC" charset="-120"/>
                  <a:ea typeface="Kaiti TC" charset="-120"/>
                  <a:cs typeface="Kaiti TC" charset="-120"/>
                </a:rPr>
                <a:t>出生</a:t>
              </a:r>
              <a:r>
                <a:rPr kumimoji="1" lang="en-US" altLang="zh-TW" sz="1600" b="0" kern="1200" dirty="0" smtClean="0">
                  <a:latin typeface="Kaiti TC" charset="-120"/>
                  <a:ea typeface="Kaiti TC" charset="-120"/>
                  <a:cs typeface="Kaiti TC" charset="-120"/>
                </a:rPr>
                <a:t> </a:t>
              </a:r>
              <a:r>
                <a:rPr kumimoji="1" lang="mr-IN" sz="1600" b="0" kern="1200" dirty="0" smtClean="0">
                  <a:latin typeface="Kaiti TC" charset="-120"/>
                  <a:ea typeface="Kaiti TC" charset="-120"/>
                  <a:cs typeface="Kaiti TC" charset="-120"/>
                </a:rPr>
                <a:t>(</a:t>
              </a:r>
              <a:r>
                <a:rPr kumimoji="1" lang="zh-TW" altLang="mr-IN" sz="1600" b="0" kern="1200" dirty="0" smtClean="0">
                  <a:latin typeface="Kaiti TC" charset="-120"/>
                  <a:ea typeface="Kaiti TC" charset="-120"/>
                  <a:cs typeface="Kaiti TC" charset="-120"/>
                </a:rPr>
                <a:t>足月且健康</a:t>
              </a:r>
              <a:r>
                <a:rPr kumimoji="1" lang="mr-IN" sz="1600" b="0" kern="1200" dirty="0" smtClean="0">
                  <a:latin typeface="Kaiti TC" charset="-120"/>
                  <a:ea typeface="Kaiti TC" charset="-120"/>
                  <a:cs typeface="Kaiti TC" charset="-120"/>
                </a:rPr>
                <a:t>)</a:t>
              </a:r>
              <a:endParaRPr lang="mr-IN" sz="1600" b="0" kern="1200" dirty="0">
                <a:latin typeface="Kaiti TC" charset="-120"/>
                <a:ea typeface="Kaiti TC" charset="-120"/>
                <a:cs typeface="Kaiti TC" charset="-120"/>
              </a:endParaRPr>
            </a:p>
          </p:txBody>
        </p:sp>
        <p:sp>
          <p:nvSpPr>
            <p:cNvPr id="5" name="手繪多邊形 4"/>
            <p:cNvSpPr/>
            <p:nvPr/>
          </p:nvSpPr>
          <p:spPr>
            <a:xfrm>
              <a:off x="540070" y="1456904"/>
              <a:ext cx="7048177" cy="900000"/>
            </a:xfrm>
            <a:custGeom>
              <a:avLst/>
              <a:gdLst>
                <a:gd name="connsiteX0" fmla="*/ 0 w 6559135"/>
                <a:gd name="connsiteY0" fmla="*/ 90000 h 900000"/>
                <a:gd name="connsiteX1" fmla="*/ 90000 w 6559135"/>
                <a:gd name="connsiteY1" fmla="*/ 0 h 900000"/>
                <a:gd name="connsiteX2" fmla="*/ 6469135 w 6559135"/>
                <a:gd name="connsiteY2" fmla="*/ 0 h 900000"/>
                <a:gd name="connsiteX3" fmla="*/ 6559135 w 6559135"/>
                <a:gd name="connsiteY3" fmla="*/ 90000 h 900000"/>
                <a:gd name="connsiteX4" fmla="*/ 6559135 w 6559135"/>
                <a:gd name="connsiteY4" fmla="*/ 810000 h 900000"/>
                <a:gd name="connsiteX5" fmla="*/ 6469135 w 6559135"/>
                <a:gd name="connsiteY5" fmla="*/ 900000 h 900000"/>
                <a:gd name="connsiteX6" fmla="*/ 90000 w 6559135"/>
                <a:gd name="connsiteY6" fmla="*/ 900000 h 900000"/>
                <a:gd name="connsiteX7" fmla="*/ 0 w 6559135"/>
                <a:gd name="connsiteY7" fmla="*/ 810000 h 900000"/>
                <a:gd name="connsiteX8" fmla="*/ 0 w 6559135"/>
                <a:gd name="connsiteY8" fmla="*/ 9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135" h="900000">
                  <a:moveTo>
                    <a:pt x="0" y="90000"/>
                  </a:moveTo>
                  <a:cubicBezTo>
                    <a:pt x="0" y="40294"/>
                    <a:pt x="40294" y="0"/>
                    <a:pt x="90000" y="0"/>
                  </a:cubicBezTo>
                  <a:lnTo>
                    <a:pt x="6469135" y="0"/>
                  </a:lnTo>
                  <a:cubicBezTo>
                    <a:pt x="6518841" y="0"/>
                    <a:pt x="6559135" y="40294"/>
                    <a:pt x="6559135" y="90000"/>
                  </a:cubicBezTo>
                  <a:lnTo>
                    <a:pt x="6559135" y="810000"/>
                  </a:lnTo>
                  <a:cubicBezTo>
                    <a:pt x="6559135" y="859706"/>
                    <a:pt x="6518841" y="900000"/>
                    <a:pt x="6469135" y="900000"/>
                  </a:cubicBezTo>
                  <a:lnTo>
                    <a:pt x="90000" y="900000"/>
                  </a:lnTo>
                  <a:cubicBezTo>
                    <a:pt x="40294" y="900000"/>
                    <a:pt x="0" y="859706"/>
                    <a:pt x="0" y="810000"/>
                  </a:cubicBezTo>
                  <a:lnTo>
                    <a:pt x="0" y="90000"/>
                  </a:lnTo>
                  <a:close/>
                </a:path>
              </a:pathLst>
            </a:custGeom>
            <a:ln>
              <a:solidFill>
                <a:schemeClr val="accent5">
                  <a:lumMod val="75000"/>
                </a:schemeClr>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7320" tIns="87320" rIns="1175953" bIns="87320" numCol="1" spcCol="1270" anchor="b" anchorCtr="0">
              <a:noAutofit/>
            </a:bodyPr>
            <a:lstStyle/>
            <a:p>
              <a:pPr lvl="0" algn="l" defTabSz="711200" rtl="0">
                <a:lnSpc>
                  <a:spcPct val="50000"/>
                </a:lnSpc>
                <a:spcBef>
                  <a:spcPct val="0"/>
                </a:spcBef>
                <a:spcAft>
                  <a:spcPct val="35000"/>
                </a:spcAft>
              </a:pPr>
              <a:r>
                <a:rPr kumimoji="1" lang="en-US" altLang="zh-TW" b="0" kern="1200" dirty="0" smtClean="0">
                  <a:latin typeface="Kaiti TC" charset="-120"/>
                  <a:ea typeface="Kaiti TC" charset="-120"/>
                  <a:cs typeface="Kaiti TC" charset="-120"/>
                </a:rPr>
                <a:t> </a:t>
              </a:r>
            </a:p>
            <a:p>
              <a:pPr lvl="0" defTabSz="711200">
                <a:lnSpc>
                  <a:spcPct val="50000"/>
                </a:lnSpc>
                <a:spcBef>
                  <a:spcPct val="0"/>
                </a:spcBef>
                <a:spcAft>
                  <a:spcPct val="35000"/>
                </a:spcAft>
              </a:pPr>
              <a:r>
                <a:rPr kumimoji="1" lang="zh-TW" altLang="en-US" sz="1600" dirty="0" smtClean="0">
                  <a:latin typeface="Kaiti TC" charset="-120"/>
                  <a:ea typeface="Kaiti TC" charset="-120"/>
                  <a:cs typeface="Kaiti TC" charset="-120"/>
                </a:rPr>
                <a:t>幾</a:t>
              </a:r>
              <a:r>
                <a:rPr kumimoji="1" lang="zh-TW" altLang="en-US" sz="1600" dirty="0">
                  <a:latin typeface="Kaiti TC" charset="-120"/>
                  <a:ea typeface="Kaiti TC" charset="-120"/>
                  <a:cs typeface="Kaiti TC" charset="-120"/>
                </a:rPr>
                <a:t>星期</a:t>
              </a:r>
              <a:r>
                <a:rPr kumimoji="1" lang="zh-TW" altLang="en-US" sz="1600" dirty="0" smtClean="0">
                  <a:latin typeface="Kaiti TC" charset="-120"/>
                  <a:ea typeface="Kaiti TC" charset="-120"/>
                  <a:cs typeface="Kaiti TC" charset="-120"/>
                </a:rPr>
                <a:t>後，父母發現</a:t>
              </a:r>
              <a:r>
                <a:rPr kumimoji="1" lang="en-US" altLang="zh-TW" sz="1600" dirty="0" smtClean="0">
                  <a:latin typeface="Kaiti TC" charset="-120"/>
                  <a:ea typeface="Kaiti TC" charset="-120"/>
                  <a:cs typeface="Kaiti TC" charset="-120"/>
                </a:rPr>
                <a:t>Charlie</a:t>
              </a:r>
              <a:r>
                <a:rPr kumimoji="1" lang="zh-TW" altLang="en-US" sz="1600" dirty="0" smtClean="0">
                  <a:latin typeface="Kaiti TC" charset="-120"/>
                  <a:ea typeface="Kaiti TC" charset="-120"/>
                  <a:cs typeface="Kaiti TC" charset="-120"/>
                </a:rPr>
                <a:t>無法自行抬起頭。</a:t>
              </a:r>
              <a:endParaRPr kumimoji="1" lang="en-US" altLang="zh-TW" sz="1600" dirty="0" smtClean="0">
                <a:latin typeface="Kaiti TC" charset="-120"/>
                <a:ea typeface="Kaiti TC" charset="-120"/>
                <a:cs typeface="Kaiti TC" charset="-120"/>
              </a:endParaRPr>
            </a:p>
            <a:p>
              <a:pPr lvl="0" defTabSz="711200">
                <a:lnSpc>
                  <a:spcPct val="50000"/>
                </a:lnSpc>
                <a:spcBef>
                  <a:spcPct val="0"/>
                </a:spcBef>
                <a:spcAft>
                  <a:spcPct val="35000"/>
                </a:spcAft>
              </a:pPr>
              <a:r>
                <a:rPr kumimoji="1" lang="en-US" altLang="zh-TW" sz="1600" dirty="0" smtClean="0">
                  <a:latin typeface="Kaiti TC" charset="-120"/>
                  <a:ea typeface="Kaiti TC" charset="-120"/>
                  <a:cs typeface="Kaiti TC" charset="-120"/>
                </a:rPr>
                <a:t>10/02</a:t>
              </a:r>
              <a:r>
                <a:rPr kumimoji="1" lang="zh-TW" altLang="en-US" sz="1600" dirty="0" smtClean="0">
                  <a:latin typeface="Kaiti TC" charset="-120"/>
                  <a:ea typeface="Kaiti TC" charset="-120"/>
                  <a:cs typeface="Kaiti TC" charset="-120"/>
                </a:rPr>
                <a:t> 前往</a:t>
              </a:r>
              <a:r>
                <a:rPr kumimoji="1" lang="zh-TW" altLang="en-US" sz="1600" b="0" kern="1200" dirty="0" smtClean="0">
                  <a:latin typeface="Kaiti TC" charset="-120"/>
                  <a:ea typeface="Kaiti TC" charset="-120"/>
                  <a:cs typeface="Kaiti TC" charset="-120"/>
                </a:rPr>
                <a:t>家醫</a:t>
              </a:r>
              <a:r>
                <a:rPr kumimoji="1" lang="en-US" altLang="zh-TW" sz="1600" b="0" kern="1200" dirty="0" smtClean="0">
                  <a:latin typeface="Kaiti TC" charset="-120"/>
                  <a:ea typeface="Kaiti TC" charset="-120"/>
                  <a:cs typeface="Kaiti TC" charset="-120"/>
                </a:rPr>
                <a:t>(GP)</a:t>
              </a:r>
              <a:r>
                <a:rPr kumimoji="1" lang="zh-TW" altLang="en-US" sz="1600" b="0" kern="1200" dirty="0" smtClean="0">
                  <a:latin typeface="Kaiti TC" charset="-120"/>
                  <a:ea typeface="Kaiti TC" charset="-120"/>
                  <a:cs typeface="Kaiti TC" charset="-120"/>
                </a:rPr>
                <a:t>處，發現體重無增加。</a:t>
              </a:r>
              <a:endParaRPr kumimoji="1" lang="en-US" altLang="zh-TW" sz="1600" b="0" kern="1200" dirty="0" smtClean="0">
                <a:latin typeface="Kaiti TC" charset="-120"/>
                <a:ea typeface="Kaiti TC" charset="-120"/>
                <a:cs typeface="Kaiti TC" charset="-120"/>
              </a:endParaRPr>
            </a:p>
            <a:p>
              <a:pPr lvl="0" defTabSz="711200">
                <a:lnSpc>
                  <a:spcPct val="50000"/>
                </a:lnSpc>
                <a:spcBef>
                  <a:spcPct val="0"/>
                </a:spcBef>
                <a:spcAft>
                  <a:spcPct val="35000"/>
                </a:spcAft>
              </a:pPr>
              <a:r>
                <a:rPr kumimoji="1" lang="en-US" altLang="zh-TW" sz="1600" b="0" kern="1200" dirty="0" smtClean="0">
                  <a:latin typeface="Kaiti TC" charset="-120"/>
                  <a:ea typeface="Kaiti TC" charset="-120"/>
                  <a:cs typeface="Kaiti TC" charset="-120"/>
                </a:rPr>
                <a:t>MRI(</a:t>
              </a:r>
              <a:r>
                <a:rPr kumimoji="1" lang="zh-TW" altLang="en-US" sz="1600" dirty="0">
                  <a:latin typeface="Kaiti TC" charset="-120"/>
                  <a:ea typeface="Kaiti TC" charset="-120"/>
                  <a:cs typeface="Kaiti TC" charset="-120"/>
                </a:rPr>
                <a:t>核磁共振掃描</a:t>
              </a:r>
              <a:r>
                <a:rPr kumimoji="1" lang="en-US" altLang="zh-TW" sz="1600" b="0" kern="1200" dirty="0" smtClean="0">
                  <a:latin typeface="Kaiti TC" charset="-120"/>
                  <a:ea typeface="Kaiti TC" charset="-120"/>
                  <a:cs typeface="Kaiti TC" charset="-120"/>
                </a:rPr>
                <a:t>)</a:t>
              </a:r>
              <a:r>
                <a:rPr kumimoji="1" lang="zh-TW" altLang="en-US" sz="1600" b="0" kern="1200" dirty="0" smtClean="0">
                  <a:latin typeface="Kaiti TC" charset="-120"/>
                  <a:ea typeface="Kaiti TC" charset="-120"/>
                  <a:cs typeface="Kaiti TC" charset="-120"/>
                </a:rPr>
                <a:t>、</a:t>
              </a:r>
              <a:r>
                <a:rPr kumimoji="1" lang="en-US" altLang="zh-TW" sz="1600" b="0" kern="1200" dirty="0" smtClean="0">
                  <a:latin typeface="Kaiti TC" charset="-120"/>
                  <a:ea typeface="Kaiti TC" charset="-120"/>
                  <a:cs typeface="Kaiti TC" charset="-120"/>
                </a:rPr>
                <a:t>ECG(</a:t>
              </a:r>
              <a:r>
                <a:rPr kumimoji="1" lang="zh-TW" altLang="en-US" sz="1600" b="0" kern="1200" dirty="0" smtClean="0">
                  <a:latin typeface="Kaiti TC" charset="-120"/>
                  <a:ea typeface="Kaiti TC" charset="-120"/>
                  <a:cs typeface="Kaiti TC" charset="-120"/>
                </a:rPr>
                <a:t>心電圖</a:t>
              </a:r>
              <a:r>
                <a:rPr kumimoji="1" lang="en-US" altLang="zh-TW" sz="1600" b="0" kern="1200" dirty="0" smtClean="0">
                  <a:latin typeface="Kaiti TC" charset="-120"/>
                  <a:ea typeface="Kaiti TC" charset="-120"/>
                  <a:cs typeface="Kaiti TC" charset="-120"/>
                </a:rPr>
                <a:t>)</a:t>
              </a:r>
              <a:r>
                <a:rPr kumimoji="1" lang="zh-TW" altLang="en-US" sz="1600" b="0" kern="1200" dirty="0" smtClean="0">
                  <a:latin typeface="Kaiti TC" charset="-120"/>
                  <a:ea typeface="Kaiti TC" charset="-120"/>
                  <a:cs typeface="Kaiti TC" charset="-120"/>
                </a:rPr>
                <a:t>、以鼻胃管提供高卡路里配方</a:t>
              </a:r>
              <a:endParaRPr lang="zh-TW" altLang="en-US" sz="1600" b="0" kern="1200" dirty="0">
                <a:latin typeface="Kaiti TC" charset="-120"/>
                <a:ea typeface="Kaiti TC" charset="-120"/>
                <a:cs typeface="Kaiti TC" charset="-120"/>
              </a:endParaRPr>
            </a:p>
          </p:txBody>
        </p:sp>
        <p:sp>
          <p:nvSpPr>
            <p:cNvPr id="6" name="手繪多邊形 5"/>
            <p:cNvSpPr/>
            <p:nvPr/>
          </p:nvSpPr>
          <p:spPr>
            <a:xfrm>
              <a:off x="724949" y="2506132"/>
              <a:ext cx="7520682" cy="1126986"/>
            </a:xfrm>
            <a:custGeom>
              <a:avLst/>
              <a:gdLst>
                <a:gd name="connsiteX0" fmla="*/ 0 w 6559135"/>
                <a:gd name="connsiteY0" fmla="*/ 90000 h 900000"/>
                <a:gd name="connsiteX1" fmla="*/ 90000 w 6559135"/>
                <a:gd name="connsiteY1" fmla="*/ 0 h 900000"/>
                <a:gd name="connsiteX2" fmla="*/ 6469135 w 6559135"/>
                <a:gd name="connsiteY2" fmla="*/ 0 h 900000"/>
                <a:gd name="connsiteX3" fmla="*/ 6559135 w 6559135"/>
                <a:gd name="connsiteY3" fmla="*/ 90000 h 900000"/>
                <a:gd name="connsiteX4" fmla="*/ 6559135 w 6559135"/>
                <a:gd name="connsiteY4" fmla="*/ 810000 h 900000"/>
                <a:gd name="connsiteX5" fmla="*/ 6469135 w 6559135"/>
                <a:gd name="connsiteY5" fmla="*/ 900000 h 900000"/>
                <a:gd name="connsiteX6" fmla="*/ 90000 w 6559135"/>
                <a:gd name="connsiteY6" fmla="*/ 900000 h 900000"/>
                <a:gd name="connsiteX7" fmla="*/ 0 w 6559135"/>
                <a:gd name="connsiteY7" fmla="*/ 810000 h 900000"/>
                <a:gd name="connsiteX8" fmla="*/ 0 w 6559135"/>
                <a:gd name="connsiteY8" fmla="*/ 9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135" h="900000">
                  <a:moveTo>
                    <a:pt x="0" y="90000"/>
                  </a:moveTo>
                  <a:cubicBezTo>
                    <a:pt x="0" y="40294"/>
                    <a:pt x="40294" y="0"/>
                    <a:pt x="90000" y="0"/>
                  </a:cubicBezTo>
                  <a:lnTo>
                    <a:pt x="6469135" y="0"/>
                  </a:lnTo>
                  <a:cubicBezTo>
                    <a:pt x="6518841" y="0"/>
                    <a:pt x="6559135" y="40294"/>
                    <a:pt x="6559135" y="90000"/>
                  </a:cubicBezTo>
                  <a:lnTo>
                    <a:pt x="6559135" y="810000"/>
                  </a:lnTo>
                  <a:cubicBezTo>
                    <a:pt x="6559135" y="859706"/>
                    <a:pt x="6518841" y="900000"/>
                    <a:pt x="6469135" y="900000"/>
                  </a:cubicBezTo>
                  <a:lnTo>
                    <a:pt x="90000" y="900000"/>
                  </a:lnTo>
                  <a:cubicBezTo>
                    <a:pt x="40294" y="900000"/>
                    <a:pt x="0" y="859706"/>
                    <a:pt x="0" y="810000"/>
                  </a:cubicBezTo>
                  <a:lnTo>
                    <a:pt x="0" y="90000"/>
                  </a:lnTo>
                  <a:close/>
                </a:path>
              </a:pathLst>
            </a:custGeom>
            <a:ln>
              <a:solidFill>
                <a:schemeClr val="accent5">
                  <a:lumMod val="75000"/>
                </a:schemeClr>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7320" tIns="87320" rIns="1175953" bIns="87320" numCol="1" spcCol="1270" anchor="b" anchorCtr="0">
              <a:noAutofit/>
            </a:bodyPr>
            <a:lstStyle/>
            <a:p>
              <a:pPr lvl="0" algn="l" defTabSz="711200" rtl="0">
                <a:lnSpc>
                  <a:spcPct val="50000"/>
                </a:lnSpc>
                <a:spcBef>
                  <a:spcPct val="0"/>
                </a:spcBef>
                <a:spcAft>
                  <a:spcPct val="35000"/>
                </a:spcAft>
              </a:pPr>
              <a:r>
                <a:rPr kumimoji="1" lang="en-US" altLang="zh-TW" sz="1600" b="0" kern="1200" dirty="0" smtClean="0">
                  <a:latin typeface="Kaiti TC" charset="-120"/>
                  <a:ea typeface="Kaiti TC" charset="-120"/>
                  <a:cs typeface="Kaiti TC" charset="-120"/>
                </a:rPr>
                <a:t>10/11 Charlie</a:t>
              </a:r>
              <a:r>
                <a:rPr kumimoji="1" lang="zh-TW" altLang="en-US" sz="1600" b="0" kern="1200" dirty="0" smtClean="0">
                  <a:latin typeface="Kaiti TC" charset="-120"/>
                  <a:ea typeface="Kaiti TC" charset="-120"/>
                  <a:cs typeface="Kaiti TC" charset="-120"/>
                </a:rPr>
                <a:t>開始昏睡，呼吸變淺。</a:t>
              </a:r>
              <a:endParaRPr kumimoji="1" lang="en-US" altLang="zh-TW" sz="1600" b="0" kern="1200" dirty="0" smtClean="0">
                <a:latin typeface="Kaiti TC" charset="-120"/>
                <a:ea typeface="Kaiti TC" charset="-120"/>
                <a:cs typeface="Kaiti TC" charset="-120"/>
              </a:endParaRPr>
            </a:p>
            <a:p>
              <a:pPr lvl="0" algn="l" defTabSz="711200" rtl="0">
                <a:lnSpc>
                  <a:spcPct val="50000"/>
                </a:lnSpc>
                <a:spcBef>
                  <a:spcPct val="0"/>
                </a:spcBef>
                <a:spcAft>
                  <a:spcPct val="35000"/>
                </a:spcAft>
              </a:pPr>
              <a:r>
                <a:rPr kumimoji="1" lang="zh-TW" altLang="en-US" sz="1600" b="0" kern="1200" dirty="0" smtClean="0">
                  <a:latin typeface="Kaiti TC" charset="-120"/>
                  <a:ea typeface="Kaiti TC" charset="-120"/>
                  <a:cs typeface="Kaiti TC" charset="-120"/>
                </a:rPr>
                <a:t>被</a:t>
              </a:r>
              <a:r>
                <a:rPr kumimoji="1" lang="zh-TW" altLang="en-US" sz="1600" dirty="0" smtClean="0">
                  <a:latin typeface="Kaiti TC" charset="-120"/>
                  <a:ea typeface="Kaiti TC" charset="-120"/>
                  <a:cs typeface="Kaiti TC" charset="-120"/>
                </a:rPr>
                <a:t>轉送</a:t>
              </a:r>
              <a:r>
                <a:rPr kumimoji="1" lang="zh-TW" altLang="en-US" sz="1600" b="0" kern="1200" dirty="0" smtClean="0">
                  <a:latin typeface="Kaiti TC" charset="-120"/>
                  <a:ea typeface="Kaiti TC" charset="-120"/>
                  <a:cs typeface="Kaiti TC" charset="-120"/>
                </a:rPr>
                <a:t>到</a:t>
              </a:r>
              <a:r>
                <a:rPr kumimoji="1" lang="en-US" altLang="zh-TW" sz="1600" b="0" kern="1200" dirty="0" smtClean="0">
                  <a:latin typeface="Kaiti TC" charset="-120"/>
                  <a:ea typeface="Kaiti TC" charset="-120"/>
                  <a:cs typeface="Kaiti TC" charset="-120"/>
                </a:rPr>
                <a:t>Great Ormond Street Hospital for Children (GOSH) </a:t>
              </a:r>
              <a:r>
                <a:rPr kumimoji="1" lang="zh-TW" altLang="en-US" sz="1600" b="0" kern="1200" dirty="0" smtClean="0">
                  <a:latin typeface="Kaiti TC" charset="-120"/>
                  <a:ea typeface="Kaiti TC" charset="-120"/>
                  <a:cs typeface="Kaiti TC" charset="-120"/>
                </a:rPr>
                <a:t>醫院</a:t>
              </a:r>
              <a:endParaRPr kumimoji="1" lang="en-US" altLang="zh-TW" sz="1600" b="0" kern="1200" dirty="0" smtClean="0">
                <a:latin typeface="Kaiti TC" charset="-120"/>
                <a:ea typeface="Kaiti TC" charset="-120"/>
                <a:cs typeface="Kaiti TC" charset="-120"/>
              </a:endParaRPr>
            </a:p>
            <a:p>
              <a:pPr lvl="0" algn="l" defTabSz="711200" rtl="0">
                <a:lnSpc>
                  <a:spcPct val="50000"/>
                </a:lnSpc>
                <a:spcBef>
                  <a:spcPct val="0"/>
                </a:spcBef>
                <a:spcAft>
                  <a:spcPct val="35000"/>
                </a:spcAft>
              </a:pPr>
              <a:r>
                <a:rPr kumimoji="1" lang="en-US" altLang="zh-TW" sz="1600" dirty="0" smtClean="0">
                  <a:latin typeface="Kaiti TC" charset="-120"/>
                  <a:ea typeface="Kaiti TC" charset="-120"/>
                  <a:cs typeface="Kaiti TC" charset="-120"/>
                </a:rPr>
                <a:t>Blood and urine(</a:t>
              </a:r>
              <a:r>
                <a:rPr kumimoji="1" lang="zh-TW" altLang="en-US" sz="1600" dirty="0" smtClean="0">
                  <a:latin typeface="Kaiti TC" charset="-120"/>
                  <a:ea typeface="Kaiti TC" charset="-120"/>
                  <a:cs typeface="Kaiti TC" charset="-120"/>
                </a:rPr>
                <a:t>小便</a:t>
              </a:r>
              <a:r>
                <a:rPr kumimoji="1" lang="en-US" altLang="zh-TW" sz="1600" dirty="0" smtClean="0">
                  <a:latin typeface="Kaiti TC" charset="-120"/>
                  <a:ea typeface="Kaiti TC" charset="-120"/>
                  <a:cs typeface="Kaiti TC" charset="-120"/>
                </a:rPr>
                <a:t>)</a:t>
              </a:r>
              <a:r>
                <a:rPr kumimoji="1" lang="zh-TW" altLang="en-US" sz="1600" dirty="0" smtClean="0">
                  <a:latin typeface="Kaiti TC" charset="-120"/>
                  <a:ea typeface="Kaiti TC" charset="-120"/>
                  <a:cs typeface="Kaiti TC" charset="-120"/>
                </a:rPr>
                <a:t> </a:t>
              </a:r>
              <a:r>
                <a:rPr kumimoji="1" lang="en-US" altLang="zh-TW" sz="1600" dirty="0" smtClean="0">
                  <a:latin typeface="Kaiti TC" charset="-120"/>
                  <a:ea typeface="Kaiti TC" charset="-120"/>
                  <a:cs typeface="Kaiti TC" charset="-120"/>
                </a:rPr>
                <a:t>test, genetic investigation and muscle biopsy(</a:t>
              </a:r>
              <a:r>
                <a:rPr kumimoji="1" lang="zh-TW" altLang="en-US" sz="1600" dirty="0" smtClean="0">
                  <a:latin typeface="Kaiti TC" charset="-120"/>
                  <a:ea typeface="Kaiti TC" charset="-120"/>
                  <a:cs typeface="Kaiti TC" charset="-120"/>
                </a:rPr>
                <a:t>切片</a:t>
              </a:r>
              <a:r>
                <a:rPr kumimoji="1" lang="en-US" altLang="zh-TW" sz="1600" dirty="0" smtClean="0">
                  <a:latin typeface="Kaiti TC" charset="-120"/>
                  <a:ea typeface="Kaiti TC" charset="-120"/>
                  <a:cs typeface="Kaiti TC" charset="-120"/>
                </a:rPr>
                <a:t>)</a:t>
              </a:r>
            </a:p>
            <a:p>
              <a:pPr lvl="0" defTabSz="711200">
                <a:lnSpc>
                  <a:spcPct val="50000"/>
                </a:lnSpc>
                <a:spcBef>
                  <a:spcPct val="0"/>
                </a:spcBef>
                <a:spcAft>
                  <a:spcPct val="35000"/>
                </a:spcAft>
              </a:pPr>
              <a:r>
                <a:rPr kumimoji="1" lang="en-US" altLang="zh-TW" sz="1600" dirty="0" smtClean="0">
                  <a:latin typeface="Kaiti TC" charset="-120"/>
                  <a:ea typeface="Kaiti TC" charset="-120"/>
                  <a:cs typeface="Kaiti TC" charset="-120"/>
                </a:rPr>
                <a:t>Mitochondrial DNA (</a:t>
              </a:r>
              <a:r>
                <a:rPr kumimoji="1" lang="zh-TW" altLang="en-US" sz="1600" dirty="0">
                  <a:latin typeface="Kaiti TC" charset="-120"/>
                  <a:ea typeface="Kaiti TC" charset="-120"/>
                  <a:cs typeface="Kaiti TC" charset="-120"/>
                </a:rPr>
                <a:t>粒線</a:t>
              </a:r>
              <a:r>
                <a:rPr kumimoji="1" lang="zh-TW" altLang="en-US" sz="1600" dirty="0" smtClean="0">
                  <a:latin typeface="Kaiti TC" charset="-120"/>
                  <a:ea typeface="Kaiti TC" charset="-120"/>
                  <a:cs typeface="Kaiti TC" charset="-120"/>
                </a:rPr>
                <a:t>體</a:t>
              </a:r>
              <a:r>
                <a:rPr kumimoji="1" lang="en-US" altLang="zh-TW" sz="1600" dirty="0" smtClean="0">
                  <a:latin typeface="Kaiti TC" charset="-120"/>
                  <a:ea typeface="Kaiti TC" charset="-120"/>
                  <a:cs typeface="Kaiti TC" charset="-120"/>
                </a:rPr>
                <a:t>DNA)</a:t>
              </a:r>
              <a:r>
                <a:rPr kumimoji="1" lang="zh-TW" altLang="en-US" sz="1600" dirty="0" smtClean="0">
                  <a:latin typeface="Kaiti TC" charset="-120"/>
                  <a:ea typeface="Kaiti TC" charset="-120"/>
                  <a:cs typeface="Kaiti TC" charset="-120"/>
                </a:rPr>
                <a:t>數量只有</a:t>
              </a:r>
              <a:r>
                <a:rPr kumimoji="1" lang="en-US" altLang="zh-TW" sz="1600" dirty="0" smtClean="0">
                  <a:latin typeface="Kaiti TC" charset="-120"/>
                  <a:ea typeface="Kaiti TC" charset="-120"/>
                  <a:cs typeface="Kaiti TC" charset="-120"/>
                </a:rPr>
                <a:t>6%</a:t>
              </a:r>
              <a:r>
                <a:rPr kumimoji="1" lang="zh-TW" altLang="en-US" sz="1600" dirty="0" smtClean="0">
                  <a:latin typeface="Kaiti TC" charset="-120"/>
                  <a:ea typeface="Kaiti TC" charset="-120"/>
                  <a:cs typeface="Kaiti TC" charset="-120"/>
                </a:rPr>
                <a:t>是正常的。低於</a:t>
              </a:r>
              <a:r>
                <a:rPr kumimoji="1" lang="en-US" altLang="zh-TW" sz="1600" dirty="0" smtClean="0">
                  <a:latin typeface="Kaiti TC" charset="-120"/>
                  <a:ea typeface="Kaiti TC" charset="-120"/>
                  <a:cs typeface="Kaiti TC" charset="-120"/>
                </a:rPr>
                <a:t>35%</a:t>
              </a:r>
              <a:endParaRPr lang="zh-TW" altLang="en-US" sz="1600" b="0" kern="1200" dirty="0">
                <a:latin typeface="Kaiti TC" charset="-120"/>
                <a:ea typeface="Kaiti TC" charset="-120"/>
                <a:cs typeface="Kaiti TC" charset="-120"/>
              </a:endParaRPr>
            </a:p>
          </p:txBody>
        </p:sp>
        <p:sp>
          <p:nvSpPr>
            <p:cNvPr id="8" name="手繪多邊形 7"/>
            <p:cNvSpPr/>
            <p:nvPr/>
          </p:nvSpPr>
          <p:spPr>
            <a:xfrm>
              <a:off x="858512" y="3752010"/>
              <a:ext cx="7931649" cy="974834"/>
            </a:xfrm>
            <a:custGeom>
              <a:avLst/>
              <a:gdLst>
                <a:gd name="connsiteX0" fmla="*/ 0 w 6559135"/>
                <a:gd name="connsiteY0" fmla="*/ 90000 h 900000"/>
                <a:gd name="connsiteX1" fmla="*/ 90000 w 6559135"/>
                <a:gd name="connsiteY1" fmla="*/ 0 h 900000"/>
                <a:gd name="connsiteX2" fmla="*/ 6469135 w 6559135"/>
                <a:gd name="connsiteY2" fmla="*/ 0 h 900000"/>
                <a:gd name="connsiteX3" fmla="*/ 6559135 w 6559135"/>
                <a:gd name="connsiteY3" fmla="*/ 90000 h 900000"/>
                <a:gd name="connsiteX4" fmla="*/ 6559135 w 6559135"/>
                <a:gd name="connsiteY4" fmla="*/ 810000 h 900000"/>
                <a:gd name="connsiteX5" fmla="*/ 6469135 w 6559135"/>
                <a:gd name="connsiteY5" fmla="*/ 900000 h 900000"/>
                <a:gd name="connsiteX6" fmla="*/ 90000 w 6559135"/>
                <a:gd name="connsiteY6" fmla="*/ 900000 h 900000"/>
                <a:gd name="connsiteX7" fmla="*/ 0 w 6559135"/>
                <a:gd name="connsiteY7" fmla="*/ 810000 h 900000"/>
                <a:gd name="connsiteX8" fmla="*/ 0 w 6559135"/>
                <a:gd name="connsiteY8" fmla="*/ 9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135" h="900000">
                  <a:moveTo>
                    <a:pt x="0" y="90000"/>
                  </a:moveTo>
                  <a:cubicBezTo>
                    <a:pt x="0" y="40294"/>
                    <a:pt x="40294" y="0"/>
                    <a:pt x="90000" y="0"/>
                  </a:cubicBezTo>
                  <a:lnTo>
                    <a:pt x="6469135" y="0"/>
                  </a:lnTo>
                  <a:cubicBezTo>
                    <a:pt x="6518841" y="0"/>
                    <a:pt x="6559135" y="40294"/>
                    <a:pt x="6559135" y="90000"/>
                  </a:cubicBezTo>
                  <a:lnTo>
                    <a:pt x="6559135" y="810000"/>
                  </a:lnTo>
                  <a:cubicBezTo>
                    <a:pt x="6559135" y="859706"/>
                    <a:pt x="6518841" y="900000"/>
                    <a:pt x="6469135" y="900000"/>
                  </a:cubicBezTo>
                  <a:lnTo>
                    <a:pt x="90000" y="900000"/>
                  </a:lnTo>
                  <a:cubicBezTo>
                    <a:pt x="40294" y="900000"/>
                    <a:pt x="0" y="859706"/>
                    <a:pt x="0" y="810000"/>
                  </a:cubicBezTo>
                  <a:lnTo>
                    <a:pt x="0" y="90000"/>
                  </a:lnTo>
                  <a:close/>
                </a:path>
              </a:pathLst>
            </a:custGeom>
            <a:ln>
              <a:solidFill>
                <a:schemeClr val="accent5">
                  <a:lumMod val="75000"/>
                </a:schemeClr>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7320" tIns="87320" rIns="1175953" bIns="87320" numCol="1" spcCol="1270" anchor="b" anchorCtr="0">
              <a:noAutofit/>
            </a:bodyPr>
            <a:lstStyle/>
            <a:p>
              <a:pPr defTabSz="711200">
                <a:lnSpc>
                  <a:spcPct val="50000"/>
                </a:lnSpc>
                <a:spcBef>
                  <a:spcPct val="0"/>
                </a:spcBef>
                <a:spcAft>
                  <a:spcPct val="35000"/>
                </a:spcAft>
              </a:pPr>
              <a:r>
                <a:rPr kumimoji="1" lang="en-US" altLang="zh-TW" sz="1600" dirty="0" smtClean="0">
                  <a:latin typeface="Kaiti TC" charset="-120"/>
                  <a:ea typeface="Kaiti TC" charset="-120"/>
                  <a:cs typeface="Kaiti TC" charset="-120"/>
                </a:rPr>
                <a:t>Infantile onset </a:t>
              </a:r>
              <a:r>
                <a:rPr kumimoji="1" lang="en-US" altLang="zh-TW" sz="1600" dirty="0" err="1" smtClean="0">
                  <a:latin typeface="Kaiti TC" charset="-120"/>
                  <a:ea typeface="Kaiti TC" charset="-120"/>
                  <a:cs typeface="Kaiti TC" charset="-120"/>
                </a:rPr>
                <a:t>encephalomypathic</a:t>
              </a:r>
              <a:r>
                <a:rPr kumimoji="1" lang="en-US" altLang="zh-TW" sz="1600" dirty="0" smtClean="0">
                  <a:latin typeface="Kaiti TC" charset="-120"/>
                  <a:ea typeface="Kaiti TC" charset="-120"/>
                  <a:cs typeface="Kaiti TC" charset="-120"/>
                </a:rPr>
                <a:t> (</a:t>
              </a:r>
              <a:r>
                <a:rPr kumimoji="1" lang="zh-TW" altLang="en-US" sz="1600" dirty="0" smtClean="0">
                  <a:latin typeface="Kaiti TC" charset="-120"/>
                  <a:ea typeface="Kaiti TC" charset="-120"/>
                  <a:cs typeface="Kaiti TC" charset="-120"/>
                </a:rPr>
                <a:t>腦肌的</a:t>
              </a:r>
              <a:r>
                <a:rPr kumimoji="1" lang="en-US" altLang="zh-TW" sz="1600" dirty="0" smtClean="0">
                  <a:latin typeface="Kaiti TC" charset="-120"/>
                  <a:ea typeface="Kaiti TC" charset="-120"/>
                  <a:cs typeface="Kaiti TC" charset="-120"/>
                </a:rPr>
                <a:t>)</a:t>
              </a:r>
              <a:r>
                <a:rPr kumimoji="1" lang="zh-TW" altLang="en-US" sz="1600" dirty="0" smtClean="0">
                  <a:latin typeface="Kaiti TC" charset="-120"/>
                  <a:ea typeface="Kaiti TC" charset="-120"/>
                  <a:cs typeface="Kaiti TC" charset="-120"/>
                </a:rPr>
                <a:t> </a:t>
              </a:r>
              <a:r>
                <a:rPr kumimoji="1" lang="en-US" altLang="zh-TW" sz="1600" dirty="0" smtClean="0">
                  <a:latin typeface="Kaiti TC" charset="-120"/>
                  <a:ea typeface="Kaiti TC" charset="-120"/>
                  <a:cs typeface="Kaiti TC" charset="-120"/>
                </a:rPr>
                <a:t>mitochondrial DNA depletion syndrome</a:t>
              </a:r>
            </a:p>
            <a:p>
              <a:pPr defTabSz="711200">
                <a:lnSpc>
                  <a:spcPct val="50000"/>
                </a:lnSpc>
                <a:spcBef>
                  <a:spcPct val="0"/>
                </a:spcBef>
                <a:spcAft>
                  <a:spcPct val="35000"/>
                </a:spcAft>
              </a:pPr>
              <a:r>
                <a:rPr kumimoji="1" lang="en-US" altLang="zh-TW" sz="1600" dirty="0" smtClean="0">
                  <a:latin typeface="Kaiti TC" charset="-120"/>
                  <a:ea typeface="Kaiti TC" charset="-120"/>
                  <a:cs typeface="Kaiti TC" charset="-120"/>
                </a:rPr>
                <a:t>MDDS</a:t>
              </a:r>
            </a:p>
            <a:p>
              <a:pPr lvl="0" defTabSz="711200">
                <a:lnSpc>
                  <a:spcPct val="50000"/>
                </a:lnSpc>
                <a:spcBef>
                  <a:spcPct val="0"/>
                </a:spcBef>
                <a:spcAft>
                  <a:spcPct val="35000"/>
                </a:spcAft>
              </a:pPr>
              <a:r>
                <a:rPr kumimoji="1" lang="en-US" altLang="zh-TW" sz="1600" b="0" kern="1200" dirty="0" smtClean="0">
                  <a:latin typeface="Kaiti TC" charset="-120"/>
                  <a:ea typeface="Kaiti TC" charset="-120"/>
                  <a:cs typeface="Kaiti TC" charset="-120"/>
                </a:rPr>
                <a:t>11</a:t>
              </a:r>
              <a:r>
                <a:rPr kumimoji="1" lang="zh-TW" altLang="en-US" sz="1600" b="0" kern="1200" dirty="0" smtClean="0">
                  <a:latin typeface="Kaiti TC" charset="-120"/>
                  <a:ea typeface="Kaiti TC" charset="-120"/>
                  <a:cs typeface="Kaiti TC" charset="-120"/>
                </a:rPr>
                <a:t>中旬</a:t>
              </a:r>
              <a:r>
                <a:rPr kumimoji="1" lang="en-US" altLang="zh-TW" sz="1600" dirty="0">
                  <a:latin typeface="Kaiti TC" charset="-120"/>
                  <a:ea typeface="Kaiti TC" charset="-120"/>
                  <a:cs typeface="Kaiti TC" charset="-120"/>
                </a:rPr>
                <a:t>Rapid Genome </a:t>
              </a:r>
              <a:r>
                <a:rPr kumimoji="1" lang="en-US" altLang="zh-TW" sz="1600" dirty="0" smtClean="0">
                  <a:latin typeface="Kaiti TC" charset="-120"/>
                  <a:ea typeface="Kaiti TC" charset="-120"/>
                  <a:cs typeface="Kaiti TC" charset="-120"/>
                </a:rPr>
                <a:t>Sequencing</a:t>
              </a:r>
              <a:r>
                <a:rPr kumimoji="1" lang="zh-TW" altLang="en-US" sz="1600" b="0" kern="1200" dirty="0" smtClean="0">
                  <a:latin typeface="Kaiti TC" charset="-120"/>
                  <a:ea typeface="Kaiti TC" charset="-120"/>
                  <a:cs typeface="Kaiti TC" charset="-120"/>
                </a:rPr>
                <a:t> </a:t>
              </a:r>
              <a:r>
                <a:rPr kumimoji="1" lang="en-US" sz="1600" b="0" kern="1200" dirty="0" smtClean="0">
                  <a:latin typeface="Kaiti TC" charset="-120"/>
                  <a:ea typeface="Kaiti TC" charset="-120"/>
                  <a:cs typeface="Kaiti TC" charset="-120"/>
                </a:rPr>
                <a:t>(</a:t>
              </a:r>
              <a:r>
                <a:rPr kumimoji="1" lang="zh-TW" altLang="en-US" sz="1600" dirty="0">
                  <a:latin typeface="Kaiti TC" charset="-120"/>
                  <a:ea typeface="Kaiti TC" charset="-120"/>
                  <a:cs typeface="Kaiti TC" charset="-120"/>
                </a:rPr>
                <a:t>快速基因</a:t>
              </a:r>
              <a:r>
                <a:rPr kumimoji="1" lang="zh-TW" altLang="en-US" sz="1600" dirty="0" smtClean="0">
                  <a:latin typeface="Kaiti TC" charset="-120"/>
                  <a:ea typeface="Kaiti TC" charset="-120"/>
                  <a:cs typeface="Kaiti TC" charset="-120"/>
                </a:rPr>
                <a:t>組訂序</a:t>
              </a:r>
              <a:r>
                <a:rPr kumimoji="1" lang="en-US" sz="1600" b="0" kern="1200" dirty="0" smtClean="0">
                  <a:latin typeface="Kaiti TC" charset="-120"/>
                  <a:ea typeface="Kaiti TC" charset="-120"/>
                  <a:cs typeface="Kaiti TC" charset="-120"/>
                </a:rPr>
                <a:t>)</a:t>
              </a:r>
              <a:r>
                <a:rPr kumimoji="1" lang="zh-TW" altLang="en-US" sz="1600" b="0" kern="1200" dirty="0" smtClean="0">
                  <a:latin typeface="Kaiti TC" charset="-120"/>
                  <a:ea typeface="Kaiti TC" charset="-120"/>
                  <a:cs typeface="Kaiti TC" charset="-120"/>
                </a:rPr>
                <a:t>，確定</a:t>
              </a:r>
              <a:r>
                <a:rPr kumimoji="1" lang="en-US" sz="1600" b="0" kern="1200" dirty="0" smtClean="0">
                  <a:latin typeface="Kaiti TC" charset="-120"/>
                  <a:ea typeface="Kaiti TC" charset="-120"/>
                  <a:cs typeface="Kaiti TC" charset="-120"/>
                </a:rPr>
                <a:t>RRM2B</a:t>
              </a:r>
              <a:r>
                <a:rPr kumimoji="1" lang="zh-TW" altLang="en-US" sz="1600" b="0" kern="1200" dirty="0" smtClean="0">
                  <a:latin typeface="Kaiti TC" charset="-120"/>
                  <a:ea typeface="Kaiti TC" charset="-120"/>
                  <a:cs typeface="Kaiti TC" charset="-120"/>
                </a:rPr>
                <a:t>基因突變</a:t>
              </a:r>
              <a:endParaRPr lang="en-US" sz="1600" b="0" kern="1200" dirty="0">
                <a:latin typeface="Kaiti TC" charset="-120"/>
                <a:ea typeface="Kaiti TC" charset="-120"/>
                <a:cs typeface="Kaiti TC" charset="-120"/>
              </a:endParaRPr>
            </a:p>
          </p:txBody>
        </p:sp>
        <p:sp>
          <p:nvSpPr>
            <p:cNvPr id="9" name="手繪多邊形 8"/>
            <p:cNvSpPr/>
            <p:nvPr/>
          </p:nvSpPr>
          <p:spPr>
            <a:xfrm>
              <a:off x="930431" y="4811474"/>
              <a:ext cx="7936843" cy="896341"/>
            </a:xfrm>
            <a:custGeom>
              <a:avLst/>
              <a:gdLst>
                <a:gd name="connsiteX0" fmla="*/ 0 w 6559135"/>
                <a:gd name="connsiteY0" fmla="*/ 90000 h 900000"/>
                <a:gd name="connsiteX1" fmla="*/ 90000 w 6559135"/>
                <a:gd name="connsiteY1" fmla="*/ 0 h 900000"/>
                <a:gd name="connsiteX2" fmla="*/ 6469135 w 6559135"/>
                <a:gd name="connsiteY2" fmla="*/ 0 h 900000"/>
                <a:gd name="connsiteX3" fmla="*/ 6559135 w 6559135"/>
                <a:gd name="connsiteY3" fmla="*/ 90000 h 900000"/>
                <a:gd name="connsiteX4" fmla="*/ 6559135 w 6559135"/>
                <a:gd name="connsiteY4" fmla="*/ 810000 h 900000"/>
                <a:gd name="connsiteX5" fmla="*/ 6469135 w 6559135"/>
                <a:gd name="connsiteY5" fmla="*/ 900000 h 900000"/>
                <a:gd name="connsiteX6" fmla="*/ 90000 w 6559135"/>
                <a:gd name="connsiteY6" fmla="*/ 900000 h 900000"/>
                <a:gd name="connsiteX7" fmla="*/ 0 w 6559135"/>
                <a:gd name="connsiteY7" fmla="*/ 810000 h 900000"/>
                <a:gd name="connsiteX8" fmla="*/ 0 w 6559135"/>
                <a:gd name="connsiteY8" fmla="*/ 9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135" h="900000">
                  <a:moveTo>
                    <a:pt x="0" y="90000"/>
                  </a:moveTo>
                  <a:cubicBezTo>
                    <a:pt x="0" y="40294"/>
                    <a:pt x="40294" y="0"/>
                    <a:pt x="90000" y="0"/>
                  </a:cubicBezTo>
                  <a:lnTo>
                    <a:pt x="6469135" y="0"/>
                  </a:lnTo>
                  <a:cubicBezTo>
                    <a:pt x="6518841" y="0"/>
                    <a:pt x="6559135" y="40294"/>
                    <a:pt x="6559135" y="90000"/>
                  </a:cubicBezTo>
                  <a:lnTo>
                    <a:pt x="6559135" y="810000"/>
                  </a:lnTo>
                  <a:cubicBezTo>
                    <a:pt x="6559135" y="859706"/>
                    <a:pt x="6518841" y="900000"/>
                    <a:pt x="6469135" y="900000"/>
                  </a:cubicBezTo>
                  <a:lnTo>
                    <a:pt x="90000" y="900000"/>
                  </a:lnTo>
                  <a:cubicBezTo>
                    <a:pt x="40294" y="900000"/>
                    <a:pt x="0" y="859706"/>
                    <a:pt x="0" y="810000"/>
                  </a:cubicBezTo>
                  <a:lnTo>
                    <a:pt x="0" y="90000"/>
                  </a:lnTo>
                  <a:close/>
                </a:path>
              </a:pathLst>
            </a:custGeom>
            <a:ln>
              <a:solidFill>
                <a:schemeClr val="accent5">
                  <a:lumMod val="75000"/>
                </a:schemeClr>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7320" tIns="87320" rIns="1175953" bIns="87320" numCol="1" spcCol="1270" anchor="b" anchorCtr="0">
              <a:noAutofit/>
            </a:bodyPr>
            <a:lstStyle/>
            <a:p>
              <a:pPr lvl="0" algn="l" defTabSz="711200" rtl="0">
                <a:lnSpc>
                  <a:spcPct val="50000"/>
                </a:lnSpc>
                <a:spcBef>
                  <a:spcPct val="0"/>
                </a:spcBef>
                <a:spcAft>
                  <a:spcPct val="35000"/>
                </a:spcAft>
              </a:pPr>
              <a:endParaRPr kumimoji="1" lang="en-US" sz="1600" b="0" kern="1200" dirty="0" smtClean="0">
                <a:latin typeface="Kaiti TC" charset="-120"/>
                <a:ea typeface="Kaiti TC" charset="-120"/>
                <a:cs typeface="Kaiti TC" charset="-120"/>
              </a:endParaRPr>
            </a:p>
            <a:p>
              <a:pPr lvl="0" algn="l" defTabSz="711200" rtl="0">
                <a:lnSpc>
                  <a:spcPct val="50000"/>
                </a:lnSpc>
                <a:spcBef>
                  <a:spcPct val="0"/>
                </a:spcBef>
                <a:spcAft>
                  <a:spcPct val="35000"/>
                </a:spcAft>
              </a:pPr>
              <a:r>
                <a:rPr kumimoji="1" lang="en-US" sz="1600" b="0" kern="1200" dirty="0" smtClean="0">
                  <a:latin typeface="Kaiti TC" charset="-120"/>
                  <a:ea typeface="Kaiti TC" charset="-120"/>
                  <a:cs typeface="Kaiti TC" charset="-120"/>
                </a:rPr>
                <a:t>12/15 Charlie</a:t>
              </a:r>
              <a:r>
                <a:rPr kumimoji="1" lang="zh-TW" altLang="en-US" sz="1600" b="0" kern="1200" dirty="0" smtClean="0">
                  <a:latin typeface="Kaiti TC" charset="-120"/>
                  <a:ea typeface="Kaiti TC" charset="-120"/>
                  <a:cs typeface="Kaiti TC" charset="-120"/>
                </a:rPr>
                <a:t>癲癇開始發作。此後，</a:t>
              </a:r>
              <a:r>
                <a:rPr kumimoji="1" lang="en-US" altLang="zh-TW" sz="1600" b="0" kern="1200" dirty="0" smtClean="0">
                  <a:latin typeface="Kaiti TC" charset="-120"/>
                  <a:ea typeface="Kaiti TC" charset="-120"/>
                  <a:cs typeface="Kaiti TC" charset="-120"/>
                </a:rPr>
                <a:t>Charlie</a:t>
              </a:r>
              <a:r>
                <a:rPr kumimoji="1" lang="zh-TW" altLang="en-US" sz="1600" b="0" kern="1200" dirty="0" smtClean="0">
                  <a:latin typeface="Kaiti TC" charset="-120"/>
                  <a:ea typeface="Kaiti TC" charset="-120"/>
                  <a:cs typeface="Kaiti TC" charset="-120"/>
                </a:rPr>
                <a:t>病情急遽惡化。</a:t>
              </a:r>
              <a:endParaRPr kumimoji="1" lang="en-US" altLang="zh-TW" sz="1600" b="0" kern="1200" dirty="0" smtClean="0">
                <a:latin typeface="Kaiti TC" charset="-120"/>
                <a:ea typeface="Kaiti TC" charset="-120"/>
                <a:cs typeface="Kaiti TC" charset="-120"/>
              </a:endParaRPr>
            </a:p>
            <a:p>
              <a:pPr lvl="0" algn="l" defTabSz="711200" rtl="0">
                <a:lnSpc>
                  <a:spcPct val="50000"/>
                </a:lnSpc>
                <a:spcBef>
                  <a:spcPct val="0"/>
                </a:spcBef>
                <a:spcAft>
                  <a:spcPct val="35000"/>
                </a:spcAft>
              </a:pPr>
              <a:r>
                <a:rPr lang="en-US" sz="1600" b="0" kern="1200" dirty="0" smtClean="0">
                  <a:latin typeface="Kaiti TC" charset="-120"/>
                  <a:ea typeface="Kaiti TC" charset="-120"/>
                  <a:cs typeface="Kaiti TC" charset="-120"/>
                </a:rPr>
                <a:t>02/24/2017</a:t>
              </a:r>
              <a:r>
                <a:rPr lang="zh-TW" altLang="en-US" sz="1600" b="0" kern="1200" dirty="0" smtClean="0">
                  <a:latin typeface="Kaiti TC" charset="-120"/>
                  <a:ea typeface="Kaiti TC" charset="-120"/>
                  <a:cs typeface="Kaiti TC" charset="-120"/>
                </a:rPr>
                <a:t>醫院向法院提出聲請：移除</a:t>
              </a:r>
              <a:r>
                <a:rPr lang="en-US" altLang="zh-TW" sz="1600" b="0" kern="1200" dirty="0" smtClean="0">
                  <a:latin typeface="Kaiti TC" charset="-120"/>
                  <a:ea typeface="Kaiti TC" charset="-120"/>
                  <a:cs typeface="Kaiti TC" charset="-120"/>
                </a:rPr>
                <a:t>artificial ventilation(</a:t>
              </a:r>
              <a:r>
                <a:rPr lang="zh-TW" altLang="en-US" sz="1600" b="0" kern="1200" dirty="0" smtClean="0">
                  <a:latin typeface="Kaiti TC" charset="-120"/>
                  <a:ea typeface="Kaiti TC" charset="-120"/>
                  <a:cs typeface="Kaiti TC" charset="-120"/>
                </a:rPr>
                <a:t>人工呼吸器</a:t>
              </a:r>
              <a:r>
                <a:rPr lang="en-US" altLang="zh-TW" sz="1600" b="0" kern="1200" dirty="0" smtClean="0">
                  <a:latin typeface="Kaiti TC" charset="-120"/>
                  <a:ea typeface="Kaiti TC" charset="-120"/>
                  <a:cs typeface="Kaiti TC" charset="-120"/>
                </a:rPr>
                <a:t>)…</a:t>
              </a:r>
              <a:endParaRPr lang="en-US" altLang="zh-TW" sz="1600" dirty="0" smtClean="0">
                <a:latin typeface="Kaiti TC" charset="-120"/>
                <a:ea typeface="Kaiti TC" charset="-120"/>
                <a:cs typeface="Kaiti TC" charset="-120"/>
              </a:endParaRPr>
            </a:p>
            <a:p>
              <a:pPr lvl="0" algn="l" defTabSz="711200" rtl="0">
                <a:lnSpc>
                  <a:spcPct val="50000"/>
                </a:lnSpc>
                <a:spcBef>
                  <a:spcPct val="0"/>
                </a:spcBef>
                <a:spcAft>
                  <a:spcPct val="35000"/>
                </a:spcAft>
              </a:pPr>
              <a:r>
                <a:rPr lang="en-US" sz="1600" b="0" kern="1200" dirty="0" smtClean="0">
                  <a:latin typeface="Kaiti TC" charset="-120"/>
                  <a:ea typeface="Kaiti TC" charset="-120"/>
                  <a:cs typeface="Kaiti TC" charset="-120"/>
                </a:rPr>
                <a:t>04/11/2017</a:t>
              </a:r>
              <a:r>
                <a:rPr lang="zh-TW" altLang="en-US" sz="1600" b="0" kern="1200" dirty="0" smtClean="0">
                  <a:latin typeface="Kaiti TC" charset="-120"/>
                  <a:ea typeface="Kaiti TC" charset="-120"/>
                  <a:cs typeface="Kaiti TC" charset="-120"/>
                </a:rPr>
                <a:t>英國高院</a:t>
              </a:r>
              <a:r>
                <a:rPr lang="en-US" altLang="zh-TW" sz="1600" b="0" kern="1200" dirty="0" smtClean="0">
                  <a:latin typeface="Kaiti TC" charset="-120"/>
                  <a:ea typeface="Kaiti TC" charset="-120"/>
                  <a:cs typeface="Kaiti TC" charset="-120"/>
                </a:rPr>
                <a:t>(high court of justice)</a:t>
              </a:r>
              <a:r>
                <a:rPr lang="zh-TW" altLang="en-US" sz="1600" b="0" kern="1200" dirty="0" smtClean="0">
                  <a:latin typeface="Kaiti TC" charset="-120"/>
                  <a:ea typeface="Kaiti TC" charset="-120"/>
                  <a:cs typeface="Kaiti TC" charset="-120"/>
                </a:rPr>
                <a:t>家事庭做出裁定</a:t>
              </a:r>
              <a:endParaRPr lang="en-US" sz="1600" b="0" kern="1200" dirty="0">
                <a:latin typeface="Kaiti TC" charset="-120"/>
                <a:ea typeface="Kaiti TC" charset="-120"/>
                <a:cs typeface="Kaiti TC" charset="-120"/>
              </a:endParaRPr>
            </a:p>
          </p:txBody>
        </p:sp>
        <p:sp>
          <p:nvSpPr>
            <p:cNvPr id="10" name="手繪多邊形 9"/>
            <p:cNvSpPr/>
            <p:nvPr/>
          </p:nvSpPr>
          <p:spPr>
            <a:xfrm>
              <a:off x="6309224" y="1070082"/>
              <a:ext cx="598827" cy="598827"/>
            </a:xfrm>
            <a:custGeom>
              <a:avLst/>
              <a:gdLst>
                <a:gd name="connsiteX0" fmla="*/ 0 w 598827"/>
                <a:gd name="connsiteY0" fmla="*/ 329355 h 598827"/>
                <a:gd name="connsiteX1" fmla="*/ 134736 w 598827"/>
                <a:gd name="connsiteY1" fmla="*/ 329355 h 598827"/>
                <a:gd name="connsiteX2" fmla="*/ 134736 w 598827"/>
                <a:gd name="connsiteY2" fmla="*/ 0 h 598827"/>
                <a:gd name="connsiteX3" fmla="*/ 464091 w 598827"/>
                <a:gd name="connsiteY3" fmla="*/ 0 h 598827"/>
                <a:gd name="connsiteX4" fmla="*/ 464091 w 598827"/>
                <a:gd name="connsiteY4" fmla="*/ 329355 h 598827"/>
                <a:gd name="connsiteX5" fmla="*/ 598827 w 598827"/>
                <a:gd name="connsiteY5" fmla="*/ 329355 h 598827"/>
                <a:gd name="connsiteX6" fmla="*/ 299414 w 598827"/>
                <a:gd name="connsiteY6" fmla="*/ 598827 h 598827"/>
                <a:gd name="connsiteX7" fmla="*/ 0 w 598827"/>
                <a:gd name="connsiteY7" fmla="*/ 329355 h 59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27" h="598827">
                  <a:moveTo>
                    <a:pt x="0" y="329355"/>
                  </a:moveTo>
                  <a:lnTo>
                    <a:pt x="134736" y="329355"/>
                  </a:lnTo>
                  <a:lnTo>
                    <a:pt x="134736" y="0"/>
                  </a:lnTo>
                  <a:lnTo>
                    <a:pt x="464091" y="0"/>
                  </a:lnTo>
                  <a:lnTo>
                    <a:pt x="464091" y="329355"/>
                  </a:lnTo>
                  <a:lnTo>
                    <a:pt x="598827" y="329355"/>
                  </a:lnTo>
                  <a:lnTo>
                    <a:pt x="299414" y="598827"/>
                  </a:lnTo>
                  <a:lnTo>
                    <a:pt x="0" y="329355"/>
                  </a:lnTo>
                  <a:close/>
                </a:path>
              </a:pathLst>
            </a:custGeom>
            <a:solidFill>
              <a:schemeClr val="accent5">
                <a:lumMod val="20000"/>
                <a:lumOff val="80000"/>
              </a:schemeClr>
            </a:solidFill>
            <a:ln>
              <a:solidFill>
                <a:schemeClr val="accent5">
                  <a:lumMod val="75000"/>
                  <a:alpha val="90000"/>
                </a:schemeClr>
              </a:solidFill>
            </a:ln>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5056" tIns="20320" rIns="155056" bIns="168530" numCol="1" spcCol="1270" anchor="ctr" anchorCtr="0">
              <a:noAutofit/>
            </a:bodyPr>
            <a:lstStyle/>
            <a:p>
              <a:pPr lvl="0" algn="ctr" defTabSz="711200">
                <a:lnSpc>
                  <a:spcPct val="100000"/>
                </a:lnSpc>
                <a:spcBef>
                  <a:spcPct val="0"/>
                </a:spcBef>
                <a:spcAft>
                  <a:spcPct val="35000"/>
                </a:spcAft>
              </a:pPr>
              <a:endParaRPr lang="zh-TW" altLang="en-US" sz="1600" b="0" kern="1200">
                <a:latin typeface="Kaiti TC" charset="-120"/>
                <a:ea typeface="Kaiti TC" charset="-120"/>
                <a:cs typeface="Kaiti TC" charset="-120"/>
              </a:endParaRPr>
            </a:p>
          </p:txBody>
        </p:sp>
        <p:sp>
          <p:nvSpPr>
            <p:cNvPr id="11" name="手繪多邊形 10"/>
            <p:cNvSpPr/>
            <p:nvPr/>
          </p:nvSpPr>
          <p:spPr>
            <a:xfrm>
              <a:off x="6799029" y="2119309"/>
              <a:ext cx="598827" cy="598827"/>
            </a:xfrm>
            <a:custGeom>
              <a:avLst/>
              <a:gdLst>
                <a:gd name="connsiteX0" fmla="*/ 0 w 598827"/>
                <a:gd name="connsiteY0" fmla="*/ 329355 h 598827"/>
                <a:gd name="connsiteX1" fmla="*/ 134736 w 598827"/>
                <a:gd name="connsiteY1" fmla="*/ 329355 h 598827"/>
                <a:gd name="connsiteX2" fmla="*/ 134736 w 598827"/>
                <a:gd name="connsiteY2" fmla="*/ 0 h 598827"/>
                <a:gd name="connsiteX3" fmla="*/ 464091 w 598827"/>
                <a:gd name="connsiteY3" fmla="*/ 0 h 598827"/>
                <a:gd name="connsiteX4" fmla="*/ 464091 w 598827"/>
                <a:gd name="connsiteY4" fmla="*/ 329355 h 598827"/>
                <a:gd name="connsiteX5" fmla="*/ 598827 w 598827"/>
                <a:gd name="connsiteY5" fmla="*/ 329355 h 598827"/>
                <a:gd name="connsiteX6" fmla="*/ 299414 w 598827"/>
                <a:gd name="connsiteY6" fmla="*/ 598827 h 598827"/>
                <a:gd name="connsiteX7" fmla="*/ 0 w 598827"/>
                <a:gd name="connsiteY7" fmla="*/ 329355 h 59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27" h="598827">
                  <a:moveTo>
                    <a:pt x="0" y="329355"/>
                  </a:moveTo>
                  <a:lnTo>
                    <a:pt x="134736" y="329355"/>
                  </a:lnTo>
                  <a:lnTo>
                    <a:pt x="134736" y="0"/>
                  </a:lnTo>
                  <a:lnTo>
                    <a:pt x="464091" y="0"/>
                  </a:lnTo>
                  <a:lnTo>
                    <a:pt x="464091" y="329355"/>
                  </a:lnTo>
                  <a:lnTo>
                    <a:pt x="598827" y="329355"/>
                  </a:lnTo>
                  <a:lnTo>
                    <a:pt x="299414" y="598827"/>
                  </a:lnTo>
                  <a:lnTo>
                    <a:pt x="0" y="329355"/>
                  </a:lnTo>
                  <a:close/>
                </a:path>
              </a:pathLst>
            </a:custGeom>
            <a:solidFill>
              <a:schemeClr val="accent5">
                <a:lumMod val="20000"/>
                <a:lumOff val="80000"/>
              </a:schemeClr>
            </a:solidFill>
            <a:ln>
              <a:solidFill>
                <a:schemeClr val="accent5">
                  <a:lumMod val="75000"/>
                  <a:alpha val="90000"/>
                </a:schemeClr>
              </a:solidFill>
            </a:ln>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5056" tIns="20320" rIns="155056" bIns="168530" numCol="1" spcCol="1270" anchor="ctr" anchorCtr="0">
              <a:noAutofit/>
            </a:bodyPr>
            <a:lstStyle/>
            <a:p>
              <a:pPr lvl="0" algn="ctr" defTabSz="711200">
                <a:lnSpc>
                  <a:spcPct val="100000"/>
                </a:lnSpc>
                <a:spcBef>
                  <a:spcPct val="0"/>
                </a:spcBef>
                <a:spcAft>
                  <a:spcPct val="35000"/>
                </a:spcAft>
              </a:pPr>
              <a:endParaRPr lang="zh-TW" altLang="en-US" sz="1600" b="0" kern="1200">
                <a:latin typeface="Kaiti TC" charset="-120"/>
                <a:ea typeface="Kaiti TC" charset="-120"/>
                <a:cs typeface="Kaiti TC" charset="-120"/>
              </a:endParaRPr>
            </a:p>
          </p:txBody>
        </p:sp>
        <p:sp>
          <p:nvSpPr>
            <p:cNvPr id="12" name="手繪多邊形 11"/>
            <p:cNvSpPr/>
            <p:nvPr/>
          </p:nvSpPr>
          <p:spPr>
            <a:xfrm>
              <a:off x="7288835" y="3153183"/>
              <a:ext cx="598827" cy="598827"/>
            </a:xfrm>
            <a:custGeom>
              <a:avLst/>
              <a:gdLst>
                <a:gd name="connsiteX0" fmla="*/ 0 w 598827"/>
                <a:gd name="connsiteY0" fmla="*/ 329355 h 598827"/>
                <a:gd name="connsiteX1" fmla="*/ 134736 w 598827"/>
                <a:gd name="connsiteY1" fmla="*/ 329355 h 598827"/>
                <a:gd name="connsiteX2" fmla="*/ 134736 w 598827"/>
                <a:gd name="connsiteY2" fmla="*/ 0 h 598827"/>
                <a:gd name="connsiteX3" fmla="*/ 464091 w 598827"/>
                <a:gd name="connsiteY3" fmla="*/ 0 h 598827"/>
                <a:gd name="connsiteX4" fmla="*/ 464091 w 598827"/>
                <a:gd name="connsiteY4" fmla="*/ 329355 h 598827"/>
                <a:gd name="connsiteX5" fmla="*/ 598827 w 598827"/>
                <a:gd name="connsiteY5" fmla="*/ 329355 h 598827"/>
                <a:gd name="connsiteX6" fmla="*/ 299414 w 598827"/>
                <a:gd name="connsiteY6" fmla="*/ 598827 h 598827"/>
                <a:gd name="connsiteX7" fmla="*/ 0 w 598827"/>
                <a:gd name="connsiteY7" fmla="*/ 329355 h 59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27" h="598827">
                  <a:moveTo>
                    <a:pt x="0" y="329355"/>
                  </a:moveTo>
                  <a:lnTo>
                    <a:pt x="134736" y="329355"/>
                  </a:lnTo>
                  <a:lnTo>
                    <a:pt x="134736" y="0"/>
                  </a:lnTo>
                  <a:lnTo>
                    <a:pt x="464091" y="0"/>
                  </a:lnTo>
                  <a:lnTo>
                    <a:pt x="464091" y="329355"/>
                  </a:lnTo>
                  <a:lnTo>
                    <a:pt x="598827" y="329355"/>
                  </a:lnTo>
                  <a:lnTo>
                    <a:pt x="299414" y="598827"/>
                  </a:lnTo>
                  <a:lnTo>
                    <a:pt x="0" y="329355"/>
                  </a:lnTo>
                  <a:close/>
                </a:path>
              </a:pathLst>
            </a:custGeom>
            <a:solidFill>
              <a:schemeClr val="accent5">
                <a:lumMod val="20000"/>
                <a:lumOff val="80000"/>
              </a:schemeClr>
            </a:solidFill>
            <a:ln>
              <a:solidFill>
                <a:schemeClr val="accent5">
                  <a:lumMod val="75000"/>
                  <a:alpha val="90000"/>
                </a:schemeClr>
              </a:solidFill>
            </a:ln>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5056" tIns="20320" rIns="155056" bIns="168530" numCol="1" spcCol="1270" anchor="ctr" anchorCtr="0">
              <a:noAutofit/>
            </a:bodyPr>
            <a:lstStyle/>
            <a:p>
              <a:pPr lvl="0" algn="ctr" defTabSz="711200">
                <a:lnSpc>
                  <a:spcPct val="100000"/>
                </a:lnSpc>
                <a:spcBef>
                  <a:spcPct val="0"/>
                </a:spcBef>
                <a:spcAft>
                  <a:spcPct val="35000"/>
                </a:spcAft>
              </a:pPr>
              <a:endParaRPr lang="zh-TW" altLang="en-US" sz="1600" b="0" kern="1200">
                <a:latin typeface="Kaiti TC" charset="-120"/>
                <a:ea typeface="Kaiti TC" charset="-120"/>
                <a:cs typeface="Kaiti TC" charset="-120"/>
              </a:endParaRPr>
            </a:p>
          </p:txBody>
        </p:sp>
        <p:sp>
          <p:nvSpPr>
            <p:cNvPr id="13" name="手繪多邊形 12"/>
            <p:cNvSpPr/>
            <p:nvPr/>
          </p:nvSpPr>
          <p:spPr>
            <a:xfrm>
              <a:off x="7778640" y="4212647"/>
              <a:ext cx="598827" cy="598827"/>
            </a:xfrm>
            <a:custGeom>
              <a:avLst/>
              <a:gdLst>
                <a:gd name="connsiteX0" fmla="*/ 0 w 598827"/>
                <a:gd name="connsiteY0" fmla="*/ 329355 h 598827"/>
                <a:gd name="connsiteX1" fmla="*/ 134736 w 598827"/>
                <a:gd name="connsiteY1" fmla="*/ 329355 h 598827"/>
                <a:gd name="connsiteX2" fmla="*/ 134736 w 598827"/>
                <a:gd name="connsiteY2" fmla="*/ 0 h 598827"/>
                <a:gd name="connsiteX3" fmla="*/ 464091 w 598827"/>
                <a:gd name="connsiteY3" fmla="*/ 0 h 598827"/>
                <a:gd name="connsiteX4" fmla="*/ 464091 w 598827"/>
                <a:gd name="connsiteY4" fmla="*/ 329355 h 598827"/>
                <a:gd name="connsiteX5" fmla="*/ 598827 w 598827"/>
                <a:gd name="connsiteY5" fmla="*/ 329355 h 598827"/>
                <a:gd name="connsiteX6" fmla="*/ 299414 w 598827"/>
                <a:gd name="connsiteY6" fmla="*/ 598827 h 598827"/>
                <a:gd name="connsiteX7" fmla="*/ 0 w 598827"/>
                <a:gd name="connsiteY7" fmla="*/ 329355 h 59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27" h="598827">
                  <a:moveTo>
                    <a:pt x="0" y="329355"/>
                  </a:moveTo>
                  <a:lnTo>
                    <a:pt x="134736" y="329355"/>
                  </a:lnTo>
                  <a:lnTo>
                    <a:pt x="134736" y="0"/>
                  </a:lnTo>
                  <a:lnTo>
                    <a:pt x="464091" y="0"/>
                  </a:lnTo>
                  <a:lnTo>
                    <a:pt x="464091" y="329355"/>
                  </a:lnTo>
                  <a:lnTo>
                    <a:pt x="598827" y="329355"/>
                  </a:lnTo>
                  <a:lnTo>
                    <a:pt x="299414" y="598827"/>
                  </a:lnTo>
                  <a:lnTo>
                    <a:pt x="0" y="329355"/>
                  </a:lnTo>
                  <a:close/>
                </a:path>
              </a:pathLst>
            </a:custGeom>
            <a:solidFill>
              <a:schemeClr val="accent5">
                <a:lumMod val="20000"/>
                <a:lumOff val="80000"/>
              </a:schemeClr>
            </a:solidFill>
            <a:ln>
              <a:solidFill>
                <a:schemeClr val="accent5">
                  <a:lumMod val="75000"/>
                  <a:alpha val="90000"/>
                </a:schemeClr>
              </a:solidFill>
            </a:ln>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5056" tIns="20320" rIns="155056" bIns="168530" numCol="1" spcCol="1270" anchor="ctr" anchorCtr="0">
              <a:noAutofit/>
            </a:bodyPr>
            <a:lstStyle/>
            <a:p>
              <a:pPr lvl="0" algn="ctr" defTabSz="711200">
                <a:lnSpc>
                  <a:spcPct val="100000"/>
                </a:lnSpc>
                <a:spcBef>
                  <a:spcPct val="0"/>
                </a:spcBef>
                <a:spcAft>
                  <a:spcPct val="35000"/>
                </a:spcAft>
              </a:pPr>
              <a:endParaRPr lang="zh-TW" altLang="en-US" sz="1600" b="0" kern="1200">
                <a:latin typeface="Kaiti TC" charset="-120"/>
                <a:ea typeface="Kaiti TC" charset="-120"/>
                <a:cs typeface="Kaiti TC" charset="-120"/>
              </a:endParaRPr>
            </a:p>
          </p:txBody>
        </p:sp>
      </p:grpSp>
      <p:sp>
        <p:nvSpPr>
          <p:cNvPr id="4" name="矩形 3"/>
          <p:cNvSpPr/>
          <p:nvPr/>
        </p:nvSpPr>
        <p:spPr>
          <a:xfrm>
            <a:off x="637055" y="241980"/>
            <a:ext cx="8117928" cy="461665"/>
          </a:xfrm>
          <a:prstGeom prst="rect">
            <a:avLst/>
          </a:prstGeom>
        </p:spPr>
        <p:txBody>
          <a:bodyPr wrap="none">
            <a:spAutoFit/>
          </a:bodyPr>
          <a:lstStyle/>
          <a:p>
            <a:r>
              <a:rPr lang="zh-TW" altLang="en-US" sz="2400" b="1" dirty="0" smtClean="0">
                <a:solidFill>
                  <a:srgbClr val="C00000"/>
                </a:solidFill>
                <a:latin typeface="GungsuhChe" panose="02030609000101010101" pitchFamily="49" charset="-127"/>
                <a:ea typeface="GungsuhChe" panose="02030609000101010101" pitchFamily="49" charset="-127"/>
              </a:rPr>
              <a:t>四、兒童最佳利益案例分析</a:t>
            </a:r>
            <a:r>
              <a:rPr lang="en-US" altLang="zh-TW" sz="2400" b="1" dirty="0" smtClean="0">
                <a:solidFill>
                  <a:srgbClr val="C00000"/>
                </a:solidFill>
                <a:latin typeface="GungsuhChe" panose="02030609000101010101" pitchFamily="49" charset="-127"/>
                <a:ea typeface="GungsuhChe" panose="02030609000101010101" pitchFamily="49" charset="-127"/>
              </a:rPr>
              <a:t>:</a:t>
            </a:r>
            <a:r>
              <a:rPr lang="zh-TW" altLang="en-US" sz="2400" b="1" dirty="0" smtClean="0">
                <a:solidFill>
                  <a:srgbClr val="C00000"/>
                </a:solidFill>
                <a:latin typeface="GungsuhChe" panose="02030609000101010101" pitchFamily="49" charset="-127"/>
                <a:ea typeface="GungsuhChe" panose="02030609000101010101" pitchFamily="49" charset="-127"/>
              </a:rPr>
              <a:t> </a:t>
            </a:r>
            <a:r>
              <a:rPr lang="en-US" altLang="zh-TW" sz="2400" b="1" dirty="0" smtClean="0">
                <a:solidFill>
                  <a:srgbClr val="C00000"/>
                </a:solidFill>
                <a:latin typeface="GungsuhChe" panose="02030609000101010101" pitchFamily="49" charset="-127"/>
                <a:ea typeface="GungsuhChe" panose="02030609000101010101" pitchFamily="49" charset="-127"/>
              </a:rPr>
              <a:t>The Charlie </a:t>
            </a:r>
            <a:r>
              <a:rPr lang="en-US" altLang="zh-TW" sz="2400" b="1" dirty="0">
                <a:solidFill>
                  <a:srgbClr val="C00000"/>
                </a:solidFill>
                <a:latin typeface="GungsuhChe" panose="02030609000101010101" pitchFamily="49" charset="-127"/>
                <a:ea typeface="GungsuhChe" panose="02030609000101010101" pitchFamily="49" charset="-127"/>
              </a:rPr>
              <a:t>Gard Case</a:t>
            </a:r>
            <a:endParaRPr lang="zh-TW" altLang="en-US" sz="2400" b="1" dirty="0">
              <a:solidFill>
                <a:srgbClr val="C00000"/>
              </a:solidFill>
              <a:latin typeface="GungsuhChe" panose="02030609000101010101" pitchFamily="49" charset="-127"/>
              <a:ea typeface="GungsuhChe" panose="02030609000101010101" pitchFamily="49" charset="-127"/>
            </a:endParaRPr>
          </a:p>
        </p:txBody>
      </p:sp>
      <p:sp>
        <p:nvSpPr>
          <p:cNvPr id="7" name="投影片編號版面配置區 6"/>
          <p:cNvSpPr>
            <a:spLocks noGrp="1"/>
          </p:cNvSpPr>
          <p:nvPr>
            <p:ph type="sldNum" sz="quarter" idx="12"/>
          </p:nvPr>
        </p:nvSpPr>
        <p:spPr/>
        <p:txBody>
          <a:bodyPr/>
          <a:lstStyle/>
          <a:p>
            <a:fld id="{B221694F-8901-754C-9CF1-3C8CBE18A127}" type="slidenum">
              <a:rPr kumimoji="1" lang="zh-TW" altLang="en-US" smtClean="0"/>
              <a:pPr/>
              <a:t>19</a:t>
            </a:fld>
            <a:endParaRPr kumimoji="1" lang="zh-TW" altLang="en-US"/>
          </a:p>
        </p:txBody>
      </p:sp>
    </p:spTree>
    <p:extLst>
      <p:ext uri="{BB962C8B-B14F-4D97-AF65-F5344CB8AC3E}">
        <p14:creationId xmlns:p14="http://schemas.microsoft.com/office/powerpoint/2010/main" val="1836006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extLst>
              <p:ext uri="{D42A27DB-BD31-4B8C-83A1-F6EECF244321}">
                <p14:modId xmlns:p14="http://schemas.microsoft.com/office/powerpoint/2010/main" val="2417140720"/>
              </p:ext>
            </p:extLst>
          </p:nvPr>
        </p:nvGraphicFramePr>
        <p:xfrm>
          <a:off x="1524000" y="15478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矩形 10"/>
          <p:cNvSpPr/>
          <p:nvPr/>
        </p:nvSpPr>
        <p:spPr>
          <a:xfrm>
            <a:off x="1604662" y="1536914"/>
            <a:ext cx="591829" cy="923330"/>
          </a:xfrm>
          <a:prstGeom prst="rect">
            <a:avLst/>
          </a:prstGeom>
          <a:noFill/>
        </p:spPr>
        <p:txBody>
          <a:bodyPr wrap="none" lIns="91440" tIns="45720" rIns="91440" bIns="45720">
            <a:spAutoFit/>
          </a:bodyPr>
          <a:lstStyle/>
          <a:p>
            <a:pPr algn="ctr" eaLnBrk="1" fontAlgn="auto" hangingPunct="1">
              <a:spcBef>
                <a:spcPts val="0"/>
              </a:spcBef>
              <a:spcAft>
                <a:spcPts val="0"/>
              </a:spcAft>
            </a:pPr>
            <a:r>
              <a:rPr lang="en-US" altLang="zh-TW" sz="5400" b="1" dirty="0">
                <a:ln w="19050">
                  <a:solidFill>
                    <a:srgbClr val="465E9C">
                      <a:tint val="1000"/>
                    </a:srgbClr>
                  </a:solidFill>
                  <a:prstDash val="solid"/>
                </a:ln>
                <a:solidFill>
                  <a:srgbClr val="71685C"/>
                </a:solidFill>
                <a:effectLst>
                  <a:outerShdw blurRad="50000" dist="50800" dir="7500000" algn="tl">
                    <a:srgbClr val="000000">
                      <a:shade val="5000"/>
                      <a:alpha val="35000"/>
                    </a:srgbClr>
                  </a:outerShdw>
                </a:effectLst>
                <a:latin typeface="Franklin Gothic Book"/>
                <a:cs typeface="+mn-cs"/>
              </a:rPr>
              <a:t>1</a:t>
            </a:r>
            <a:endParaRPr lang="zh-TW" altLang="en-US" sz="5400" b="1" dirty="0">
              <a:ln w="19050">
                <a:solidFill>
                  <a:srgbClr val="465E9C">
                    <a:tint val="1000"/>
                  </a:srgbClr>
                </a:solidFill>
                <a:prstDash val="solid"/>
              </a:ln>
              <a:solidFill>
                <a:srgbClr val="71685C"/>
              </a:solidFill>
              <a:effectLst>
                <a:outerShdw blurRad="50000" dist="50800" dir="7500000" algn="tl">
                  <a:srgbClr val="000000">
                    <a:shade val="5000"/>
                    <a:alpha val="35000"/>
                  </a:srgbClr>
                </a:outerShdw>
              </a:effectLst>
              <a:latin typeface="Franklin Gothic Book"/>
              <a:cs typeface="+mn-cs"/>
            </a:endParaRPr>
          </a:p>
        </p:txBody>
      </p:sp>
      <p:sp>
        <p:nvSpPr>
          <p:cNvPr id="12" name="矩形 11"/>
          <p:cNvSpPr/>
          <p:nvPr/>
        </p:nvSpPr>
        <p:spPr>
          <a:xfrm>
            <a:off x="1970093" y="2299185"/>
            <a:ext cx="591829" cy="923330"/>
          </a:xfrm>
          <a:prstGeom prst="rect">
            <a:avLst/>
          </a:prstGeom>
          <a:noFill/>
        </p:spPr>
        <p:txBody>
          <a:bodyPr wrap="none" lIns="91440" tIns="45720" rIns="91440" bIns="45720">
            <a:spAutoFit/>
          </a:bodyPr>
          <a:lstStyle/>
          <a:p>
            <a:pPr algn="ctr" eaLnBrk="1" fontAlgn="auto" hangingPunct="1">
              <a:spcBef>
                <a:spcPts val="0"/>
              </a:spcBef>
              <a:spcAft>
                <a:spcPts val="0"/>
              </a:spcAft>
            </a:pPr>
            <a:r>
              <a:rPr lang="en-US" altLang="zh-TW" sz="5400" b="1" dirty="0">
                <a:ln w="19050">
                  <a:solidFill>
                    <a:srgbClr val="465E9C">
                      <a:tint val="1000"/>
                    </a:srgbClr>
                  </a:solidFill>
                  <a:prstDash val="solid"/>
                </a:ln>
                <a:solidFill>
                  <a:srgbClr val="71685C"/>
                </a:solidFill>
                <a:effectLst>
                  <a:outerShdw blurRad="50000" dist="50800" dir="7500000" algn="tl">
                    <a:srgbClr val="000000">
                      <a:shade val="5000"/>
                      <a:alpha val="35000"/>
                    </a:srgbClr>
                  </a:outerShdw>
                </a:effectLst>
                <a:latin typeface="Franklin Gothic Book"/>
                <a:cs typeface="+mn-cs"/>
              </a:rPr>
              <a:t>2</a:t>
            </a:r>
            <a:endParaRPr lang="zh-TW" altLang="en-US" sz="5400" b="1" dirty="0">
              <a:ln w="19050">
                <a:solidFill>
                  <a:srgbClr val="465E9C">
                    <a:tint val="1000"/>
                  </a:srgbClr>
                </a:solidFill>
                <a:prstDash val="solid"/>
              </a:ln>
              <a:solidFill>
                <a:srgbClr val="71685C"/>
              </a:solidFill>
              <a:effectLst>
                <a:outerShdw blurRad="50000" dist="50800" dir="7500000" algn="tl">
                  <a:srgbClr val="000000">
                    <a:shade val="5000"/>
                    <a:alpha val="35000"/>
                  </a:srgbClr>
                </a:outerShdw>
              </a:effectLst>
              <a:latin typeface="Franklin Gothic Book"/>
              <a:cs typeface="+mn-cs"/>
            </a:endParaRPr>
          </a:p>
        </p:txBody>
      </p:sp>
      <p:sp>
        <p:nvSpPr>
          <p:cNvPr id="13" name="矩形 12"/>
          <p:cNvSpPr/>
          <p:nvPr/>
        </p:nvSpPr>
        <p:spPr>
          <a:xfrm>
            <a:off x="2082793" y="3068960"/>
            <a:ext cx="591829" cy="923330"/>
          </a:xfrm>
          <a:prstGeom prst="rect">
            <a:avLst/>
          </a:prstGeom>
          <a:noFill/>
        </p:spPr>
        <p:txBody>
          <a:bodyPr wrap="none" lIns="91440" tIns="45720" rIns="91440" bIns="45720">
            <a:spAutoFit/>
          </a:bodyPr>
          <a:lstStyle/>
          <a:p>
            <a:pPr algn="ctr" eaLnBrk="1" fontAlgn="auto" hangingPunct="1">
              <a:spcBef>
                <a:spcPts val="0"/>
              </a:spcBef>
              <a:spcAft>
                <a:spcPts val="0"/>
              </a:spcAft>
            </a:pPr>
            <a:r>
              <a:rPr lang="en-US" altLang="zh-TW" sz="5400" b="1" dirty="0">
                <a:ln w="19050">
                  <a:solidFill>
                    <a:srgbClr val="465E9C">
                      <a:tint val="1000"/>
                    </a:srgbClr>
                  </a:solidFill>
                  <a:prstDash val="solid"/>
                </a:ln>
                <a:solidFill>
                  <a:srgbClr val="71685C"/>
                </a:solidFill>
                <a:effectLst>
                  <a:outerShdw blurRad="50000" dist="50800" dir="7500000" algn="tl">
                    <a:srgbClr val="000000">
                      <a:shade val="5000"/>
                      <a:alpha val="35000"/>
                    </a:srgbClr>
                  </a:outerShdw>
                </a:effectLst>
                <a:latin typeface="Franklin Gothic Book"/>
                <a:cs typeface="+mn-cs"/>
              </a:rPr>
              <a:t>3</a:t>
            </a:r>
            <a:endParaRPr lang="zh-TW" altLang="en-US" sz="5400" b="1" dirty="0">
              <a:ln w="19050">
                <a:solidFill>
                  <a:srgbClr val="465E9C">
                    <a:tint val="1000"/>
                  </a:srgbClr>
                </a:solidFill>
                <a:prstDash val="solid"/>
              </a:ln>
              <a:solidFill>
                <a:srgbClr val="71685C"/>
              </a:solidFill>
              <a:effectLst>
                <a:outerShdw blurRad="50000" dist="50800" dir="7500000" algn="tl">
                  <a:srgbClr val="000000">
                    <a:shade val="5000"/>
                    <a:alpha val="35000"/>
                  </a:srgbClr>
                </a:outerShdw>
              </a:effectLst>
              <a:latin typeface="Franklin Gothic Book"/>
              <a:cs typeface="+mn-cs"/>
            </a:endParaRPr>
          </a:p>
        </p:txBody>
      </p:sp>
      <p:sp>
        <p:nvSpPr>
          <p:cNvPr id="14" name="矩形 13"/>
          <p:cNvSpPr/>
          <p:nvPr/>
        </p:nvSpPr>
        <p:spPr>
          <a:xfrm>
            <a:off x="1980032" y="3841170"/>
            <a:ext cx="591829" cy="923330"/>
          </a:xfrm>
          <a:prstGeom prst="rect">
            <a:avLst/>
          </a:prstGeom>
          <a:noFill/>
        </p:spPr>
        <p:txBody>
          <a:bodyPr wrap="none" lIns="91440" tIns="45720" rIns="91440" bIns="45720">
            <a:spAutoFit/>
          </a:bodyPr>
          <a:lstStyle/>
          <a:p>
            <a:pPr algn="ctr" eaLnBrk="1" fontAlgn="auto" hangingPunct="1">
              <a:spcBef>
                <a:spcPts val="0"/>
              </a:spcBef>
              <a:spcAft>
                <a:spcPts val="0"/>
              </a:spcAft>
            </a:pPr>
            <a:r>
              <a:rPr lang="en-US" altLang="zh-TW" sz="5400" b="1" dirty="0">
                <a:ln w="19050">
                  <a:solidFill>
                    <a:srgbClr val="465E9C">
                      <a:tint val="1000"/>
                    </a:srgbClr>
                  </a:solidFill>
                  <a:prstDash val="solid"/>
                </a:ln>
                <a:solidFill>
                  <a:srgbClr val="71685C"/>
                </a:solidFill>
                <a:effectLst>
                  <a:outerShdw blurRad="50000" dist="50800" dir="7500000" algn="tl">
                    <a:srgbClr val="000000">
                      <a:shade val="5000"/>
                      <a:alpha val="35000"/>
                    </a:srgbClr>
                  </a:outerShdw>
                </a:effectLst>
                <a:latin typeface="Franklin Gothic Book"/>
                <a:cs typeface="+mn-cs"/>
              </a:rPr>
              <a:t>4</a:t>
            </a:r>
            <a:endParaRPr lang="zh-TW" altLang="en-US" sz="5400" b="1" dirty="0">
              <a:ln w="19050">
                <a:solidFill>
                  <a:srgbClr val="465E9C">
                    <a:tint val="1000"/>
                  </a:srgbClr>
                </a:solidFill>
                <a:prstDash val="solid"/>
              </a:ln>
              <a:solidFill>
                <a:srgbClr val="71685C"/>
              </a:solidFill>
              <a:effectLst>
                <a:outerShdw blurRad="50000" dist="50800" dir="7500000" algn="tl">
                  <a:srgbClr val="000000">
                    <a:shade val="5000"/>
                    <a:alpha val="35000"/>
                  </a:srgbClr>
                </a:outerShdw>
              </a:effectLst>
              <a:latin typeface="Franklin Gothic Book"/>
              <a:cs typeface="+mn-cs"/>
            </a:endParaRPr>
          </a:p>
        </p:txBody>
      </p:sp>
      <p:sp>
        <p:nvSpPr>
          <p:cNvPr id="15" name="矩形 14"/>
          <p:cNvSpPr/>
          <p:nvPr/>
        </p:nvSpPr>
        <p:spPr>
          <a:xfrm>
            <a:off x="1636159" y="4593902"/>
            <a:ext cx="591829" cy="923330"/>
          </a:xfrm>
          <a:prstGeom prst="rect">
            <a:avLst/>
          </a:prstGeom>
          <a:noFill/>
        </p:spPr>
        <p:txBody>
          <a:bodyPr wrap="none" lIns="91440" tIns="45720" rIns="91440" bIns="45720">
            <a:spAutoFit/>
          </a:bodyPr>
          <a:lstStyle/>
          <a:p>
            <a:pPr algn="ctr" eaLnBrk="1" fontAlgn="auto" hangingPunct="1">
              <a:spcBef>
                <a:spcPts val="0"/>
              </a:spcBef>
              <a:spcAft>
                <a:spcPts val="0"/>
              </a:spcAft>
            </a:pPr>
            <a:r>
              <a:rPr lang="en-US" altLang="zh-TW" sz="5400" b="1" dirty="0">
                <a:ln w="19050">
                  <a:solidFill>
                    <a:srgbClr val="465E9C">
                      <a:tint val="1000"/>
                    </a:srgbClr>
                  </a:solidFill>
                  <a:prstDash val="solid"/>
                </a:ln>
                <a:solidFill>
                  <a:srgbClr val="71685C"/>
                </a:solidFill>
                <a:effectLst>
                  <a:outerShdw blurRad="50000" dist="50800" dir="7500000" algn="tl">
                    <a:srgbClr val="000000">
                      <a:shade val="5000"/>
                      <a:alpha val="35000"/>
                    </a:srgbClr>
                  </a:outerShdw>
                </a:effectLst>
                <a:latin typeface="Franklin Gothic Book"/>
                <a:cs typeface="+mn-cs"/>
              </a:rPr>
              <a:t>5</a:t>
            </a:r>
            <a:endParaRPr lang="zh-TW" altLang="en-US" sz="5400" b="1" dirty="0">
              <a:ln w="19050">
                <a:solidFill>
                  <a:srgbClr val="465E9C">
                    <a:tint val="1000"/>
                  </a:srgbClr>
                </a:solidFill>
                <a:prstDash val="solid"/>
              </a:ln>
              <a:solidFill>
                <a:srgbClr val="71685C"/>
              </a:solidFill>
              <a:effectLst>
                <a:outerShdw blurRad="50000" dist="50800" dir="7500000" algn="tl">
                  <a:srgbClr val="000000">
                    <a:shade val="5000"/>
                    <a:alpha val="35000"/>
                  </a:srgbClr>
                </a:outerShdw>
              </a:effectLst>
              <a:latin typeface="Franklin Gothic Book"/>
              <a:cs typeface="+mn-cs"/>
            </a:endParaRPr>
          </a:p>
        </p:txBody>
      </p:sp>
      <p:sp>
        <p:nvSpPr>
          <p:cNvPr id="16" name="標題 1"/>
          <p:cNvSpPr txBox="1">
            <a:spLocks/>
          </p:cNvSpPr>
          <p:nvPr/>
        </p:nvSpPr>
        <p:spPr>
          <a:xfrm>
            <a:off x="3095625" y="620687"/>
            <a:ext cx="2952750" cy="9271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TW" altLang="en-US" dirty="0">
                <a:solidFill>
                  <a:prstClr val="black"/>
                </a:solidFill>
                <a:latin typeface="標楷體" panose="03000509000000000000" pitchFamily="65" charset="-120"/>
                <a:ea typeface="標楷體" panose="03000509000000000000" pitchFamily="65" charset="-120"/>
                <a:cs typeface="Adobe 黑体 Std R"/>
              </a:rPr>
              <a:t>目  錄</a:t>
            </a:r>
          </a:p>
        </p:txBody>
      </p:sp>
    </p:spTree>
    <p:extLst>
      <p:ext uri="{BB962C8B-B14F-4D97-AF65-F5344CB8AC3E}">
        <p14:creationId xmlns:p14="http://schemas.microsoft.com/office/powerpoint/2010/main" val="221622833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4638"/>
            <a:ext cx="7772400" cy="994122"/>
          </a:xfrm>
        </p:spPr>
        <p:txBody>
          <a:bodyPr>
            <a:normAutofit/>
          </a:bodyPr>
          <a:lstStyle/>
          <a:p>
            <a:pPr algn="ctr"/>
            <a:endParaRPr lang="zh-TW" altLang="en-US" dirty="0"/>
          </a:p>
        </p:txBody>
      </p:sp>
      <p:sp>
        <p:nvSpPr>
          <p:cNvPr id="3" name="內容版面配置區 2"/>
          <p:cNvSpPr>
            <a:spLocks noGrp="1"/>
          </p:cNvSpPr>
          <p:nvPr>
            <p:ph idx="1"/>
          </p:nvPr>
        </p:nvSpPr>
        <p:spPr>
          <a:xfrm>
            <a:off x="1043608" y="1124744"/>
            <a:ext cx="7488832" cy="5190380"/>
          </a:xfrm>
        </p:spPr>
        <p:txBody>
          <a:bodyPr/>
          <a:lstStyle/>
          <a:p>
            <a:pPr marL="514350" indent="-514350">
              <a:buNone/>
            </a:pPr>
            <a:endParaRPr lang="zh-TW" altLang="en-US" dirty="0"/>
          </a:p>
          <a:p>
            <a:pPr marL="514350" indent="-514350">
              <a:buNone/>
            </a:pPr>
            <a:endParaRPr lang="en-US" altLang="zh-TW"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788" y="1471788"/>
            <a:ext cx="3667875" cy="385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226" y="1471788"/>
            <a:ext cx="3701308" cy="4528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441787" y="5446701"/>
            <a:ext cx="1720343" cy="369332"/>
          </a:xfrm>
          <a:prstGeom prst="rect">
            <a:avLst/>
          </a:prstGeom>
        </p:spPr>
        <p:txBody>
          <a:bodyPr wrap="none">
            <a:spAutoFit/>
          </a:bodyPr>
          <a:lstStyle/>
          <a:p>
            <a:r>
              <a:rPr lang="en-US" altLang="zh-TW" dirty="0"/>
              <a:t>Charliesfight.org</a:t>
            </a:r>
            <a:endParaRPr lang="zh-TW" altLang="en-US" dirty="0"/>
          </a:p>
        </p:txBody>
      </p:sp>
      <p:sp>
        <p:nvSpPr>
          <p:cNvPr id="8" name="矩形 7"/>
          <p:cNvSpPr/>
          <p:nvPr/>
        </p:nvSpPr>
        <p:spPr>
          <a:xfrm>
            <a:off x="7315199" y="6072643"/>
            <a:ext cx="1325043" cy="369332"/>
          </a:xfrm>
          <a:prstGeom prst="rect">
            <a:avLst/>
          </a:prstGeom>
        </p:spPr>
        <p:txBody>
          <a:bodyPr wrap="none">
            <a:spAutoFit/>
          </a:bodyPr>
          <a:lstStyle/>
          <a:p>
            <a:r>
              <a:rPr lang="zh-TW" altLang="en-US" dirty="0"/>
              <a:t>（</a:t>
            </a:r>
            <a:r>
              <a:rPr lang="en-US" altLang="zh-TW" dirty="0"/>
              <a:t>Twitter</a:t>
            </a:r>
            <a:r>
              <a:rPr lang="zh-TW" altLang="en-US" dirty="0"/>
              <a:t>）</a:t>
            </a:r>
          </a:p>
        </p:txBody>
      </p:sp>
      <p:sp>
        <p:nvSpPr>
          <p:cNvPr id="9" name="矩形 8"/>
          <p:cNvSpPr/>
          <p:nvPr/>
        </p:nvSpPr>
        <p:spPr>
          <a:xfrm>
            <a:off x="540174" y="6095705"/>
            <a:ext cx="6775025" cy="646331"/>
          </a:xfrm>
          <a:prstGeom prst="rect">
            <a:avLst/>
          </a:prstGeom>
        </p:spPr>
        <p:txBody>
          <a:bodyPr wrap="square">
            <a:spAutoFit/>
          </a:bodyPr>
          <a:lstStyle/>
          <a:p>
            <a:r>
              <a:rPr lang="en-US" altLang="zh-TW" dirty="0"/>
              <a:t>Charlie</a:t>
            </a:r>
            <a:r>
              <a:rPr lang="zh-TW" altLang="en-US" dirty="0"/>
              <a:t>發病後，其父每天從早上</a:t>
            </a:r>
            <a:r>
              <a:rPr lang="en-US" altLang="zh-TW" dirty="0"/>
              <a:t>9</a:t>
            </a:r>
            <a:r>
              <a:rPr lang="zh-TW" altLang="en-US" dirty="0" smtClean="0"/>
              <a:t>點</a:t>
            </a:r>
            <a:r>
              <a:rPr lang="en-US" altLang="zh-TW" dirty="0" smtClean="0"/>
              <a:t>30</a:t>
            </a:r>
            <a:r>
              <a:rPr lang="zh-TW" altLang="en-US" dirty="0" smtClean="0"/>
              <a:t>就</a:t>
            </a:r>
            <a:r>
              <a:rPr lang="zh-TW" altLang="en-US" dirty="0"/>
              <a:t>到病房至</a:t>
            </a:r>
            <a:r>
              <a:rPr lang="zh-TW" altLang="en-US" dirty="0" smtClean="0"/>
              <a:t>午夜，其</a:t>
            </a:r>
            <a:r>
              <a:rPr lang="zh-TW" altLang="en-US" dirty="0"/>
              <a:t>母亦於法庭中提及：自從</a:t>
            </a:r>
            <a:r>
              <a:rPr lang="en-US" altLang="zh-TW" dirty="0"/>
              <a:t>Charlie</a:t>
            </a:r>
            <a:r>
              <a:rPr lang="zh-TW" altLang="en-US" dirty="0"/>
              <a:t>出生，已花了超過</a:t>
            </a:r>
            <a:r>
              <a:rPr lang="en-US" altLang="zh-TW" dirty="0"/>
              <a:t>3200</a:t>
            </a:r>
            <a:r>
              <a:rPr lang="zh-TW" altLang="en-US" dirty="0"/>
              <a:t>小時陪伴</a:t>
            </a:r>
            <a:r>
              <a:rPr lang="zh-TW" altLang="en-US" dirty="0" smtClean="0"/>
              <a:t>他。</a:t>
            </a:r>
            <a:endParaRPr lang="zh-TW" altLang="en-US" dirty="0"/>
          </a:p>
        </p:txBody>
      </p:sp>
      <p:sp>
        <p:nvSpPr>
          <p:cNvPr id="5" name="投影片編號版面配置區 4"/>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20</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940431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4638"/>
            <a:ext cx="7772400" cy="994122"/>
          </a:xfrm>
        </p:spPr>
        <p:txBody>
          <a:bodyPr>
            <a:normAutofit/>
          </a:bodyPr>
          <a:lstStyle/>
          <a:p>
            <a:pPr algn="ctr"/>
            <a:endParaRPr lang="zh-TW" altLang="en-US" dirty="0"/>
          </a:p>
        </p:txBody>
      </p:sp>
      <p:sp>
        <p:nvSpPr>
          <p:cNvPr id="3" name="內容版面配置區 2"/>
          <p:cNvSpPr>
            <a:spLocks noGrp="1"/>
          </p:cNvSpPr>
          <p:nvPr>
            <p:ph idx="1"/>
          </p:nvPr>
        </p:nvSpPr>
        <p:spPr>
          <a:xfrm>
            <a:off x="1043608" y="1124744"/>
            <a:ext cx="7488832" cy="5190380"/>
          </a:xfrm>
        </p:spPr>
        <p:txBody>
          <a:bodyPr/>
          <a:lstStyle/>
          <a:p>
            <a:pPr marL="514350" indent="-514350">
              <a:buNone/>
            </a:pPr>
            <a:endParaRPr lang="zh-TW" altLang="en-US" dirty="0"/>
          </a:p>
          <a:p>
            <a:pPr marL="514350" indent="-514350">
              <a:buNone/>
            </a:pPr>
            <a:endParaRPr lang="en-US" altLang="zh-TW"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86" y="1551398"/>
            <a:ext cx="3769811" cy="405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940" y="2637248"/>
            <a:ext cx="4381500" cy="296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64386" y="6167050"/>
            <a:ext cx="6719299" cy="369332"/>
          </a:xfrm>
          <a:prstGeom prst="rect">
            <a:avLst/>
          </a:prstGeom>
        </p:spPr>
        <p:txBody>
          <a:bodyPr wrap="square">
            <a:spAutoFit/>
          </a:bodyPr>
          <a:lstStyle/>
          <a:p>
            <a:r>
              <a:rPr lang="en-US" altLang="zh-TW" dirty="0"/>
              <a:t>https://www.atlasobscura.com/places/great-ormond-street-hospital</a:t>
            </a:r>
            <a:endParaRPr lang="zh-TW" altLang="en-US" dirty="0"/>
          </a:p>
        </p:txBody>
      </p:sp>
      <p:sp>
        <p:nvSpPr>
          <p:cNvPr id="6" name="投影片編號版面配置區 5"/>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21</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212963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4638"/>
            <a:ext cx="7772400" cy="994122"/>
          </a:xfrm>
        </p:spPr>
        <p:txBody>
          <a:bodyPr>
            <a:normAutofit/>
          </a:bodyPr>
          <a:lstStyle/>
          <a:p>
            <a:pPr algn="ctr"/>
            <a:endParaRPr lang="zh-TW" altLang="en-US" dirty="0"/>
          </a:p>
        </p:txBody>
      </p:sp>
      <p:sp>
        <p:nvSpPr>
          <p:cNvPr id="3" name="內容版面配置區 2"/>
          <p:cNvSpPr>
            <a:spLocks noGrp="1"/>
          </p:cNvSpPr>
          <p:nvPr>
            <p:ph idx="1"/>
          </p:nvPr>
        </p:nvSpPr>
        <p:spPr>
          <a:xfrm>
            <a:off x="1043608" y="1124744"/>
            <a:ext cx="7488832" cy="5190380"/>
          </a:xfrm>
        </p:spPr>
        <p:txBody>
          <a:bodyPr/>
          <a:lstStyle/>
          <a:p>
            <a:pPr marL="514350" indent="-514350">
              <a:buNone/>
            </a:pPr>
            <a:endParaRPr lang="zh-TW" altLang="en-US" dirty="0"/>
          </a:p>
          <a:p>
            <a:pPr marL="514350" indent="-514350">
              <a:buNone/>
            </a:pPr>
            <a:endParaRPr lang="en-US" altLang="zh-TW"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83" y="1438382"/>
            <a:ext cx="5398642" cy="227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913" y="3852595"/>
            <a:ext cx="6504558"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投影片編號版面配置區 4"/>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22</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1231769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628650" y="271422"/>
            <a:ext cx="2585605" cy="726109"/>
          </a:xfrm>
        </p:spPr>
        <p:txBody>
          <a:bodyPr/>
          <a:lstStyle/>
          <a:p>
            <a:r>
              <a:rPr kumimoji="1" lang="zh-TW" altLang="en-US" b="1" dirty="0" smtClean="0">
                <a:solidFill>
                  <a:srgbClr val="FF0000"/>
                </a:solidFill>
                <a:latin typeface="Kaiti TC" charset="-120"/>
                <a:ea typeface="Kaiti TC" charset="-120"/>
                <a:cs typeface="Kaiti TC" charset="-120"/>
              </a:rPr>
              <a:t>雙方訴求</a:t>
            </a:r>
            <a:endParaRPr kumimoji="1" lang="zh-TW" altLang="en-US" b="1" dirty="0">
              <a:solidFill>
                <a:srgbClr val="FF0000"/>
              </a:solidFill>
              <a:latin typeface="Kaiti TC" charset="-120"/>
              <a:ea typeface="Kaiti TC" charset="-120"/>
              <a:cs typeface="Kaiti TC" charset="-120"/>
            </a:endParaRP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3959286276"/>
              </p:ext>
            </p:extLst>
          </p:nvPr>
        </p:nvGraphicFramePr>
        <p:xfrm>
          <a:off x="836468" y="1104353"/>
          <a:ext cx="7886700" cy="5402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2"/>
          </p:nvPr>
        </p:nvSpPr>
        <p:spPr/>
        <p:txBody>
          <a:bodyPr/>
          <a:lstStyle/>
          <a:p>
            <a:fld id="{B221694F-8901-754C-9CF1-3C8CBE18A127}" type="slidenum">
              <a:rPr kumimoji="1" lang="zh-TW" altLang="en-US" smtClean="0"/>
              <a:pPr/>
              <a:t>23</a:t>
            </a:fld>
            <a:endParaRPr kumimoji="1" lang="zh-TW" altLang="en-US"/>
          </a:p>
        </p:txBody>
      </p:sp>
    </p:spTree>
    <p:extLst>
      <p:ext uri="{BB962C8B-B14F-4D97-AF65-F5344CB8AC3E}">
        <p14:creationId xmlns:p14="http://schemas.microsoft.com/office/powerpoint/2010/main" val="509345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40842" y="776390"/>
            <a:ext cx="7433032" cy="1049235"/>
          </a:xfrm>
        </p:spPr>
        <p:txBody>
          <a:bodyPr>
            <a:noAutofit/>
          </a:bodyPr>
          <a:lstStyle/>
          <a:p>
            <a:r>
              <a:rPr kumimoji="1" lang="zh-TW" altLang="en-US" b="1" dirty="0" smtClean="0">
                <a:solidFill>
                  <a:srgbClr val="FF0000"/>
                </a:solidFill>
                <a:latin typeface="Kaiti TC" charset="-120"/>
                <a:ea typeface="Kaiti TC" charset="-120"/>
                <a:cs typeface="Kaiti TC" charset="-120"/>
              </a:rPr>
              <a:t>爭點</a:t>
            </a:r>
            <a:r>
              <a:rPr kumimoji="1" lang="zh-TW" altLang="en-US" sz="3600" b="1" dirty="0" smtClean="0">
                <a:latin typeface="Kaiti TC" charset="-120"/>
                <a:ea typeface="Kaiti TC" charset="-120"/>
                <a:cs typeface="Kaiti TC" charset="-120"/>
              </a:rPr>
              <a:t>－</a:t>
            </a:r>
            <a:r>
              <a:rPr lang="zh-TW" altLang="en-US" sz="2800" b="1" dirty="0">
                <a:latin typeface="Kaiti TC" charset="-120"/>
                <a:ea typeface="Kaiti TC" charset="-120"/>
                <a:cs typeface="Kaiti TC" charset="-120"/>
              </a:rPr>
              <a:t>必須依照兒童的最佳利益來</a:t>
            </a:r>
            <a:r>
              <a:rPr lang="zh-TW" altLang="en-US" sz="2800" b="1" dirty="0" smtClean="0">
                <a:latin typeface="Kaiti TC" charset="-120"/>
                <a:ea typeface="Kaiti TC" charset="-120"/>
                <a:cs typeface="Kaiti TC" charset="-120"/>
              </a:rPr>
              <a:t>判斷，</a:t>
            </a:r>
            <a:r>
              <a:rPr lang="en-US" altLang="zh-TW" sz="2800" b="1" dirty="0" smtClean="0">
                <a:latin typeface="Kaiti TC" charset="-120"/>
                <a:ea typeface="Kaiti TC" charset="-120"/>
                <a:cs typeface="Kaiti TC" charset="-120"/>
              </a:rPr>
              <a:t/>
            </a:r>
            <a:br>
              <a:rPr lang="en-US" altLang="zh-TW" sz="2800" b="1" dirty="0" smtClean="0">
                <a:latin typeface="Kaiti TC" charset="-120"/>
                <a:ea typeface="Kaiti TC" charset="-120"/>
                <a:cs typeface="Kaiti TC" charset="-120"/>
              </a:rPr>
            </a:br>
            <a:r>
              <a:rPr lang="zh-TW" altLang="en-US" sz="2800" b="1" dirty="0" smtClean="0">
                <a:latin typeface="Kaiti TC" charset="-120"/>
                <a:ea typeface="Kaiti TC" charset="-120"/>
                <a:cs typeface="Kaiti TC" charset="-120"/>
              </a:rPr>
              <a:t>               </a:t>
            </a:r>
            <a:r>
              <a:rPr kumimoji="1" lang="zh-TW" altLang="en-US" sz="2800" b="1" dirty="0" smtClean="0">
                <a:latin typeface="Kaiti TC" charset="-120"/>
                <a:ea typeface="Kaiti TC" charset="-120"/>
                <a:cs typeface="Kaiti TC" charset="-120"/>
              </a:rPr>
              <a:t>什麼是</a:t>
            </a:r>
            <a:r>
              <a:rPr kumimoji="1" lang="en-US" altLang="zh-TW" sz="2800" b="1" dirty="0" smtClean="0">
                <a:latin typeface="Kaiti TC" charset="-120"/>
                <a:ea typeface="Kaiti TC" charset="-120"/>
                <a:cs typeface="Kaiti TC" charset="-120"/>
              </a:rPr>
              <a:t>Charlie</a:t>
            </a:r>
            <a:r>
              <a:rPr kumimoji="1" lang="zh-TW" altLang="en-US" sz="2800" b="1" dirty="0" smtClean="0">
                <a:latin typeface="Kaiti TC" charset="-120"/>
                <a:ea typeface="Kaiti TC" charset="-120"/>
                <a:cs typeface="Kaiti TC" charset="-120"/>
              </a:rPr>
              <a:t>的最佳利益？</a:t>
            </a:r>
            <a:endParaRPr kumimoji="1" lang="zh-TW" altLang="en-US" sz="2800" b="1" dirty="0">
              <a:latin typeface="Kaiti TC" charset="-120"/>
              <a:ea typeface="Kaiti TC" charset="-120"/>
              <a:cs typeface="Kaiti TC" charset="-120"/>
            </a:endParaRPr>
          </a:p>
        </p:txBody>
      </p:sp>
      <p:sp>
        <p:nvSpPr>
          <p:cNvPr id="3" name="內容版面配置區 2"/>
          <p:cNvSpPr>
            <a:spLocks noGrp="1"/>
          </p:cNvSpPr>
          <p:nvPr>
            <p:ph idx="1"/>
          </p:nvPr>
        </p:nvSpPr>
        <p:spPr>
          <a:xfrm>
            <a:off x="640842" y="1825625"/>
            <a:ext cx="7886700" cy="4319143"/>
          </a:xfrm>
        </p:spPr>
        <p:txBody>
          <a:bodyPr>
            <a:normAutofit/>
          </a:bodyPr>
          <a:lstStyle/>
          <a:p>
            <a:pPr>
              <a:lnSpc>
                <a:spcPct val="100000"/>
              </a:lnSpc>
            </a:pPr>
            <a:r>
              <a:rPr kumimoji="1" lang="zh-TW" altLang="en-US" sz="2400" b="1" dirty="0" smtClean="0">
                <a:solidFill>
                  <a:srgbClr val="0070C0"/>
                </a:solidFill>
                <a:latin typeface="Kaiti TC" charset="-120"/>
                <a:ea typeface="Kaiti TC" charset="-120"/>
                <a:cs typeface="Kaiti TC" charset="-120"/>
              </a:rPr>
              <a:t>誰</a:t>
            </a:r>
            <a:r>
              <a:rPr kumimoji="1" lang="zh-TW" altLang="en-US" sz="2400" b="1" dirty="0">
                <a:solidFill>
                  <a:srgbClr val="0070C0"/>
                </a:solidFill>
                <a:latin typeface="Kaiti TC" charset="-120"/>
                <a:ea typeface="Kaiti TC" charset="-120"/>
                <a:cs typeface="Kaiti TC" charset="-120"/>
              </a:rPr>
              <a:t>來決定</a:t>
            </a:r>
            <a:r>
              <a:rPr kumimoji="1" lang="zh-TW" altLang="en-US" sz="2400" b="1" dirty="0" smtClean="0">
                <a:solidFill>
                  <a:srgbClr val="0070C0"/>
                </a:solidFill>
                <a:latin typeface="Kaiti TC" charset="-120"/>
                <a:ea typeface="Kaiti TC" charset="-120"/>
                <a:cs typeface="Kaiti TC" charset="-120"/>
              </a:rPr>
              <a:t>兒童最佳利益？</a:t>
            </a:r>
            <a:endParaRPr lang="zh-TW" altLang="en-US" sz="2400" b="1" dirty="0" smtClean="0">
              <a:solidFill>
                <a:srgbClr val="0070C0"/>
              </a:solidFill>
              <a:latin typeface="Kaiti TC" charset="-120"/>
              <a:ea typeface="Kaiti TC" charset="-120"/>
              <a:cs typeface="Kaiti TC" charset="-120"/>
            </a:endParaRPr>
          </a:p>
          <a:p>
            <a:pPr>
              <a:lnSpc>
                <a:spcPct val="100000"/>
              </a:lnSpc>
            </a:pPr>
            <a:r>
              <a:rPr kumimoji="1" lang="zh-TW" altLang="en-US" sz="2400" b="1" dirty="0" smtClean="0">
                <a:solidFill>
                  <a:srgbClr val="0070C0"/>
                </a:solidFill>
                <a:latin typeface="Kaiti TC" charset="-120"/>
                <a:ea typeface="Kaiti TC" charset="-120"/>
                <a:cs typeface="Kaiti TC" charset="-120"/>
              </a:rPr>
              <a:t>何謂兒童最佳利益？</a:t>
            </a:r>
            <a:endParaRPr kumimoji="1" lang="en-US" altLang="zh-TW" sz="2400" b="1" dirty="0" smtClean="0">
              <a:solidFill>
                <a:srgbClr val="0070C0"/>
              </a:solidFill>
              <a:latin typeface="Kaiti TC" charset="-120"/>
              <a:ea typeface="Kaiti TC" charset="-120"/>
              <a:cs typeface="Kaiti TC" charset="-120"/>
            </a:endParaRPr>
          </a:p>
          <a:p>
            <a:pPr lvl="1">
              <a:lnSpc>
                <a:spcPct val="100000"/>
              </a:lnSpc>
            </a:pPr>
            <a:endParaRPr lang="zh-TW" altLang="en-US" sz="2400" i="0" dirty="0">
              <a:latin typeface="Kaiti TC" charset="-120"/>
              <a:ea typeface="Kaiti TC" charset="-120"/>
              <a:cs typeface="Kaiti TC" charset="-120"/>
            </a:endParaRPr>
          </a:p>
        </p:txBody>
      </p:sp>
      <p:sp>
        <p:nvSpPr>
          <p:cNvPr id="2" name="投影片編號版面配置區 1"/>
          <p:cNvSpPr>
            <a:spLocks noGrp="1"/>
          </p:cNvSpPr>
          <p:nvPr>
            <p:ph type="sldNum" sz="quarter" idx="12"/>
          </p:nvPr>
        </p:nvSpPr>
        <p:spPr/>
        <p:txBody>
          <a:bodyPr/>
          <a:lstStyle/>
          <a:p>
            <a:fld id="{B221694F-8901-754C-9CF1-3C8CBE18A127}" type="slidenum">
              <a:rPr kumimoji="1" lang="zh-TW" altLang="en-US" smtClean="0"/>
              <a:pPr/>
              <a:t>24</a:t>
            </a:fld>
            <a:endParaRPr kumimoji="1" lang="zh-TW" altLang="en-US"/>
          </a:p>
        </p:txBody>
      </p:sp>
    </p:spTree>
    <p:extLst>
      <p:ext uri="{BB962C8B-B14F-4D97-AF65-F5344CB8AC3E}">
        <p14:creationId xmlns:p14="http://schemas.microsoft.com/office/powerpoint/2010/main" val="1342161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460208" y="372931"/>
            <a:ext cx="7886700" cy="873981"/>
          </a:xfrm>
        </p:spPr>
        <p:txBody>
          <a:bodyPr/>
          <a:lstStyle/>
          <a:p>
            <a:r>
              <a:rPr kumimoji="1" lang="zh-TW" altLang="en-US" b="1" dirty="0" smtClean="0">
                <a:solidFill>
                  <a:srgbClr val="FF0000"/>
                </a:solidFill>
                <a:latin typeface="Kaiti TC" charset="-120"/>
                <a:ea typeface="Kaiti TC" charset="-120"/>
                <a:cs typeface="Kaiti TC" charset="-120"/>
              </a:rPr>
              <a:t>法</a:t>
            </a:r>
            <a:r>
              <a:rPr kumimoji="1" lang="zh-TW" altLang="en-US" b="1" dirty="0" smtClean="0">
                <a:latin typeface="新細明體"/>
                <a:ea typeface="新細明體"/>
                <a:cs typeface="Kaiti TC" charset="-120"/>
              </a:rPr>
              <a:t>－</a:t>
            </a:r>
            <a:r>
              <a:rPr kumimoji="1" lang="zh-TW" altLang="en-US" b="1" dirty="0" smtClean="0">
                <a:latin typeface="Kaiti TC" charset="-120"/>
                <a:ea typeface="Kaiti TC" charset="-120"/>
                <a:cs typeface="Kaiti TC" charset="-120"/>
              </a:rPr>
              <a:t>兒童最佳利益，誰決定？</a:t>
            </a:r>
            <a:endParaRPr kumimoji="1" lang="zh-TW" altLang="en-US" b="1" dirty="0">
              <a:latin typeface="Kaiti TC" charset="-120"/>
              <a:ea typeface="Kaiti TC" charset="-120"/>
              <a:cs typeface="Kaiti TC" charset="-120"/>
            </a:endParaRP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354291282"/>
              </p:ext>
            </p:extLst>
          </p:nvPr>
        </p:nvGraphicFramePr>
        <p:xfrm>
          <a:off x="4362724" y="1811004"/>
          <a:ext cx="5041231" cy="4130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612608" y="1638246"/>
            <a:ext cx="4412582" cy="3970318"/>
          </a:xfrm>
          <a:prstGeom prst="rect">
            <a:avLst/>
          </a:prstGeom>
          <a:noFill/>
        </p:spPr>
        <p:txBody>
          <a:bodyPr wrap="square" rtlCol="0">
            <a:spAutoFit/>
          </a:bodyPr>
          <a:lstStyle/>
          <a:p>
            <a:pPr marL="285750" indent="-285750">
              <a:lnSpc>
                <a:spcPct val="150000"/>
              </a:lnSpc>
              <a:buFont typeface="Arial" charset="0"/>
              <a:buChar char="•"/>
            </a:pPr>
            <a:r>
              <a:rPr kumimoji="1" lang="zh-TW" altLang="en-US" sz="2400" dirty="0" smtClean="0">
                <a:latin typeface="Kaiti TC" charset="-120"/>
                <a:ea typeface="Kaiti TC" charset="-120"/>
                <a:cs typeface="Kaiti TC" charset="-120"/>
              </a:rPr>
              <a:t>由於</a:t>
            </a:r>
            <a:r>
              <a:rPr kumimoji="1" lang="en-US" altLang="zh-TW" sz="2400" dirty="0" smtClean="0">
                <a:latin typeface="Kaiti TC" charset="-120"/>
                <a:ea typeface="Kaiti TC" charset="-120"/>
                <a:cs typeface="Kaiti TC" charset="-120"/>
              </a:rPr>
              <a:t>Charlie</a:t>
            </a:r>
            <a:r>
              <a:rPr kumimoji="1" lang="zh-TW" altLang="en-US" sz="2400" dirty="0" smtClean="0">
                <a:latin typeface="Kaiti TC" charset="-120"/>
                <a:ea typeface="Kaiti TC" charset="-120"/>
                <a:cs typeface="Kaiti TC" charset="-120"/>
              </a:rPr>
              <a:t>的年紀，他沒有</a:t>
            </a:r>
            <a:r>
              <a:rPr kumimoji="1" lang="zh-TW" altLang="en-US" sz="2400" dirty="0">
                <a:latin typeface="Kaiti TC" charset="-120"/>
                <a:ea typeface="Kaiti TC" charset="-120"/>
                <a:cs typeface="Kaiti TC" charset="-120"/>
              </a:rPr>
              <a:t>能力決定是否接受</a:t>
            </a:r>
            <a:r>
              <a:rPr kumimoji="1" lang="zh-TW" altLang="en-US" sz="2400" dirty="0" smtClean="0">
                <a:latin typeface="Kaiti TC" charset="-120"/>
                <a:ea typeface="Kaiti TC" charset="-120"/>
                <a:cs typeface="Kaiti TC" charset="-120"/>
              </a:rPr>
              <a:t>治療。</a:t>
            </a:r>
            <a:endParaRPr kumimoji="1" lang="en-US" altLang="zh-TW" sz="2400" dirty="0" smtClean="0">
              <a:latin typeface="Kaiti TC" charset="-120"/>
              <a:ea typeface="Kaiti TC" charset="-120"/>
              <a:cs typeface="Kaiti TC" charset="-120"/>
            </a:endParaRPr>
          </a:p>
          <a:p>
            <a:pPr marL="285750" indent="-285750">
              <a:lnSpc>
                <a:spcPct val="150000"/>
              </a:lnSpc>
              <a:buFont typeface="Arial" charset="0"/>
              <a:buChar char="•"/>
            </a:pPr>
            <a:r>
              <a:rPr kumimoji="1" lang="zh-TW" altLang="en-US" sz="2400" dirty="0" smtClean="0">
                <a:latin typeface="Kaiti TC" charset="-120"/>
                <a:ea typeface="Kaiti TC" charset="-120"/>
                <a:cs typeface="Kaiti TC" charset="-120"/>
              </a:rPr>
              <a:t>醫院</a:t>
            </a:r>
            <a:r>
              <a:rPr kumimoji="1" lang="zh-TW" altLang="en-US" sz="2400" dirty="0">
                <a:latin typeface="Kaiti TC" charset="-120"/>
                <a:ea typeface="Kaiti TC" charset="-120"/>
                <a:cs typeface="Kaiti TC" charset="-120"/>
              </a:rPr>
              <a:t>和父母對於</a:t>
            </a:r>
            <a:r>
              <a:rPr kumimoji="1" lang="en-US" altLang="zh-TW" sz="2400" dirty="0">
                <a:latin typeface="Kaiti TC" charset="-120"/>
                <a:ea typeface="Kaiti TC" charset="-120"/>
                <a:cs typeface="Kaiti TC" charset="-120"/>
              </a:rPr>
              <a:t>Charlie</a:t>
            </a:r>
            <a:r>
              <a:rPr kumimoji="1" lang="zh-TW" altLang="en-US" sz="2400" dirty="0" smtClean="0">
                <a:latin typeface="Kaiti TC" charset="-120"/>
                <a:ea typeface="Kaiti TC" charset="-120"/>
                <a:cs typeface="Kaiti TC" charset="-120"/>
              </a:rPr>
              <a:t>治療方式無法</a:t>
            </a:r>
            <a:r>
              <a:rPr kumimoji="1" lang="zh-TW" altLang="en-US" sz="2400" dirty="0">
                <a:latin typeface="Kaiti TC" charset="-120"/>
                <a:ea typeface="Kaiti TC" charset="-120"/>
                <a:cs typeface="Kaiti TC" charset="-120"/>
              </a:rPr>
              <a:t>達成</a:t>
            </a:r>
            <a:r>
              <a:rPr kumimoji="1" lang="zh-TW" altLang="en-US" sz="2400" dirty="0" smtClean="0">
                <a:latin typeface="Kaiti TC" charset="-120"/>
                <a:ea typeface="Kaiti TC" charset="-120"/>
                <a:cs typeface="Kaiti TC" charset="-120"/>
              </a:rPr>
              <a:t>協議。</a:t>
            </a:r>
            <a:endParaRPr kumimoji="1" lang="en-US" altLang="zh-TW" sz="2400" dirty="0" smtClean="0">
              <a:latin typeface="Kaiti TC" charset="-120"/>
              <a:ea typeface="Kaiti TC" charset="-120"/>
              <a:cs typeface="Kaiti TC" charset="-120"/>
            </a:endParaRPr>
          </a:p>
          <a:p>
            <a:pPr marL="285750" indent="-285750">
              <a:lnSpc>
                <a:spcPct val="150000"/>
              </a:lnSpc>
              <a:buFont typeface="Arial" charset="0"/>
              <a:buChar char="•"/>
            </a:pPr>
            <a:r>
              <a:rPr kumimoji="1" lang="zh-TW" altLang="en-US" sz="2400" dirty="0" smtClean="0">
                <a:latin typeface="Kaiti TC" charset="-120"/>
                <a:ea typeface="Kaiti TC" charset="-120"/>
                <a:cs typeface="Kaiti TC" charset="-120"/>
              </a:rPr>
              <a:t>雖然父母對孩子有責任，但法律亦賦予法院以獨立客觀的角度決定兒童最佳利益。</a:t>
            </a:r>
            <a:endParaRPr kumimoji="1" lang="en-US" altLang="zh-TW" sz="2400" dirty="0">
              <a:latin typeface="Kaiti TC" charset="-120"/>
              <a:ea typeface="Kaiti TC" charset="-120"/>
              <a:cs typeface="Kaiti TC" charset="-120"/>
            </a:endParaRPr>
          </a:p>
        </p:txBody>
      </p:sp>
      <p:sp>
        <p:nvSpPr>
          <p:cNvPr id="3" name="投影片編號版面配置區 2"/>
          <p:cNvSpPr>
            <a:spLocks noGrp="1"/>
          </p:cNvSpPr>
          <p:nvPr>
            <p:ph type="sldNum" sz="quarter" idx="12"/>
          </p:nvPr>
        </p:nvSpPr>
        <p:spPr/>
        <p:txBody>
          <a:bodyPr/>
          <a:lstStyle/>
          <a:p>
            <a:fld id="{B221694F-8901-754C-9CF1-3C8CBE18A127}" type="slidenum">
              <a:rPr kumimoji="1" lang="zh-TW" altLang="en-US" smtClean="0"/>
              <a:pPr/>
              <a:t>25</a:t>
            </a:fld>
            <a:endParaRPr kumimoji="1" lang="zh-TW" altLang="en-US"/>
          </a:p>
        </p:txBody>
      </p:sp>
    </p:spTree>
    <p:extLst>
      <p:ext uri="{BB962C8B-B14F-4D97-AF65-F5344CB8AC3E}">
        <p14:creationId xmlns:p14="http://schemas.microsoft.com/office/powerpoint/2010/main" val="185716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4638"/>
            <a:ext cx="7772400" cy="994122"/>
          </a:xfrm>
        </p:spPr>
        <p:txBody>
          <a:bodyPr>
            <a:normAutofit/>
          </a:bodyPr>
          <a:lstStyle/>
          <a:p>
            <a:pPr algn="ctr"/>
            <a:endParaRPr lang="zh-TW" altLang="en-US" dirty="0"/>
          </a:p>
        </p:txBody>
      </p:sp>
      <p:sp>
        <p:nvSpPr>
          <p:cNvPr id="3" name="內容版面配置區 2"/>
          <p:cNvSpPr>
            <a:spLocks noGrp="1"/>
          </p:cNvSpPr>
          <p:nvPr>
            <p:ph idx="1"/>
          </p:nvPr>
        </p:nvSpPr>
        <p:spPr>
          <a:xfrm>
            <a:off x="1043608" y="1684258"/>
            <a:ext cx="7488832" cy="4630865"/>
          </a:xfrm>
        </p:spPr>
        <p:txBody>
          <a:bodyPr/>
          <a:lstStyle/>
          <a:p>
            <a:pPr marL="514350" indent="-514350">
              <a:buNone/>
            </a:pPr>
            <a:endParaRPr lang="zh-TW" altLang="en-US" dirty="0"/>
          </a:p>
          <a:p>
            <a:pPr marL="514350" indent="-514350">
              <a:buNone/>
            </a:pPr>
            <a:endParaRPr lang="en-US" altLang="zh-TW" dirty="0" smtClean="0"/>
          </a:p>
        </p:txBody>
      </p:sp>
      <p:sp>
        <p:nvSpPr>
          <p:cNvPr id="4" name="投影片編號版面配置區 3"/>
          <p:cNvSpPr>
            <a:spLocks noGrp="1"/>
          </p:cNvSpPr>
          <p:nvPr>
            <p:ph type="sldNum" sz="quarter" idx="12"/>
          </p:nvPr>
        </p:nvSpPr>
        <p:spPr/>
        <p:txBody>
          <a:bodyPr/>
          <a:lstStyle/>
          <a:p>
            <a:fld id="{28E1F387-410A-4AA1-951A-92C12DF3C881}" type="slidenum">
              <a:rPr lang="zh-TW" altLang="en-US" smtClean="0">
                <a:solidFill>
                  <a:srgbClr val="E7DEC9">
                    <a:shade val="50000"/>
                    <a:satMod val="200000"/>
                  </a:srgbClr>
                </a:solidFill>
              </a:rPr>
              <a:pPr/>
              <a:t>26</a:t>
            </a:fld>
            <a:endParaRPr lang="zh-TW" altLang="en-US">
              <a:solidFill>
                <a:srgbClr val="E7DEC9">
                  <a:shade val="50000"/>
                  <a:satMod val="200000"/>
                </a:srgbClr>
              </a:solidFill>
            </a:endParaRPr>
          </a:p>
        </p:txBody>
      </p:sp>
      <p:sp>
        <p:nvSpPr>
          <p:cNvPr id="5" name="矩形 4"/>
          <p:cNvSpPr/>
          <p:nvPr/>
        </p:nvSpPr>
        <p:spPr>
          <a:xfrm>
            <a:off x="1043608" y="1684258"/>
            <a:ext cx="7643191" cy="4278094"/>
          </a:xfrm>
          <a:prstGeom prst="rect">
            <a:avLst/>
          </a:prstGeom>
        </p:spPr>
        <p:txBody>
          <a:bodyPr wrap="square">
            <a:spAutoFit/>
          </a:bodyPr>
          <a:lstStyle/>
          <a:p>
            <a:r>
              <a:rPr lang="en-US" altLang="zh-TW" dirty="0" smtClean="0"/>
              <a:t>                         The </a:t>
            </a:r>
            <a:r>
              <a:rPr lang="en-US" altLang="zh-TW" dirty="0"/>
              <a:t>duty with which I am now charged is to decide, </a:t>
            </a:r>
            <a:r>
              <a:rPr lang="en-US" altLang="zh-TW" dirty="0" smtClean="0"/>
              <a:t>according </a:t>
            </a:r>
            <a:r>
              <a:rPr lang="en-US" altLang="zh-TW" dirty="0"/>
              <a:t>to well laid down legal principles, what is </a:t>
            </a:r>
            <a:r>
              <a:rPr lang="en-US" altLang="zh-TW" dirty="0" smtClean="0"/>
              <a:t>in Charlie’s </a:t>
            </a:r>
            <a:r>
              <a:rPr lang="en-US" altLang="zh-TW" dirty="0"/>
              <a:t>best interests. </a:t>
            </a:r>
            <a:endParaRPr lang="en-US" altLang="zh-TW" dirty="0" smtClean="0"/>
          </a:p>
          <a:p>
            <a:endParaRPr lang="en-US" altLang="zh-TW" dirty="0"/>
          </a:p>
          <a:p>
            <a:r>
              <a:rPr lang="en-US" altLang="zh-TW" dirty="0" smtClean="0"/>
              <a:t>Some </a:t>
            </a:r>
            <a:r>
              <a:rPr lang="en-US" altLang="zh-TW" dirty="0"/>
              <a:t>people may ask why the court has any function in this process, why can the parents not just make the decision for themselves? The answer is that, although the parents have parental responsibility, overriding control is by law vested in the court exercising its independent and objective judgment in the child’s best interests. </a:t>
            </a:r>
            <a:endParaRPr lang="en-US" altLang="zh-TW" dirty="0" smtClean="0"/>
          </a:p>
          <a:p>
            <a:endParaRPr lang="en-US" altLang="zh-TW" dirty="0"/>
          </a:p>
          <a:p>
            <a:r>
              <a:rPr lang="en-US" altLang="zh-TW" dirty="0" smtClean="0"/>
              <a:t>The </a:t>
            </a:r>
            <a:r>
              <a:rPr lang="en-US" altLang="zh-TW" dirty="0"/>
              <a:t>Great Ormond Street Hospital has made an application and it is my duty to rule on it, given that the parents and the hospital cannot agree on the best way </a:t>
            </a:r>
            <a:r>
              <a:rPr lang="en-US" altLang="zh-TW" dirty="0" smtClean="0"/>
              <a:t>forward….</a:t>
            </a:r>
          </a:p>
          <a:p>
            <a:endParaRPr lang="en-US" altLang="zh-TW" sz="2000" dirty="0" smtClean="0"/>
          </a:p>
          <a:p>
            <a:r>
              <a:rPr lang="en-US" altLang="zh-TW" dirty="0" smtClean="0"/>
              <a:t>…It </a:t>
            </a:r>
            <a:r>
              <a:rPr lang="en-US" altLang="zh-TW" dirty="0"/>
              <a:t>is important that I stress that I am not applying a subjective test. I am not saying what I would do in a given situation, but I am applying the law.</a:t>
            </a:r>
            <a:endParaRPr lang="zh-TW" altLang="en-US" dirty="0"/>
          </a:p>
        </p:txBody>
      </p:sp>
      <p:sp>
        <p:nvSpPr>
          <p:cNvPr id="6" name="矩形 5"/>
          <p:cNvSpPr/>
          <p:nvPr/>
        </p:nvSpPr>
        <p:spPr>
          <a:xfrm>
            <a:off x="2687473" y="853261"/>
            <a:ext cx="3407984" cy="830997"/>
          </a:xfrm>
          <a:prstGeom prst="rect">
            <a:avLst/>
          </a:prstGeom>
        </p:spPr>
        <p:txBody>
          <a:bodyPr wrap="none">
            <a:spAutoFit/>
          </a:bodyPr>
          <a:lstStyle/>
          <a:p>
            <a:endParaRPr lang="en-US" altLang="zh-TW" sz="2400" dirty="0" smtClean="0"/>
          </a:p>
          <a:p>
            <a:r>
              <a:rPr lang="en-US" altLang="zh-TW" sz="2400" dirty="0" smtClean="0"/>
              <a:t>MR</a:t>
            </a:r>
            <a:r>
              <a:rPr lang="en-US" altLang="zh-TW" sz="2400" dirty="0"/>
              <a:t>. JUSTICE </a:t>
            </a:r>
            <a:r>
              <a:rPr lang="en-US" altLang="zh-TW" sz="2400" dirty="0" smtClean="0"/>
              <a:t>FRANCIS</a:t>
            </a:r>
            <a:r>
              <a:rPr lang="zh-TW" altLang="en-US" sz="2400" dirty="0" smtClean="0"/>
              <a:t>：</a:t>
            </a:r>
            <a:endParaRPr lang="zh-TW" altLang="en-US"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274638"/>
            <a:ext cx="1463287" cy="173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995608" y="6440565"/>
            <a:ext cx="7618040" cy="276999"/>
          </a:xfrm>
          <a:prstGeom prst="rect">
            <a:avLst/>
          </a:prstGeom>
        </p:spPr>
        <p:txBody>
          <a:bodyPr wrap="square">
            <a:spAutoFit/>
          </a:bodyPr>
          <a:lstStyle/>
          <a:p>
            <a:r>
              <a:rPr lang="en-US" altLang="zh-TW" sz="1200" dirty="0"/>
              <a:t>https://www.thesun.co.uk/news/4090133/charlie-gard-judge-pitfalls-social-media-ill-informed-opinion-trump-vatican/</a:t>
            </a:r>
            <a:endParaRPr lang="zh-TW" altLang="en-US" sz="1200" dirty="0"/>
          </a:p>
        </p:txBody>
      </p:sp>
    </p:spTree>
    <p:extLst>
      <p:ext uri="{BB962C8B-B14F-4D97-AF65-F5344CB8AC3E}">
        <p14:creationId xmlns:p14="http://schemas.microsoft.com/office/powerpoint/2010/main" val="3918584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2767" y="346364"/>
            <a:ext cx="6493386" cy="1025236"/>
          </a:xfrm>
        </p:spPr>
        <p:txBody>
          <a:bodyPr>
            <a:normAutofit/>
          </a:bodyPr>
          <a:lstStyle/>
          <a:p>
            <a:r>
              <a:rPr kumimoji="1" lang="zh-TW" altLang="en-US" b="1" dirty="0">
                <a:solidFill>
                  <a:srgbClr val="FF0000"/>
                </a:solidFill>
                <a:latin typeface="Kaiti TC" charset="-120"/>
                <a:ea typeface="Kaiti TC" charset="-120"/>
                <a:cs typeface="Kaiti TC" charset="-120"/>
              </a:rPr>
              <a:t>法</a:t>
            </a:r>
            <a:r>
              <a:rPr kumimoji="1" lang="zh-TW" altLang="en-US" b="1" dirty="0">
                <a:solidFill>
                  <a:srgbClr val="191B0E"/>
                </a:solidFill>
                <a:latin typeface="新細明體"/>
                <a:ea typeface="新細明體"/>
                <a:cs typeface="Kaiti TC" charset="-120"/>
              </a:rPr>
              <a:t>－</a:t>
            </a:r>
            <a:r>
              <a:rPr kumimoji="1" lang="zh-TW" altLang="en-US" b="1" dirty="0" smtClean="0">
                <a:latin typeface="Kaiti TC" charset="-120"/>
                <a:ea typeface="Kaiti TC" charset="-120"/>
                <a:cs typeface="Kaiti TC" charset="-120"/>
              </a:rPr>
              <a:t>何謂兒童最佳利益？</a:t>
            </a:r>
            <a:endParaRPr kumimoji="1" lang="zh-TW" altLang="en-US" b="1" dirty="0">
              <a:latin typeface="Kaiti TC" charset="-120"/>
              <a:ea typeface="Kaiti TC" charset="-120"/>
              <a:cs typeface="Kaiti TC" charset="-120"/>
            </a:endParaRPr>
          </a:p>
        </p:txBody>
      </p:sp>
      <p:grpSp>
        <p:nvGrpSpPr>
          <p:cNvPr id="3" name="群組 2"/>
          <p:cNvGrpSpPr/>
          <p:nvPr/>
        </p:nvGrpSpPr>
        <p:grpSpPr>
          <a:xfrm>
            <a:off x="517279" y="1203161"/>
            <a:ext cx="8466024" cy="4779344"/>
            <a:chOff x="351019" y="1130969"/>
            <a:chExt cx="8466024" cy="4779344"/>
          </a:xfrm>
        </p:grpSpPr>
        <p:sp>
          <p:nvSpPr>
            <p:cNvPr id="5" name="手繪多邊形 4"/>
            <p:cNvSpPr/>
            <p:nvPr/>
          </p:nvSpPr>
          <p:spPr>
            <a:xfrm>
              <a:off x="482767" y="1130969"/>
              <a:ext cx="8202529" cy="655427"/>
            </a:xfrm>
            <a:custGeom>
              <a:avLst/>
              <a:gdLst>
                <a:gd name="connsiteX0" fmla="*/ 0 w 8202529"/>
                <a:gd name="connsiteY0" fmla="*/ 109240 h 655427"/>
                <a:gd name="connsiteX1" fmla="*/ 109240 w 8202529"/>
                <a:gd name="connsiteY1" fmla="*/ 0 h 655427"/>
                <a:gd name="connsiteX2" fmla="*/ 8093289 w 8202529"/>
                <a:gd name="connsiteY2" fmla="*/ 0 h 655427"/>
                <a:gd name="connsiteX3" fmla="*/ 8202529 w 8202529"/>
                <a:gd name="connsiteY3" fmla="*/ 109240 h 655427"/>
                <a:gd name="connsiteX4" fmla="*/ 8202529 w 8202529"/>
                <a:gd name="connsiteY4" fmla="*/ 546187 h 655427"/>
                <a:gd name="connsiteX5" fmla="*/ 8093289 w 8202529"/>
                <a:gd name="connsiteY5" fmla="*/ 655427 h 655427"/>
                <a:gd name="connsiteX6" fmla="*/ 109240 w 8202529"/>
                <a:gd name="connsiteY6" fmla="*/ 655427 h 655427"/>
                <a:gd name="connsiteX7" fmla="*/ 0 w 8202529"/>
                <a:gd name="connsiteY7" fmla="*/ 546187 h 655427"/>
                <a:gd name="connsiteX8" fmla="*/ 0 w 8202529"/>
                <a:gd name="connsiteY8" fmla="*/ 109240 h 65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2529" h="655427">
                  <a:moveTo>
                    <a:pt x="0" y="109240"/>
                  </a:moveTo>
                  <a:cubicBezTo>
                    <a:pt x="0" y="48908"/>
                    <a:pt x="48908" y="0"/>
                    <a:pt x="109240" y="0"/>
                  </a:cubicBezTo>
                  <a:lnTo>
                    <a:pt x="8093289" y="0"/>
                  </a:lnTo>
                  <a:cubicBezTo>
                    <a:pt x="8153621" y="0"/>
                    <a:pt x="8202529" y="48908"/>
                    <a:pt x="8202529" y="109240"/>
                  </a:cubicBezTo>
                  <a:lnTo>
                    <a:pt x="8202529" y="546187"/>
                  </a:lnTo>
                  <a:cubicBezTo>
                    <a:pt x="8202529" y="606519"/>
                    <a:pt x="8153621" y="655427"/>
                    <a:pt x="8093289" y="655427"/>
                  </a:cubicBezTo>
                  <a:lnTo>
                    <a:pt x="109240" y="655427"/>
                  </a:lnTo>
                  <a:cubicBezTo>
                    <a:pt x="48908" y="655427"/>
                    <a:pt x="0" y="606519"/>
                    <a:pt x="0" y="546187"/>
                  </a:cubicBezTo>
                  <a:lnTo>
                    <a:pt x="0" y="109240"/>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123435" tIns="123435" rIns="123435" bIns="123435" numCol="1" spcCol="1270" anchor="ctr" anchorCtr="0">
              <a:noAutofit/>
            </a:bodyPr>
            <a:lstStyle/>
            <a:p>
              <a:pPr lvl="0" algn="l" defTabSz="1066800" rtl="0">
                <a:lnSpc>
                  <a:spcPct val="80000"/>
                </a:lnSpc>
                <a:spcBef>
                  <a:spcPct val="0"/>
                </a:spcBef>
                <a:spcAft>
                  <a:spcPct val="35000"/>
                </a:spcAft>
              </a:pPr>
              <a:r>
                <a:rPr kumimoji="1" lang="en-US" sz="2400" i="1" kern="1200" dirty="0" smtClean="0">
                  <a:latin typeface="Kaiti TC" charset="-120"/>
                  <a:ea typeface="Kaiti TC" charset="-120"/>
                  <a:cs typeface="Kaiti TC" charset="-120"/>
                </a:rPr>
                <a:t>Wyatt v. Portsmouth NHS Trust </a:t>
              </a:r>
              <a:r>
                <a:rPr kumimoji="1" lang="en-US" sz="2400" kern="1200" dirty="0" smtClean="0">
                  <a:latin typeface="Kaiti TC" charset="-120"/>
                  <a:ea typeface="Kaiti TC" charset="-120"/>
                  <a:cs typeface="Kaiti TC" charset="-120"/>
                </a:rPr>
                <a:t>(2000) </a:t>
              </a:r>
              <a:r>
                <a:rPr kumimoji="1" lang="zh-TW" altLang="en-US" sz="2400" kern="1200" dirty="0" smtClean="0">
                  <a:latin typeface="Kaiti TC" charset="-120"/>
                  <a:ea typeface="Kaiti TC" charset="-120"/>
                  <a:cs typeface="Kaiti TC" charset="-120"/>
                </a:rPr>
                <a:t>上訴法院：</a:t>
              </a:r>
              <a:endParaRPr lang="en-US" sz="2400" kern="1200" dirty="0">
                <a:latin typeface="Kaiti TC" charset="-120"/>
                <a:ea typeface="Kaiti TC" charset="-120"/>
                <a:cs typeface="Kaiti TC" charset="-120"/>
              </a:endParaRPr>
            </a:p>
          </p:txBody>
        </p:sp>
        <p:sp>
          <p:nvSpPr>
            <p:cNvPr id="6" name="手繪多邊形 5"/>
            <p:cNvSpPr/>
            <p:nvPr/>
          </p:nvSpPr>
          <p:spPr>
            <a:xfrm>
              <a:off x="482767" y="1789818"/>
              <a:ext cx="8202529" cy="1209963"/>
            </a:xfrm>
            <a:custGeom>
              <a:avLst/>
              <a:gdLst>
                <a:gd name="connsiteX0" fmla="*/ 0 w 8202529"/>
                <a:gd name="connsiteY0" fmla="*/ 0 h 1670821"/>
                <a:gd name="connsiteX1" fmla="*/ 8202529 w 8202529"/>
                <a:gd name="connsiteY1" fmla="*/ 0 h 1670821"/>
                <a:gd name="connsiteX2" fmla="*/ 8202529 w 8202529"/>
                <a:gd name="connsiteY2" fmla="*/ 1670821 h 1670821"/>
                <a:gd name="connsiteX3" fmla="*/ 0 w 8202529"/>
                <a:gd name="connsiteY3" fmla="*/ 1670821 h 1670821"/>
                <a:gd name="connsiteX4" fmla="*/ 0 w 8202529"/>
                <a:gd name="connsiteY4" fmla="*/ 0 h 1670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2529" h="1670821">
                  <a:moveTo>
                    <a:pt x="0" y="0"/>
                  </a:moveTo>
                  <a:lnTo>
                    <a:pt x="8202529" y="0"/>
                  </a:lnTo>
                  <a:lnTo>
                    <a:pt x="8202529" y="1670821"/>
                  </a:lnTo>
                  <a:lnTo>
                    <a:pt x="0" y="16708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0430" tIns="25400" rIns="142240" bIns="25400" numCol="1" spcCol="1270" anchor="t" anchorCtr="0">
              <a:noAutofit/>
            </a:bodyPr>
            <a:lstStyle/>
            <a:p>
              <a:pPr marL="228600" lvl="1" indent="-228600" algn="l" defTabSz="889000" rtl="0">
                <a:lnSpc>
                  <a:spcPct val="120000"/>
                </a:lnSpc>
                <a:spcBef>
                  <a:spcPct val="0"/>
                </a:spcBef>
                <a:spcAft>
                  <a:spcPct val="20000"/>
                </a:spcAft>
                <a:buChar char="•"/>
              </a:pPr>
              <a:r>
                <a:rPr kumimoji="1" lang="zh-TW" altLang="en-US" sz="1600" kern="1200" dirty="0" smtClean="0">
                  <a:latin typeface="Kaiti TC" charset="-120"/>
                  <a:ea typeface="Kaiti TC" charset="-120"/>
                  <a:cs typeface="Kaiti TC" charset="-120"/>
                </a:rPr>
                <a:t>須以</a:t>
              </a:r>
              <a:r>
                <a:rPr kumimoji="1" lang="zh-TW" altLang="en-US" sz="1600" u="none" kern="1200" dirty="0" smtClean="0">
                  <a:latin typeface="Kaiti TC" charset="-120"/>
                  <a:ea typeface="Kaiti TC" charset="-120"/>
                  <a:cs typeface="Kaiti TC" charset="-120"/>
                </a:rPr>
                <a:t>兒童的角度</a:t>
              </a:r>
              <a:r>
                <a:rPr kumimoji="1" lang="zh-TW" altLang="en-US" sz="1600" kern="1200" dirty="0" smtClean="0">
                  <a:latin typeface="Kaiti TC" charset="-120"/>
                  <a:ea typeface="Kaiti TC" charset="-120"/>
                  <a:cs typeface="Kaiti TC" charset="-120"/>
                </a:rPr>
                <a:t>出發，兒童的福利是最重要的</a:t>
              </a:r>
              <a:r>
                <a:rPr kumimoji="1" lang="zh-TW" altLang="en-US" sz="1600" dirty="0" smtClean="0">
                  <a:latin typeface="Kaiti TC" charset="-120"/>
                  <a:ea typeface="Kaiti TC" charset="-120"/>
                  <a:cs typeface="Kaiti TC" charset="-120"/>
                </a:rPr>
                <a:t>，法官需以假設的兒童的觀點檢視。</a:t>
              </a:r>
              <a:endParaRPr lang="zh-TW" altLang="en-US" sz="1600" kern="1200" dirty="0">
                <a:latin typeface="Kaiti TC" charset="-120"/>
                <a:ea typeface="Kaiti TC" charset="-120"/>
                <a:cs typeface="Kaiti TC" charset="-120"/>
              </a:endParaRPr>
            </a:p>
            <a:p>
              <a:pPr marL="228600" lvl="1" indent="-228600" algn="l" defTabSz="889000" rtl="0">
                <a:lnSpc>
                  <a:spcPct val="120000"/>
                </a:lnSpc>
                <a:spcBef>
                  <a:spcPct val="0"/>
                </a:spcBef>
                <a:spcAft>
                  <a:spcPct val="20000"/>
                </a:spcAft>
                <a:buChar char="•"/>
              </a:pPr>
              <a:r>
                <a:rPr kumimoji="1" lang="zh-TW" altLang="en-US" sz="1600" kern="1200" dirty="0" smtClean="0">
                  <a:latin typeface="Kaiti TC" charset="-120"/>
                  <a:ea typeface="Kaiti TC" charset="-120"/>
                  <a:cs typeface="Kaiti TC" charset="-120"/>
                </a:rPr>
                <a:t>「生命的延長」為最佳利益的強烈假設，不過，並非不可被推翻。</a:t>
              </a:r>
              <a:endParaRPr lang="zh-TW" altLang="en-US" sz="1600" kern="1200" dirty="0">
                <a:latin typeface="Kaiti TC" charset="-120"/>
                <a:ea typeface="Kaiti TC" charset="-120"/>
                <a:cs typeface="Kaiti TC" charset="-120"/>
              </a:endParaRPr>
            </a:p>
            <a:p>
              <a:pPr marL="228600" lvl="1" indent="-228600" defTabSz="889000">
                <a:lnSpc>
                  <a:spcPct val="120000"/>
                </a:lnSpc>
                <a:spcBef>
                  <a:spcPct val="0"/>
                </a:spcBef>
                <a:spcAft>
                  <a:spcPct val="20000"/>
                </a:spcAft>
                <a:buChar char="•"/>
              </a:pPr>
              <a:r>
                <a:rPr kumimoji="1" lang="zh-TW" altLang="en-US" sz="1600" kern="1200" dirty="0" smtClean="0">
                  <a:latin typeface="Kaiti TC" charset="-120"/>
                  <a:ea typeface="Kaiti TC" charset="-120"/>
                  <a:cs typeface="Kaiti TC" charset="-120"/>
                </a:rPr>
                <a:t>考量最佳利益應包括</a:t>
              </a:r>
              <a:r>
                <a:rPr kumimoji="1" lang="zh-TW" altLang="en-US" sz="1600" u="none" kern="1200" dirty="0" smtClean="0">
                  <a:latin typeface="Kaiti TC" charset="-120"/>
                  <a:ea typeface="Kaiti TC" charset="-120"/>
                  <a:cs typeface="Kaiti TC" charset="-120"/>
                </a:rPr>
                <a:t>醫療、</a:t>
              </a:r>
              <a:r>
                <a:rPr kumimoji="1" lang="zh-TW" altLang="en-US" sz="1600" dirty="0" smtClean="0">
                  <a:latin typeface="Kaiti TC" charset="-120"/>
                  <a:ea typeface="Kaiti TC" charset="-120"/>
                  <a:cs typeface="Kaiti TC" charset="-120"/>
                </a:rPr>
                <a:t>情感</a:t>
              </a:r>
              <a:r>
                <a:rPr kumimoji="1" lang="zh-TW" altLang="en-US" sz="1600" dirty="0">
                  <a:latin typeface="Kaiti TC" charset="-120"/>
                  <a:ea typeface="Kaiti TC" charset="-120"/>
                  <a:cs typeface="Kaiti TC" charset="-120"/>
                </a:rPr>
                <a:t>和</a:t>
              </a:r>
              <a:r>
                <a:rPr kumimoji="1" lang="zh-TW" altLang="en-US" sz="1600" u="none" kern="1200" dirty="0" smtClean="0">
                  <a:latin typeface="Kaiti TC" charset="-120"/>
                  <a:ea typeface="Kaiti TC" charset="-120"/>
                  <a:cs typeface="Kaiti TC" charset="-120"/>
                </a:rPr>
                <a:t>其他福利相關事項。</a:t>
              </a:r>
              <a:endParaRPr lang="zh-TW" altLang="en-US" sz="1600" kern="1200" dirty="0">
                <a:latin typeface="Kaiti TC" charset="-120"/>
                <a:ea typeface="Kaiti TC" charset="-120"/>
                <a:cs typeface="Kaiti TC" charset="-120"/>
              </a:endParaRPr>
            </a:p>
          </p:txBody>
        </p:sp>
        <p:sp>
          <p:nvSpPr>
            <p:cNvPr id="7" name="手繪多邊形 6"/>
            <p:cNvSpPr/>
            <p:nvPr/>
          </p:nvSpPr>
          <p:spPr>
            <a:xfrm>
              <a:off x="448254" y="2865413"/>
              <a:ext cx="8202529" cy="655427"/>
            </a:xfrm>
            <a:custGeom>
              <a:avLst/>
              <a:gdLst>
                <a:gd name="connsiteX0" fmla="*/ 0 w 8202529"/>
                <a:gd name="connsiteY0" fmla="*/ 109240 h 655427"/>
                <a:gd name="connsiteX1" fmla="*/ 109240 w 8202529"/>
                <a:gd name="connsiteY1" fmla="*/ 0 h 655427"/>
                <a:gd name="connsiteX2" fmla="*/ 8093289 w 8202529"/>
                <a:gd name="connsiteY2" fmla="*/ 0 h 655427"/>
                <a:gd name="connsiteX3" fmla="*/ 8202529 w 8202529"/>
                <a:gd name="connsiteY3" fmla="*/ 109240 h 655427"/>
                <a:gd name="connsiteX4" fmla="*/ 8202529 w 8202529"/>
                <a:gd name="connsiteY4" fmla="*/ 546187 h 655427"/>
                <a:gd name="connsiteX5" fmla="*/ 8093289 w 8202529"/>
                <a:gd name="connsiteY5" fmla="*/ 655427 h 655427"/>
                <a:gd name="connsiteX6" fmla="*/ 109240 w 8202529"/>
                <a:gd name="connsiteY6" fmla="*/ 655427 h 655427"/>
                <a:gd name="connsiteX7" fmla="*/ 0 w 8202529"/>
                <a:gd name="connsiteY7" fmla="*/ 546187 h 655427"/>
                <a:gd name="connsiteX8" fmla="*/ 0 w 8202529"/>
                <a:gd name="connsiteY8" fmla="*/ 109240 h 65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2529" h="655427">
                  <a:moveTo>
                    <a:pt x="0" y="109240"/>
                  </a:moveTo>
                  <a:cubicBezTo>
                    <a:pt x="0" y="48908"/>
                    <a:pt x="48908" y="0"/>
                    <a:pt x="109240" y="0"/>
                  </a:cubicBezTo>
                  <a:lnTo>
                    <a:pt x="8093289" y="0"/>
                  </a:lnTo>
                  <a:cubicBezTo>
                    <a:pt x="8153621" y="0"/>
                    <a:pt x="8202529" y="48908"/>
                    <a:pt x="8202529" y="109240"/>
                  </a:cubicBezTo>
                  <a:lnTo>
                    <a:pt x="8202529" y="546187"/>
                  </a:lnTo>
                  <a:cubicBezTo>
                    <a:pt x="8202529" y="606519"/>
                    <a:pt x="8153621" y="655427"/>
                    <a:pt x="8093289" y="655427"/>
                  </a:cubicBezTo>
                  <a:lnTo>
                    <a:pt x="109240" y="655427"/>
                  </a:lnTo>
                  <a:cubicBezTo>
                    <a:pt x="48908" y="655427"/>
                    <a:pt x="0" y="606519"/>
                    <a:pt x="0" y="546187"/>
                  </a:cubicBezTo>
                  <a:lnTo>
                    <a:pt x="0" y="109240"/>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123435" tIns="123435" rIns="123435" bIns="123435" numCol="1" spcCol="1270" anchor="ctr" anchorCtr="0">
              <a:noAutofit/>
            </a:bodyPr>
            <a:lstStyle/>
            <a:p>
              <a:pPr lvl="0" algn="l" defTabSz="1066800" rtl="0">
                <a:lnSpc>
                  <a:spcPct val="80000"/>
                </a:lnSpc>
                <a:spcBef>
                  <a:spcPct val="0"/>
                </a:spcBef>
                <a:spcAft>
                  <a:spcPct val="35000"/>
                </a:spcAft>
              </a:pPr>
              <a:r>
                <a:rPr kumimoji="1" lang="en-US" sz="2400" kern="1200" dirty="0" smtClean="0">
                  <a:latin typeface="Kaiti TC" charset="-120"/>
                  <a:ea typeface="Kaiti TC" charset="-120"/>
                  <a:cs typeface="Kaiti TC" charset="-120"/>
                </a:rPr>
                <a:t>Holman J in </a:t>
              </a:r>
              <a:r>
                <a:rPr kumimoji="1" lang="en-US" sz="2400" i="1" kern="1200" dirty="0" smtClean="0">
                  <a:latin typeface="Kaiti TC" charset="-120"/>
                  <a:ea typeface="Kaiti TC" charset="-120"/>
                  <a:cs typeface="Kaiti TC" charset="-120"/>
                </a:rPr>
                <a:t>An NHS Trust v. MB</a:t>
              </a:r>
              <a:r>
                <a:rPr kumimoji="1" lang="en-US" sz="2400" kern="1200" dirty="0" smtClean="0">
                  <a:latin typeface="Kaiti TC" charset="-120"/>
                  <a:ea typeface="Kaiti TC" charset="-120"/>
                  <a:cs typeface="Kaiti TC" charset="-120"/>
                </a:rPr>
                <a:t> (2006) </a:t>
              </a:r>
              <a:r>
                <a:rPr kumimoji="1" lang="zh-TW" altLang="en-US" sz="2400" kern="1200" dirty="0" smtClean="0">
                  <a:latin typeface="Kaiti TC" charset="-120"/>
                  <a:ea typeface="Kaiti TC" charset="-120"/>
                  <a:cs typeface="Kaiti TC" charset="-120"/>
                </a:rPr>
                <a:t>：</a:t>
              </a:r>
              <a:endParaRPr lang="en-US" sz="2400" kern="1200" dirty="0">
                <a:latin typeface="Kaiti TC" charset="-120"/>
                <a:ea typeface="Kaiti TC" charset="-120"/>
                <a:cs typeface="Kaiti TC" charset="-120"/>
              </a:endParaRPr>
            </a:p>
          </p:txBody>
        </p:sp>
        <p:sp>
          <p:nvSpPr>
            <p:cNvPr id="8" name="手繪多邊形 7"/>
            <p:cNvSpPr/>
            <p:nvPr/>
          </p:nvSpPr>
          <p:spPr>
            <a:xfrm>
              <a:off x="351019" y="3559014"/>
              <a:ext cx="8466024" cy="2351299"/>
            </a:xfrm>
            <a:custGeom>
              <a:avLst/>
              <a:gdLst>
                <a:gd name="connsiteX0" fmla="*/ 0 w 8202529"/>
                <a:gd name="connsiteY0" fmla="*/ 0 h 2473819"/>
                <a:gd name="connsiteX1" fmla="*/ 8202529 w 8202529"/>
                <a:gd name="connsiteY1" fmla="*/ 0 h 2473819"/>
                <a:gd name="connsiteX2" fmla="*/ 8202529 w 8202529"/>
                <a:gd name="connsiteY2" fmla="*/ 2473819 h 2473819"/>
                <a:gd name="connsiteX3" fmla="*/ 0 w 8202529"/>
                <a:gd name="connsiteY3" fmla="*/ 2473819 h 2473819"/>
                <a:gd name="connsiteX4" fmla="*/ 0 w 8202529"/>
                <a:gd name="connsiteY4" fmla="*/ 0 h 247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2529" h="2473819">
                  <a:moveTo>
                    <a:pt x="0" y="0"/>
                  </a:moveTo>
                  <a:lnTo>
                    <a:pt x="8202529" y="0"/>
                  </a:lnTo>
                  <a:lnTo>
                    <a:pt x="8202529" y="2473819"/>
                  </a:lnTo>
                  <a:lnTo>
                    <a:pt x="0" y="247381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0430" tIns="25400" rIns="142240" bIns="25400" numCol="1" spcCol="1270" anchor="t" anchorCtr="0">
              <a:noAutofit/>
            </a:bodyPr>
            <a:lstStyle/>
            <a:p>
              <a:pPr marL="228600" lvl="1" indent="-228600" defTabSz="889000">
                <a:lnSpc>
                  <a:spcPct val="120000"/>
                </a:lnSpc>
                <a:spcBef>
                  <a:spcPct val="0"/>
                </a:spcBef>
                <a:spcAft>
                  <a:spcPct val="20000"/>
                </a:spcAft>
                <a:buChar char="•"/>
              </a:pPr>
              <a:r>
                <a:rPr kumimoji="1" lang="zh-TW" altLang="en-US" sz="1600" kern="1200" dirty="0" smtClean="0">
                  <a:latin typeface="Kaiti TC" charset="-120"/>
                  <a:ea typeface="Kaiti TC" charset="-120"/>
                  <a:cs typeface="Kaiti TC" charset="-120"/>
                </a:rPr>
                <a:t>只有當兒童（病患</a:t>
              </a:r>
              <a:r>
                <a:rPr kumimoji="1" lang="zh-TW" altLang="en-US" sz="1600" dirty="0" smtClean="0">
                  <a:latin typeface="Kaiti TC" charset="-120"/>
                  <a:ea typeface="Kaiti TC" charset="-120"/>
                  <a:cs typeface="Kaiti TC" charset="-120"/>
                </a:rPr>
                <a:t>）缺乏為自己做決定的能力時，法院才有權利及權力審查。</a:t>
              </a:r>
              <a:endParaRPr kumimoji="1" lang="zh-TW" altLang="en-US" sz="1600" dirty="0">
                <a:latin typeface="Kaiti TC" charset="-120"/>
                <a:ea typeface="Kaiti TC" charset="-120"/>
                <a:cs typeface="Kaiti TC" charset="-120"/>
              </a:endParaRPr>
            </a:p>
            <a:p>
              <a:pPr marL="228600" lvl="1" indent="-228600" defTabSz="889000">
                <a:lnSpc>
                  <a:spcPct val="120000"/>
                </a:lnSpc>
                <a:spcBef>
                  <a:spcPct val="0"/>
                </a:spcBef>
                <a:spcAft>
                  <a:spcPct val="20000"/>
                </a:spcAft>
                <a:buChar char="•"/>
              </a:pPr>
              <a:r>
                <a:rPr kumimoji="1" lang="zh-TW" altLang="en-US" sz="1600" dirty="0" smtClean="0">
                  <a:latin typeface="Kaiti TC" charset="-120"/>
                  <a:ea typeface="Kaiti TC" charset="-120"/>
                  <a:cs typeface="Kaiti TC" charset="-120"/>
                </a:rPr>
                <a:t>法院的審查需適用客觀的途徑或檢視 </a:t>
              </a:r>
              <a:r>
                <a:rPr kumimoji="1" lang="en-US" altLang="zh-TW" sz="1600" dirty="0" smtClean="0">
                  <a:latin typeface="Kaiti TC" charset="-120"/>
                  <a:ea typeface="Kaiti TC" charset="-120"/>
                  <a:cs typeface="Kaiti TC" charset="-120"/>
                </a:rPr>
                <a:t>(objective approach or test)</a:t>
              </a:r>
              <a:r>
                <a:rPr kumimoji="1" lang="zh-TW" altLang="en-US" sz="1600" dirty="0" smtClean="0">
                  <a:latin typeface="Kaiti TC" charset="-120"/>
                  <a:ea typeface="Kaiti TC" charset="-120"/>
                  <a:cs typeface="Kaiti TC" charset="-120"/>
                </a:rPr>
                <a:t>。</a:t>
              </a:r>
              <a:endParaRPr kumimoji="1" lang="en-US" altLang="zh-TW" sz="1600" kern="1200" dirty="0" smtClean="0">
                <a:latin typeface="Kaiti TC" charset="-120"/>
                <a:ea typeface="Kaiti TC" charset="-120"/>
                <a:cs typeface="Kaiti TC" charset="-120"/>
              </a:endParaRPr>
            </a:p>
            <a:p>
              <a:pPr marL="228600" lvl="1" indent="-228600" defTabSz="889000">
                <a:lnSpc>
                  <a:spcPct val="120000"/>
                </a:lnSpc>
                <a:spcBef>
                  <a:spcPct val="0"/>
                </a:spcBef>
                <a:spcAft>
                  <a:spcPct val="20000"/>
                </a:spcAft>
                <a:buChar char="•"/>
              </a:pPr>
              <a:r>
                <a:rPr kumimoji="1" lang="zh-TW" altLang="en-US" sz="1600" dirty="0" smtClean="0">
                  <a:latin typeface="Kaiti TC" charset="-120"/>
                  <a:ea typeface="Kaiti TC" charset="-120"/>
                  <a:cs typeface="Kaiti TC" charset="-120"/>
                </a:rPr>
                <a:t>兒童最佳</a:t>
              </a:r>
              <a:r>
                <a:rPr kumimoji="1" lang="zh-TW" altLang="en-US" sz="1600" dirty="0">
                  <a:latin typeface="Kaiti TC" charset="-120"/>
                  <a:ea typeface="Kaiti TC" charset="-120"/>
                  <a:cs typeface="Kaiti TC" charset="-120"/>
                </a:rPr>
                <a:t>利益需</a:t>
              </a:r>
              <a:r>
                <a:rPr kumimoji="1" lang="zh-TW" altLang="en-US" sz="1600" kern="1200" dirty="0" smtClean="0">
                  <a:latin typeface="Kaiti TC" charset="-120"/>
                  <a:ea typeface="Kaiti TC" charset="-120"/>
                  <a:cs typeface="Kaiti TC" charset="-120"/>
                </a:rPr>
                <a:t>考量</a:t>
              </a:r>
              <a:r>
                <a:rPr kumimoji="1" lang="zh-TW" altLang="en-US" sz="1600" u="none" kern="1200" dirty="0" smtClean="0">
                  <a:latin typeface="Kaiti TC" charset="-120"/>
                  <a:ea typeface="Kaiti TC" charset="-120"/>
                  <a:cs typeface="Kaiti TC" charset="-120"/>
                </a:rPr>
                <a:t>醫療、情感、感覺（</a:t>
              </a:r>
              <a:r>
                <a:rPr kumimoji="1" lang="en-US" altLang="zh-TW" sz="1600" u="none" kern="1200" dirty="0" smtClean="0">
                  <a:latin typeface="Kaiti TC" charset="-120"/>
                  <a:ea typeface="Kaiti TC" charset="-120"/>
                  <a:cs typeface="Kaiti TC" charset="-120"/>
                </a:rPr>
                <a:t>sensory</a:t>
              </a:r>
              <a:r>
                <a:rPr kumimoji="1" lang="zh-TW" altLang="en-US" sz="1600" u="none" kern="1200" dirty="0" smtClean="0">
                  <a:latin typeface="Kaiti TC" charset="-120"/>
                  <a:ea typeface="Kaiti TC" charset="-120"/>
                  <a:cs typeface="Kaiti TC" charset="-120"/>
                </a:rPr>
                <a:t>；快樂、痛苦）及天生本能</a:t>
              </a:r>
              <a:r>
                <a:rPr kumimoji="1" lang="en-US" altLang="zh-TW" sz="1600" u="none" kern="1200" dirty="0" smtClean="0">
                  <a:latin typeface="Kaiti TC" charset="-120"/>
                  <a:ea typeface="Kaiti TC" charset="-120"/>
                  <a:cs typeface="Kaiti TC" charset="-120"/>
                </a:rPr>
                <a:t>(instinctive)</a:t>
              </a:r>
              <a:r>
                <a:rPr kumimoji="1" lang="zh-TW" altLang="en-US" sz="1600" u="none" kern="1200" dirty="0" smtClean="0">
                  <a:latin typeface="Kaiti TC" charset="-120"/>
                  <a:ea typeface="Kaiti TC" charset="-120"/>
                  <a:cs typeface="Kaiti TC" charset="-120"/>
                </a:rPr>
                <a:t>等。</a:t>
              </a:r>
              <a:endParaRPr kumimoji="1" lang="en-US" altLang="zh-TW" sz="1600" u="none" kern="1200" dirty="0" smtClean="0">
                <a:latin typeface="Kaiti TC" charset="-120"/>
                <a:ea typeface="Kaiti TC" charset="-120"/>
                <a:cs typeface="Kaiti TC" charset="-120"/>
              </a:endParaRPr>
            </a:p>
            <a:p>
              <a:pPr marL="228600" lvl="1" indent="-228600" defTabSz="889000">
                <a:lnSpc>
                  <a:spcPct val="120000"/>
                </a:lnSpc>
                <a:spcBef>
                  <a:spcPct val="0"/>
                </a:spcBef>
                <a:spcAft>
                  <a:spcPct val="20000"/>
                </a:spcAft>
                <a:buChar char="•"/>
              </a:pPr>
              <a:r>
                <a:rPr kumimoji="1" lang="zh-TW" altLang="en-US" sz="1600" dirty="0" smtClean="0">
                  <a:latin typeface="Kaiti TC" charset="-120"/>
                  <a:ea typeface="Kaiti TC" charset="-120"/>
                  <a:cs typeface="Kaiti TC" charset="-120"/>
                </a:rPr>
                <a:t>對於前述因素的衡量並沒有辦法用數學計算，但法院需盡可能平衡所有的衝突因素。</a:t>
              </a:r>
              <a:endParaRPr lang="zh-TW" altLang="en-US" sz="1600" u="none" kern="1200" dirty="0">
                <a:latin typeface="Kaiti TC" charset="-120"/>
                <a:ea typeface="Kaiti TC" charset="-120"/>
                <a:cs typeface="Kaiti TC" charset="-120"/>
              </a:endParaRPr>
            </a:p>
            <a:p>
              <a:pPr marL="228600" lvl="1" indent="-228600" algn="l" defTabSz="889000">
                <a:lnSpc>
                  <a:spcPct val="120000"/>
                </a:lnSpc>
                <a:spcBef>
                  <a:spcPct val="0"/>
                </a:spcBef>
                <a:spcAft>
                  <a:spcPct val="20000"/>
                </a:spcAft>
                <a:buChar char="•"/>
              </a:pPr>
              <a:r>
                <a:rPr kumimoji="1" lang="zh-TW" altLang="en-US" sz="1600" kern="1200" dirty="0" smtClean="0">
                  <a:latin typeface="Kaiti TC" charset="-120"/>
                  <a:ea typeface="Kaiti TC" charset="-120"/>
                  <a:cs typeface="Kaiti TC" charset="-120"/>
                </a:rPr>
                <a:t>由於人類天生本能渴望「存活」</a:t>
              </a:r>
              <a:r>
                <a:rPr kumimoji="1" lang="en-US" altLang="zh-TW" sz="1600" kern="1200" dirty="0" smtClean="0">
                  <a:latin typeface="Kaiti TC" charset="-120"/>
                  <a:ea typeface="Kaiti TC" charset="-120"/>
                  <a:cs typeface="Kaiti TC" charset="-120"/>
                </a:rPr>
                <a:t>(survive)</a:t>
              </a:r>
              <a:r>
                <a:rPr kumimoji="1" lang="zh-TW" altLang="en-US" sz="1600" kern="1200" dirty="0" smtClean="0">
                  <a:latin typeface="Kaiti TC" charset="-120"/>
                  <a:ea typeface="Kaiti TC" charset="-120"/>
                  <a:cs typeface="Kaiti TC" charset="-120"/>
                </a:rPr>
                <a:t>，在決定最佳利益時須</a:t>
              </a:r>
              <a:r>
                <a:rPr kumimoji="1" lang="zh-TW" altLang="en-US" sz="1600" dirty="0" smtClean="0">
                  <a:latin typeface="Kaiti TC" charset="-120"/>
                  <a:ea typeface="Kaiti TC" charset="-120"/>
                  <a:cs typeface="Kaiti TC" charset="-120"/>
                </a:rPr>
                <a:t>受到</a:t>
              </a:r>
              <a:r>
                <a:rPr kumimoji="1" lang="zh-TW" altLang="en-US" sz="1600" kern="1200" dirty="0" smtClean="0">
                  <a:latin typeface="Kaiti TC" charset="-120"/>
                  <a:ea typeface="Kaiti TC" charset="-120"/>
                  <a:cs typeface="Kaiti TC" charset="-120"/>
                </a:rPr>
                <a:t>相當重視，但其並非為絕對或決定性的因素。</a:t>
              </a:r>
              <a:endParaRPr kumimoji="1" lang="en-US" altLang="zh-TW" sz="1600" kern="1200" dirty="0">
                <a:latin typeface="Kaiti TC" charset="-120"/>
                <a:ea typeface="Kaiti TC" charset="-120"/>
                <a:cs typeface="Kaiti TC" charset="-120"/>
              </a:endParaRPr>
            </a:p>
            <a:p>
              <a:pPr marL="228600" lvl="1" indent="-228600" algn="l" defTabSz="889000">
                <a:lnSpc>
                  <a:spcPct val="120000"/>
                </a:lnSpc>
                <a:spcBef>
                  <a:spcPct val="0"/>
                </a:spcBef>
                <a:spcAft>
                  <a:spcPct val="20000"/>
                </a:spcAft>
                <a:buChar char="•"/>
              </a:pPr>
              <a:r>
                <a:rPr kumimoji="1" lang="zh-TW" altLang="en-US" sz="1600" kern="1200" dirty="0" smtClean="0">
                  <a:latin typeface="Kaiti TC" charset="-120"/>
                  <a:ea typeface="Kaiti TC" charset="-120"/>
                  <a:cs typeface="Kaiti TC" charset="-120"/>
                </a:rPr>
                <a:t>醫生以及父母的意見皆需被謹慎考量</a:t>
              </a:r>
              <a:endParaRPr kumimoji="1" lang="en-US" altLang="zh-TW" sz="1600" kern="1200" dirty="0">
                <a:latin typeface="Kaiti TC" charset="-120"/>
                <a:ea typeface="Kaiti TC" charset="-120"/>
                <a:cs typeface="Kaiti TC" charset="-120"/>
              </a:endParaRPr>
            </a:p>
            <a:p>
              <a:pPr marL="457200" lvl="2" indent="-228600" algn="l" defTabSz="889000">
                <a:lnSpc>
                  <a:spcPct val="120000"/>
                </a:lnSpc>
                <a:spcBef>
                  <a:spcPct val="0"/>
                </a:spcBef>
                <a:spcAft>
                  <a:spcPct val="20000"/>
                </a:spcAft>
                <a:buChar char="•"/>
              </a:pPr>
              <a:r>
                <a:rPr kumimoji="1" lang="zh-TW" altLang="en-US" sz="1600" kern="1200" dirty="0" smtClean="0">
                  <a:latin typeface="Kaiti TC" charset="-120"/>
                  <a:ea typeface="Kaiti TC" charset="-120"/>
                  <a:cs typeface="Kaiti TC" charset="-120"/>
                </a:rPr>
                <a:t>父母長時間與小孩相處，對孩子的反應有一定程度的瞭解。</a:t>
              </a:r>
              <a:endParaRPr kumimoji="1" lang="en-US" altLang="zh-TW" sz="1600" kern="1200" dirty="0">
                <a:latin typeface="Kaiti TC" charset="-120"/>
                <a:ea typeface="Kaiti TC" charset="-120"/>
                <a:cs typeface="Kaiti TC" charset="-120"/>
              </a:endParaRPr>
            </a:p>
            <a:p>
              <a:pPr marL="457200" lvl="2" indent="-228600" algn="l" defTabSz="889000">
                <a:lnSpc>
                  <a:spcPct val="120000"/>
                </a:lnSpc>
                <a:spcBef>
                  <a:spcPct val="0"/>
                </a:spcBef>
                <a:spcAft>
                  <a:spcPct val="20000"/>
                </a:spcAft>
                <a:buChar char="•"/>
              </a:pPr>
              <a:r>
                <a:rPr kumimoji="1" lang="zh-TW" altLang="en-US" sz="1600" kern="1200" dirty="0" smtClean="0">
                  <a:latin typeface="Kaiti TC" charset="-120"/>
                  <a:ea typeface="Kaiti TC" charset="-120"/>
                  <a:cs typeface="Kaiti TC" charset="-120"/>
                </a:rPr>
                <a:t>須注意父母的意見參雜其自己的情感。</a:t>
              </a:r>
              <a:endParaRPr kumimoji="1" lang="en-US" altLang="zh-TW" sz="1600" kern="1200" dirty="0">
                <a:latin typeface="Kaiti TC" charset="-120"/>
                <a:ea typeface="Kaiti TC" charset="-120"/>
                <a:cs typeface="Kaiti TC" charset="-120"/>
              </a:endParaRPr>
            </a:p>
          </p:txBody>
        </p:sp>
      </p:grpSp>
      <p:sp>
        <p:nvSpPr>
          <p:cNvPr id="4" name="投影片編號版面配置區 3"/>
          <p:cNvSpPr>
            <a:spLocks noGrp="1"/>
          </p:cNvSpPr>
          <p:nvPr>
            <p:ph type="sldNum" sz="quarter" idx="12"/>
          </p:nvPr>
        </p:nvSpPr>
        <p:spPr/>
        <p:txBody>
          <a:bodyPr/>
          <a:lstStyle/>
          <a:p>
            <a:fld id="{B221694F-8901-754C-9CF1-3C8CBE18A127}" type="slidenum">
              <a:rPr kumimoji="1" lang="zh-TW" altLang="en-US" smtClean="0"/>
              <a:pPr/>
              <a:t>27</a:t>
            </a:fld>
            <a:endParaRPr kumimoji="1" lang="zh-TW" altLang="en-US"/>
          </a:p>
        </p:txBody>
      </p:sp>
    </p:spTree>
    <p:extLst>
      <p:ext uri="{BB962C8B-B14F-4D97-AF65-F5344CB8AC3E}">
        <p14:creationId xmlns:p14="http://schemas.microsoft.com/office/powerpoint/2010/main" val="1499899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49" y="685800"/>
            <a:ext cx="6244761" cy="794083"/>
          </a:xfrm>
        </p:spPr>
        <p:txBody>
          <a:bodyPr>
            <a:normAutofit/>
          </a:bodyPr>
          <a:lstStyle/>
          <a:p>
            <a:r>
              <a:rPr kumimoji="1" lang="zh-TW" altLang="en-US" b="1" dirty="0">
                <a:solidFill>
                  <a:srgbClr val="FF0000"/>
                </a:solidFill>
                <a:latin typeface="Kaiti TC" charset="-120"/>
                <a:ea typeface="Kaiti TC" charset="-120"/>
                <a:cs typeface="Kaiti TC" charset="-120"/>
              </a:rPr>
              <a:t>法</a:t>
            </a:r>
            <a:r>
              <a:rPr kumimoji="1" lang="zh-TW" altLang="en-US" b="1" dirty="0">
                <a:solidFill>
                  <a:srgbClr val="191B0E"/>
                </a:solidFill>
                <a:latin typeface="新細明體"/>
                <a:ea typeface="新細明體"/>
                <a:cs typeface="Kaiti TC" charset="-120"/>
              </a:rPr>
              <a:t>－</a:t>
            </a:r>
            <a:r>
              <a:rPr kumimoji="1" lang="zh-TW" altLang="en-US" b="1" dirty="0" smtClean="0">
                <a:latin typeface="Kaiti TC" charset="-120"/>
                <a:ea typeface="Kaiti TC" charset="-120"/>
                <a:cs typeface="Kaiti TC" charset="-120"/>
              </a:rPr>
              <a:t>人工</a:t>
            </a:r>
            <a:r>
              <a:rPr kumimoji="1" lang="zh-TW" altLang="en-US" b="1" dirty="0">
                <a:latin typeface="Kaiti TC" charset="-120"/>
                <a:ea typeface="Kaiti TC" charset="-120"/>
                <a:cs typeface="Kaiti TC" charset="-120"/>
              </a:rPr>
              <a:t>呼吸</a:t>
            </a:r>
            <a:r>
              <a:rPr kumimoji="1" lang="zh-TW" altLang="en-US" b="1" dirty="0" smtClean="0">
                <a:latin typeface="Kaiti TC" charset="-120"/>
                <a:ea typeface="Kaiti TC" charset="-120"/>
                <a:cs typeface="Kaiti TC" charset="-120"/>
              </a:rPr>
              <a:t>器該拔除？</a:t>
            </a:r>
            <a:endParaRPr kumimoji="1" lang="zh-TW" altLang="en-US" b="1" dirty="0">
              <a:latin typeface="Kaiti TC" charset="-120"/>
              <a:ea typeface="Kaiti TC" charset="-120"/>
              <a:cs typeface="Kaiti TC"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970632147"/>
              </p:ext>
            </p:extLst>
          </p:nvPr>
        </p:nvGraphicFramePr>
        <p:xfrm>
          <a:off x="684068" y="1341338"/>
          <a:ext cx="7886700" cy="457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2"/>
          </p:nvPr>
        </p:nvSpPr>
        <p:spPr/>
        <p:txBody>
          <a:bodyPr/>
          <a:lstStyle/>
          <a:p>
            <a:fld id="{B221694F-8901-754C-9CF1-3C8CBE18A127}" type="slidenum">
              <a:rPr kumimoji="1" lang="zh-TW" altLang="en-US" smtClean="0"/>
              <a:pPr/>
              <a:t>28</a:t>
            </a:fld>
            <a:endParaRPr kumimoji="1" lang="zh-TW" altLang="en-US"/>
          </a:p>
        </p:txBody>
      </p:sp>
    </p:spTree>
    <p:extLst>
      <p:ext uri="{BB962C8B-B14F-4D97-AF65-F5344CB8AC3E}">
        <p14:creationId xmlns:p14="http://schemas.microsoft.com/office/powerpoint/2010/main" val="45532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r>
              <a:rPr kumimoji="1" lang="zh-TW" altLang="en-US" b="1" u="sng" dirty="0" smtClean="0">
                <a:latin typeface="Kaiti TC" charset="-120"/>
                <a:ea typeface="Kaiti TC" charset="-120"/>
                <a:cs typeface="Kaiti TC" charset="-120"/>
              </a:rPr>
              <a:t>醫院</a:t>
            </a:r>
            <a:r>
              <a:rPr kumimoji="1" lang="en-US" altLang="zh-TW" b="1" u="sng" dirty="0" smtClean="0">
                <a:latin typeface="Kaiti TC" charset="-120"/>
                <a:ea typeface="Kaiti TC" charset="-120"/>
                <a:cs typeface="Kaiti TC" charset="-120"/>
              </a:rPr>
              <a:t>/</a:t>
            </a:r>
            <a:r>
              <a:rPr kumimoji="1" lang="zh-TW" altLang="en-US" b="1" u="sng" dirty="0" smtClean="0">
                <a:latin typeface="Kaiti TC" charset="-120"/>
                <a:ea typeface="Kaiti TC" charset="-120"/>
                <a:cs typeface="Kaiti TC" charset="-120"/>
              </a:rPr>
              <a:t>專家觀點</a:t>
            </a:r>
            <a:endParaRPr kumimoji="1" lang="zh-TW" altLang="en-US" b="1" u="sng" dirty="0">
              <a:latin typeface="Kaiti TC" charset="-120"/>
              <a:ea typeface="Kaiti TC" charset="-120"/>
              <a:cs typeface="Kaiti TC" charset="-120"/>
            </a:endParaRPr>
          </a:p>
        </p:txBody>
      </p:sp>
      <p:sp>
        <p:nvSpPr>
          <p:cNvPr id="3" name="內容版面配置區 2"/>
          <p:cNvSpPr>
            <a:spLocks noGrp="1"/>
          </p:cNvSpPr>
          <p:nvPr>
            <p:ph idx="1"/>
          </p:nvPr>
        </p:nvSpPr>
        <p:spPr>
          <a:xfrm>
            <a:off x="1028700" y="1731817"/>
            <a:ext cx="7658100" cy="4793673"/>
          </a:xfrm>
        </p:spPr>
        <p:txBody>
          <a:bodyPr>
            <a:noAutofit/>
          </a:bodyPr>
          <a:lstStyle/>
          <a:p>
            <a:pPr>
              <a:lnSpc>
                <a:spcPct val="120000"/>
              </a:lnSpc>
            </a:pPr>
            <a:r>
              <a:rPr kumimoji="1" lang="en-US" altLang="zh-TW" sz="2400" b="1" dirty="0" smtClean="0">
                <a:solidFill>
                  <a:srgbClr val="0070C0"/>
                </a:solidFill>
                <a:latin typeface="Kaiti TC" charset="-120"/>
                <a:ea typeface="Kaiti TC" charset="-120"/>
                <a:cs typeface="Kaiti TC" charset="-120"/>
              </a:rPr>
              <a:t>Charlie</a:t>
            </a:r>
            <a:r>
              <a:rPr kumimoji="1" lang="zh-TW" altLang="en-US" sz="2400" b="1" dirty="0" smtClean="0">
                <a:solidFill>
                  <a:srgbClr val="0070C0"/>
                </a:solidFill>
                <a:latin typeface="Kaiti TC" charset="-120"/>
                <a:ea typeface="Kaiti TC" charset="-120"/>
                <a:cs typeface="Kaiti TC" charset="-120"/>
              </a:rPr>
              <a:t>的病況（英國）</a:t>
            </a:r>
            <a:endParaRPr kumimoji="1" lang="en-US" altLang="zh-TW" sz="2400" b="1" dirty="0" smtClean="0">
              <a:solidFill>
                <a:srgbClr val="0070C0"/>
              </a:solidFill>
              <a:latin typeface="Kaiti TC" charset="-120"/>
              <a:ea typeface="Kaiti TC" charset="-120"/>
              <a:cs typeface="Kaiti TC" charset="-120"/>
            </a:endParaRPr>
          </a:p>
          <a:p>
            <a:pPr lvl="1">
              <a:lnSpc>
                <a:spcPct val="120000"/>
              </a:lnSpc>
            </a:pPr>
            <a:r>
              <a:rPr kumimoji="1" lang="en-US" altLang="zh-TW" sz="2400" i="0" dirty="0" smtClean="0">
                <a:latin typeface="Kaiti TC" charset="-120"/>
                <a:ea typeface="Kaiti TC" charset="-120"/>
                <a:cs typeface="Kaiti TC" charset="-120"/>
              </a:rPr>
              <a:t>RRM2B</a:t>
            </a:r>
            <a:r>
              <a:rPr kumimoji="1" lang="zh-TW" altLang="en-US" sz="2400" i="0" dirty="0" smtClean="0">
                <a:latin typeface="Kaiti TC" charset="-120"/>
                <a:ea typeface="Kaiti TC" charset="-120"/>
                <a:cs typeface="Kaiti TC" charset="-120"/>
              </a:rPr>
              <a:t>突變極為罕見</a:t>
            </a:r>
            <a:endParaRPr kumimoji="1" lang="en-US" altLang="zh-TW" sz="2400" i="0" dirty="0" smtClean="0">
              <a:latin typeface="Kaiti TC" charset="-120"/>
              <a:ea typeface="Kaiti TC" charset="-120"/>
              <a:cs typeface="Kaiti TC" charset="-120"/>
            </a:endParaRPr>
          </a:p>
          <a:p>
            <a:pPr lvl="1">
              <a:lnSpc>
                <a:spcPct val="120000"/>
              </a:lnSpc>
            </a:pPr>
            <a:r>
              <a:rPr kumimoji="1" lang="en-US" altLang="zh-TW" sz="2400" i="0" dirty="0" smtClean="0">
                <a:latin typeface="Kaiti TC" charset="-120"/>
                <a:ea typeface="Kaiti TC" charset="-120"/>
                <a:cs typeface="Kaiti TC" charset="-120"/>
              </a:rPr>
              <a:t>Charlie</a:t>
            </a:r>
            <a:r>
              <a:rPr kumimoji="1" lang="zh-TW" altLang="en-US" sz="2400" i="0" dirty="0" smtClean="0">
                <a:latin typeface="Kaiti TC" charset="-120"/>
                <a:ea typeface="Kaiti TC" charset="-120"/>
                <a:cs typeface="Kaiti TC" charset="-120"/>
              </a:rPr>
              <a:t>的腦部、肌肉和呼吸能力都受到影響。</a:t>
            </a:r>
            <a:r>
              <a:rPr kumimoji="1" lang="en-US" altLang="zh-TW" sz="2400" i="0" dirty="0" smtClean="0">
                <a:latin typeface="Kaiti TC" charset="-120"/>
                <a:ea typeface="Kaiti TC" charset="-120"/>
                <a:cs typeface="Kaiti TC" charset="-120"/>
              </a:rPr>
              <a:t>Charlie</a:t>
            </a:r>
            <a:r>
              <a:rPr kumimoji="1" lang="zh-TW" altLang="en-US" sz="2400" i="0" dirty="0" smtClean="0">
                <a:latin typeface="Kaiti TC" charset="-120"/>
                <a:ea typeface="Kaiti TC" charset="-120"/>
                <a:cs typeface="Kaiti TC" charset="-120"/>
              </a:rPr>
              <a:t>沒有正常的腦部運動、無法自行呼吸、肌張力減退</a:t>
            </a:r>
            <a:r>
              <a:rPr kumimoji="1" lang="en-US" altLang="zh-TW" sz="2400" i="0" dirty="0" smtClean="0">
                <a:latin typeface="Kaiti TC" charset="-120"/>
                <a:ea typeface="Kaiti TC" charset="-120"/>
                <a:cs typeface="Kaiti TC" charset="-120"/>
              </a:rPr>
              <a:t>(</a:t>
            </a:r>
            <a:r>
              <a:rPr kumimoji="1" lang="en-US" altLang="zh-TW" sz="2400" i="0" dirty="0" err="1">
                <a:latin typeface="Kaiti TC" charset="-120"/>
                <a:ea typeface="Kaiti TC" charset="-120"/>
                <a:cs typeface="Kaiti TC" charset="-120"/>
              </a:rPr>
              <a:t>h</a:t>
            </a:r>
            <a:r>
              <a:rPr kumimoji="1" lang="en-US" altLang="zh-TW" sz="2400" i="0" dirty="0" err="1" smtClean="0">
                <a:latin typeface="Kaiti TC" charset="-120"/>
                <a:ea typeface="Kaiti TC" charset="-120"/>
                <a:cs typeface="Kaiti TC" charset="-120"/>
              </a:rPr>
              <a:t>ypotonia</a:t>
            </a:r>
            <a:r>
              <a:rPr kumimoji="1" lang="en-US" altLang="zh-TW" sz="2400" i="0" dirty="0" smtClean="0">
                <a:latin typeface="Kaiti TC" charset="-120"/>
                <a:ea typeface="Kaiti TC" charset="-120"/>
                <a:cs typeface="Kaiti TC" charset="-120"/>
              </a:rPr>
              <a:t>)</a:t>
            </a:r>
            <a:r>
              <a:rPr kumimoji="1" lang="zh-TW" altLang="en-US" sz="2400" i="0" dirty="0" smtClean="0">
                <a:latin typeface="Kaiti TC" charset="-120"/>
                <a:ea typeface="Kaiti TC" charset="-120"/>
                <a:cs typeface="Kaiti TC" charset="-120"/>
              </a:rPr>
              <a:t>、失去聽覺、</a:t>
            </a:r>
            <a:r>
              <a:rPr kumimoji="1" lang="zh-TW" altLang="en-US" sz="2400" i="0" dirty="0">
                <a:latin typeface="Kaiti TC" charset="-120"/>
                <a:ea typeface="Kaiti TC" charset="-120"/>
                <a:cs typeface="Kaiti TC" charset="-120"/>
              </a:rPr>
              <a:t>癲癇</a:t>
            </a:r>
            <a:r>
              <a:rPr kumimoji="1" lang="zh-TW" altLang="en-US" sz="2400" i="0" dirty="0" smtClean="0">
                <a:latin typeface="Kaiti TC" charset="-120"/>
                <a:ea typeface="Kaiti TC" charset="-120"/>
                <a:cs typeface="Kaiti TC" charset="-120"/>
              </a:rPr>
              <a:t>症</a:t>
            </a:r>
            <a:r>
              <a:rPr kumimoji="1" lang="en-US" altLang="zh-TW" sz="2400" i="0" dirty="0" smtClean="0">
                <a:latin typeface="Kaiti TC" charset="-120"/>
                <a:ea typeface="Kaiti TC" charset="-120"/>
                <a:cs typeface="Kaiti TC" charset="-120"/>
              </a:rPr>
              <a:t>(epilepsy disorder)</a:t>
            </a:r>
            <a:r>
              <a:rPr kumimoji="1" lang="mr-IN" altLang="zh-TW" sz="2400" i="0" dirty="0" smtClean="0">
                <a:latin typeface="Kaiti TC" charset="-120"/>
                <a:ea typeface="Kaiti TC" charset="-120"/>
                <a:cs typeface="Kaiti TC" charset="-120"/>
              </a:rPr>
              <a:t>…</a:t>
            </a:r>
            <a:r>
              <a:rPr kumimoji="1" lang="zh-TW" altLang="en-US" sz="2400" i="0" dirty="0" smtClean="0">
                <a:latin typeface="Kaiti TC" charset="-120"/>
                <a:ea typeface="Kaiti TC" charset="-120"/>
                <a:cs typeface="Kaiti TC" charset="-120"/>
              </a:rPr>
              <a:t>等</a:t>
            </a:r>
            <a:r>
              <a:rPr kumimoji="1" lang="zh-TW" altLang="en-US" sz="2400" i="0" dirty="0">
                <a:latin typeface="Kaiti TC" charset="-120"/>
                <a:ea typeface="Kaiti TC" charset="-120"/>
                <a:cs typeface="Kaiti TC" charset="-120"/>
              </a:rPr>
              <a:t>。</a:t>
            </a:r>
            <a:endParaRPr kumimoji="1" lang="en-US" altLang="zh-TW" sz="2400" i="0" dirty="0" smtClean="0">
              <a:latin typeface="Kaiti TC" charset="-120"/>
              <a:ea typeface="Kaiti TC" charset="-120"/>
              <a:cs typeface="Kaiti TC" charset="-120"/>
            </a:endParaRPr>
          </a:p>
          <a:p>
            <a:pPr lvl="1">
              <a:lnSpc>
                <a:spcPct val="120000"/>
              </a:lnSpc>
            </a:pPr>
            <a:r>
              <a:rPr kumimoji="1" lang="en-US" altLang="zh-TW" sz="2400" i="0" dirty="0" smtClean="0">
                <a:latin typeface="Kaiti TC" charset="-120"/>
                <a:ea typeface="Kaiti TC" charset="-120"/>
                <a:cs typeface="Kaiti TC" charset="-120"/>
              </a:rPr>
              <a:t>Charlie</a:t>
            </a:r>
            <a:r>
              <a:rPr kumimoji="1" lang="zh-TW" altLang="en-US" sz="2400" i="0" dirty="0" smtClean="0">
                <a:latin typeface="Kaiti TC" charset="-120"/>
                <a:ea typeface="Kaiti TC" charset="-120"/>
                <a:cs typeface="Kaiti TC" charset="-120"/>
              </a:rPr>
              <a:t>的生命同時受到質與量的限制，幾乎沒有復原的可能性。</a:t>
            </a:r>
            <a:endParaRPr kumimoji="1" lang="en-US" altLang="zh-TW" sz="2400" i="0" dirty="0" smtClean="0">
              <a:latin typeface="Kaiti TC" charset="-120"/>
              <a:ea typeface="Kaiti TC" charset="-120"/>
              <a:cs typeface="Kaiti TC" charset="-120"/>
            </a:endParaRPr>
          </a:p>
          <a:p>
            <a:pPr lvl="1">
              <a:lnSpc>
                <a:spcPct val="120000"/>
              </a:lnSpc>
            </a:pPr>
            <a:r>
              <a:rPr kumimoji="1" lang="zh-TW" altLang="en-US" sz="2400" i="0" dirty="0" smtClean="0">
                <a:latin typeface="Kaiti TC" charset="-120"/>
                <a:ea typeface="Kaiti TC" charset="-120"/>
                <a:cs typeface="Kaiti TC" charset="-120"/>
              </a:rPr>
              <a:t>很難知道</a:t>
            </a:r>
            <a:r>
              <a:rPr kumimoji="1" lang="en-US" altLang="zh-TW" sz="2400" i="0" dirty="0" smtClean="0">
                <a:latin typeface="Kaiti TC" charset="-120"/>
                <a:ea typeface="Kaiti TC" charset="-120"/>
                <a:cs typeface="Kaiti TC" charset="-120"/>
              </a:rPr>
              <a:t>Charlie</a:t>
            </a:r>
            <a:r>
              <a:rPr kumimoji="1" lang="zh-TW" altLang="en-US" sz="2400" i="0" dirty="0" smtClean="0">
                <a:latin typeface="Kaiti TC" charset="-120"/>
                <a:ea typeface="Kaiti TC" charset="-120"/>
                <a:cs typeface="Kaiti TC" charset="-120"/>
              </a:rPr>
              <a:t>是否遭遇到疼痛、感覺開心或舒服。</a:t>
            </a:r>
            <a:endParaRPr kumimoji="1" lang="en-US" altLang="zh-TW" sz="2400" i="0" dirty="0" smtClean="0">
              <a:latin typeface="Kaiti TC" charset="-120"/>
              <a:ea typeface="Kaiti TC" charset="-120"/>
              <a:cs typeface="Kaiti TC" charset="-120"/>
            </a:endParaRPr>
          </a:p>
        </p:txBody>
      </p:sp>
      <p:sp>
        <p:nvSpPr>
          <p:cNvPr id="2" name="投影片編號版面配置區 1"/>
          <p:cNvSpPr>
            <a:spLocks noGrp="1"/>
          </p:cNvSpPr>
          <p:nvPr>
            <p:ph type="sldNum" sz="quarter" idx="12"/>
          </p:nvPr>
        </p:nvSpPr>
        <p:spPr/>
        <p:txBody>
          <a:bodyPr/>
          <a:lstStyle/>
          <a:p>
            <a:fld id="{B221694F-8901-754C-9CF1-3C8CBE18A127}" type="slidenum">
              <a:rPr kumimoji="1" lang="zh-TW" altLang="en-US" smtClean="0"/>
              <a:pPr/>
              <a:t>29</a:t>
            </a:fld>
            <a:endParaRPr kumimoji="1" lang="zh-TW" altLang="en-US"/>
          </a:p>
        </p:txBody>
      </p:sp>
    </p:spTree>
    <p:extLst>
      <p:ext uri="{BB962C8B-B14F-4D97-AF65-F5344CB8AC3E}">
        <p14:creationId xmlns:p14="http://schemas.microsoft.com/office/powerpoint/2010/main" val="1597359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7"/>
          <p:cNvSpPr>
            <a:spLocks noGrp="1"/>
          </p:cNvSpPr>
          <p:nvPr>
            <p:ph type="title"/>
          </p:nvPr>
        </p:nvSpPr>
        <p:spPr>
          <a:xfrm>
            <a:off x="2181612" y="517525"/>
            <a:ext cx="5839014" cy="782638"/>
          </a:xfrm>
        </p:spPr>
        <p:txBody>
          <a:bodyPr>
            <a:normAutofit fontScale="90000"/>
          </a:bodyPr>
          <a:lstStyle/>
          <a:p>
            <a:pPr lvl="0"/>
            <a:r>
              <a:rPr lang="zh-TW" altLang="en-US" dirty="0" smtClean="0">
                <a:latin typeface="標楷體" panose="03000509000000000000" pitchFamily="65" charset="-120"/>
                <a:ea typeface="標楷體" panose="03000509000000000000" pitchFamily="65" charset="-120"/>
              </a:rPr>
              <a:t>一、人權</a:t>
            </a:r>
            <a:r>
              <a:rPr lang="zh-TW" altLang="en-US" dirty="0">
                <a:latin typeface="標楷體" panose="03000509000000000000" pitchFamily="65" charset="-120"/>
                <a:ea typeface="標楷體" panose="03000509000000000000" pitchFamily="65" charset="-120"/>
              </a:rPr>
              <a:t>與兒童人權介紹</a:t>
            </a:r>
          </a:p>
        </p:txBody>
      </p:sp>
      <p:sp>
        <p:nvSpPr>
          <p:cNvPr id="5" name="內容版面配置區 8"/>
          <p:cNvSpPr>
            <a:spLocks noGrp="1"/>
          </p:cNvSpPr>
          <p:nvPr>
            <p:ph idx="1"/>
          </p:nvPr>
        </p:nvSpPr>
        <p:spPr>
          <a:xfrm>
            <a:off x="1058238" y="1683619"/>
            <a:ext cx="8085762" cy="5174381"/>
          </a:xfrm>
          <a:solidFill>
            <a:schemeClr val="accent3">
              <a:alpha val="60000"/>
            </a:schemeClr>
          </a:solidFill>
        </p:spPr>
        <p:txBody>
          <a:bodyPr/>
          <a:lstStyle/>
          <a:p>
            <a:pPr marL="457200" indent="-457200" eaLnBrk="1" hangingPunct="1">
              <a:lnSpc>
                <a:spcPct val="150000"/>
              </a:lnSpc>
              <a:spcBef>
                <a:spcPts val="1800"/>
              </a:spcBef>
              <a:buFont typeface="Wingdings" panose="05000000000000000000" pitchFamily="2" charset="2"/>
              <a:buAutoNum type="circleNumWdWhitePlain"/>
              <a:defRPr/>
            </a:pPr>
            <a:r>
              <a:rPr lang="zh-TW" altLang="en-US" sz="2200" b="1" dirty="0">
                <a:solidFill>
                  <a:schemeClr val="accent6">
                    <a:lumMod val="50000"/>
                  </a:schemeClr>
                </a:solidFill>
                <a:latin typeface="微軟正黑體" panose="020B0604030504040204" pitchFamily="34" charset="-120"/>
                <a:ea typeface="微軟正黑體" panose="020B0604030504040204" pitchFamily="34" charset="-120"/>
                <a:cs typeface="Times New Roman" pitchFamily="18" charset="0"/>
              </a:rPr>
              <a:t>人權是人類行為的道德標準，而受法律所保障者之謂。人權的保障具有平等性，且非經正當法律程序，不得限制或剝奪。當代國際人權保障起源於</a:t>
            </a:r>
            <a:r>
              <a:rPr lang="en-US" altLang="zh-TW" sz="2200" b="1" dirty="0">
                <a:solidFill>
                  <a:schemeClr val="accent6">
                    <a:lumMod val="50000"/>
                  </a:schemeClr>
                </a:solidFill>
                <a:latin typeface="微軟正黑體" panose="020B0604030504040204" pitchFamily="34" charset="-120"/>
                <a:ea typeface="微軟正黑體" panose="020B0604030504040204" pitchFamily="34" charset="-120"/>
                <a:cs typeface="Times New Roman" pitchFamily="18" charset="0"/>
              </a:rPr>
              <a:t>1948</a:t>
            </a:r>
            <a:r>
              <a:rPr lang="zh-TW" altLang="en-US" sz="2200" b="1" dirty="0">
                <a:solidFill>
                  <a:schemeClr val="accent6">
                    <a:lumMod val="50000"/>
                  </a:schemeClr>
                </a:solidFill>
                <a:latin typeface="微軟正黑體" panose="020B0604030504040204" pitchFamily="34" charset="-120"/>
                <a:ea typeface="微軟正黑體" panose="020B0604030504040204" pitchFamily="34" charset="-120"/>
                <a:cs typeface="Times New Roman" pitchFamily="18" charset="0"/>
              </a:rPr>
              <a:t>年的世界人權宣言</a:t>
            </a:r>
            <a:r>
              <a:rPr lang="en-US" altLang="zh-TW" sz="2200" b="1" dirty="0">
                <a:solidFill>
                  <a:schemeClr val="accent6">
                    <a:lumMod val="50000"/>
                  </a:schemeClr>
                </a:solidFill>
                <a:latin typeface="微軟正黑體" panose="020B0604030504040204" pitchFamily="34" charset="-120"/>
                <a:ea typeface="微軟正黑體" panose="020B0604030504040204" pitchFamily="34" charset="-120"/>
                <a:cs typeface="Times New Roman" pitchFamily="18" charset="0"/>
              </a:rPr>
              <a:t>(Universal Declaration of Human Rights)</a:t>
            </a:r>
            <a:r>
              <a:rPr lang="zh-TW" altLang="en-US" sz="2200" b="1" dirty="0">
                <a:solidFill>
                  <a:schemeClr val="accent6">
                    <a:lumMod val="50000"/>
                  </a:schemeClr>
                </a:solidFill>
                <a:latin typeface="微軟正黑體" panose="020B0604030504040204" pitchFamily="34" charset="-120"/>
                <a:ea typeface="微軟正黑體" panose="020B0604030504040204" pitchFamily="34" charset="-120"/>
                <a:cs typeface="Times New Roman" pitchFamily="18" charset="0"/>
              </a:rPr>
              <a:t>。</a:t>
            </a:r>
          </a:p>
          <a:p>
            <a:pPr marL="457200" indent="-457200" eaLnBrk="1" hangingPunct="1">
              <a:lnSpc>
                <a:spcPct val="150000"/>
              </a:lnSpc>
              <a:spcBef>
                <a:spcPts val="1800"/>
              </a:spcBef>
              <a:buFont typeface="Wingdings" panose="05000000000000000000" pitchFamily="2" charset="2"/>
              <a:buAutoNum type="circleNumWdWhitePlain"/>
              <a:defRPr/>
            </a:pPr>
            <a:r>
              <a:rPr lang="zh-TW" altLang="en-US" sz="2200" b="1" dirty="0">
                <a:solidFill>
                  <a:schemeClr val="accent6">
                    <a:lumMod val="50000"/>
                  </a:schemeClr>
                </a:solidFill>
                <a:latin typeface="微軟正黑體" panose="020B0604030504040204" pitchFamily="34" charset="-120"/>
                <a:ea typeface="微軟正黑體" panose="020B0604030504040204" pitchFamily="34" charset="-120"/>
                <a:cs typeface="Times New Roman" pitchFamily="18" charset="0"/>
              </a:rPr>
              <a:t>世界人權宣言中所列載的基本人權包括：生命權、身體權、自由權，以及財產權等等。</a:t>
            </a:r>
            <a:endParaRPr lang="en-US" altLang="zh-TW" sz="2200" b="1" dirty="0">
              <a:solidFill>
                <a:schemeClr val="accent6">
                  <a:lumMod val="50000"/>
                </a:schemeClr>
              </a:solidFill>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val="3844151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14" presetClass="entr" presetSubtype="10" fill="hold" grpId="0" nodeType="afterEffect">
                                  <p:stCondLst>
                                    <p:cond delay="2000"/>
                                  </p:stCondLst>
                                  <p:iterate type="wd">
                                    <p:tmPct val="10000"/>
                                  </p:iterate>
                                  <p:childTnLst>
                                    <p:set>
                                      <p:cBhvr>
                                        <p:cTn id="9" dur="1" fill="hold">
                                          <p:stCondLst>
                                            <p:cond delay="0"/>
                                          </p:stCondLst>
                                        </p:cTn>
                                        <p:tgtEl>
                                          <p:spTgt spid="5">
                                            <p:bg/>
                                          </p:spTgt>
                                        </p:tgtEl>
                                        <p:attrNameLst>
                                          <p:attrName>style.visibility</p:attrName>
                                        </p:attrNameLst>
                                      </p:cBhvr>
                                      <p:to>
                                        <p:strVal val="visible"/>
                                      </p:to>
                                    </p:set>
                                    <p:animEffect transition="in" filter="randombar(horizontal)">
                                      <p:cBhvr>
                                        <p:cTn id="10" dur="500"/>
                                        <p:tgtEl>
                                          <p:spTgt spid="5">
                                            <p:bg/>
                                          </p:spTgt>
                                        </p:tgtEl>
                                      </p:cBhvr>
                                    </p:animEffect>
                                  </p:childTnLst>
                                </p:cTn>
                              </p:par>
                            </p:childTnLst>
                          </p:cTn>
                        </p:par>
                        <p:par>
                          <p:cTn id="11" fill="hold">
                            <p:stCondLst>
                              <p:cond delay="2500"/>
                            </p:stCondLst>
                            <p:childTnLst>
                              <p:par>
                                <p:cTn id="12" presetID="14" presetClass="entr" presetSubtype="10" fill="hold" grpId="0" nodeType="afterEffect">
                                  <p:stCondLst>
                                    <p:cond delay="2000"/>
                                  </p:stCondLst>
                                  <p:iterate type="wd">
                                    <p:tmPct val="10000"/>
                                  </p:iterate>
                                  <p:childTnLst>
                                    <p:set>
                                      <p:cBhvr>
                                        <p:cTn id="1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4" dur="500"/>
                                        <p:tgtEl>
                                          <p:spTgt spid="5">
                                            <p:txEl>
                                              <p:pRg st="0" end="0"/>
                                            </p:txEl>
                                          </p:spTgt>
                                        </p:tgtEl>
                                      </p:cBhvr>
                                    </p:animEffect>
                                  </p:childTnLst>
                                </p:cTn>
                              </p:par>
                            </p:childTnLst>
                          </p:cTn>
                        </p:par>
                        <p:par>
                          <p:cTn id="15" fill="hold" nodeType="afterGroup">
                            <p:stCondLst>
                              <p:cond delay="9000"/>
                            </p:stCondLst>
                            <p:childTnLst>
                              <p:par>
                                <p:cTn id="16" presetID="14" presetClass="entr" presetSubtype="10" fill="hold" grpId="0" nodeType="afterEffect">
                                  <p:stCondLst>
                                    <p:cond delay="18500"/>
                                  </p:stCondLst>
                                  <p:iterate type="wd">
                                    <p:tmPct val="10000"/>
                                  </p:iterate>
                                  <p:childTnLst>
                                    <p:set>
                                      <p:cBhvr>
                                        <p:cTn id="17"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42504" y="626263"/>
            <a:ext cx="8044295" cy="5250555"/>
          </a:xfrm>
        </p:spPr>
        <p:txBody>
          <a:bodyPr>
            <a:noAutofit/>
          </a:bodyPr>
          <a:lstStyle/>
          <a:p>
            <a:pPr>
              <a:lnSpc>
                <a:spcPct val="120000"/>
              </a:lnSpc>
            </a:pPr>
            <a:r>
              <a:rPr kumimoji="1" lang="zh-TW" altLang="en-US" b="1" dirty="0" smtClean="0">
                <a:solidFill>
                  <a:srgbClr val="0070C0"/>
                </a:solidFill>
                <a:latin typeface="Kaiti TC" charset="-120"/>
                <a:ea typeface="Kaiti TC" charset="-120"/>
                <a:cs typeface="Kaiti TC" charset="-120"/>
              </a:rPr>
              <a:t>核苷治療</a:t>
            </a:r>
            <a:r>
              <a:rPr kumimoji="1" lang="en-US" altLang="zh-TW" b="1" dirty="0" smtClean="0">
                <a:solidFill>
                  <a:srgbClr val="0070C0"/>
                </a:solidFill>
                <a:latin typeface="Kaiti TC" charset="-120"/>
                <a:ea typeface="Kaiti TC" charset="-120"/>
                <a:cs typeface="Kaiti TC" charset="-120"/>
              </a:rPr>
              <a:t>(Nucleoside Therapy)</a:t>
            </a:r>
          </a:p>
          <a:p>
            <a:pPr lvl="1">
              <a:lnSpc>
                <a:spcPct val="120000"/>
              </a:lnSpc>
            </a:pPr>
            <a:r>
              <a:rPr kumimoji="1" lang="zh-TW" altLang="en-US" i="0" dirty="0" smtClean="0">
                <a:latin typeface="Kaiti TC" charset="-120"/>
                <a:ea typeface="Kaiti TC" charset="-120"/>
                <a:cs typeface="Kaiti TC" charset="-120"/>
              </a:rPr>
              <a:t>被用於</a:t>
            </a:r>
            <a:r>
              <a:rPr kumimoji="1" lang="en-US" altLang="zh-TW" i="0" dirty="0" smtClean="0">
                <a:latin typeface="Kaiti TC" charset="-120"/>
                <a:ea typeface="Kaiti TC" charset="-120"/>
                <a:cs typeface="Kaiti TC" charset="-120"/>
              </a:rPr>
              <a:t>TK2</a:t>
            </a:r>
            <a:r>
              <a:rPr kumimoji="1" lang="zh-TW" altLang="en-US" i="0" dirty="0" smtClean="0">
                <a:latin typeface="Kaiti TC" charset="-120"/>
                <a:ea typeface="Kaiti TC" charset="-120"/>
                <a:cs typeface="Kaiti TC" charset="-120"/>
              </a:rPr>
              <a:t>突變中（不一樣且較不嚴重的</a:t>
            </a:r>
            <a:r>
              <a:rPr kumimoji="1" lang="zh-TW" altLang="en-US" i="0" dirty="0">
                <a:latin typeface="Kaiti TC" charset="-120"/>
                <a:ea typeface="Kaiti TC" charset="-120"/>
                <a:cs typeface="Kaiti TC" charset="-120"/>
              </a:rPr>
              <a:t>粒</a:t>
            </a:r>
            <a:r>
              <a:rPr kumimoji="1" lang="zh-TW" altLang="en-US" i="0" dirty="0" smtClean="0">
                <a:latin typeface="Kaiti TC" charset="-120"/>
                <a:ea typeface="Kaiti TC" charset="-120"/>
                <a:cs typeface="Kaiti TC" charset="-120"/>
              </a:rPr>
              <a:t>腺體相關疾病），有證據證患有</a:t>
            </a:r>
            <a:r>
              <a:rPr kumimoji="1" lang="en-US" altLang="zh-TW" i="0" dirty="0" smtClean="0">
                <a:latin typeface="Kaiti TC" charset="-120"/>
                <a:ea typeface="Kaiti TC" charset="-120"/>
                <a:cs typeface="Kaiti TC" charset="-120"/>
              </a:rPr>
              <a:t>TK2</a:t>
            </a:r>
            <a:r>
              <a:rPr kumimoji="1" lang="zh-TW" altLang="en-US" i="0" dirty="0" smtClean="0">
                <a:latin typeface="Kaiti TC" charset="-120"/>
                <a:ea typeface="Kaiti TC" charset="-120"/>
                <a:cs typeface="Kaiti TC" charset="-120"/>
              </a:rPr>
              <a:t>突變的病患，因核苷治療而獲益。</a:t>
            </a:r>
            <a:endParaRPr kumimoji="1" lang="en-US" altLang="zh-TW" i="0" dirty="0" smtClean="0">
              <a:latin typeface="Kaiti TC" charset="-120"/>
              <a:ea typeface="Kaiti TC" charset="-120"/>
              <a:cs typeface="Kaiti TC" charset="-120"/>
            </a:endParaRPr>
          </a:p>
          <a:p>
            <a:pPr lvl="1">
              <a:lnSpc>
                <a:spcPct val="120000"/>
              </a:lnSpc>
            </a:pPr>
            <a:r>
              <a:rPr kumimoji="1" lang="zh-TW" altLang="en-US" i="0" dirty="0" smtClean="0">
                <a:latin typeface="Kaiti TC" charset="-120"/>
                <a:ea typeface="Kaiti TC" charset="-120"/>
                <a:cs typeface="Kaiti TC" charset="-120"/>
              </a:rPr>
              <a:t>美國的神經內科專家認為，該治療方式可能使</a:t>
            </a:r>
            <a:r>
              <a:rPr kumimoji="1" lang="en-US" altLang="zh-TW" i="0" dirty="0">
                <a:latin typeface="Kaiti TC" charset="-120"/>
                <a:ea typeface="Kaiti TC" charset="-120"/>
                <a:cs typeface="Kaiti TC" charset="-120"/>
              </a:rPr>
              <a:t>RRM2B</a:t>
            </a:r>
            <a:r>
              <a:rPr kumimoji="1" lang="zh-TW" altLang="en-US" i="0" dirty="0">
                <a:latin typeface="Kaiti TC" charset="-120"/>
                <a:ea typeface="Kaiti TC" charset="-120"/>
                <a:cs typeface="Kaiti TC" charset="-120"/>
              </a:rPr>
              <a:t>突變患者情況好轉。</a:t>
            </a:r>
            <a:endParaRPr kumimoji="1" lang="en-US" altLang="zh-TW" i="0" dirty="0" smtClean="0">
              <a:latin typeface="Kaiti TC" charset="-120"/>
              <a:ea typeface="Kaiti TC" charset="-120"/>
              <a:cs typeface="Kaiti TC" charset="-120"/>
            </a:endParaRPr>
          </a:p>
          <a:p>
            <a:pPr lvl="1">
              <a:lnSpc>
                <a:spcPct val="120000"/>
              </a:lnSpc>
            </a:pPr>
            <a:r>
              <a:rPr kumimoji="1" lang="zh-TW" altLang="en-US" i="0" dirty="0">
                <a:latin typeface="Kaiti TC" charset="-120"/>
                <a:ea typeface="Kaiti TC" charset="-120"/>
                <a:cs typeface="Kaiti TC" charset="-120"/>
              </a:rPr>
              <a:t>美國神經內科專家</a:t>
            </a:r>
            <a:r>
              <a:rPr kumimoji="1" lang="zh-TW" altLang="en-US" i="0" dirty="0" smtClean="0">
                <a:latin typeface="Kaiti TC" charset="-120"/>
                <a:ea typeface="Kaiti TC" charset="-120"/>
                <a:cs typeface="Kaiti TC" charset="-120"/>
              </a:rPr>
              <a:t>也提到，該治療方法尚未用於</a:t>
            </a:r>
            <a:r>
              <a:rPr kumimoji="1" lang="en-US" altLang="zh-TW" i="0" dirty="0" smtClean="0">
                <a:latin typeface="Kaiti TC" charset="-120"/>
                <a:ea typeface="Kaiti TC" charset="-120"/>
                <a:cs typeface="Kaiti TC" charset="-120"/>
              </a:rPr>
              <a:t>RRM2B</a:t>
            </a:r>
            <a:r>
              <a:rPr kumimoji="1" lang="zh-TW" altLang="en-US" i="0" dirty="0" smtClean="0">
                <a:latin typeface="Kaiti TC" charset="-120"/>
                <a:ea typeface="Kaiti TC" charset="-120"/>
                <a:cs typeface="Kaiti TC" charset="-120"/>
              </a:rPr>
              <a:t>突變的動物或人類，並沒有</a:t>
            </a:r>
            <a:r>
              <a:rPr kumimoji="1" lang="en-US" altLang="zh-TW" i="0" dirty="0">
                <a:latin typeface="Kaiti TC" charset="-120"/>
                <a:ea typeface="Kaiti TC" charset="-120"/>
                <a:cs typeface="Kaiti TC" charset="-120"/>
              </a:rPr>
              <a:t>RRM2B</a:t>
            </a:r>
            <a:r>
              <a:rPr kumimoji="1" lang="zh-TW" altLang="en-US" i="0" dirty="0" smtClean="0">
                <a:latin typeface="Kaiti TC" charset="-120"/>
                <a:ea typeface="Kaiti TC" charset="-120"/>
                <a:cs typeface="Kaiti TC" charset="-120"/>
              </a:rPr>
              <a:t>突變患者成功治療的先例。</a:t>
            </a:r>
            <a:endParaRPr kumimoji="1" lang="en-US" altLang="zh-TW" i="0" dirty="0" smtClean="0">
              <a:latin typeface="Kaiti TC" charset="-120"/>
              <a:ea typeface="Kaiti TC" charset="-120"/>
              <a:cs typeface="Kaiti TC" charset="-120"/>
            </a:endParaRPr>
          </a:p>
          <a:p>
            <a:pPr lvl="1">
              <a:lnSpc>
                <a:spcPct val="120000"/>
              </a:lnSpc>
            </a:pPr>
            <a:r>
              <a:rPr kumimoji="1" lang="en-US" altLang="zh-TW" i="0" dirty="0" smtClean="0">
                <a:latin typeface="Kaiti TC" charset="-120"/>
                <a:ea typeface="Kaiti TC" charset="-120"/>
                <a:cs typeface="Kaiti TC" charset="-120"/>
              </a:rPr>
              <a:t>01/13/2017 Charlie</a:t>
            </a:r>
            <a:r>
              <a:rPr kumimoji="1" lang="zh-TW" altLang="en-US" i="0" dirty="0" smtClean="0">
                <a:latin typeface="Kaiti TC" charset="-120"/>
                <a:ea typeface="Kaiti TC" charset="-120"/>
                <a:cs typeface="Kaiti TC" charset="-120"/>
              </a:rPr>
              <a:t>的英國神經醫學專家告訴</a:t>
            </a:r>
            <a:r>
              <a:rPr kumimoji="1" lang="en-US" altLang="zh-TW" i="0" dirty="0" smtClean="0">
                <a:latin typeface="Kaiti TC" charset="-120"/>
                <a:ea typeface="Kaiti TC" charset="-120"/>
                <a:cs typeface="Kaiti TC" charset="-120"/>
              </a:rPr>
              <a:t>Charlie</a:t>
            </a:r>
            <a:r>
              <a:rPr kumimoji="1" lang="zh-TW" altLang="en-US" i="0" dirty="0">
                <a:latin typeface="Kaiti TC" charset="-120"/>
                <a:ea typeface="Kaiti TC" charset="-120"/>
                <a:cs typeface="Kaiti TC" charset="-120"/>
              </a:rPr>
              <a:t>父母，核苷</a:t>
            </a:r>
            <a:r>
              <a:rPr kumimoji="1" lang="zh-TW" altLang="en-US" i="0" dirty="0" smtClean="0">
                <a:latin typeface="Kaiti TC" charset="-120"/>
                <a:ea typeface="Kaiti TC" charset="-120"/>
                <a:cs typeface="Kaiti TC" charset="-120"/>
              </a:rPr>
              <a:t>治療對</a:t>
            </a:r>
            <a:r>
              <a:rPr kumimoji="1" lang="en-US" altLang="zh-TW" i="0" dirty="0" smtClean="0">
                <a:latin typeface="Kaiti TC" charset="-120"/>
                <a:ea typeface="Kaiti TC" charset="-120"/>
                <a:cs typeface="Kaiti TC" charset="-120"/>
              </a:rPr>
              <a:t>Charlie</a:t>
            </a:r>
            <a:r>
              <a:rPr kumimoji="1" lang="zh-TW" altLang="en-US" i="0" dirty="0" smtClean="0">
                <a:latin typeface="Kaiti TC" charset="-120"/>
                <a:ea typeface="Kaiti TC" charset="-120"/>
                <a:cs typeface="Kaiti TC" charset="-120"/>
              </a:rPr>
              <a:t>將是無益的，只有延長</a:t>
            </a:r>
            <a:r>
              <a:rPr kumimoji="1" lang="en-US" altLang="zh-TW" i="0" dirty="0" smtClean="0">
                <a:latin typeface="Kaiti TC" charset="-120"/>
                <a:ea typeface="Kaiti TC" charset="-120"/>
                <a:cs typeface="Kaiti TC" charset="-120"/>
              </a:rPr>
              <a:t>Charlie</a:t>
            </a:r>
            <a:r>
              <a:rPr kumimoji="1" lang="zh-TW" altLang="en-US" i="0" dirty="0" smtClean="0">
                <a:latin typeface="Kaiti TC" charset="-120"/>
                <a:ea typeface="Kaiti TC" charset="-120"/>
                <a:cs typeface="Kaiti TC" charset="-120"/>
              </a:rPr>
              <a:t>的痛苦。</a:t>
            </a:r>
            <a:endParaRPr kumimoji="1" lang="en-US" altLang="zh-TW" i="0" dirty="0" smtClean="0">
              <a:latin typeface="Kaiti TC" charset="-120"/>
              <a:ea typeface="Kaiti TC" charset="-120"/>
              <a:cs typeface="Kaiti TC" charset="-120"/>
            </a:endParaRPr>
          </a:p>
          <a:p>
            <a:pPr>
              <a:lnSpc>
                <a:spcPct val="120000"/>
              </a:lnSpc>
            </a:pPr>
            <a:r>
              <a:rPr kumimoji="1" lang="zh-TW" altLang="en-US" b="1" dirty="0" smtClean="0">
                <a:solidFill>
                  <a:srgbClr val="0070C0"/>
                </a:solidFill>
                <a:latin typeface="Kaiti TC" charset="-120"/>
                <a:ea typeface="Kaiti TC" charset="-120"/>
                <a:cs typeface="Kaiti TC" charset="-120"/>
              </a:rPr>
              <a:t>美國</a:t>
            </a:r>
            <a:r>
              <a:rPr kumimoji="1" lang="zh-TW" altLang="en-US" b="1" dirty="0">
                <a:solidFill>
                  <a:srgbClr val="0070C0"/>
                </a:solidFill>
                <a:latin typeface="Kaiti TC" charset="-120"/>
                <a:ea typeface="Kaiti TC" charset="-120"/>
                <a:cs typeface="Kaiti TC" charset="-120"/>
              </a:rPr>
              <a:t>專家</a:t>
            </a:r>
            <a:r>
              <a:rPr kumimoji="1" lang="zh-TW" altLang="en-US" b="1" dirty="0" smtClean="0">
                <a:solidFill>
                  <a:srgbClr val="0070C0"/>
                </a:solidFill>
                <a:latin typeface="Kaiti TC" charset="-120"/>
                <a:ea typeface="Kaiti TC" charset="-120"/>
                <a:cs typeface="Kaiti TC" charset="-120"/>
              </a:rPr>
              <a:t>態度</a:t>
            </a:r>
            <a:endParaRPr kumimoji="1" lang="en-US" altLang="zh-TW" b="1" dirty="0" smtClean="0">
              <a:solidFill>
                <a:srgbClr val="0070C0"/>
              </a:solidFill>
              <a:latin typeface="Kaiti TC" charset="-120"/>
              <a:ea typeface="Kaiti TC" charset="-120"/>
              <a:cs typeface="Kaiti TC" charset="-120"/>
            </a:endParaRPr>
          </a:p>
          <a:p>
            <a:pPr lvl="1">
              <a:lnSpc>
                <a:spcPct val="120000"/>
              </a:lnSpc>
            </a:pPr>
            <a:r>
              <a:rPr kumimoji="1" lang="zh-TW" altLang="en-US" i="0" dirty="0" smtClean="0">
                <a:latin typeface="Kaiti TC" charset="-120"/>
                <a:ea typeface="Kaiti TC" charset="-120"/>
                <a:cs typeface="Kaiti TC" charset="-120"/>
              </a:rPr>
              <a:t>就算該治療使</a:t>
            </a:r>
            <a:r>
              <a:rPr kumimoji="1" lang="en-US" altLang="zh-TW" i="0" dirty="0" smtClean="0">
                <a:latin typeface="Kaiti TC" charset="-120"/>
                <a:ea typeface="Kaiti TC" charset="-120"/>
                <a:cs typeface="Kaiti TC" charset="-120"/>
              </a:rPr>
              <a:t>Charlie</a:t>
            </a:r>
            <a:r>
              <a:rPr kumimoji="1" lang="zh-TW" altLang="en-US" i="0" dirty="0" smtClean="0">
                <a:latin typeface="Kaiti TC" charset="-120"/>
                <a:ea typeface="Kaiti TC" charset="-120"/>
                <a:cs typeface="Kaiti TC" charset="-120"/>
              </a:rPr>
              <a:t>好轉的機會幾乎微乎其微，</a:t>
            </a:r>
            <a:r>
              <a:rPr kumimoji="1" lang="zh-TW" altLang="en-US" i="0" dirty="0">
                <a:latin typeface="Kaiti TC" charset="-120"/>
                <a:ea typeface="Kaiti TC" charset="-120"/>
                <a:cs typeface="Kaiti TC" charset="-120"/>
              </a:rPr>
              <a:t>美國神經內科專家仍</a:t>
            </a:r>
            <a:r>
              <a:rPr kumimoji="1" lang="zh-TW" altLang="en-US" i="0" dirty="0" smtClean="0">
                <a:latin typeface="Kaiti TC" charset="-120"/>
                <a:ea typeface="Kaiti TC" charset="-120"/>
                <a:cs typeface="Kaiti TC" charset="-120"/>
              </a:rPr>
              <a:t>願意嘗試。</a:t>
            </a:r>
            <a:endParaRPr kumimoji="1" lang="zh-TW" altLang="en-US" i="0" dirty="0">
              <a:latin typeface="Kaiti TC" charset="-120"/>
              <a:ea typeface="Kaiti TC" charset="-120"/>
              <a:cs typeface="Kaiti TC" charset="-120"/>
            </a:endParaRPr>
          </a:p>
        </p:txBody>
      </p:sp>
      <p:sp>
        <p:nvSpPr>
          <p:cNvPr id="2" name="投影片編號版面配置區 1"/>
          <p:cNvSpPr>
            <a:spLocks noGrp="1"/>
          </p:cNvSpPr>
          <p:nvPr>
            <p:ph type="sldNum" sz="quarter" idx="12"/>
          </p:nvPr>
        </p:nvSpPr>
        <p:spPr/>
        <p:txBody>
          <a:bodyPr/>
          <a:lstStyle/>
          <a:p>
            <a:fld id="{B221694F-8901-754C-9CF1-3C8CBE18A127}" type="slidenum">
              <a:rPr kumimoji="1" lang="zh-TW" altLang="en-US" smtClean="0"/>
              <a:pPr/>
              <a:t>30</a:t>
            </a:fld>
            <a:endParaRPr kumimoji="1" lang="zh-TW" altLang="en-US"/>
          </a:p>
        </p:txBody>
      </p:sp>
    </p:spTree>
    <p:extLst>
      <p:ext uri="{BB962C8B-B14F-4D97-AF65-F5344CB8AC3E}">
        <p14:creationId xmlns:p14="http://schemas.microsoft.com/office/powerpoint/2010/main" val="30075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454819"/>
            <a:ext cx="2668732" cy="833655"/>
          </a:xfrm>
        </p:spPr>
        <p:txBody>
          <a:bodyPr>
            <a:noAutofit/>
          </a:bodyPr>
          <a:lstStyle/>
          <a:p>
            <a:r>
              <a:rPr kumimoji="1" lang="zh-TW" altLang="en-US" b="1" u="sng" dirty="0" smtClean="0">
                <a:latin typeface="Kaiti TC" charset="-120"/>
                <a:ea typeface="Kaiti TC" charset="-120"/>
                <a:cs typeface="Kaiti TC" charset="-120"/>
              </a:rPr>
              <a:t>父母</a:t>
            </a:r>
            <a:r>
              <a:rPr kumimoji="1" lang="zh-TW" altLang="en-US" b="1" dirty="0" smtClean="0">
                <a:latin typeface="Kaiti TC" charset="-120"/>
                <a:ea typeface="Kaiti TC" charset="-120"/>
                <a:cs typeface="Kaiti TC" charset="-120"/>
              </a:rPr>
              <a:t>觀點</a:t>
            </a:r>
            <a:endParaRPr kumimoji="1" lang="zh-TW" altLang="en-US" sz="2400" b="1" dirty="0">
              <a:solidFill>
                <a:schemeClr val="accent1"/>
              </a:solidFill>
            </a:endParaRPr>
          </a:p>
        </p:txBody>
      </p:sp>
      <p:sp>
        <p:nvSpPr>
          <p:cNvPr id="3" name="內容版面配置區 2"/>
          <p:cNvSpPr>
            <a:spLocks noGrp="1"/>
          </p:cNvSpPr>
          <p:nvPr>
            <p:ph idx="1"/>
          </p:nvPr>
        </p:nvSpPr>
        <p:spPr>
          <a:xfrm>
            <a:off x="1028699" y="1620981"/>
            <a:ext cx="7727373" cy="4807527"/>
          </a:xfrm>
        </p:spPr>
        <p:txBody>
          <a:bodyPr>
            <a:noAutofit/>
          </a:bodyPr>
          <a:lstStyle/>
          <a:p>
            <a:pPr>
              <a:lnSpc>
                <a:spcPct val="120000"/>
              </a:lnSpc>
            </a:pPr>
            <a:r>
              <a:rPr kumimoji="1" lang="en-US" altLang="zh-TW" sz="2400" dirty="0" smtClean="0">
                <a:latin typeface="Kaiti TC" charset="-120"/>
                <a:ea typeface="Kaiti TC" charset="-120"/>
                <a:cs typeface="Kaiti TC" charset="-120"/>
              </a:rPr>
              <a:t>Charlie</a:t>
            </a:r>
            <a:r>
              <a:rPr kumimoji="1" lang="zh-TW" altLang="en-US" sz="2400" dirty="0" smtClean="0">
                <a:latin typeface="Kaiti TC" charset="-120"/>
                <a:ea typeface="Kaiti TC" charset="-120"/>
                <a:cs typeface="Kaiti TC" charset="-120"/>
              </a:rPr>
              <a:t>的狀況並沒有醫學報告顯示的那麼糟</a:t>
            </a:r>
            <a:endParaRPr kumimoji="1" lang="en-US" altLang="zh-TW" sz="2400" dirty="0" smtClean="0">
              <a:latin typeface="Kaiti TC" charset="-120"/>
              <a:ea typeface="Kaiti TC" charset="-120"/>
              <a:cs typeface="Kaiti TC" charset="-120"/>
            </a:endParaRPr>
          </a:p>
          <a:p>
            <a:pPr>
              <a:lnSpc>
                <a:spcPct val="120000"/>
              </a:lnSpc>
            </a:pPr>
            <a:r>
              <a:rPr kumimoji="1" lang="en-US" altLang="zh-TW" sz="2400" dirty="0" smtClean="0">
                <a:latin typeface="Kaiti TC" charset="-120"/>
                <a:ea typeface="Kaiti TC" charset="-120"/>
                <a:cs typeface="Kaiti TC" charset="-120"/>
              </a:rPr>
              <a:t>Charlie</a:t>
            </a:r>
            <a:r>
              <a:rPr kumimoji="1" lang="zh-TW" altLang="en-US" sz="2400" dirty="0" smtClean="0">
                <a:latin typeface="Kaiti TC" charset="-120"/>
                <a:ea typeface="Kaiti TC" charset="-120"/>
                <a:cs typeface="Kaiti TC" charset="-120"/>
              </a:rPr>
              <a:t>可以感應到外界</a:t>
            </a:r>
            <a:endParaRPr kumimoji="1" lang="en-US" altLang="zh-TW" sz="2400" dirty="0" smtClean="0">
              <a:latin typeface="Kaiti TC" charset="-120"/>
              <a:ea typeface="Kaiti TC" charset="-120"/>
              <a:cs typeface="Kaiti TC" charset="-120"/>
            </a:endParaRPr>
          </a:p>
          <a:p>
            <a:pPr lvl="1">
              <a:lnSpc>
                <a:spcPct val="120000"/>
              </a:lnSpc>
            </a:pPr>
            <a:r>
              <a:rPr kumimoji="1" lang="zh-TW" altLang="en-US" sz="2400" i="0" dirty="0" smtClean="0">
                <a:latin typeface="Kaiti TC" charset="-120"/>
                <a:ea typeface="Kaiti TC" charset="-120"/>
                <a:cs typeface="Kaiti TC" charset="-120"/>
              </a:rPr>
              <a:t>如果把玩具放在</a:t>
            </a:r>
            <a:r>
              <a:rPr kumimoji="1" lang="en-US" altLang="zh-TW" sz="2400" i="0" dirty="0" smtClean="0">
                <a:latin typeface="Kaiti TC" charset="-120"/>
                <a:ea typeface="Kaiti TC" charset="-120"/>
                <a:cs typeface="Kaiti TC" charset="-120"/>
              </a:rPr>
              <a:t>Charlie</a:t>
            </a:r>
            <a:r>
              <a:rPr kumimoji="1" lang="zh-TW" altLang="en-US" sz="2400" i="0" dirty="0" smtClean="0">
                <a:latin typeface="Kaiti TC" charset="-120"/>
                <a:ea typeface="Kaiti TC" charset="-120"/>
                <a:cs typeface="Kaiti TC" charset="-120"/>
              </a:rPr>
              <a:t>前面，他會試圖打開眼睛</a:t>
            </a:r>
            <a:endParaRPr kumimoji="1" lang="en-US" altLang="zh-TW" sz="2400" i="0" dirty="0" smtClean="0">
              <a:latin typeface="Kaiti TC" charset="-120"/>
              <a:ea typeface="Kaiti TC" charset="-120"/>
              <a:cs typeface="Kaiti TC" charset="-120"/>
            </a:endParaRPr>
          </a:p>
          <a:p>
            <a:pPr lvl="1">
              <a:lnSpc>
                <a:spcPct val="120000"/>
              </a:lnSpc>
            </a:pPr>
            <a:r>
              <a:rPr kumimoji="1" lang="zh-TW" altLang="en-US" sz="2400" i="0" dirty="0" smtClean="0">
                <a:latin typeface="Kaiti TC" charset="-120"/>
                <a:ea typeface="Kaiti TC" charset="-120"/>
                <a:cs typeface="Kaiti TC" charset="-120"/>
              </a:rPr>
              <a:t>他不喜歡抽痰或腳跟針刺</a:t>
            </a:r>
            <a:endParaRPr kumimoji="1" lang="en-US" altLang="zh-TW" sz="2400" i="0" dirty="0" smtClean="0">
              <a:latin typeface="Kaiti TC" charset="-120"/>
              <a:ea typeface="Kaiti TC" charset="-120"/>
              <a:cs typeface="Kaiti TC" charset="-120"/>
            </a:endParaRPr>
          </a:p>
          <a:p>
            <a:pPr lvl="1">
              <a:lnSpc>
                <a:spcPct val="120000"/>
              </a:lnSpc>
            </a:pPr>
            <a:r>
              <a:rPr kumimoji="1" lang="zh-TW" altLang="en-US" sz="2400" i="0" dirty="0" smtClean="0">
                <a:latin typeface="Kaiti TC" charset="-120"/>
                <a:ea typeface="Kaiti TC" charset="-120"/>
                <a:cs typeface="Kaiti TC" charset="-120"/>
              </a:rPr>
              <a:t>他喜歡被搔癢</a:t>
            </a:r>
            <a:endParaRPr kumimoji="1" lang="en-US" altLang="zh-TW" sz="2400" i="0" dirty="0" smtClean="0">
              <a:latin typeface="Kaiti TC" charset="-120"/>
              <a:ea typeface="Kaiti TC" charset="-120"/>
              <a:cs typeface="Kaiti TC" charset="-120"/>
            </a:endParaRPr>
          </a:p>
          <a:p>
            <a:pPr>
              <a:lnSpc>
                <a:spcPct val="120000"/>
              </a:lnSpc>
            </a:pPr>
            <a:r>
              <a:rPr kumimoji="1" lang="zh-TW" altLang="en-US" sz="2400" dirty="0" smtClean="0">
                <a:latin typeface="Kaiti TC" charset="-120"/>
                <a:ea typeface="Kaiti TC" charset="-120"/>
                <a:cs typeface="Kaiti TC" charset="-120"/>
              </a:rPr>
              <a:t>希望可以讓</a:t>
            </a:r>
            <a:r>
              <a:rPr kumimoji="1" lang="en-US" altLang="zh-TW" sz="2400" dirty="0" smtClean="0">
                <a:latin typeface="Kaiti TC" charset="-120"/>
                <a:ea typeface="Kaiti TC" charset="-120"/>
                <a:cs typeface="Kaiti TC" charset="-120"/>
              </a:rPr>
              <a:t>Charlie</a:t>
            </a:r>
            <a:r>
              <a:rPr kumimoji="1" lang="zh-TW" altLang="en-US" sz="2400" dirty="0" smtClean="0">
                <a:latin typeface="Kaiti TC" charset="-120"/>
                <a:ea typeface="Kaiti TC" charset="-120"/>
                <a:cs typeface="Kaiti TC" charset="-120"/>
              </a:rPr>
              <a:t>做治療，爭取</a:t>
            </a:r>
            <a:r>
              <a:rPr kumimoji="1" lang="zh-TW" altLang="en-US" sz="2400" i="0" dirty="0" smtClean="0">
                <a:latin typeface="Kaiti TC" charset="-120"/>
                <a:ea typeface="Kaiti TC" charset="-120"/>
                <a:cs typeface="Kaiti TC" charset="-120"/>
              </a:rPr>
              <a:t>治療可能使</a:t>
            </a:r>
            <a:r>
              <a:rPr kumimoji="1" lang="en-US" altLang="zh-TW" sz="2400" i="0" dirty="0" smtClean="0">
                <a:latin typeface="Kaiti TC" charset="-120"/>
                <a:ea typeface="Kaiti TC" charset="-120"/>
                <a:cs typeface="Kaiti TC" charset="-120"/>
              </a:rPr>
              <a:t>Charlie</a:t>
            </a:r>
            <a:r>
              <a:rPr kumimoji="1" lang="zh-TW" altLang="en-US" sz="2400" i="0" dirty="0" smtClean="0">
                <a:latin typeface="Kaiti TC" charset="-120"/>
                <a:ea typeface="Kaiti TC" charset="-120"/>
                <a:cs typeface="Kaiti TC" charset="-120"/>
              </a:rPr>
              <a:t>病情好轉的機會</a:t>
            </a:r>
            <a:endParaRPr kumimoji="1" lang="en-US" altLang="zh-TW" sz="2400" i="0" dirty="0" smtClean="0">
              <a:latin typeface="Kaiti TC" charset="-120"/>
              <a:ea typeface="Kaiti TC" charset="-120"/>
              <a:cs typeface="Kaiti TC" charset="-120"/>
            </a:endParaRPr>
          </a:p>
          <a:p>
            <a:pPr lvl="1">
              <a:lnSpc>
                <a:spcPct val="120000"/>
              </a:lnSpc>
            </a:pPr>
            <a:r>
              <a:rPr kumimoji="1" lang="zh-TW" altLang="en-US" sz="2400" i="0" dirty="0" smtClean="0">
                <a:latin typeface="Kaiti TC" charset="-120"/>
                <a:ea typeface="Kaiti TC" charset="-120"/>
                <a:cs typeface="Kaiti TC" charset="-120"/>
              </a:rPr>
              <a:t>如果沒有好轉的機會，如果</a:t>
            </a:r>
            <a:r>
              <a:rPr kumimoji="1" lang="en-US" altLang="zh-TW" sz="2400" i="0" dirty="0" smtClean="0">
                <a:latin typeface="Kaiti TC" charset="-120"/>
                <a:ea typeface="Kaiti TC" charset="-120"/>
                <a:cs typeface="Kaiti TC" charset="-120"/>
              </a:rPr>
              <a:t>Charlie</a:t>
            </a:r>
            <a:r>
              <a:rPr kumimoji="1" lang="zh-TW" altLang="en-US" sz="2400" i="0" dirty="0" smtClean="0">
                <a:latin typeface="Kaiti TC" charset="-120"/>
                <a:ea typeface="Kaiti TC" charset="-120"/>
                <a:cs typeface="Kaiti TC" charset="-120"/>
              </a:rPr>
              <a:t>仍然維持現有的生活品質，他們就不會堅持治療。</a:t>
            </a:r>
            <a:endParaRPr kumimoji="1" lang="en-US" altLang="zh-TW" sz="2400" i="0" dirty="0" smtClean="0">
              <a:latin typeface="Kaiti TC" charset="-120"/>
              <a:ea typeface="Kaiti TC" charset="-120"/>
              <a:cs typeface="Kaiti TC" charset="-120"/>
            </a:endParaRPr>
          </a:p>
          <a:p>
            <a:pPr>
              <a:lnSpc>
                <a:spcPct val="120000"/>
              </a:lnSpc>
            </a:pPr>
            <a:endParaRPr kumimoji="1" lang="zh-TW" altLang="en-US" sz="2400" dirty="0">
              <a:latin typeface="Kaiti TC" charset="-120"/>
              <a:ea typeface="Kaiti TC" charset="-120"/>
              <a:cs typeface="Kaiti TC" charset="-120"/>
            </a:endParaRPr>
          </a:p>
        </p:txBody>
      </p:sp>
      <p:sp>
        <p:nvSpPr>
          <p:cNvPr id="7" name="文字方塊 6"/>
          <p:cNvSpPr txBox="1"/>
          <p:nvPr/>
        </p:nvSpPr>
        <p:spPr>
          <a:xfrm>
            <a:off x="628650" y="1117600"/>
            <a:ext cx="3531736" cy="400110"/>
          </a:xfrm>
          <a:prstGeom prst="rect">
            <a:avLst/>
          </a:prstGeom>
          <a:noFill/>
        </p:spPr>
        <p:txBody>
          <a:bodyPr wrap="none" rtlCol="0">
            <a:spAutoFit/>
          </a:bodyPr>
          <a:lstStyle/>
          <a:p>
            <a:r>
              <a:rPr kumimoji="1" lang="zh-TW" altLang="en-US" sz="2000" b="1" i="1" dirty="0">
                <a:solidFill>
                  <a:srgbClr val="0070C0"/>
                </a:solidFill>
                <a:latin typeface="Kaiti TC" charset="-120"/>
                <a:ea typeface="Kaiti TC" charset="-120"/>
                <a:cs typeface="Kaiti TC" charset="-120"/>
              </a:rPr>
              <a:t>陪伴</a:t>
            </a:r>
            <a:r>
              <a:rPr kumimoji="1" lang="en-US" altLang="zh-TW" sz="2000" b="1" i="1" dirty="0">
                <a:solidFill>
                  <a:srgbClr val="0070C0"/>
                </a:solidFill>
                <a:latin typeface="Kaiti TC" charset="-120"/>
                <a:ea typeface="Kaiti TC" charset="-120"/>
                <a:cs typeface="Kaiti TC" charset="-120"/>
              </a:rPr>
              <a:t>Charlie</a:t>
            </a:r>
            <a:r>
              <a:rPr kumimoji="1" lang="zh-TW" altLang="en-US" sz="2000" b="1" i="1" dirty="0">
                <a:solidFill>
                  <a:srgbClr val="0070C0"/>
                </a:solidFill>
                <a:latin typeface="Kaiti TC" charset="-120"/>
                <a:ea typeface="Kaiti TC" charset="-120"/>
                <a:cs typeface="Kaiti TC" charset="-120"/>
              </a:rPr>
              <a:t>最長時間的兩個人</a:t>
            </a:r>
          </a:p>
        </p:txBody>
      </p:sp>
      <p:sp>
        <p:nvSpPr>
          <p:cNvPr id="4" name="投影片編號版面配置區 3"/>
          <p:cNvSpPr>
            <a:spLocks noGrp="1"/>
          </p:cNvSpPr>
          <p:nvPr>
            <p:ph type="sldNum" sz="quarter" idx="12"/>
          </p:nvPr>
        </p:nvSpPr>
        <p:spPr/>
        <p:txBody>
          <a:bodyPr/>
          <a:lstStyle/>
          <a:p>
            <a:fld id="{B221694F-8901-754C-9CF1-3C8CBE18A127}" type="slidenum">
              <a:rPr kumimoji="1" lang="zh-TW" altLang="en-US" smtClean="0"/>
              <a:pPr/>
              <a:t>31</a:t>
            </a:fld>
            <a:endParaRPr kumimoji="1" lang="zh-TW" altLang="en-US"/>
          </a:p>
        </p:txBody>
      </p:sp>
    </p:spTree>
    <p:extLst>
      <p:ext uri="{BB962C8B-B14F-4D97-AF65-F5344CB8AC3E}">
        <p14:creationId xmlns:p14="http://schemas.microsoft.com/office/powerpoint/2010/main" val="41748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0682" y="487017"/>
            <a:ext cx="3821596" cy="890337"/>
          </a:xfrm>
        </p:spPr>
        <p:txBody>
          <a:bodyPr/>
          <a:lstStyle/>
          <a:p>
            <a:r>
              <a:rPr kumimoji="1" lang="en-US" altLang="zh-TW" b="1" dirty="0" smtClean="0">
                <a:latin typeface="Kaiti TC" charset="-120"/>
                <a:ea typeface="Kaiti TC" charset="-120"/>
                <a:cs typeface="Kaiti TC" charset="-120"/>
              </a:rPr>
              <a:t>Charlie</a:t>
            </a:r>
            <a:r>
              <a:rPr kumimoji="1" lang="zh-TW" altLang="en-US" b="1" dirty="0" smtClean="0">
                <a:latin typeface="Kaiti TC" charset="-120"/>
                <a:ea typeface="Kaiti TC" charset="-120"/>
                <a:cs typeface="Kaiti TC" charset="-120"/>
              </a:rPr>
              <a:t>的疼痛</a:t>
            </a:r>
            <a:endParaRPr kumimoji="1" lang="zh-TW" altLang="en-US" b="1" dirty="0">
              <a:latin typeface="Kaiti TC" charset="-120"/>
              <a:ea typeface="Kaiti TC" charset="-120"/>
              <a:cs typeface="Kaiti TC" charset="-120"/>
            </a:endParaRPr>
          </a:p>
        </p:txBody>
      </p:sp>
      <p:sp>
        <p:nvSpPr>
          <p:cNvPr id="3" name="內容版面配置區 2"/>
          <p:cNvSpPr>
            <a:spLocks noGrp="1"/>
          </p:cNvSpPr>
          <p:nvPr>
            <p:ph idx="1"/>
          </p:nvPr>
        </p:nvSpPr>
        <p:spPr>
          <a:xfrm>
            <a:off x="640681" y="1576137"/>
            <a:ext cx="7999735" cy="4824663"/>
          </a:xfrm>
        </p:spPr>
        <p:txBody>
          <a:bodyPr>
            <a:noAutofit/>
          </a:bodyPr>
          <a:lstStyle/>
          <a:p>
            <a:pPr>
              <a:lnSpc>
                <a:spcPct val="120000"/>
              </a:lnSpc>
            </a:pPr>
            <a:r>
              <a:rPr kumimoji="1" lang="en-US" altLang="zh-TW" sz="2400" b="1" dirty="0" smtClean="0">
                <a:solidFill>
                  <a:srgbClr val="0070C0"/>
                </a:solidFill>
                <a:latin typeface="Kaiti TC" charset="-120"/>
                <a:ea typeface="Kaiti TC" charset="-120"/>
                <a:cs typeface="Kaiti TC" charset="-120"/>
              </a:rPr>
              <a:t>Charlie</a:t>
            </a:r>
            <a:r>
              <a:rPr kumimoji="1" lang="zh-TW" altLang="en-US" sz="2400" b="1" dirty="0" smtClean="0">
                <a:solidFill>
                  <a:srgbClr val="0070C0"/>
                </a:solidFill>
                <a:latin typeface="Kaiti TC" charset="-120"/>
                <a:ea typeface="Kaiti TC" charset="-120"/>
                <a:cs typeface="Kaiti TC" charset="-120"/>
              </a:rPr>
              <a:t>父母：</a:t>
            </a:r>
            <a:endParaRPr kumimoji="1" lang="en-US" altLang="zh-TW" sz="2400" b="1" dirty="0" smtClean="0">
              <a:solidFill>
                <a:srgbClr val="0070C0"/>
              </a:solidFill>
              <a:latin typeface="Kaiti TC" charset="-120"/>
              <a:ea typeface="Kaiti TC" charset="-120"/>
              <a:cs typeface="Kaiti TC" charset="-120"/>
            </a:endParaRPr>
          </a:p>
          <a:p>
            <a:pPr lvl="1">
              <a:lnSpc>
                <a:spcPct val="120000"/>
              </a:lnSpc>
            </a:pPr>
            <a:r>
              <a:rPr kumimoji="1" lang="en-US" altLang="zh-TW" sz="2400" i="0" dirty="0" smtClean="0">
                <a:latin typeface="Kaiti TC" charset="-120"/>
                <a:ea typeface="Kaiti TC" charset="-120"/>
                <a:cs typeface="Kaiti TC" charset="-120"/>
              </a:rPr>
              <a:t> Charlie</a:t>
            </a:r>
            <a:r>
              <a:rPr kumimoji="1" lang="zh-TW" altLang="en-US" sz="2400" i="0" dirty="0" smtClean="0">
                <a:latin typeface="Kaiti TC" charset="-120"/>
                <a:ea typeface="Kaiti TC" charset="-120"/>
                <a:cs typeface="Kaiti TC" charset="-120"/>
              </a:rPr>
              <a:t>會對於自己不喜歡的事物作出反應，</a:t>
            </a:r>
            <a:r>
              <a:rPr kumimoji="1" lang="en-US" altLang="zh-TW" sz="2400" i="0" dirty="0">
                <a:latin typeface="Kaiti TC" charset="-120"/>
                <a:ea typeface="Kaiti TC" charset="-120"/>
                <a:cs typeface="Kaiti TC" charset="-120"/>
              </a:rPr>
              <a:t> </a:t>
            </a:r>
            <a:r>
              <a:rPr kumimoji="1" lang="en-US" altLang="zh-TW" sz="2400" i="0" dirty="0" smtClean="0">
                <a:latin typeface="Kaiti TC" charset="-120"/>
                <a:ea typeface="Kaiti TC" charset="-120"/>
                <a:cs typeface="Kaiti TC" charset="-120"/>
              </a:rPr>
              <a:t>Charlie</a:t>
            </a:r>
            <a:r>
              <a:rPr kumimoji="1" lang="zh-TW" altLang="en-US" sz="2400" i="0" dirty="0" smtClean="0">
                <a:latin typeface="Kaiti TC" charset="-120"/>
                <a:ea typeface="Kaiti TC" charset="-120"/>
                <a:cs typeface="Kaiti TC" charset="-120"/>
              </a:rPr>
              <a:t>可以感受到疼痛。</a:t>
            </a:r>
            <a:endParaRPr kumimoji="1" lang="en-US" altLang="zh-TW" sz="2400" i="0" dirty="0" smtClean="0">
              <a:latin typeface="Kaiti TC" charset="-120"/>
              <a:ea typeface="Kaiti TC" charset="-120"/>
              <a:cs typeface="Kaiti TC" charset="-120"/>
            </a:endParaRPr>
          </a:p>
          <a:p>
            <a:pPr>
              <a:lnSpc>
                <a:spcPct val="120000"/>
              </a:lnSpc>
            </a:pPr>
            <a:r>
              <a:rPr kumimoji="1" lang="zh-TW" altLang="en-US" sz="2400" b="1" dirty="0" smtClean="0">
                <a:solidFill>
                  <a:srgbClr val="0070C0"/>
                </a:solidFill>
                <a:latin typeface="Kaiti TC" charset="-120"/>
                <a:ea typeface="Kaiti TC" charset="-120"/>
                <a:cs typeface="Kaiti TC" charset="-120"/>
              </a:rPr>
              <a:t>專家：</a:t>
            </a:r>
            <a:endParaRPr kumimoji="1" lang="en-US" altLang="zh-TW" sz="2400" b="1" dirty="0" smtClean="0">
              <a:solidFill>
                <a:srgbClr val="0070C0"/>
              </a:solidFill>
              <a:latin typeface="Kaiti TC" charset="-120"/>
              <a:ea typeface="Kaiti TC" charset="-120"/>
              <a:cs typeface="Kaiti TC" charset="-120"/>
            </a:endParaRPr>
          </a:p>
          <a:p>
            <a:pPr lvl="1">
              <a:lnSpc>
                <a:spcPct val="120000"/>
              </a:lnSpc>
            </a:pPr>
            <a:r>
              <a:rPr kumimoji="1" lang="en-US" altLang="zh-TW" sz="2400" i="0" dirty="0" smtClean="0">
                <a:latin typeface="Kaiti TC" charset="-120"/>
                <a:ea typeface="Kaiti TC" charset="-120"/>
                <a:cs typeface="Kaiti TC" charset="-120"/>
              </a:rPr>
              <a:t>Charlie</a:t>
            </a:r>
            <a:r>
              <a:rPr kumimoji="1" lang="zh-TW" altLang="en-US" sz="2400" i="0" dirty="0" smtClean="0">
                <a:latin typeface="Kaiti TC" charset="-120"/>
                <a:ea typeface="Kaiti TC" charset="-120"/>
                <a:cs typeface="Kaiti TC" charset="-120"/>
              </a:rPr>
              <a:t>可能可以感受疼痛，但是並沒有呈現出來。且若</a:t>
            </a:r>
            <a:r>
              <a:rPr kumimoji="1" lang="en-US" altLang="zh-TW" sz="2400" i="0" dirty="0" smtClean="0">
                <a:latin typeface="Kaiti TC" charset="-120"/>
                <a:ea typeface="Kaiti TC" charset="-120"/>
                <a:cs typeface="Kaiti TC" charset="-120"/>
              </a:rPr>
              <a:t>Charlie</a:t>
            </a:r>
            <a:r>
              <a:rPr kumimoji="1" lang="zh-TW" altLang="en-US" sz="2400" i="0" dirty="0" smtClean="0">
                <a:latin typeface="Kaiti TC" charset="-120"/>
                <a:ea typeface="Kaiti TC" charset="-120"/>
                <a:cs typeface="Kaiti TC" charset="-120"/>
              </a:rPr>
              <a:t>無法表現出疼痛的感覺，代表他的腦部受損更加嚴重。</a:t>
            </a:r>
            <a:endParaRPr kumimoji="1" lang="en-US" altLang="zh-TW" sz="2400" i="0" dirty="0" smtClean="0">
              <a:latin typeface="Kaiti TC" charset="-120"/>
              <a:ea typeface="Kaiti TC" charset="-120"/>
              <a:cs typeface="Kaiti TC" charset="-120"/>
            </a:endParaRPr>
          </a:p>
          <a:p>
            <a:pPr lvl="1">
              <a:lnSpc>
                <a:spcPct val="120000"/>
              </a:lnSpc>
            </a:pPr>
            <a:r>
              <a:rPr kumimoji="1" lang="zh-TW" altLang="en-US" sz="2400" i="0" dirty="0" smtClean="0">
                <a:latin typeface="Kaiti TC" charset="-120"/>
                <a:ea typeface="Kaiti TC" charset="-120"/>
                <a:cs typeface="Kaiti TC" charset="-120"/>
              </a:rPr>
              <a:t>須將微乎其微的治療機會所帶來的利益，與治療所造成的持續疼痛進行權衡。而</a:t>
            </a:r>
            <a:r>
              <a:rPr kumimoji="1" lang="en-US" altLang="zh-TW" sz="2400" i="0" dirty="0" smtClean="0">
                <a:latin typeface="Kaiti TC" charset="-120"/>
                <a:ea typeface="Kaiti TC" charset="-120"/>
                <a:cs typeface="Kaiti TC" charset="-120"/>
              </a:rPr>
              <a:t>Charlie</a:t>
            </a:r>
            <a:r>
              <a:rPr kumimoji="1" lang="zh-TW" altLang="en-US" sz="2400" i="0" dirty="0" smtClean="0">
                <a:latin typeface="Kaiti TC" charset="-120"/>
                <a:ea typeface="Kaiti TC" charset="-120"/>
                <a:cs typeface="Kaiti TC" charset="-120"/>
              </a:rPr>
              <a:t>正在遭受痛苦，這比理論上</a:t>
            </a:r>
            <a:r>
              <a:rPr kumimoji="1" lang="zh-TW" altLang="en-US" sz="2400" i="0" dirty="0">
                <a:latin typeface="Kaiti TC" charset="-120"/>
                <a:ea typeface="Kaiti TC" charset="-120"/>
                <a:cs typeface="Kaiti TC" charset="-120"/>
              </a:rPr>
              <a:t>極小</a:t>
            </a:r>
            <a:r>
              <a:rPr kumimoji="1" lang="zh-TW" altLang="en-US" sz="2400" i="0" dirty="0" smtClean="0">
                <a:latin typeface="Kaiti TC" charset="-120"/>
                <a:ea typeface="Kaiti TC" charset="-120"/>
                <a:cs typeface="Kaiti TC" charset="-120"/>
              </a:rPr>
              <a:t>的有效治療機會一事，更加重要。</a:t>
            </a:r>
            <a:endParaRPr kumimoji="1" lang="en-US" altLang="zh-TW" sz="2400" i="0" dirty="0" smtClean="0">
              <a:latin typeface="Kaiti TC" charset="-120"/>
              <a:ea typeface="Kaiti TC" charset="-120"/>
              <a:cs typeface="Kaiti TC" charset="-120"/>
            </a:endParaRPr>
          </a:p>
        </p:txBody>
      </p:sp>
      <p:sp>
        <p:nvSpPr>
          <p:cNvPr id="4" name="投影片編號版面配置區 3"/>
          <p:cNvSpPr>
            <a:spLocks noGrp="1"/>
          </p:cNvSpPr>
          <p:nvPr>
            <p:ph type="sldNum" sz="quarter" idx="12"/>
          </p:nvPr>
        </p:nvSpPr>
        <p:spPr/>
        <p:txBody>
          <a:bodyPr/>
          <a:lstStyle/>
          <a:p>
            <a:fld id="{B221694F-8901-754C-9CF1-3C8CBE18A127}" type="slidenum">
              <a:rPr kumimoji="1" lang="zh-TW" altLang="en-US" smtClean="0"/>
              <a:pPr/>
              <a:t>32</a:t>
            </a:fld>
            <a:endParaRPr kumimoji="1" lang="zh-TW" altLang="en-US"/>
          </a:p>
        </p:txBody>
      </p:sp>
    </p:spTree>
    <p:extLst>
      <p:ext uri="{BB962C8B-B14F-4D97-AF65-F5344CB8AC3E}">
        <p14:creationId xmlns:p14="http://schemas.microsoft.com/office/powerpoint/2010/main" val="1895024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1288" y="682732"/>
            <a:ext cx="7200900" cy="1485900"/>
          </a:xfrm>
        </p:spPr>
        <p:txBody>
          <a:bodyPr/>
          <a:lstStyle/>
          <a:p>
            <a:r>
              <a:rPr kumimoji="1" lang="zh-TW" altLang="en-US" b="1" u="sng" dirty="0" smtClean="0">
                <a:latin typeface="Kaiti TC" charset="-120"/>
                <a:ea typeface="Kaiti TC" charset="-120"/>
                <a:cs typeface="Kaiti TC" charset="-120"/>
              </a:rPr>
              <a:t>程序監理人</a:t>
            </a:r>
            <a:r>
              <a:rPr kumimoji="1" lang="zh-TW" altLang="en-US" b="1" dirty="0" smtClean="0">
                <a:latin typeface="Kaiti TC" charset="-120"/>
                <a:ea typeface="Kaiti TC" charset="-120"/>
                <a:cs typeface="Kaiti TC" charset="-120"/>
              </a:rPr>
              <a:t>觀點</a:t>
            </a:r>
            <a:endParaRPr kumimoji="1" lang="zh-TW" altLang="en-US" b="1" dirty="0"/>
          </a:p>
        </p:txBody>
      </p:sp>
      <p:sp>
        <p:nvSpPr>
          <p:cNvPr id="3" name="內容版面配置區 2"/>
          <p:cNvSpPr>
            <a:spLocks noGrp="1"/>
          </p:cNvSpPr>
          <p:nvPr>
            <p:ph idx="1"/>
          </p:nvPr>
        </p:nvSpPr>
        <p:spPr>
          <a:xfrm>
            <a:off x="707791" y="2941334"/>
            <a:ext cx="8250677" cy="2637831"/>
          </a:xfrm>
        </p:spPr>
        <p:txBody>
          <a:bodyPr>
            <a:normAutofit/>
          </a:bodyPr>
          <a:lstStyle/>
          <a:p>
            <a:pPr>
              <a:lnSpc>
                <a:spcPct val="120000"/>
              </a:lnSpc>
            </a:pPr>
            <a:r>
              <a:rPr kumimoji="1" lang="zh-TW" altLang="en-US" sz="2400" dirty="0" smtClean="0">
                <a:latin typeface="Kaiti TC" charset="-120"/>
                <a:ea typeface="Kaiti TC" charset="-120"/>
                <a:cs typeface="Kaiti TC" charset="-120"/>
              </a:rPr>
              <a:t>到美國接受核苷治療並非</a:t>
            </a:r>
            <a:r>
              <a:rPr kumimoji="1" lang="en-US" altLang="zh-TW" sz="2400" dirty="0" smtClean="0">
                <a:latin typeface="Kaiti TC" charset="-120"/>
                <a:ea typeface="Kaiti TC" charset="-120"/>
                <a:cs typeface="Kaiti TC" charset="-120"/>
              </a:rPr>
              <a:t>Charlie</a:t>
            </a:r>
            <a:r>
              <a:rPr kumimoji="1" lang="zh-TW" altLang="en-US" sz="2400" dirty="0" smtClean="0">
                <a:latin typeface="Kaiti TC" charset="-120"/>
                <a:ea typeface="Kaiti TC" charset="-120"/>
                <a:cs typeface="Kaiti TC" charset="-120"/>
              </a:rPr>
              <a:t>的最佳利益</a:t>
            </a:r>
            <a:endParaRPr kumimoji="1" lang="en-US" altLang="zh-TW" sz="2400" dirty="0" smtClean="0">
              <a:latin typeface="Kaiti TC" charset="-120"/>
              <a:ea typeface="Kaiti TC" charset="-120"/>
              <a:cs typeface="Kaiti TC" charset="-120"/>
            </a:endParaRPr>
          </a:p>
          <a:p>
            <a:pPr lvl="1">
              <a:lnSpc>
                <a:spcPct val="120000"/>
              </a:lnSpc>
            </a:pPr>
            <a:r>
              <a:rPr kumimoji="1" lang="zh-TW" altLang="en-US" sz="2400" i="0" dirty="0" smtClean="0">
                <a:latin typeface="Kaiti TC" charset="-120"/>
                <a:ea typeface="Kaiti TC" charset="-120"/>
                <a:cs typeface="Kaiti TC" charset="-120"/>
              </a:rPr>
              <a:t>該治療並非一個可以使</a:t>
            </a:r>
            <a:r>
              <a:rPr kumimoji="1" lang="en-US" altLang="zh-TW" sz="2400" i="0" dirty="0" smtClean="0">
                <a:latin typeface="Kaiti TC" charset="-120"/>
                <a:ea typeface="Kaiti TC" charset="-120"/>
                <a:cs typeface="Kaiti TC" charset="-120"/>
              </a:rPr>
              <a:t>Charlie</a:t>
            </a:r>
            <a:r>
              <a:rPr kumimoji="1" lang="zh-TW" altLang="en-US" sz="2400" i="0" dirty="0" smtClean="0">
                <a:latin typeface="Kaiti TC" charset="-120"/>
                <a:ea typeface="Kaiti TC" charset="-120"/>
                <a:cs typeface="Kaiti TC" charset="-120"/>
              </a:rPr>
              <a:t>延長生命的方式</a:t>
            </a:r>
            <a:endParaRPr kumimoji="1" lang="en-US" altLang="zh-TW" sz="2400" i="0" dirty="0" smtClean="0">
              <a:latin typeface="Kaiti TC" charset="-120"/>
              <a:ea typeface="Kaiti TC" charset="-120"/>
              <a:cs typeface="Kaiti TC" charset="-120"/>
            </a:endParaRPr>
          </a:p>
          <a:p>
            <a:pPr lvl="1">
              <a:lnSpc>
                <a:spcPct val="120000"/>
              </a:lnSpc>
            </a:pPr>
            <a:r>
              <a:rPr kumimoji="1" lang="zh-TW" altLang="en-US" sz="2400" i="0" dirty="0" smtClean="0">
                <a:latin typeface="Kaiti TC" charset="-120"/>
                <a:ea typeface="Kaiti TC" charset="-120"/>
                <a:cs typeface="Kaiti TC" charset="-120"/>
              </a:rPr>
              <a:t>僅是對</a:t>
            </a:r>
            <a:r>
              <a:rPr kumimoji="1" lang="en-US" altLang="zh-TW" sz="2400" i="0" dirty="0">
                <a:latin typeface="Kaiti TC" charset="-120"/>
                <a:ea typeface="Kaiti TC" charset="-120"/>
                <a:cs typeface="Kaiti TC" charset="-120"/>
              </a:rPr>
              <a:t>Charlie</a:t>
            </a:r>
            <a:r>
              <a:rPr kumimoji="1" lang="zh-TW" altLang="en-US" sz="2400" i="0" dirty="0" smtClean="0">
                <a:latin typeface="Kaiti TC" charset="-120"/>
                <a:ea typeface="Kaiti TC" charset="-120"/>
                <a:cs typeface="Kaiti TC" charset="-120"/>
              </a:rPr>
              <a:t>生命質量之提升沒有實際展望的實驗過程</a:t>
            </a:r>
            <a:endParaRPr kumimoji="1" lang="en-US" altLang="zh-TW" sz="2400" i="0" dirty="0" smtClean="0">
              <a:latin typeface="Kaiti TC" charset="-120"/>
              <a:ea typeface="Kaiti TC" charset="-120"/>
              <a:cs typeface="Kaiti TC" charset="-120"/>
            </a:endParaRPr>
          </a:p>
          <a:p>
            <a:pPr>
              <a:lnSpc>
                <a:spcPct val="120000"/>
              </a:lnSpc>
            </a:pPr>
            <a:r>
              <a:rPr kumimoji="1" lang="zh-TW" altLang="en-US" sz="2400" dirty="0" smtClean="0">
                <a:latin typeface="Kaiti TC" charset="-120"/>
                <a:ea typeface="Kaiti TC" charset="-120"/>
                <a:cs typeface="Kaiti TC" charset="-120"/>
              </a:rPr>
              <a:t>持續生命延長的醫學治療亦非</a:t>
            </a:r>
            <a:r>
              <a:rPr kumimoji="1" lang="en-US" altLang="zh-TW" sz="2400" dirty="0" smtClean="0">
                <a:latin typeface="Kaiti TC" charset="-120"/>
                <a:ea typeface="Kaiti TC" charset="-120"/>
                <a:cs typeface="Kaiti TC" charset="-120"/>
              </a:rPr>
              <a:t>Charlie</a:t>
            </a:r>
            <a:r>
              <a:rPr kumimoji="1" lang="zh-TW" altLang="en-US" sz="2400" dirty="0" smtClean="0">
                <a:latin typeface="Kaiti TC" charset="-120"/>
                <a:ea typeface="Kaiti TC" charset="-120"/>
                <a:cs typeface="Kaiti TC" charset="-120"/>
              </a:rPr>
              <a:t>的最佳利益</a:t>
            </a:r>
            <a:endParaRPr kumimoji="1" lang="en-US" altLang="zh-TW" sz="2400" dirty="0" smtClean="0">
              <a:latin typeface="Kaiti TC" charset="-120"/>
              <a:ea typeface="Kaiti TC" charset="-120"/>
              <a:cs typeface="Kaiti TC" charset="-120"/>
            </a:endParaRPr>
          </a:p>
          <a:p>
            <a:pPr>
              <a:lnSpc>
                <a:spcPct val="120000"/>
              </a:lnSpc>
            </a:pPr>
            <a:endParaRPr kumimoji="1" lang="en-US" altLang="zh-TW" sz="2400" dirty="0" smtClean="0">
              <a:latin typeface="Kaiti TC" charset="-120"/>
              <a:ea typeface="Kaiti TC" charset="-120"/>
              <a:cs typeface="Kaiti TC" charset="-120"/>
            </a:endParaRPr>
          </a:p>
        </p:txBody>
      </p:sp>
      <p:sp>
        <p:nvSpPr>
          <p:cNvPr id="4" name="文字方塊 3"/>
          <p:cNvSpPr txBox="1"/>
          <p:nvPr/>
        </p:nvSpPr>
        <p:spPr>
          <a:xfrm>
            <a:off x="721044" y="1351926"/>
            <a:ext cx="7781424" cy="1569660"/>
          </a:xfrm>
          <a:prstGeom prst="rect">
            <a:avLst/>
          </a:prstGeom>
          <a:noFill/>
        </p:spPr>
        <p:txBody>
          <a:bodyPr wrap="square" rtlCol="0">
            <a:spAutoFit/>
          </a:bodyPr>
          <a:lstStyle/>
          <a:p>
            <a:pPr>
              <a:lnSpc>
                <a:spcPct val="120000"/>
              </a:lnSpc>
            </a:pPr>
            <a:r>
              <a:rPr kumimoji="1" lang="zh-TW" altLang="en-US" sz="2000" b="1" i="1" dirty="0" smtClean="0">
                <a:solidFill>
                  <a:srgbClr val="0070C0"/>
                </a:solidFill>
                <a:latin typeface="Kaiti TC" charset="-120"/>
                <a:ea typeface="Kaiti TC" charset="-120"/>
                <a:cs typeface="Kaiti TC" charset="-120"/>
              </a:rPr>
              <a:t>程序監理人之</a:t>
            </a:r>
            <a:r>
              <a:rPr kumimoji="1" lang="zh-TW" altLang="en-US" sz="2000" b="1" i="1" dirty="0">
                <a:solidFill>
                  <a:srgbClr val="0070C0"/>
                </a:solidFill>
                <a:latin typeface="Kaiti TC" charset="-120"/>
                <a:ea typeface="Kaiti TC" charset="-120"/>
                <a:cs typeface="Kaiti TC" charset="-120"/>
              </a:rPr>
              <a:t>選</a:t>
            </a:r>
            <a:r>
              <a:rPr kumimoji="1" lang="zh-TW" altLang="en-US" sz="2000" b="1" i="1" dirty="0" smtClean="0">
                <a:solidFill>
                  <a:srgbClr val="0070C0"/>
                </a:solidFill>
                <a:latin typeface="Kaiti TC" charset="-120"/>
                <a:ea typeface="Kaiti TC" charset="-120"/>
                <a:cs typeface="Kaiti TC" charset="-120"/>
              </a:rPr>
              <a:t>任</a:t>
            </a:r>
            <a:endParaRPr kumimoji="1" lang="en-US" altLang="zh-TW" sz="2000" b="1" i="1" dirty="0" smtClean="0">
              <a:solidFill>
                <a:srgbClr val="0070C0"/>
              </a:solidFill>
              <a:latin typeface="Kaiti TC" charset="-120"/>
              <a:ea typeface="Kaiti TC" charset="-120"/>
              <a:cs typeface="Kaiti TC" charset="-120"/>
            </a:endParaRPr>
          </a:p>
          <a:p>
            <a:pPr>
              <a:lnSpc>
                <a:spcPct val="120000"/>
              </a:lnSpc>
            </a:pPr>
            <a:r>
              <a:rPr kumimoji="1" lang="zh-TW" altLang="en-US" sz="2000" b="1" i="1" dirty="0" smtClean="0">
                <a:solidFill>
                  <a:srgbClr val="0070C0"/>
                </a:solidFill>
                <a:latin typeface="Kaiti TC" charset="-120"/>
                <a:ea typeface="Kaiti TC" charset="-120"/>
                <a:cs typeface="Kaiti TC" charset="-120"/>
              </a:rPr>
              <a:t>依據</a:t>
            </a:r>
            <a:r>
              <a:rPr kumimoji="1" lang="en-US" altLang="zh-TW" sz="2000" b="1" i="1" dirty="0">
                <a:solidFill>
                  <a:srgbClr val="0070C0"/>
                </a:solidFill>
                <a:latin typeface="Kaiti TC" charset="-120"/>
                <a:ea typeface="Kaiti TC" charset="-120"/>
                <a:cs typeface="Kaiti TC" charset="-120"/>
              </a:rPr>
              <a:t>2010</a:t>
            </a:r>
            <a:r>
              <a:rPr kumimoji="1" lang="zh-TW" altLang="en-US" sz="2000" b="1" i="1" dirty="0">
                <a:solidFill>
                  <a:srgbClr val="0070C0"/>
                </a:solidFill>
                <a:latin typeface="Kaiti TC" charset="-120"/>
                <a:ea typeface="Kaiti TC" charset="-120"/>
                <a:cs typeface="Kaiti TC" charset="-120"/>
              </a:rPr>
              <a:t>家庭程序規則第</a:t>
            </a:r>
            <a:r>
              <a:rPr kumimoji="1" lang="en-US" altLang="zh-TW" sz="2000" b="1" i="1" dirty="0">
                <a:solidFill>
                  <a:srgbClr val="0070C0"/>
                </a:solidFill>
                <a:latin typeface="Kaiti TC" charset="-120"/>
                <a:ea typeface="Kaiti TC" charset="-120"/>
                <a:cs typeface="Kaiti TC" charset="-120"/>
              </a:rPr>
              <a:t>16.2</a:t>
            </a:r>
            <a:r>
              <a:rPr kumimoji="1" lang="zh-TW" altLang="en-US" sz="2000" b="1" i="1" dirty="0">
                <a:solidFill>
                  <a:srgbClr val="0070C0"/>
                </a:solidFill>
                <a:latin typeface="Kaiti TC" charset="-120"/>
                <a:ea typeface="Kaiti TC" charset="-120"/>
                <a:cs typeface="Kaiti TC" charset="-120"/>
              </a:rPr>
              <a:t>和</a:t>
            </a:r>
            <a:r>
              <a:rPr kumimoji="1" lang="en-US" altLang="zh-TW" sz="2000" b="1" i="1" dirty="0" smtClean="0">
                <a:solidFill>
                  <a:srgbClr val="0070C0"/>
                </a:solidFill>
                <a:latin typeface="Kaiti TC" charset="-120"/>
                <a:ea typeface="Kaiti TC" charset="-120"/>
                <a:cs typeface="Kaiti TC" charset="-120"/>
              </a:rPr>
              <a:t>16.4</a:t>
            </a:r>
            <a:r>
              <a:rPr kumimoji="1" lang="zh-TW" altLang="en-US" sz="2000" b="1" i="1" dirty="0" smtClean="0">
                <a:solidFill>
                  <a:srgbClr val="0070C0"/>
                </a:solidFill>
                <a:latin typeface="Kaiti TC" charset="-120"/>
                <a:ea typeface="Kaiti TC" charset="-120"/>
                <a:cs typeface="Kaiti TC" charset="-120"/>
              </a:rPr>
              <a:t>條之規定</a:t>
            </a:r>
            <a:endParaRPr kumimoji="1" lang="en-US" altLang="zh-TW" sz="2000" b="1" i="1" dirty="0" smtClean="0">
              <a:solidFill>
                <a:srgbClr val="0070C0"/>
              </a:solidFill>
              <a:latin typeface="Kaiti TC" charset="-120"/>
              <a:ea typeface="Kaiti TC" charset="-120"/>
              <a:cs typeface="Kaiti TC" charset="-120"/>
            </a:endParaRPr>
          </a:p>
          <a:p>
            <a:pPr>
              <a:lnSpc>
                <a:spcPct val="120000"/>
              </a:lnSpc>
            </a:pPr>
            <a:r>
              <a:rPr kumimoji="1" lang="zh-TW" altLang="en-US" sz="2000" b="1" i="1" dirty="0" smtClean="0">
                <a:solidFill>
                  <a:srgbClr val="0070C0"/>
                </a:solidFill>
                <a:latin typeface="Kaiti TC" charset="-120"/>
                <a:ea typeface="Kaiti TC" charset="-120"/>
                <a:cs typeface="Kaiti TC" charset="-120"/>
              </a:rPr>
              <a:t>從</a:t>
            </a:r>
            <a:r>
              <a:rPr kumimoji="1" lang="en-US" altLang="zh-TW" sz="2000" b="1" i="1" dirty="0">
                <a:solidFill>
                  <a:srgbClr val="0070C0"/>
                </a:solidFill>
                <a:latin typeface="Kaiti TC" charset="-120"/>
                <a:ea typeface="Kaiti TC" charset="-120"/>
                <a:cs typeface="Kaiti TC" charset="-120"/>
              </a:rPr>
              <a:t>CAFCASS (</a:t>
            </a:r>
            <a:r>
              <a:rPr lang="en-US" altLang="zh-TW" sz="2000" b="1" i="1" dirty="0">
                <a:solidFill>
                  <a:srgbClr val="0070C0"/>
                </a:solidFill>
                <a:latin typeface="Kaiti TC" charset="-120"/>
                <a:ea typeface="Kaiti TC" charset="-120"/>
                <a:cs typeface="Kaiti TC" charset="-120"/>
              </a:rPr>
              <a:t>Children and Family Court Advisory and Support Service</a:t>
            </a:r>
            <a:r>
              <a:rPr kumimoji="1" lang="en-US" altLang="zh-TW" sz="2000" b="1" i="1" dirty="0">
                <a:solidFill>
                  <a:srgbClr val="0070C0"/>
                </a:solidFill>
                <a:latin typeface="Kaiti TC" charset="-120"/>
                <a:ea typeface="Kaiti TC" charset="-120"/>
                <a:cs typeface="Kaiti TC" charset="-120"/>
              </a:rPr>
              <a:t>)</a:t>
            </a:r>
            <a:r>
              <a:rPr kumimoji="1" lang="zh-TW" altLang="en-US" sz="2000" b="1" i="1" dirty="0">
                <a:solidFill>
                  <a:srgbClr val="0070C0"/>
                </a:solidFill>
                <a:latin typeface="Kaiti TC" charset="-120"/>
                <a:ea typeface="Kaiti TC" charset="-120"/>
                <a:cs typeface="Kaiti TC" charset="-120"/>
              </a:rPr>
              <a:t> </a:t>
            </a:r>
            <a:r>
              <a:rPr kumimoji="1" lang="en-US" altLang="zh-TW" sz="2000" b="1" i="1" dirty="0">
                <a:solidFill>
                  <a:srgbClr val="0070C0"/>
                </a:solidFill>
                <a:latin typeface="Kaiti TC" charset="-120"/>
                <a:ea typeface="Kaiti TC" charset="-120"/>
                <a:cs typeface="Kaiti TC" charset="-120"/>
              </a:rPr>
              <a:t>High Court Team</a:t>
            </a:r>
            <a:r>
              <a:rPr kumimoji="1" lang="zh-TW" altLang="en-US" sz="2000" b="1" i="1" dirty="0">
                <a:solidFill>
                  <a:srgbClr val="0070C0"/>
                </a:solidFill>
                <a:latin typeface="Kaiti TC" charset="-120"/>
                <a:ea typeface="Kaiti TC" charset="-120"/>
                <a:cs typeface="Kaiti TC" charset="-120"/>
              </a:rPr>
              <a:t>中</a:t>
            </a:r>
            <a:r>
              <a:rPr kumimoji="1" lang="zh-TW" altLang="en-US" sz="2000" b="1" i="1" dirty="0" smtClean="0">
                <a:solidFill>
                  <a:srgbClr val="0070C0"/>
                </a:solidFill>
                <a:latin typeface="Kaiti TC" charset="-120"/>
                <a:ea typeface="Kaiti TC" charset="-120"/>
                <a:cs typeface="Kaiti TC" charset="-120"/>
              </a:rPr>
              <a:t>選出</a:t>
            </a:r>
            <a:endParaRPr kumimoji="1" lang="en-US" altLang="zh-TW" sz="2000" b="1" i="1" dirty="0">
              <a:solidFill>
                <a:srgbClr val="0070C0"/>
              </a:solidFill>
              <a:latin typeface="Kaiti TC" charset="-120"/>
              <a:ea typeface="Kaiti TC" charset="-120"/>
              <a:cs typeface="Kaiti TC" charset="-120"/>
            </a:endParaRPr>
          </a:p>
        </p:txBody>
      </p:sp>
      <p:sp>
        <p:nvSpPr>
          <p:cNvPr id="5" name="投影片編號版面配置區 4"/>
          <p:cNvSpPr>
            <a:spLocks noGrp="1"/>
          </p:cNvSpPr>
          <p:nvPr>
            <p:ph type="sldNum" sz="quarter" idx="12"/>
          </p:nvPr>
        </p:nvSpPr>
        <p:spPr/>
        <p:txBody>
          <a:bodyPr/>
          <a:lstStyle/>
          <a:p>
            <a:fld id="{B221694F-8901-754C-9CF1-3C8CBE18A127}" type="slidenum">
              <a:rPr kumimoji="1" lang="zh-TW" altLang="en-US" smtClean="0"/>
              <a:pPr/>
              <a:t>33</a:t>
            </a:fld>
            <a:endParaRPr kumimoji="1" lang="zh-TW" altLang="en-US"/>
          </a:p>
        </p:txBody>
      </p:sp>
    </p:spTree>
    <p:extLst>
      <p:ext uri="{BB962C8B-B14F-4D97-AF65-F5344CB8AC3E}">
        <p14:creationId xmlns:p14="http://schemas.microsoft.com/office/powerpoint/2010/main" val="1058007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547629"/>
            <a:ext cx="7200900" cy="1485900"/>
          </a:xfrm>
        </p:spPr>
        <p:txBody>
          <a:bodyPr/>
          <a:lstStyle/>
          <a:p>
            <a:r>
              <a:rPr kumimoji="1" lang="zh-TW" altLang="en-US" b="1" u="sng" dirty="0">
                <a:solidFill>
                  <a:srgbClr val="FF0000"/>
                </a:solidFill>
                <a:latin typeface="Kaiti TC" charset="-120"/>
                <a:ea typeface="Kaiti TC" charset="-120"/>
                <a:cs typeface="Kaiti TC" charset="-120"/>
              </a:rPr>
              <a:t>法院</a:t>
            </a:r>
            <a:r>
              <a:rPr kumimoji="1" lang="zh-TW" altLang="en-US" dirty="0">
                <a:solidFill>
                  <a:schemeClr val="tx1"/>
                </a:solidFill>
                <a:latin typeface="Kaiti TC" charset="-120"/>
                <a:ea typeface="Kaiti TC" charset="-120"/>
                <a:cs typeface="Kaiti TC" charset="-120"/>
              </a:rPr>
              <a:t>－</a:t>
            </a:r>
            <a:r>
              <a:rPr kumimoji="1" lang="zh-TW" altLang="en-US" b="1" dirty="0" smtClean="0">
                <a:latin typeface="Kaiti TC" charset="-120"/>
                <a:ea typeface="Kaiti TC" charset="-120"/>
                <a:cs typeface="Kaiti TC" charset="-120"/>
              </a:rPr>
              <a:t>最終決定</a:t>
            </a:r>
            <a:endParaRPr kumimoji="1" lang="zh-TW" altLang="en-US" b="1" dirty="0">
              <a:latin typeface="Kaiti TC" charset="-120"/>
              <a:ea typeface="Kaiti TC" charset="-120"/>
              <a:cs typeface="Kaiti TC" charset="-120"/>
            </a:endParaRPr>
          </a:p>
        </p:txBody>
      </p:sp>
      <p:sp>
        <p:nvSpPr>
          <p:cNvPr id="3" name="內容版面配置區 2"/>
          <p:cNvSpPr>
            <a:spLocks noGrp="1"/>
          </p:cNvSpPr>
          <p:nvPr>
            <p:ph idx="1"/>
          </p:nvPr>
        </p:nvSpPr>
        <p:spPr>
          <a:xfrm>
            <a:off x="656360" y="1690689"/>
            <a:ext cx="8303315" cy="4818394"/>
          </a:xfrm>
        </p:spPr>
        <p:txBody>
          <a:bodyPr>
            <a:noAutofit/>
          </a:bodyPr>
          <a:lstStyle/>
          <a:p>
            <a:pPr>
              <a:lnSpc>
                <a:spcPct val="100000"/>
              </a:lnSpc>
            </a:pPr>
            <a:r>
              <a:rPr kumimoji="1" lang="zh-TW" altLang="en-US" sz="2400" dirty="0" smtClean="0">
                <a:latin typeface="Kaiti TC" charset="-120"/>
                <a:ea typeface="Kaiti TC" charset="-120"/>
                <a:cs typeface="Kaiti TC" charset="-120"/>
              </a:rPr>
              <a:t>核苷治療是不是符合</a:t>
            </a:r>
            <a:r>
              <a:rPr kumimoji="1" lang="en-US" altLang="zh-TW" sz="2400" dirty="0" smtClean="0">
                <a:latin typeface="Kaiti TC" charset="-120"/>
                <a:ea typeface="Kaiti TC" charset="-120"/>
                <a:cs typeface="Kaiti TC" charset="-120"/>
              </a:rPr>
              <a:t>Charlie</a:t>
            </a:r>
            <a:r>
              <a:rPr kumimoji="1" lang="zh-TW" altLang="en-US" sz="2400" dirty="0" smtClean="0">
                <a:latin typeface="Kaiti TC" charset="-120"/>
                <a:ea typeface="Kaiti TC" charset="-120"/>
                <a:cs typeface="Kaiti TC" charset="-120"/>
              </a:rPr>
              <a:t>的最佳利益？</a:t>
            </a:r>
            <a:endParaRPr kumimoji="1" lang="en-US" altLang="zh-TW" sz="2400" dirty="0" smtClean="0">
              <a:latin typeface="Kaiti TC" charset="-120"/>
              <a:ea typeface="Kaiti TC" charset="-120"/>
              <a:cs typeface="Kaiti TC" charset="-120"/>
            </a:endParaRPr>
          </a:p>
          <a:p>
            <a:pPr lvl="1">
              <a:lnSpc>
                <a:spcPct val="100000"/>
              </a:lnSpc>
            </a:pPr>
            <a:r>
              <a:rPr kumimoji="1" lang="zh-TW" altLang="en-US" sz="2400" i="0" dirty="0" smtClean="0">
                <a:latin typeface="Kaiti TC" charset="-120"/>
                <a:ea typeface="Kaiti TC" charset="-120"/>
                <a:cs typeface="Kaiti TC" charset="-120"/>
              </a:rPr>
              <a:t>並沒有直接</a:t>
            </a:r>
            <a:r>
              <a:rPr kumimoji="1" lang="zh-TW" altLang="en-US" sz="2400" i="0" dirty="0">
                <a:latin typeface="Kaiti TC" charset="-120"/>
                <a:ea typeface="Kaiti TC" charset="-120"/>
                <a:cs typeface="Kaiti TC" charset="-120"/>
              </a:rPr>
              <a:t>的證據</a:t>
            </a:r>
            <a:r>
              <a:rPr kumimoji="1" lang="zh-TW" altLang="en-US" sz="2400" i="0" dirty="0" smtClean="0">
                <a:latin typeface="Kaiti TC" charset="-120"/>
                <a:ea typeface="Kaiti TC" charset="-120"/>
                <a:cs typeface="Kaiti TC" charset="-120"/>
              </a:rPr>
              <a:t>證明，核</a:t>
            </a:r>
            <a:r>
              <a:rPr kumimoji="1" lang="zh-TW" altLang="en-US" sz="2400" i="0" dirty="0">
                <a:latin typeface="Kaiti TC" charset="-120"/>
                <a:ea typeface="Kaiti TC" charset="-120"/>
                <a:cs typeface="Kaiti TC" charset="-120"/>
              </a:rPr>
              <a:t>苷治療對</a:t>
            </a:r>
            <a:r>
              <a:rPr kumimoji="1" lang="en-US" altLang="zh-TW" sz="2400" i="0" dirty="0">
                <a:latin typeface="Kaiti TC" charset="-120"/>
                <a:ea typeface="Kaiti TC" charset="-120"/>
                <a:cs typeface="Kaiti TC" charset="-120"/>
              </a:rPr>
              <a:t>RRM2B</a:t>
            </a:r>
            <a:r>
              <a:rPr kumimoji="1" lang="zh-TW" altLang="en-US" sz="2400" i="0" dirty="0">
                <a:latin typeface="Kaiti TC" charset="-120"/>
                <a:ea typeface="Kaiti TC" charset="-120"/>
                <a:cs typeface="Kaiti TC" charset="-120"/>
              </a:rPr>
              <a:t>突變的患者有正面</a:t>
            </a:r>
            <a:r>
              <a:rPr kumimoji="1" lang="zh-TW" altLang="en-US" sz="2400" i="0" dirty="0" smtClean="0">
                <a:latin typeface="Kaiti TC" charset="-120"/>
                <a:ea typeface="Kaiti TC" charset="-120"/>
                <a:cs typeface="Kaiti TC" charset="-120"/>
              </a:rPr>
              <a:t>的幫助。</a:t>
            </a:r>
            <a:endParaRPr kumimoji="1" lang="en-US" altLang="zh-TW" sz="2400" i="0" dirty="0">
              <a:latin typeface="Kaiti TC" charset="-120"/>
              <a:ea typeface="Kaiti TC" charset="-120"/>
              <a:cs typeface="Kaiti TC" charset="-120"/>
            </a:endParaRPr>
          </a:p>
          <a:p>
            <a:pPr lvl="1">
              <a:lnSpc>
                <a:spcPct val="100000"/>
              </a:lnSpc>
            </a:pPr>
            <a:r>
              <a:rPr kumimoji="1" lang="zh-TW" altLang="en-US" sz="2400" i="0" dirty="0">
                <a:latin typeface="Kaiti TC" charset="-120"/>
                <a:ea typeface="Kaiti TC" charset="-120"/>
                <a:cs typeface="Kaiti TC" charset="-120"/>
              </a:rPr>
              <a:t>在臨床</a:t>
            </a:r>
            <a:r>
              <a:rPr kumimoji="1" lang="zh-TW" altLang="en-US" sz="2400" i="0" dirty="0" smtClean="0">
                <a:latin typeface="Kaiti TC" charset="-120"/>
                <a:ea typeface="Kaiti TC" charset="-120"/>
                <a:cs typeface="Kaiti TC" charset="-120"/>
              </a:rPr>
              <a:t>上，核</a:t>
            </a:r>
            <a:r>
              <a:rPr kumimoji="1" lang="zh-TW" altLang="en-US" sz="2400" i="0" dirty="0">
                <a:latin typeface="Kaiti TC" charset="-120"/>
                <a:ea typeface="Kaiti TC" charset="-120"/>
                <a:cs typeface="Kaiti TC" charset="-120"/>
              </a:rPr>
              <a:t>苷</a:t>
            </a:r>
            <a:r>
              <a:rPr kumimoji="1" lang="zh-TW" altLang="en-US" sz="2400" i="0" dirty="0" smtClean="0">
                <a:latin typeface="Kaiti TC" charset="-120"/>
                <a:ea typeface="Kaiti TC" charset="-120"/>
                <a:cs typeface="Kaiti TC" charset="-120"/>
              </a:rPr>
              <a:t>治療並沒有</a:t>
            </a:r>
            <a:r>
              <a:rPr kumimoji="1" lang="zh-TW" altLang="en-US" sz="2400" i="0" dirty="0">
                <a:latin typeface="Kaiti TC" charset="-120"/>
                <a:ea typeface="Kaiti TC" charset="-120"/>
                <a:cs typeface="Kaiti TC" charset="-120"/>
              </a:rPr>
              <a:t>被試驗於該基因</a:t>
            </a:r>
            <a:r>
              <a:rPr kumimoji="1" lang="zh-TW" altLang="en-US" sz="2400" i="0" dirty="0" smtClean="0">
                <a:latin typeface="Kaiti TC" charset="-120"/>
                <a:ea typeface="Kaiti TC" charset="-120"/>
                <a:cs typeface="Kaiti TC" charset="-120"/>
              </a:rPr>
              <a:t>突變的患者</a:t>
            </a:r>
            <a:r>
              <a:rPr kumimoji="1" lang="zh-TW" altLang="en-US" sz="2400" i="0" dirty="0">
                <a:latin typeface="Kaiti TC" charset="-120"/>
                <a:ea typeface="Kaiti TC" charset="-120"/>
                <a:cs typeface="Kaiti TC" charset="-120"/>
              </a:rPr>
              <a:t>甚至是動物。</a:t>
            </a:r>
            <a:endParaRPr kumimoji="1" lang="en-US" altLang="zh-TW" sz="2400" i="0" dirty="0">
              <a:latin typeface="Kaiti TC" charset="-120"/>
              <a:ea typeface="Kaiti TC" charset="-120"/>
              <a:cs typeface="Kaiti TC" charset="-120"/>
            </a:endParaRPr>
          </a:p>
          <a:p>
            <a:pPr lvl="1">
              <a:lnSpc>
                <a:spcPct val="100000"/>
              </a:lnSpc>
            </a:pPr>
            <a:r>
              <a:rPr kumimoji="1" lang="zh-TW" altLang="en-US" sz="2400" i="0" dirty="0" smtClean="0">
                <a:latin typeface="Kaiti TC" charset="-120"/>
                <a:ea typeface="Kaiti TC" charset="-120"/>
                <a:cs typeface="Kaiti TC" charset="-120"/>
              </a:rPr>
              <a:t>絕大部分</a:t>
            </a:r>
            <a:r>
              <a:rPr kumimoji="1" lang="zh-TW" altLang="en-US" sz="2400" i="0" dirty="0">
                <a:latin typeface="Kaiti TC" charset="-120"/>
                <a:ea typeface="Kaiti TC" charset="-120"/>
                <a:cs typeface="Kaiti TC" charset="-120"/>
              </a:rPr>
              <a:t>的專業醫生與顧問都</a:t>
            </a:r>
            <a:r>
              <a:rPr kumimoji="1" lang="zh-TW" altLang="en-US" sz="2400" i="0" dirty="0" smtClean="0">
                <a:latin typeface="Kaiti TC" charset="-120"/>
                <a:ea typeface="Kaiti TC" charset="-120"/>
                <a:cs typeface="Kaiti TC" charset="-120"/>
              </a:rPr>
              <a:t>認為，核</a:t>
            </a:r>
            <a:r>
              <a:rPr kumimoji="1" lang="zh-TW" altLang="en-US" sz="2400" i="0" dirty="0">
                <a:latin typeface="Kaiti TC" charset="-120"/>
                <a:ea typeface="Kaiti TC" charset="-120"/>
                <a:cs typeface="Kaiti TC" charset="-120"/>
              </a:rPr>
              <a:t>苷治療對</a:t>
            </a:r>
            <a:r>
              <a:rPr kumimoji="1" lang="en-US" altLang="zh-TW" sz="2400" i="0" dirty="0">
                <a:latin typeface="Kaiti TC" charset="-120"/>
                <a:ea typeface="Kaiti TC" charset="-120"/>
                <a:cs typeface="Kaiti TC" charset="-120"/>
              </a:rPr>
              <a:t>Charlie</a:t>
            </a:r>
            <a:r>
              <a:rPr kumimoji="1" lang="zh-TW" altLang="en-US" sz="2400" i="0" dirty="0">
                <a:latin typeface="Kaiti TC" charset="-120"/>
                <a:ea typeface="Kaiti TC" charset="-120"/>
                <a:cs typeface="Kaiti TC" charset="-120"/>
              </a:rPr>
              <a:t>來說是無用</a:t>
            </a:r>
            <a:r>
              <a:rPr kumimoji="1" lang="zh-TW" altLang="en-US" sz="2400" i="0" dirty="0" smtClean="0">
                <a:latin typeface="Kaiti TC" charset="-120"/>
                <a:ea typeface="Kaiti TC" charset="-120"/>
                <a:cs typeface="Kaiti TC" charset="-120"/>
              </a:rPr>
              <a:t>的</a:t>
            </a:r>
            <a:r>
              <a:rPr kumimoji="1" lang="zh-TW" altLang="en-US" sz="2400" i="0" dirty="0">
                <a:latin typeface="Kaiti TC" charset="-120"/>
                <a:ea typeface="Kaiti TC" charset="-120"/>
                <a:cs typeface="Kaiti TC" charset="-120"/>
              </a:rPr>
              <a:t>。</a:t>
            </a:r>
            <a:r>
              <a:rPr kumimoji="1" lang="zh-TW" altLang="en-US" sz="2400" i="0" dirty="0" smtClean="0">
                <a:latin typeface="Kaiti TC" charset="-120"/>
                <a:ea typeface="Kaiti TC" charset="-120"/>
                <a:cs typeface="Kaiti TC" charset="-120"/>
              </a:rPr>
              <a:t>（且可能受到</a:t>
            </a:r>
            <a:r>
              <a:rPr kumimoji="1" lang="zh-TW" altLang="en-US" sz="2400" i="0" dirty="0">
                <a:latin typeface="Kaiti TC" charset="-120"/>
                <a:ea typeface="Kaiti TC" charset="-120"/>
                <a:cs typeface="Kaiti TC" charset="-120"/>
              </a:rPr>
              <a:t>更多痛苦）</a:t>
            </a:r>
            <a:endParaRPr kumimoji="1" lang="en-US" altLang="zh-TW" sz="2400" i="0" dirty="0" smtClean="0">
              <a:latin typeface="Kaiti TC" charset="-120"/>
              <a:ea typeface="Kaiti TC" charset="-120"/>
              <a:cs typeface="Kaiti TC" charset="-120"/>
            </a:endParaRPr>
          </a:p>
          <a:p>
            <a:pPr lvl="1">
              <a:lnSpc>
                <a:spcPct val="100000"/>
              </a:lnSpc>
            </a:pPr>
            <a:r>
              <a:rPr kumimoji="1" lang="zh-TW" altLang="en-US" sz="2400" i="0" dirty="0" smtClean="0">
                <a:latin typeface="Kaiti TC" charset="-120"/>
                <a:ea typeface="Kaiti TC" charset="-120"/>
                <a:cs typeface="Kaiti TC" charset="-120"/>
              </a:rPr>
              <a:t>因此，並不符合</a:t>
            </a:r>
            <a:r>
              <a:rPr kumimoji="1" lang="en-US" altLang="zh-TW" sz="2400" i="0" dirty="0">
                <a:latin typeface="Kaiti TC" charset="-120"/>
                <a:ea typeface="Kaiti TC" charset="-120"/>
                <a:cs typeface="Kaiti TC" charset="-120"/>
              </a:rPr>
              <a:t>Charlie</a:t>
            </a:r>
            <a:r>
              <a:rPr kumimoji="1" lang="zh-TW" altLang="en-US" sz="2400" i="0" dirty="0">
                <a:latin typeface="Kaiti TC" charset="-120"/>
                <a:ea typeface="Kaiti TC" charset="-120"/>
                <a:cs typeface="Kaiti TC" charset="-120"/>
              </a:rPr>
              <a:t>的最佳</a:t>
            </a:r>
            <a:r>
              <a:rPr kumimoji="1" lang="zh-TW" altLang="en-US" sz="2400" i="0" dirty="0" smtClean="0">
                <a:latin typeface="Kaiti TC" charset="-120"/>
                <a:ea typeface="Kaiti TC" charset="-120"/>
                <a:cs typeface="Kaiti TC" charset="-120"/>
              </a:rPr>
              <a:t>利益。</a:t>
            </a:r>
            <a:endParaRPr kumimoji="1" lang="en-US" altLang="zh-TW" sz="2400" i="0" dirty="0" smtClean="0">
              <a:latin typeface="Kaiti TC" charset="-120"/>
              <a:ea typeface="Kaiti TC" charset="-120"/>
              <a:cs typeface="Kaiti TC" charset="-120"/>
            </a:endParaRPr>
          </a:p>
          <a:p>
            <a:pPr lvl="1">
              <a:lnSpc>
                <a:spcPct val="100000"/>
              </a:lnSpc>
              <a:spcBef>
                <a:spcPts val="1000"/>
              </a:spcBef>
              <a:buFont typeface="Franklin Gothic Book" panose="020B0503020102020204" pitchFamily="34" charset="0"/>
              <a:buChar char="■"/>
            </a:pPr>
            <a:r>
              <a:rPr kumimoji="1" lang="zh-TW" altLang="en-US" sz="2400" i="0" dirty="0">
                <a:latin typeface="Kaiti TC" charset="-120"/>
                <a:ea typeface="Kaiti TC" charset="-120"/>
                <a:cs typeface="Kaiti TC" charset="-120"/>
              </a:rPr>
              <a:t>把</a:t>
            </a:r>
            <a:r>
              <a:rPr kumimoji="1" lang="en-US" altLang="zh-TW" sz="2400" i="0" dirty="0">
                <a:latin typeface="Kaiti TC" charset="-120"/>
                <a:ea typeface="Kaiti TC" charset="-120"/>
                <a:cs typeface="Kaiti TC" charset="-120"/>
              </a:rPr>
              <a:t>Charlie</a:t>
            </a:r>
            <a:r>
              <a:rPr kumimoji="1" lang="zh-TW" altLang="en-US" sz="2400" i="0" dirty="0">
                <a:latin typeface="Kaiti TC" charset="-120"/>
                <a:ea typeface="Kaiti TC" charset="-120"/>
                <a:cs typeface="Kaiti TC" charset="-120"/>
              </a:rPr>
              <a:t>的呼吸器拿</a:t>
            </a:r>
            <a:r>
              <a:rPr kumimoji="1" lang="zh-TW" altLang="en-US" sz="2400" i="0" dirty="0" smtClean="0">
                <a:latin typeface="Kaiti TC" charset="-120"/>
                <a:ea typeface="Kaiti TC" charset="-120"/>
                <a:cs typeface="Kaiti TC" charset="-120"/>
              </a:rPr>
              <a:t>掉，給以緩和療護（</a:t>
            </a:r>
            <a:r>
              <a:rPr kumimoji="1" lang="en-US" altLang="zh-TW" sz="2400" i="0" dirty="0">
                <a:latin typeface="Kaiti TC" charset="-120"/>
                <a:ea typeface="Kaiti TC" charset="-120"/>
                <a:cs typeface="Kaiti TC" charset="-120"/>
              </a:rPr>
              <a:t>palliative care</a:t>
            </a:r>
            <a:r>
              <a:rPr kumimoji="1" lang="zh-TW" altLang="en-US" sz="2400" i="0" dirty="0">
                <a:latin typeface="Kaiti TC" charset="-120"/>
                <a:ea typeface="Kaiti TC" charset="-120"/>
                <a:cs typeface="Kaiti TC" charset="-120"/>
              </a:rPr>
              <a:t>）是</a:t>
            </a:r>
            <a:r>
              <a:rPr kumimoji="1" lang="zh-TW" altLang="en-US" sz="2400" i="0" dirty="0" smtClean="0">
                <a:latin typeface="Kaiti TC" charset="-120"/>
                <a:ea typeface="Kaiti TC" charset="-120"/>
                <a:cs typeface="Kaiti TC" charset="-120"/>
              </a:rPr>
              <a:t>合法的，且符合</a:t>
            </a:r>
            <a:r>
              <a:rPr kumimoji="1" lang="en-US" altLang="zh-TW" sz="2400" i="0" dirty="0" smtClean="0">
                <a:latin typeface="Kaiti TC" charset="-120"/>
                <a:ea typeface="Kaiti TC" charset="-120"/>
                <a:cs typeface="Kaiti TC" charset="-120"/>
              </a:rPr>
              <a:t>Charlie</a:t>
            </a:r>
            <a:r>
              <a:rPr kumimoji="1" lang="zh-TW" altLang="en-US" sz="2400" i="0" dirty="0" smtClean="0">
                <a:latin typeface="Kaiti TC" charset="-120"/>
                <a:ea typeface="Kaiti TC" charset="-120"/>
                <a:cs typeface="Kaiti TC" charset="-120"/>
              </a:rPr>
              <a:t>的最佳利益。</a:t>
            </a:r>
            <a:endParaRPr kumimoji="1" lang="en-US" altLang="zh-TW" sz="2400" i="0" dirty="0">
              <a:latin typeface="Kaiti TC" charset="-120"/>
              <a:ea typeface="Kaiti TC" charset="-120"/>
              <a:cs typeface="Kaiti TC" charset="-120"/>
            </a:endParaRPr>
          </a:p>
          <a:p>
            <a:pPr marL="0" lvl="1" indent="0">
              <a:lnSpc>
                <a:spcPct val="100000"/>
              </a:lnSpc>
              <a:buNone/>
            </a:pPr>
            <a:endParaRPr kumimoji="1" lang="en-US" altLang="zh-TW" sz="2400" i="0" dirty="0" smtClean="0">
              <a:latin typeface="Kaiti TC" charset="-120"/>
              <a:ea typeface="Kaiti TC" charset="-120"/>
              <a:cs typeface="Kaiti TC" charset="-120"/>
            </a:endParaRPr>
          </a:p>
        </p:txBody>
      </p:sp>
      <p:sp>
        <p:nvSpPr>
          <p:cNvPr id="4" name="文字方塊 3"/>
          <p:cNvSpPr txBox="1"/>
          <p:nvPr/>
        </p:nvSpPr>
        <p:spPr>
          <a:xfrm>
            <a:off x="628650" y="1290579"/>
            <a:ext cx="4031873" cy="400110"/>
          </a:xfrm>
          <a:prstGeom prst="rect">
            <a:avLst/>
          </a:prstGeom>
          <a:noFill/>
        </p:spPr>
        <p:txBody>
          <a:bodyPr wrap="none" rtlCol="0">
            <a:spAutoFit/>
          </a:bodyPr>
          <a:lstStyle/>
          <a:p>
            <a:r>
              <a:rPr kumimoji="1" lang="zh-TW" altLang="en-US" sz="2000" b="1" i="1" dirty="0" smtClean="0">
                <a:solidFill>
                  <a:srgbClr val="0070C0"/>
                </a:solidFill>
                <a:latin typeface="Kaiti TC" charset="-120"/>
                <a:ea typeface="Kaiti TC" charset="-120"/>
                <a:cs typeface="Kaiti TC" charset="-120"/>
              </a:rPr>
              <a:t>最高法院與歐洲人權法院採同見解</a:t>
            </a:r>
            <a:endParaRPr kumimoji="1" lang="zh-TW" altLang="en-US" sz="2000" b="1" i="1" dirty="0">
              <a:solidFill>
                <a:srgbClr val="0070C0"/>
              </a:solidFill>
              <a:latin typeface="Kaiti TC" charset="-120"/>
              <a:ea typeface="Kaiti TC" charset="-120"/>
              <a:cs typeface="Kaiti TC" charset="-120"/>
            </a:endParaRPr>
          </a:p>
        </p:txBody>
      </p:sp>
      <p:pic>
        <p:nvPicPr>
          <p:cNvPr id="1026" name="Picture 2" descr="https://upload.wikimedia.org/wikipedia/commons/e/ed/Royal_Cour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382" y="53268"/>
            <a:ext cx="2390784" cy="1557879"/>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265506" y="6269460"/>
            <a:ext cx="3647326" cy="276999"/>
          </a:xfrm>
          <a:prstGeom prst="rect">
            <a:avLst/>
          </a:prstGeom>
        </p:spPr>
        <p:txBody>
          <a:bodyPr wrap="square">
            <a:spAutoFit/>
          </a:bodyPr>
          <a:lstStyle/>
          <a:p>
            <a:r>
              <a:rPr lang="en-US" altLang="zh-TW" sz="1200" dirty="0"/>
              <a:t>https://en.wikipedia.org/wiki/High_Court_of_Justice</a:t>
            </a:r>
            <a:endParaRPr lang="zh-TW" altLang="en-US" sz="1200" dirty="0"/>
          </a:p>
        </p:txBody>
      </p:sp>
      <p:sp>
        <p:nvSpPr>
          <p:cNvPr id="6" name="投影片編號版面配置區 5"/>
          <p:cNvSpPr>
            <a:spLocks noGrp="1"/>
          </p:cNvSpPr>
          <p:nvPr>
            <p:ph type="sldNum" sz="quarter" idx="12"/>
          </p:nvPr>
        </p:nvSpPr>
        <p:spPr/>
        <p:txBody>
          <a:bodyPr/>
          <a:lstStyle/>
          <a:p>
            <a:fld id="{B221694F-8901-754C-9CF1-3C8CBE18A127}" type="slidenum">
              <a:rPr kumimoji="1" lang="zh-TW" altLang="en-US" smtClean="0"/>
              <a:pPr/>
              <a:t>34</a:t>
            </a:fld>
            <a:endParaRPr kumimoji="1" lang="zh-TW" altLang="en-US"/>
          </a:p>
        </p:txBody>
      </p:sp>
    </p:spTree>
    <p:extLst>
      <p:ext uri="{BB962C8B-B14F-4D97-AF65-F5344CB8AC3E}">
        <p14:creationId xmlns:p14="http://schemas.microsoft.com/office/powerpoint/2010/main" val="1671921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49" y="422557"/>
            <a:ext cx="2617985" cy="771939"/>
          </a:xfrm>
        </p:spPr>
        <p:txBody>
          <a:bodyPr>
            <a:normAutofit/>
          </a:bodyPr>
          <a:lstStyle/>
          <a:p>
            <a:endParaRPr kumimoji="1" lang="zh-TW" altLang="en-US" b="1" dirty="0">
              <a:solidFill>
                <a:srgbClr val="FF0000"/>
              </a:solidFill>
              <a:latin typeface="Kaiti TC" charset="-120"/>
              <a:ea typeface="Kaiti TC" charset="-120"/>
              <a:cs typeface="Kaiti TC" charset="-120"/>
            </a:endParaRPr>
          </a:p>
        </p:txBody>
      </p:sp>
      <p:sp>
        <p:nvSpPr>
          <p:cNvPr id="3" name="內容版面配置區 2"/>
          <p:cNvSpPr>
            <a:spLocks noGrp="1"/>
          </p:cNvSpPr>
          <p:nvPr>
            <p:ph idx="1"/>
          </p:nvPr>
        </p:nvSpPr>
        <p:spPr>
          <a:xfrm>
            <a:off x="628649" y="1152931"/>
            <a:ext cx="8030441" cy="5344843"/>
          </a:xfrm>
        </p:spPr>
        <p:txBody>
          <a:bodyPr>
            <a:noAutofit/>
          </a:bodyPr>
          <a:lstStyle/>
          <a:p>
            <a:pPr>
              <a:lnSpc>
                <a:spcPct val="110000"/>
              </a:lnSpc>
            </a:pPr>
            <a:r>
              <a:rPr kumimoji="1" lang="zh-TW" altLang="en-US" sz="2400" dirty="0" smtClean="0">
                <a:latin typeface="Kaiti TC" charset="-120"/>
                <a:ea typeface="Kaiti TC" charset="-120"/>
                <a:cs typeface="Kaiti TC" charset="-120"/>
              </a:rPr>
              <a:t>父母、政府（含法院）、公私機關及團體遵守兒童最佳利益。</a:t>
            </a:r>
            <a:endParaRPr kumimoji="1" lang="en-US" altLang="zh-TW" sz="2400" dirty="0" smtClean="0">
              <a:latin typeface="Kaiti TC" charset="-120"/>
              <a:ea typeface="Kaiti TC" charset="-120"/>
              <a:cs typeface="Kaiti TC" charset="-120"/>
            </a:endParaRPr>
          </a:p>
          <a:p>
            <a:pPr>
              <a:lnSpc>
                <a:spcPct val="110000"/>
              </a:lnSpc>
            </a:pPr>
            <a:r>
              <a:rPr kumimoji="1" lang="zh-TW" altLang="en-US" sz="2400" dirty="0">
                <a:latin typeface="Kaiti TC" charset="-120"/>
                <a:ea typeface="Kaiti TC" charset="-120"/>
                <a:cs typeface="Kaiti TC" charset="-120"/>
              </a:rPr>
              <a:t>衝突</a:t>
            </a:r>
            <a:r>
              <a:rPr kumimoji="1" lang="zh-TW" altLang="en-US" sz="2400" dirty="0" smtClean="0">
                <a:latin typeface="Kaiti TC" charset="-120"/>
                <a:ea typeface="Kaiti TC" charset="-120"/>
                <a:cs typeface="Kaiti TC" charset="-120"/>
              </a:rPr>
              <a:t>時，誰做最終決定。</a:t>
            </a:r>
            <a:endParaRPr kumimoji="1" lang="en-US" altLang="zh-TW" sz="2400" dirty="0" smtClean="0">
              <a:latin typeface="Kaiti TC" charset="-120"/>
              <a:ea typeface="Kaiti TC" charset="-120"/>
              <a:cs typeface="Kaiti TC" charset="-120"/>
            </a:endParaRPr>
          </a:p>
          <a:p>
            <a:pPr lvl="1">
              <a:lnSpc>
                <a:spcPct val="110000"/>
              </a:lnSpc>
            </a:pPr>
            <a:r>
              <a:rPr kumimoji="1" lang="zh-TW" altLang="en-US" sz="2400" dirty="0" smtClean="0">
                <a:latin typeface="Kaiti TC" charset="-120"/>
                <a:ea typeface="Kaiti TC" charset="-120"/>
                <a:cs typeface="Kaiti TC" charset="-120"/>
              </a:rPr>
              <a:t>兒童可表達意見。</a:t>
            </a:r>
            <a:endParaRPr kumimoji="1" lang="en-US" altLang="zh-TW" sz="2400" dirty="0" smtClean="0">
              <a:latin typeface="Kaiti TC" charset="-120"/>
              <a:ea typeface="Kaiti TC" charset="-120"/>
              <a:cs typeface="Kaiti TC" charset="-120"/>
            </a:endParaRPr>
          </a:p>
          <a:p>
            <a:pPr lvl="1">
              <a:lnSpc>
                <a:spcPct val="110000"/>
              </a:lnSpc>
            </a:pPr>
            <a:r>
              <a:rPr kumimoji="1" lang="en-US" altLang="zh-TW" sz="2400" dirty="0" smtClean="0">
                <a:latin typeface="Kaiti TC" charset="-120"/>
                <a:ea typeface="Kaiti TC" charset="-120"/>
                <a:cs typeface="Kaiti TC" charset="-120"/>
              </a:rPr>
              <a:t>From that point, normal was just gone....</a:t>
            </a:r>
          </a:p>
          <a:p>
            <a:pPr lvl="1">
              <a:lnSpc>
                <a:spcPct val="110000"/>
              </a:lnSpc>
            </a:pPr>
            <a:r>
              <a:rPr kumimoji="1" lang="en-US" altLang="zh-TW" sz="2400" dirty="0" smtClean="0">
                <a:latin typeface="Kaiti TC" charset="-120"/>
                <a:ea typeface="Kaiti TC" charset="-120"/>
                <a:cs typeface="Kaiti TC" charset="-120"/>
              </a:rPr>
              <a:t>The court (mediation)</a:t>
            </a:r>
          </a:p>
          <a:p>
            <a:pPr>
              <a:lnSpc>
                <a:spcPct val="110000"/>
              </a:lnSpc>
            </a:pPr>
            <a:r>
              <a:rPr kumimoji="1" lang="zh-TW" altLang="en-US" sz="2400" dirty="0" smtClean="0">
                <a:latin typeface="Kaiti TC" charset="-120"/>
                <a:ea typeface="Kaiti TC" charset="-120"/>
                <a:cs typeface="Kaiti TC" charset="-120"/>
              </a:rPr>
              <a:t>兒童</a:t>
            </a:r>
            <a:r>
              <a:rPr kumimoji="1" lang="zh-TW" altLang="en-US" sz="2400" dirty="0">
                <a:latin typeface="Kaiti TC" charset="-120"/>
                <a:ea typeface="Kaiti TC" charset="-120"/>
                <a:cs typeface="Kaiti TC" charset="-120"/>
              </a:rPr>
              <a:t>最佳</a:t>
            </a:r>
            <a:r>
              <a:rPr kumimoji="1" lang="zh-TW" altLang="en-US" sz="2400" dirty="0" smtClean="0">
                <a:latin typeface="Kaiti TC" charset="-120"/>
                <a:ea typeface="Kaiti TC" charset="-120"/>
                <a:cs typeface="Kaiti TC" charset="-120"/>
              </a:rPr>
              <a:t>利益的判斷標準：</a:t>
            </a:r>
            <a:r>
              <a:rPr kumimoji="1" lang="zh-TW" altLang="en-US" sz="2400" dirty="0">
                <a:latin typeface="Kaiti TC" charset="-120"/>
                <a:ea typeface="Kaiti TC" charset="-120"/>
                <a:cs typeface="Kaiti TC" charset="-120"/>
              </a:rPr>
              <a:t>父母、政府（含法院）、公私機關及團體</a:t>
            </a:r>
            <a:r>
              <a:rPr kumimoji="1" lang="zh-TW" altLang="en-US" sz="2400" dirty="0" smtClean="0">
                <a:latin typeface="Kaiti TC" charset="-120"/>
                <a:ea typeface="Kaiti TC" charset="-120"/>
                <a:cs typeface="Kaiti TC" charset="-120"/>
              </a:rPr>
              <a:t>。</a:t>
            </a:r>
            <a:endParaRPr kumimoji="1" lang="en-US" altLang="zh-TW" sz="2400" dirty="0" smtClean="0">
              <a:latin typeface="Kaiti TC" charset="-120"/>
              <a:ea typeface="Kaiti TC" charset="-120"/>
              <a:cs typeface="Kaiti TC" charset="-120"/>
            </a:endParaRPr>
          </a:p>
          <a:p>
            <a:pPr>
              <a:lnSpc>
                <a:spcPct val="110000"/>
              </a:lnSpc>
            </a:pPr>
            <a:endParaRPr kumimoji="1" lang="en-US" altLang="zh-TW" sz="2400" dirty="0" smtClean="0">
              <a:latin typeface="Kaiti TC" charset="-120"/>
              <a:ea typeface="Kaiti TC" charset="-120"/>
              <a:cs typeface="Kaiti TC" charset="-120"/>
            </a:endParaRPr>
          </a:p>
        </p:txBody>
      </p:sp>
      <p:pic>
        <p:nvPicPr>
          <p:cNvPr id="4" name="Picture 2" descr="D:\Admin\Documents\宗聖\summer 2017\照片\20638587_1528535313836560_83983142334257372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8723" y="4694999"/>
            <a:ext cx="2405064" cy="1802775"/>
          </a:xfrm>
          <a:prstGeom prst="rect">
            <a:avLst/>
          </a:prstGeom>
          <a:noFill/>
          <a:extLst>
            <a:ext uri="{909E8E84-426E-40DD-AFC4-6F175D3DCCD1}">
              <a14:hiddenFill xmlns:a14="http://schemas.microsoft.com/office/drawing/2010/main">
                <a:solidFill>
                  <a:srgbClr val="FFFFFF"/>
                </a:solidFill>
              </a14:hiddenFill>
            </a:ext>
          </a:extLst>
        </p:spPr>
      </p:pic>
      <p:sp>
        <p:nvSpPr>
          <p:cNvPr id="5" name="投影片編號版面配置區 4"/>
          <p:cNvSpPr>
            <a:spLocks noGrp="1"/>
          </p:cNvSpPr>
          <p:nvPr>
            <p:ph type="sldNum" sz="quarter" idx="12"/>
          </p:nvPr>
        </p:nvSpPr>
        <p:spPr/>
        <p:txBody>
          <a:bodyPr/>
          <a:lstStyle/>
          <a:p>
            <a:fld id="{B221694F-8901-754C-9CF1-3C8CBE18A127}" type="slidenum">
              <a:rPr kumimoji="1" lang="zh-TW" altLang="en-US" smtClean="0"/>
              <a:pPr/>
              <a:t>35</a:t>
            </a:fld>
            <a:endParaRPr kumimoji="1" lang="zh-TW" altLang="en-US"/>
          </a:p>
        </p:txBody>
      </p:sp>
    </p:spTree>
    <p:extLst>
      <p:ext uri="{BB962C8B-B14F-4D97-AF65-F5344CB8AC3E}">
        <p14:creationId xmlns:p14="http://schemas.microsoft.com/office/powerpoint/2010/main" val="2002436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idx="1"/>
          </p:nvPr>
        </p:nvSpPr>
        <p:spPr>
          <a:xfrm>
            <a:off x="395536" y="832207"/>
            <a:ext cx="8506192" cy="5909161"/>
          </a:xfrm>
        </p:spPr>
        <p:txBody>
          <a:bodyPr>
            <a:normAutofit fontScale="92500" lnSpcReduction="20000"/>
          </a:bodyPr>
          <a:lstStyle/>
          <a:p>
            <a:r>
              <a:rPr lang="zh-TW" altLang="en-US" dirty="0">
                <a:solidFill>
                  <a:srgbClr val="FF0000"/>
                </a:solidFill>
              </a:rPr>
              <a:t>兒童福利法</a:t>
            </a:r>
            <a:r>
              <a:rPr lang="zh-TW" altLang="en-US" dirty="0"/>
              <a:t>（</a:t>
            </a:r>
            <a:r>
              <a:rPr lang="en-US" altLang="zh-TW" dirty="0"/>
              <a:t>1973</a:t>
            </a:r>
            <a:r>
              <a:rPr lang="zh-TW" altLang="en-US" dirty="0"/>
              <a:t>年公布實施，</a:t>
            </a:r>
            <a:r>
              <a:rPr lang="en-US" altLang="zh-TW" dirty="0"/>
              <a:t>2004</a:t>
            </a:r>
            <a:r>
              <a:rPr lang="zh-TW" altLang="en-US" dirty="0"/>
              <a:t>年廢止</a:t>
            </a:r>
            <a:r>
              <a:rPr lang="zh-TW" altLang="en-US" dirty="0" smtClean="0"/>
              <a:t>）：</a:t>
            </a:r>
            <a:r>
              <a:rPr lang="zh-TW" altLang="en-US" dirty="0"/>
              <a:t>第 </a:t>
            </a:r>
            <a:r>
              <a:rPr lang="en-US" altLang="zh-TW" dirty="0"/>
              <a:t>4 </a:t>
            </a:r>
            <a:r>
              <a:rPr lang="zh-TW" altLang="en-US" dirty="0"/>
              <a:t>條（</a:t>
            </a:r>
            <a:r>
              <a:rPr lang="en-US" altLang="zh-TW" dirty="0" smtClean="0"/>
              <a:t>1993</a:t>
            </a:r>
            <a:r>
              <a:rPr lang="zh-TW" altLang="en-US" dirty="0" smtClean="0"/>
              <a:t>增訂）</a:t>
            </a:r>
            <a:endParaRPr lang="zh-TW" altLang="en-US" dirty="0"/>
          </a:p>
          <a:p>
            <a:pPr lvl="1"/>
            <a:r>
              <a:rPr lang="zh-TW" altLang="en-US" i="0" dirty="0" smtClean="0">
                <a:solidFill>
                  <a:srgbClr val="0070C0"/>
                </a:solidFill>
              </a:rPr>
              <a:t>各</a:t>
            </a:r>
            <a:r>
              <a:rPr lang="zh-TW" altLang="en-US" i="0" dirty="0">
                <a:solidFill>
                  <a:srgbClr val="0070C0"/>
                </a:solidFill>
              </a:rPr>
              <a:t>級政府</a:t>
            </a:r>
            <a:r>
              <a:rPr lang="zh-TW" altLang="en-US" i="0" dirty="0"/>
              <a:t>及</a:t>
            </a:r>
            <a:r>
              <a:rPr lang="zh-TW" altLang="en-US" i="0" dirty="0">
                <a:solidFill>
                  <a:srgbClr val="0070C0"/>
                </a:solidFill>
              </a:rPr>
              <a:t>公私立兒童福利機構</a:t>
            </a:r>
            <a:r>
              <a:rPr lang="zh-TW" altLang="en-US" i="0" dirty="0"/>
              <a:t>處理兒童相關事務時，應以</a:t>
            </a:r>
            <a:r>
              <a:rPr lang="zh-TW" altLang="en-US" b="1" i="0" dirty="0">
                <a:solidFill>
                  <a:srgbClr val="0070C0"/>
                </a:solidFill>
              </a:rPr>
              <a:t>兒童之最佳利益</a:t>
            </a:r>
            <a:r>
              <a:rPr lang="zh-TW" altLang="en-US" i="0" dirty="0">
                <a:solidFill>
                  <a:srgbClr val="0070C0"/>
                </a:solidFill>
              </a:rPr>
              <a:t>為優先考慮</a:t>
            </a:r>
            <a:r>
              <a:rPr lang="zh-TW" altLang="en-US" i="0" dirty="0"/>
              <a:t>。有關兒童之保護與救助應優先受理。</a:t>
            </a:r>
          </a:p>
          <a:p>
            <a:r>
              <a:rPr lang="zh-TW" altLang="en-US" dirty="0" smtClean="0">
                <a:solidFill>
                  <a:srgbClr val="FF0000"/>
                </a:solidFill>
              </a:rPr>
              <a:t>民法</a:t>
            </a:r>
            <a:r>
              <a:rPr lang="zh-TW" altLang="en-US" dirty="0" smtClean="0"/>
              <a:t>：第 </a:t>
            </a:r>
            <a:r>
              <a:rPr lang="en-US" altLang="zh-TW" dirty="0"/>
              <a:t>1089 </a:t>
            </a:r>
            <a:r>
              <a:rPr lang="zh-TW" altLang="en-US" dirty="0"/>
              <a:t>條 </a:t>
            </a:r>
            <a:r>
              <a:rPr lang="en-US" altLang="zh-TW" dirty="0"/>
              <a:t>(1996</a:t>
            </a:r>
            <a:r>
              <a:rPr lang="zh-TW" altLang="en-US" dirty="0"/>
              <a:t>年修正</a:t>
            </a:r>
            <a:r>
              <a:rPr lang="en-US" altLang="zh-TW" dirty="0"/>
              <a:t>)		</a:t>
            </a:r>
          </a:p>
          <a:p>
            <a:pPr lvl="1"/>
            <a:r>
              <a:rPr lang="zh-TW" altLang="en-US" i="0" dirty="0"/>
              <a:t>對於未成年子女之權利義務，除法律另有規定外，由父母共同行使或負擔之。父母之一方不能行使權利時，由他方行使之。父母不能共同負擔義務時，由有能力者負擔之。</a:t>
            </a:r>
          </a:p>
          <a:p>
            <a:pPr lvl="1"/>
            <a:r>
              <a:rPr lang="zh-TW" altLang="en-US" i="0" dirty="0"/>
              <a:t>父母對於未成年子女重大事項權利之行使意思不一致時，得請求法院依</a:t>
            </a:r>
            <a:r>
              <a:rPr lang="zh-TW" altLang="en-US" b="1" i="0" dirty="0">
                <a:solidFill>
                  <a:srgbClr val="0070C0"/>
                </a:solidFill>
              </a:rPr>
              <a:t>子女之最佳利益</a:t>
            </a:r>
            <a:r>
              <a:rPr lang="zh-TW" altLang="en-US" i="0" dirty="0"/>
              <a:t>酌定之。</a:t>
            </a:r>
          </a:p>
          <a:p>
            <a:pPr lvl="1"/>
            <a:r>
              <a:rPr lang="zh-TW" altLang="en-US" i="0" dirty="0"/>
              <a:t>法院為前項裁判前，應聽取未成年子女、主管機關或社會福利機構之意見</a:t>
            </a:r>
            <a:r>
              <a:rPr lang="zh-TW" altLang="en-US" i="0" dirty="0" smtClean="0"/>
              <a:t>。</a:t>
            </a:r>
            <a:endParaRPr lang="en-US" altLang="zh-TW" i="0" dirty="0" smtClean="0"/>
          </a:p>
          <a:p>
            <a:r>
              <a:rPr lang="zh-TW" altLang="en-US" i="0" dirty="0">
                <a:solidFill>
                  <a:srgbClr val="FF0000"/>
                </a:solidFill>
              </a:rPr>
              <a:t>兒童及少年福利與權益保障法 </a:t>
            </a:r>
            <a:r>
              <a:rPr lang="zh-TW" altLang="en-US" i="0" dirty="0"/>
              <a:t>（</a:t>
            </a:r>
            <a:r>
              <a:rPr lang="en-US" altLang="zh-TW" i="0" dirty="0"/>
              <a:t>2003</a:t>
            </a:r>
            <a:r>
              <a:rPr lang="zh-TW" altLang="en-US" i="0" dirty="0"/>
              <a:t>年公布實施</a:t>
            </a:r>
            <a:r>
              <a:rPr lang="zh-TW" altLang="en-US" i="0" dirty="0" smtClean="0"/>
              <a:t>）：第 </a:t>
            </a:r>
            <a:r>
              <a:rPr lang="en-US" altLang="zh-TW" i="0" dirty="0"/>
              <a:t>5 </a:t>
            </a:r>
            <a:r>
              <a:rPr lang="zh-TW" altLang="en-US" i="0" dirty="0"/>
              <a:t>條	 	</a:t>
            </a:r>
          </a:p>
          <a:p>
            <a:pPr lvl="1"/>
            <a:r>
              <a:rPr lang="zh-TW" altLang="en-US" i="0" dirty="0">
                <a:solidFill>
                  <a:srgbClr val="0070C0"/>
                </a:solidFill>
              </a:rPr>
              <a:t>政府</a:t>
            </a:r>
            <a:r>
              <a:rPr lang="zh-TW" altLang="en-US" i="0" dirty="0"/>
              <a:t>及</a:t>
            </a:r>
            <a:r>
              <a:rPr lang="zh-TW" altLang="en-US" i="0" dirty="0">
                <a:solidFill>
                  <a:srgbClr val="0070C0"/>
                </a:solidFill>
              </a:rPr>
              <a:t>公私立機構</a:t>
            </a:r>
            <a:r>
              <a:rPr lang="zh-TW" altLang="en-US" i="0" dirty="0"/>
              <a:t>、</a:t>
            </a:r>
            <a:r>
              <a:rPr lang="zh-TW" altLang="en-US" i="0" dirty="0">
                <a:solidFill>
                  <a:srgbClr val="0070C0"/>
                </a:solidFill>
              </a:rPr>
              <a:t>團體</a:t>
            </a:r>
            <a:r>
              <a:rPr lang="zh-TW" altLang="en-US" i="0" dirty="0"/>
              <a:t>處理兒童及少年相關事務時，應以兒童及少年之</a:t>
            </a:r>
            <a:r>
              <a:rPr lang="zh-TW" altLang="en-US" b="1" i="0" dirty="0">
                <a:solidFill>
                  <a:srgbClr val="0070C0"/>
                </a:solidFill>
              </a:rPr>
              <a:t>最佳利益</a:t>
            </a:r>
            <a:r>
              <a:rPr lang="zh-TW" altLang="en-US" i="0" dirty="0">
                <a:solidFill>
                  <a:srgbClr val="0070C0"/>
                </a:solidFill>
              </a:rPr>
              <a:t>為優先考量</a:t>
            </a:r>
            <a:r>
              <a:rPr lang="zh-TW" altLang="en-US" i="0" dirty="0"/>
              <a:t>，並依其</a:t>
            </a:r>
            <a:r>
              <a:rPr lang="zh-TW" altLang="en-US" i="0" dirty="0">
                <a:solidFill>
                  <a:srgbClr val="0070C0"/>
                </a:solidFill>
              </a:rPr>
              <a:t>心智成熟程度權衡其意見</a:t>
            </a:r>
            <a:r>
              <a:rPr lang="zh-TW" altLang="en-US" i="0" dirty="0"/>
              <a:t>；有關其保護及救助，並應優先處理</a:t>
            </a:r>
            <a:r>
              <a:rPr lang="zh-TW" altLang="en-US" i="0" dirty="0" smtClean="0"/>
              <a:t>。</a:t>
            </a:r>
            <a:endParaRPr lang="en-US" altLang="zh-TW" i="0" dirty="0" smtClean="0"/>
          </a:p>
          <a:p>
            <a:r>
              <a:rPr lang="zh-TW" altLang="en-US" i="0" dirty="0">
                <a:solidFill>
                  <a:srgbClr val="FF0000"/>
                </a:solidFill>
              </a:rPr>
              <a:t>兒童權利</a:t>
            </a:r>
            <a:r>
              <a:rPr lang="zh-TW" altLang="en-US" i="0" dirty="0" smtClean="0">
                <a:solidFill>
                  <a:srgbClr val="FF0000"/>
                </a:solidFill>
              </a:rPr>
              <a:t>公約</a:t>
            </a:r>
            <a:r>
              <a:rPr lang="zh-TW" altLang="en-US" i="0" dirty="0" smtClean="0"/>
              <a:t>：第</a:t>
            </a:r>
            <a:r>
              <a:rPr lang="en-US" altLang="zh-TW" i="0" dirty="0"/>
              <a:t>3</a:t>
            </a:r>
            <a:r>
              <a:rPr lang="zh-TW" altLang="en-US" i="0" dirty="0" smtClean="0"/>
              <a:t>條 兒童最佳利益（</a:t>
            </a:r>
            <a:r>
              <a:rPr lang="en-US" altLang="zh-TW" i="0" dirty="0" smtClean="0"/>
              <a:t>2014</a:t>
            </a:r>
            <a:r>
              <a:rPr lang="zh-TW" altLang="en-US" i="0" dirty="0" smtClean="0"/>
              <a:t>通過施行法）</a:t>
            </a:r>
            <a:endParaRPr lang="zh-TW" altLang="en-US" i="0" dirty="0"/>
          </a:p>
          <a:p>
            <a:pPr lvl="1"/>
            <a:r>
              <a:rPr lang="zh-TW" altLang="en-US" i="0" dirty="0"/>
              <a:t>所有關係兒童之事務，無論是由</a:t>
            </a:r>
            <a:r>
              <a:rPr lang="zh-TW" altLang="en-US" i="0" dirty="0">
                <a:solidFill>
                  <a:srgbClr val="0070C0"/>
                </a:solidFill>
              </a:rPr>
              <a:t>公私社會福利機構</a:t>
            </a:r>
            <a:r>
              <a:rPr lang="zh-TW" altLang="en-US" i="0" dirty="0"/>
              <a:t>、</a:t>
            </a:r>
            <a:r>
              <a:rPr lang="zh-TW" altLang="en-US" i="0" dirty="0">
                <a:solidFill>
                  <a:srgbClr val="0070C0"/>
                </a:solidFill>
              </a:rPr>
              <a:t>法院</a:t>
            </a:r>
            <a:r>
              <a:rPr lang="zh-TW" altLang="en-US" i="0" dirty="0"/>
              <a:t>、</a:t>
            </a:r>
            <a:r>
              <a:rPr lang="zh-TW" altLang="en-US" i="0" dirty="0">
                <a:solidFill>
                  <a:srgbClr val="0070C0"/>
                </a:solidFill>
              </a:rPr>
              <a:t>行政機關</a:t>
            </a:r>
            <a:r>
              <a:rPr lang="zh-TW" altLang="en-US" i="0" dirty="0"/>
              <a:t>或</a:t>
            </a:r>
            <a:r>
              <a:rPr lang="zh-TW" altLang="en-US" i="0" dirty="0">
                <a:solidFill>
                  <a:srgbClr val="0070C0"/>
                </a:solidFill>
              </a:rPr>
              <a:t>立法機關</a:t>
            </a:r>
            <a:r>
              <a:rPr lang="zh-TW" altLang="en-US" i="0" dirty="0"/>
              <a:t>作為，均應以</a:t>
            </a:r>
            <a:r>
              <a:rPr lang="zh-TW" altLang="en-US" b="1" i="0" dirty="0">
                <a:solidFill>
                  <a:srgbClr val="0070C0"/>
                </a:solidFill>
              </a:rPr>
              <a:t>兒童最佳利益</a:t>
            </a:r>
            <a:r>
              <a:rPr lang="zh-TW" altLang="en-US" i="0" dirty="0">
                <a:solidFill>
                  <a:srgbClr val="0070C0"/>
                </a:solidFill>
              </a:rPr>
              <a:t>為優先考量</a:t>
            </a:r>
            <a:r>
              <a:rPr lang="zh-TW" altLang="en-US" i="0" dirty="0" smtClean="0"/>
              <a:t>。</a:t>
            </a:r>
            <a:endParaRPr lang="en-US" altLang="zh-TW" i="0" dirty="0" smtClean="0"/>
          </a:p>
          <a:p>
            <a:pPr lvl="1"/>
            <a:r>
              <a:rPr lang="zh-TW" altLang="en-US" i="0" dirty="0">
                <a:solidFill>
                  <a:srgbClr val="FF0000"/>
                </a:solidFill>
              </a:rPr>
              <a:t>兒童權利公約</a:t>
            </a:r>
            <a:r>
              <a:rPr lang="zh-TW" altLang="en-US" i="0" dirty="0"/>
              <a:t>：</a:t>
            </a:r>
            <a:r>
              <a:rPr lang="zh-TW" altLang="en-US" i="0" dirty="0" smtClean="0"/>
              <a:t>第</a:t>
            </a:r>
            <a:r>
              <a:rPr lang="en-US" altLang="zh-TW" i="0" dirty="0"/>
              <a:t>18</a:t>
            </a:r>
            <a:r>
              <a:rPr lang="zh-TW" altLang="en-US" i="0" dirty="0"/>
              <a:t>條（父母的責任）</a:t>
            </a:r>
          </a:p>
          <a:p>
            <a:pPr lvl="1"/>
            <a:r>
              <a:rPr lang="zh-TW" altLang="en-US" i="0" dirty="0"/>
              <a:t>締約國應盡其最大努力，確保父母雙方對兒童之養育及發展負共同責任的原則獲得確認。父母、或視情況而定的法定監護人對兒童之養育及發展負擔主要責任。</a:t>
            </a:r>
            <a:r>
              <a:rPr lang="zh-TW" altLang="en-US" b="1" i="0" dirty="0">
                <a:solidFill>
                  <a:srgbClr val="0070C0"/>
                </a:solidFill>
              </a:rPr>
              <a:t>兒童之最佳利益</a:t>
            </a:r>
            <a:r>
              <a:rPr lang="zh-TW" altLang="en-US" i="0" dirty="0">
                <a:solidFill>
                  <a:srgbClr val="0070C0"/>
                </a:solidFill>
              </a:rPr>
              <a:t>應為其基本考量</a:t>
            </a:r>
            <a:r>
              <a:rPr lang="zh-TW" altLang="en-US" i="0" dirty="0"/>
              <a:t>。</a:t>
            </a:r>
          </a:p>
          <a:p>
            <a:pPr lvl="1"/>
            <a:endParaRPr lang="zh-TW" altLang="en-US" i="0" dirty="0"/>
          </a:p>
          <a:p>
            <a:pPr lvl="1"/>
            <a:endParaRPr lang="zh-TW" altLang="en-US" i="0" dirty="0" smtClean="0"/>
          </a:p>
        </p:txBody>
      </p:sp>
      <p:sp>
        <p:nvSpPr>
          <p:cNvPr id="2" name="標題 1"/>
          <p:cNvSpPr>
            <a:spLocks noGrp="1"/>
          </p:cNvSpPr>
          <p:nvPr>
            <p:ph type="title"/>
          </p:nvPr>
        </p:nvSpPr>
        <p:spPr>
          <a:xfrm>
            <a:off x="843766" y="38528"/>
            <a:ext cx="7200900" cy="793679"/>
          </a:xfrm>
        </p:spPr>
        <p:txBody>
          <a:bodyPr>
            <a:normAutofit fontScale="90000"/>
          </a:bodyPr>
          <a:lstStyle/>
          <a:p>
            <a:r>
              <a:rPr lang="zh-TW" altLang="en-US" b="1" dirty="0">
                <a:latin typeface="DejaVu Math TeX Gyre" panose="02000503000000000000" pitchFamily="2" charset="0"/>
                <a:cs typeface="DejaVu Math TeX Gyre" panose="02000503000000000000" pitchFamily="2" charset="0"/>
              </a:rPr>
              <a:t>三、</a:t>
            </a:r>
            <a:r>
              <a:rPr lang="zh-TW" altLang="en-US" b="1" dirty="0">
                <a:solidFill>
                  <a:srgbClr val="FF0000"/>
                </a:solidFill>
                <a:latin typeface="DejaVu Math TeX Gyre" panose="02000503000000000000" pitchFamily="2" charset="0"/>
                <a:cs typeface="DejaVu Math TeX Gyre" panose="02000503000000000000" pitchFamily="2" charset="0"/>
              </a:rPr>
              <a:t>我國相關法律規定</a:t>
            </a:r>
            <a:r>
              <a:rPr lang="zh-TW" altLang="en-US" dirty="0">
                <a:solidFill>
                  <a:srgbClr val="FF0000"/>
                </a:solidFill>
                <a:latin typeface="Kaiti TC"/>
              </a:rPr>
              <a:t/>
            </a:r>
            <a:br>
              <a:rPr lang="zh-TW" altLang="en-US" dirty="0">
                <a:solidFill>
                  <a:srgbClr val="FF0000"/>
                </a:solidFill>
                <a:latin typeface="Kaiti TC"/>
              </a:rPr>
            </a:br>
            <a:endParaRPr lang="zh-TW" altLang="en-US" dirty="0">
              <a:solidFill>
                <a:srgbClr val="FF0000"/>
              </a:solidFill>
              <a:latin typeface="Kaiti TC"/>
            </a:endParaRPr>
          </a:p>
        </p:txBody>
      </p:sp>
      <p:sp>
        <p:nvSpPr>
          <p:cNvPr id="4" name="投影片編號版面配置區 3"/>
          <p:cNvSpPr>
            <a:spLocks noGrp="1"/>
          </p:cNvSpPr>
          <p:nvPr>
            <p:ph type="sldNum" sz="quarter" idx="12"/>
          </p:nvPr>
        </p:nvSpPr>
        <p:spPr/>
        <p:txBody>
          <a:bodyPr/>
          <a:lstStyle/>
          <a:p>
            <a:fld id="{B221694F-8901-754C-9CF1-3C8CBE18A127}" type="slidenum">
              <a:rPr kumimoji="1" lang="zh-TW" altLang="en-US" smtClean="0"/>
              <a:pPr/>
              <a:t>36</a:t>
            </a:fld>
            <a:endParaRPr kumimoji="1" lang="zh-TW" altLang="en-US"/>
          </a:p>
        </p:txBody>
      </p:sp>
    </p:spTree>
    <p:extLst>
      <p:ext uri="{BB962C8B-B14F-4D97-AF65-F5344CB8AC3E}">
        <p14:creationId xmlns:p14="http://schemas.microsoft.com/office/powerpoint/2010/main" val="2156030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G:\csil\words.jpg"/>
          <p:cNvPicPr>
            <a:picLocks noChangeAspect="1" noChangeArrowheads="1"/>
          </p:cNvPicPr>
          <p:nvPr/>
        </p:nvPicPr>
        <p:blipFill>
          <a:blip r:embed="rId2" cstate="print">
            <a:lum bright="40000"/>
            <a:extLst>
              <a:ext uri="{28A0092B-C50C-407E-A947-70E740481C1C}">
                <a14:useLocalDpi xmlns:a14="http://schemas.microsoft.com/office/drawing/2010/main" val="0"/>
              </a:ext>
            </a:extLst>
          </a:blip>
          <a:srcRect/>
          <a:stretch>
            <a:fillRect/>
          </a:stretch>
        </p:blipFill>
        <p:spPr bwMode="auto">
          <a:xfrm>
            <a:off x="4915243" y="1264078"/>
            <a:ext cx="286263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矩形 5"/>
          <p:cNvSpPr>
            <a:spLocks noChangeArrowheads="1"/>
          </p:cNvSpPr>
          <p:nvPr/>
        </p:nvSpPr>
        <p:spPr bwMode="auto">
          <a:xfrm>
            <a:off x="827584" y="6021288"/>
            <a:ext cx="6857702" cy="3877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charset="-120"/>
              </a:defRPr>
            </a:lvl1pPr>
            <a:lvl2pPr marL="742950" indent="-285750">
              <a:spcBef>
                <a:spcPct val="20000"/>
              </a:spcBef>
              <a:buFont typeface="Arial" charset="0"/>
              <a:buChar char="–"/>
              <a:defRPr sz="2800">
                <a:solidFill>
                  <a:schemeClr val="tx1"/>
                </a:solidFill>
                <a:latin typeface="Calibri" pitchFamily="34" charset="0"/>
                <a:ea typeface="新細明體" charset="-120"/>
              </a:defRPr>
            </a:lvl2pPr>
            <a:lvl3pPr marL="1143000" indent="-228600">
              <a:spcBef>
                <a:spcPct val="20000"/>
              </a:spcBef>
              <a:buFont typeface="Arial" charset="0"/>
              <a:buChar char="•"/>
              <a:defRPr sz="2400">
                <a:solidFill>
                  <a:schemeClr val="tx1"/>
                </a:solidFill>
                <a:latin typeface="Calibri" pitchFamily="34" charset="0"/>
                <a:ea typeface="新細明體" charset="-120"/>
              </a:defRPr>
            </a:lvl3pPr>
            <a:lvl4pPr marL="1600200" indent="-228600">
              <a:spcBef>
                <a:spcPct val="20000"/>
              </a:spcBef>
              <a:buFont typeface="Arial" charset="0"/>
              <a:buChar char="–"/>
              <a:defRPr sz="2000">
                <a:solidFill>
                  <a:schemeClr val="tx1"/>
                </a:solidFill>
                <a:latin typeface="Calibri" pitchFamily="34" charset="0"/>
                <a:ea typeface="新細明體" charset="-120"/>
              </a:defRPr>
            </a:lvl4pPr>
            <a:lvl5pPr marL="2057400" indent="-228600">
              <a:spcBef>
                <a:spcPct val="20000"/>
              </a:spcBef>
              <a:buFont typeface="Arial" charset="0"/>
              <a:buChar char="»"/>
              <a:defRPr sz="2000">
                <a:solidFill>
                  <a:schemeClr val="tx1"/>
                </a:solidFill>
                <a:latin typeface="Calibri" pitchFamily="34" charset="0"/>
                <a:ea typeface="新細明體" charset="-120"/>
              </a:defRPr>
            </a:lvl5pPr>
            <a:lvl6pPr marL="2514600" indent="-228600" fontAlgn="base">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fontAlgn="base">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fontAlgn="base">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fontAlgn="base">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nSpc>
                <a:spcPct val="80000"/>
              </a:lnSpc>
              <a:spcBef>
                <a:spcPct val="0"/>
              </a:spcBef>
              <a:buFontTx/>
              <a:buNone/>
            </a:pPr>
            <a:endParaRPr lang="en-US" altLang="zh-TW" sz="2400" dirty="0">
              <a:latin typeface="Arial" charset="0"/>
            </a:endParaRPr>
          </a:p>
        </p:txBody>
      </p:sp>
      <p:sp>
        <p:nvSpPr>
          <p:cNvPr id="2055" name="文字方塊 5"/>
          <p:cNvSpPr txBox="1">
            <a:spLocks noChangeArrowheads="1"/>
          </p:cNvSpPr>
          <p:nvPr/>
        </p:nvSpPr>
        <p:spPr bwMode="auto">
          <a:xfrm>
            <a:off x="611560" y="1484784"/>
            <a:ext cx="4032448" cy="31393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r>
              <a:rPr kumimoji="0" lang="zh-TW" altLang="zh-TW" dirty="0">
                <a:latin typeface="標楷體" panose="03000509000000000000" pitchFamily="65" charset="-120"/>
                <a:ea typeface="標楷體" panose="03000509000000000000" pitchFamily="65" charset="-120"/>
              </a:rPr>
              <a:t>第</a:t>
            </a:r>
            <a:r>
              <a:rPr kumimoji="0" lang="en-US" altLang="zh-TW" dirty="0">
                <a:latin typeface="標楷體" panose="03000509000000000000" pitchFamily="65" charset="-120"/>
                <a:ea typeface="標楷體" panose="03000509000000000000" pitchFamily="65" charset="-120"/>
              </a:rPr>
              <a:t>34</a:t>
            </a:r>
            <a:r>
              <a:rPr kumimoji="0" lang="zh-TW" altLang="zh-TW" dirty="0">
                <a:latin typeface="標楷體" panose="03000509000000000000" pitchFamily="65" charset="-120"/>
                <a:ea typeface="標楷體" panose="03000509000000000000" pitchFamily="65" charset="-120"/>
              </a:rPr>
              <a:t>條</a:t>
            </a:r>
            <a:r>
              <a:rPr kumimoji="0" lang="en-US" altLang="zh-TW" dirty="0">
                <a:latin typeface="標楷體" panose="03000509000000000000" pitchFamily="65" charset="-120"/>
                <a:ea typeface="標楷體" panose="03000509000000000000" pitchFamily="65" charset="-120"/>
              </a:rPr>
              <a:t>  </a:t>
            </a:r>
            <a:endParaRPr kumimoji="0" lang="zh-TW" altLang="zh-TW" dirty="0">
              <a:latin typeface="標楷體" panose="03000509000000000000" pitchFamily="65" charset="-120"/>
              <a:ea typeface="標楷體" panose="03000509000000000000" pitchFamily="65" charset="-120"/>
            </a:endParaRPr>
          </a:p>
          <a:p>
            <a:r>
              <a:rPr kumimoji="0" lang="zh-TW" altLang="zh-TW" dirty="0">
                <a:latin typeface="標楷體" panose="03000509000000000000" pitchFamily="65" charset="-120"/>
                <a:ea typeface="標楷體" panose="03000509000000000000" pitchFamily="65" charset="-120"/>
              </a:rPr>
              <a:t>締約國承諾保護兒童免於所有形式之性剝削及性虐待。為此目的，締約國應採取包括國內、雙邊與多邊措施，以防止下列情事發生：</a:t>
            </a:r>
          </a:p>
          <a:p>
            <a:r>
              <a:rPr kumimoji="0" lang="en-US" altLang="zh-TW" dirty="0">
                <a:latin typeface="標楷體" panose="03000509000000000000" pitchFamily="65" charset="-120"/>
                <a:ea typeface="標楷體" panose="03000509000000000000" pitchFamily="65" charset="-120"/>
              </a:rPr>
              <a:t>(a)</a:t>
            </a:r>
            <a:r>
              <a:rPr kumimoji="0" lang="zh-TW" altLang="zh-TW" dirty="0">
                <a:latin typeface="標楷體" panose="03000509000000000000" pitchFamily="65" charset="-120"/>
                <a:ea typeface="標楷體" panose="03000509000000000000" pitchFamily="65" charset="-120"/>
              </a:rPr>
              <a:t>引誘或強迫兒童從事非法之性活動；</a:t>
            </a:r>
          </a:p>
          <a:p>
            <a:r>
              <a:rPr kumimoji="0" lang="en-US" altLang="zh-TW" dirty="0">
                <a:latin typeface="標楷體" panose="03000509000000000000" pitchFamily="65" charset="-120"/>
                <a:ea typeface="標楷體" panose="03000509000000000000" pitchFamily="65" charset="-120"/>
              </a:rPr>
              <a:t>(b)</a:t>
            </a:r>
            <a:r>
              <a:rPr kumimoji="0" lang="zh-TW" altLang="zh-TW" dirty="0">
                <a:latin typeface="標楷體" panose="03000509000000000000" pitchFamily="65" charset="-120"/>
                <a:ea typeface="標楷體" panose="03000509000000000000" pitchFamily="65" charset="-120"/>
              </a:rPr>
              <a:t>剝削利用兒童從事賣淫或其他非法之性行為；</a:t>
            </a:r>
          </a:p>
          <a:p>
            <a:r>
              <a:rPr kumimoji="0" lang="en-US" altLang="zh-TW" dirty="0">
                <a:latin typeface="標楷體" panose="03000509000000000000" pitchFamily="65" charset="-120"/>
                <a:ea typeface="標楷體" panose="03000509000000000000" pitchFamily="65" charset="-120"/>
              </a:rPr>
              <a:t>(c)</a:t>
            </a:r>
            <a:r>
              <a:rPr kumimoji="0" lang="zh-TW" altLang="zh-TW" dirty="0">
                <a:latin typeface="標楷體" panose="03000509000000000000" pitchFamily="65" charset="-120"/>
                <a:ea typeface="標楷體" panose="03000509000000000000" pitchFamily="65" charset="-120"/>
              </a:rPr>
              <a:t>剝削利用兒童從事色情表演或作為色情之題材。</a:t>
            </a:r>
          </a:p>
        </p:txBody>
      </p:sp>
      <p:sp>
        <p:nvSpPr>
          <p:cNvPr id="2" name="文字方塊 1"/>
          <p:cNvSpPr txBox="1"/>
          <p:nvPr/>
        </p:nvSpPr>
        <p:spPr>
          <a:xfrm>
            <a:off x="1177176" y="453122"/>
            <a:ext cx="6158517" cy="646331"/>
          </a:xfrm>
          <a:prstGeom prst="rect">
            <a:avLst/>
          </a:prstGeom>
          <a:noFill/>
        </p:spPr>
        <p:txBody>
          <a:bodyPr wrap="square" rtlCol="0">
            <a:spAutoFit/>
          </a:bodyPr>
          <a:lstStyle/>
          <a:p>
            <a:pPr lvl="0"/>
            <a:r>
              <a:rPr lang="zh-TW" altLang="en-US" sz="3600" dirty="0" smtClean="0">
                <a:latin typeface="標楷體" panose="03000509000000000000" pitchFamily="65" charset="-120"/>
                <a:ea typeface="標楷體" panose="03000509000000000000" pitchFamily="65" charset="-120"/>
              </a:rPr>
              <a:t>五、兒</a:t>
            </a:r>
            <a:r>
              <a:rPr lang="zh-TW" altLang="en-US" sz="3600" dirty="0">
                <a:latin typeface="標楷體" panose="03000509000000000000" pitchFamily="65" charset="-120"/>
                <a:ea typeface="標楷體" panose="03000509000000000000" pitchFamily="65" charset="-120"/>
              </a:rPr>
              <a:t>少性剝削規範與實務</a:t>
            </a:r>
          </a:p>
        </p:txBody>
      </p:sp>
    </p:spTree>
    <p:extLst>
      <p:ext uri="{BB962C8B-B14F-4D97-AF65-F5344CB8AC3E}">
        <p14:creationId xmlns:p14="http://schemas.microsoft.com/office/powerpoint/2010/main" val="2682971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Autofit/>
          </a:bodyPr>
          <a:lstStyle/>
          <a:p>
            <a:r>
              <a:rPr lang="zh-TW" altLang="en-US" sz="3000" dirty="0">
                <a:solidFill>
                  <a:schemeClr val="tx1"/>
                </a:solidFill>
                <a:latin typeface="標楷體" panose="03000509000000000000" pitchFamily="65" charset="-120"/>
                <a:ea typeface="標楷體" panose="03000509000000000000" pitchFamily="65" charset="-120"/>
              </a:rPr>
              <a:t>關於買賣兒童、兒童賣淫和兒童</a:t>
            </a:r>
            <a:r>
              <a:rPr lang="zh-TW" altLang="en-US" sz="3000" dirty="0" smtClean="0">
                <a:solidFill>
                  <a:schemeClr val="tx1"/>
                </a:solidFill>
                <a:latin typeface="標楷體" panose="03000509000000000000" pitchFamily="65" charset="-120"/>
                <a:ea typeface="標楷體" panose="03000509000000000000" pitchFamily="65" charset="-120"/>
              </a:rPr>
              <a:t>色情問題</a:t>
            </a:r>
            <a:r>
              <a:rPr lang="zh-TW" altLang="en-US" sz="3000" dirty="0">
                <a:solidFill>
                  <a:schemeClr val="tx1"/>
                </a:solidFill>
                <a:latin typeface="標楷體" panose="03000509000000000000" pitchFamily="65" charset="-120"/>
                <a:ea typeface="標楷體" panose="03000509000000000000" pitchFamily="65" charset="-120"/>
              </a:rPr>
              <a:t>之兒童權利公約任擇議定書</a:t>
            </a:r>
            <a:br>
              <a:rPr lang="zh-TW" altLang="en-US" sz="3000" dirty="0">
                <a:solidFill>
                  <a:schemeClr val="tx1"/>
                </a:solidFill>
                <a:latin typeface="標楷體" panose="03000509000000000000" pitchFamily="65" charset="-120"/>
                <a:ea typeface="標楷體" panose="03000509000000000000" pitchFamily="65" charset="-120"/>
              </a:rPr>
            </a:br>
            <a:endParaRPr lang="zh-TW" altLang="en-US" sz="3000" dirty="0">
              <a:solidFill>
                <a:schemeClr val="tx1"/>
              </a:solidFill>
              <a:latin typeface="標楷體" panose="03000509000000000000" pitchFamily="65" charset="-120"/>
              <a:ea typeface="標楷體" panose="03000509000000000000" pitchFamily="65" charset="-120"/>
            </a:endParaRPr>
          </a:p>
        </p:txBody>
      </p:sp>
      <p:sp>
        <p:nvSpPr>
          <p:cNvPr id="7" name="內容版面配置區 6"/>
          <p:cNvSpPr>
            <a:spLocks noGrp="1"/>
          </p:cNvSpPr>
          <p:nvPr>
            <p:ph idx="1"/>
          </p:nvPr>
        </p:nvSpPr>
        <p:spPr>
          <a:xfrm>
            <a:off x="609598" y="2160590"/>
            <a:ext cx="6842721" cy="3880773"/>
          </a:xfrm>
        </p:spPr>
        <p:txBody>
          <a:bodyPr>
            <a:noAutofit/>
          </a:bodyPr>
          <a:lstStyle/>
          <a:p>
            <a:r>
              <a:rPr lang="zh-TW" altLang="en-US" dirty="0">
                <a:latin typeface="標楷體" panose="03000509000000000000" pitchFamily="65" charset="-120"/>
                <a:ea typeface="標楷體" panose="03000509000000000000" pitchFamily="65" charset="-120"/>
              </a:rPr>
              <a:t>本議定書於</a:t>
            </a:r>
            <a:r>
              <a:rPr lang="en-US" altLang="zh-TW" dirty="0">
                <a:latin typeface="標楷體" panose="03000509000000000000" pitchFamily="65" charset="-120"/>
                <a:ea typeface="標楷體" panose="03000509000000000000" pitchFamily="65" charset="-120"/>
              </a:rPr>
              <a:t>2002</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日生效，迄今</a:t>
            </a:r>
            <a:r>
              <a:rPr lang="zh-TW" altLang="en-US" dirty="0" smtClean="0">
                <a:latin typeface="標楷體" panose="03000509000000000000" pitchFamily="65" charset="-120"/>
                <a:ea typeface="標楷體" panose="03000509000000000000" pitchFamily="65" charset="-120"/>
              </a:rPr>
              <a:t>共</a:t>
            </a:r>
            <a:r>
              <a:rPr lang="en-US" altLang="zh-TW" dirty="0" smtClean="0">
                <a:latin typeface="標楷體" panose="03000509000000000000" pitchFamily="65" charset="-120"/>
                <a:ea typeface="標楷體" panose="03000509000000000000" pitchFamily="65" charset="-120"/>
              </a:rPr>
              <a:t>156</a:t>
            </a:r>
            <a:r>
              <a:rPr lang="zh-TW" altLang="en-US" dirty="0" smtClean="0">
                <a:latin typeface="標楷體" panose="03000509000000000000" pitchFamily="65" charset="-120"/>
                <a:ea typeface="標楷體" panose="03000509000000000000" pitchFamily="65" charset="-120"/>
              </a:rPr>
              <a:t>個成員 </a:t>
            </a:r>
            <a:r>
              <a:rPr lang="zh-TW" altLang="en-US" dirty="0">
                <a:latin typeface="標楷體" panose="03000509000000000000" pitchFamily="65" charset="-120"/>
                <a:ea typeface="標楷體" panose="03000509000000000000" pitchFamily="65" charset="-120"/>
              </a:rPr>
              <a:t>。此項任擇議定書的誕生，有其特殊之的歷史背景。</a:t>
            </a:r>
            <a:r>
              <a:rPr lang="en-US" altLang="zh-TW" dirty="0">
                <a:latin typeface="標楷體" panose="03000509000000000000" pitchFamily="65" charset="-120"/>
                <a:ea typeface="標楷體" panose="03000509000000000000" pitchFamily="65" charset="-120"/>
              </a:rPr>
              <a:t>1990</a:t>
            </a:r>
            <a:r>
              <a:rPr lang="zh-TW" altLang="en-US" dirty="0">
                <a:latin typeface="標楷體" panose="03000509000000000000" pitchFamily="65" charset="-120"/>
                <a:ea typeface="標楷體" panose="03000509000000000000" pitchFamily="65" charset="-120"/>
              </a:rPr>
              <a:t>年蘇聯共產集團崩解後，西方國家繁榮的富裕生活環境產生巨大的磁吸效力，吸引大量的東歐國家與俄羅斯人民前往。各國的開放政策不但增加了「物流」，「人流」亦成為普遍現象，為數甚眾的較貧窮國家的兒童猶如商品，被不法集團販運至較富裕國家或淪落本國的色情市場，成為消費的對象。兒童商業性剝削</a:t>
            </a:r>
            <a:r>
              <a:rPr lang="en-US" altLang="zh-TW" dirty="0">
                <a:latin typeface="標楷體" panose="03000509000000000000" pitchFamily="65" charset="-120"/>
                <a:ea typeface="標楷體" panose="03000509000000000000" pitchFamily="65" charset="-120"/>
              </a:rPr>
              <a:t>(commercial sexual exploitation of children)</a:t>
            </a:r>
            <a:r>
              <a:rPr lang="zh-TW" altLang="en-US" dirty="0">
                <a:latin typeface="標楷體" panose="03000509000000000000" pitchFamily="65" charset="-120"/>
                <a:ea typeface="標楷體" panose="03000509000000000000" pitchFamily="65" charset="-120"/>
              </a:rPr>
              <a:t>及兒童性觀光</a:t>
            </a:r>
            <a:r>
              <a:rPr lang="en-US" altLang="zh-TW" dirty="0">
                <a:latin typeface="標楷體" panose="03000509000000000000" pitchFamily="65" charset="-120"/>
                <a:ea typeface="標楷體" panose="03000509000000000000" pitchFamily="65" charset="-120"/>
              </a:rPr>
              <a:t>(children sex tourism)</a:t>
            </a:r>
            <a:r>
              <a:rPr lang="zh-TW" altLang="en-US" dirty="0">
                <a:latin typeface="標楷體" panose="03000509000000000000" pitchFamily="65" charset="-120"/>
                <a:ea typeface="標楷體" panose="03000509000000000000" pitchFamily="65" charset="-120"/>
              </a:rPr>
              <a:t>的概念於焉而生。</a:t>
            </a:r>
            <a:r>
              <a:rPr lang="en-US" altLang="zh-TW" dirty="0">
                <a:latin typeface="標楷體" panose="03000509000000000000" pitchFamily="65" charset="-120"/>
                <a:ea typeface="標楷體" panose="03000509000000000000" pitchFamily="65" charset="-120"/>
              </a:rPr>
              <a:t>1996</a:t>
            </a:r>
            <a:r>
              <a:rPr lang="zh-TW" altLang="en-US" dirty="0">
                <a:latin typeface="標楷體" panose="03000509000000000000" pitchFamily="65" charset="-120"/>
                <a:ea typeface="標楷體" panose="03000509000000000000" pitchFamily="65" charset="-120"/>
              </a:rPr>
              <a:t>年，全球兒少人權團體於斯德哥爾摩</a:t>
            </a:r>
            <a:r>
              <a:rPr lang="en-US" altLang="zh-TW" dirty="0">
                <a:latin typeface="標楷體" panose="03000509000000000000" pitchFamily="65" charset="-120"/>
                <a:ea typeface="標楷體" panose="03000509000000000000" pitchFamily="65" charset="-120"/>
              </a:rPr>
              <a:t>(Stockholm)</a:t>
            </a:r>
            <a:r>
              <a:rPr lang="zh-TW" altLang="en-US" dirty="0">
                <a:latin typeface="標楷體" panose="03000509000000000000" pitchFamily="65" charset="-120"/>
                <a:ea typeface="標楷體" panose="03000509000000000000" pitchFamily="65" charset="-120"/>
              </a:rPr>
              <a:t>召開全球反兒童性剝削世界大會</a:t>
            </a:r>
            <a:r>
              <a:rPr lang="en-US" altLang="zh-TW" dirty="0">
                <a:latin typeface="標楷體" panose="03000509000000000000" pitchFamily="65" charset="-120"/>
                <a:ea typeface="標楷體" panose="03000509000000000000" pitchFamily="65" charset="-120"/>
              </a:rPr>
              <a:t>(World Congress against Commercial Sexual Exploitation of Children) </a:t>
            </a:r>
            <a:r>
              <a:rPr lang="zh-TW" altLang="en-US" dirty="0">
                <a:latin typeface="標楷體" panose="03000509000000000000" pitchFamily="65" charset="-120"/>
                <a:ea typeface="標楷體" panose="03000509000000000000" pitchFamily="65" charset="-120"/>
              </a:rPr>
              <a:t>呼籲各國政府合作動員，打擊此種猖獗現象。於此同時，隨著網際網路</a:t>
            </a:r>
            <a:r>
              <a:rPr lang="en-US" altLang="zh-TW" dirty="0">
                <a:latin typeface="標楷體" panose="03000509000000000000" pitchFamily="65" charset="-120"/>
                <a:ea typeface="標楷體" panose="03000509000000000000" pitchFamily="65" charset="-120"/>
              </a:rPr>
              <a:t>(Internet)</a:t>
            </a:r>
            <a:r>
              <a:rPr lang="zh-TW" altLang="en-US" dirty="0">
                <a:latin typeface="標楷體" panose="03000509000000000000" pitchFamily="65" charset="-120"/>
                <a:ea typeface="標楷體" panose="03000509000000000000" pitchFamily="65" charset="-120"/>
              </a:rPr>
              <a:t>的風行，散布及買賣兒童色情的情況更形惡化。這種背景下，第一部任擇議定書終於誕生。</a:t>
            </a:r>
          </a:p>
        </p:txBody>
      </p:sp>
    </p:spTree>
    <p:extLst>
      <p:ext uri="{BB962C8B-B14F-4D97-AF65-F5344CB8AC3E}">
        <p14:creationId xmlns:p14="http://schemas.microsoft.com/office/powerpoint/2010/main" val="290051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55576" y="1484784"/>
            <a:ext cx="6347714" cy="3880773"/>
          </a:xfrm>
        </p:spPr>
        <p:txBody>
          <a:bodyPr>
            <a:normAutofit fontScale="92500" lnSpcReduction="10000"/>
          </a:bodyPr>
          <a:lstStyle/>
          <a:p>
            <a:r>
              <a:rPr lang="zh-TW" altLang="en-US" sz="2800" dirty="0">
                <a:latin typeface="標楷體" panose="03000509000000000000" pitchFamily="65" charset="-120"/>
                <a:ea typeface="標楷體" panose="03000509000000000000" pitchFamily="65" charset="-120"/>
              </a:rPr>
              <a:t>第二條  就本議定書之目的而言：</a:t>
            </a:r>
          </a:p>
          <a:p>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一</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買賣兒童係指任何人或群體將兒童轉交予另一人或群體以換取報酬或其他對價之行為或交易；</a:t>
            </a:r>
          </a:p>
          <a:p>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二</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兒童賣淫係指在性活動中利用兒童以換取報酬或其他對價；</a:t>
            </a:r>
          </a:p>
          <a:p>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三</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兒童色情係指以任何方式呈現兒童進行真實或技術合成之露骨性活動或主要為性目的而裸露與兒童性相關之部位。</a:t>
            </a:r>
          </a:p>
          <a:p>
            <a:endParaRPr lang="zh-TW" altLang="en-US" sz="1800" dirty="0"/>
          </a:p>
        </p:txBody>
      </p:sp>
    </p:spTree>
    <p:extLst>
      <p:ext uri="{BB962C8B-B14F-4D97-AF65-F5344CB8AC3E}">
        <p14:creationId xmlns:p14="http://schemas.microsoft.com/office/powerpoint/2010/main" val="380774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1011114" y="476250"/>
            <a:ext cx="8132886" cy="874712"/>
          </a:xfrm>
          <a:prstGeom prst="rect">
            <a:avLst/>
          </a:prstGeom>
          <a:solidFill>
            <a:schemeClr val="accent3">
              <a:alpha val="60000"/>
            </a:schemeClr>
          </a:solidFill>
          <a:ln w="9525" cap="flat" cmpd="sng" algn="ctr">
            <a:noFill/>
            <a:prstDash val="solid"/>
            <a:round/>
            <a:headEnd type="none" w="med" len="med"/>
            <a:tailEnd type="none" w="med" len="med"/>
          </a:ln>
          <a:effec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kumimoji="1" lang="zh-TW" altLang="en-US" sz="2400">
              <a:solidFill>
                <a:srgbClr val="000000"/>
              </a:solidFill>
              <a:ea typeface="新細明體" pitchFamily="18" charset="-120"/>
            </a:endParaRPr>
          </a:p>
        </p:txBody>
      </p:sp>
      <p:sp>
        <p:nvSpPr>
          <p:cNvPr id="4" name="標題 7"/>
          <p:cNvSpPr>
            <a:spLocks noGrp="1"/>
          </p:cNvSpPr>
          <p:nvPr>
            <p:ph type="title"/>
          </p:nvPr>
        </p:nvSpPr>
        <p:spPr>
          <a:xfrm>
            <a:off x="1815332" y="517525"/>
            <a:ext cx="5513336" cy="782638"/>
          </a:xfrm>
        </p:spPr>
        <p:txBody>
          <a:bodyPr/>
          <a:lstStyle/>
          <a:p>
            <a:pPr eaLnBrk="1" hangingPunct="1">
              <a:defRPr/>
            </a:pPr>
            <a:r>
              <a:rPr lang="zh-TW" altLang="en-US" b="1" dirty="0">
                <a:solidFill>
                  <a:schemeClr val="accent1">
                    <a:lumMod val="25000"/>
                  </a:schemeClr>
                </a:solidFill>
                <a:latin typeface="微軟正黑體" panose="020B0604030504040204" pitchFamily="34" charset="-120"/>
                <a:ea typeface="微軟正黑體" panose="020B0604030504040204" pitchFamily="34" charset="-120"/>
              </a:rPr>
              <a:t>什麼是兒童人權呢？</a:t>
            </a:r>
            <a:endParaRPr lang="zh-TW" altLang="en-US" dirty="0">
              <a:solidFill>
                <a:schemeClr val="accent1">
                  <a:lumMod val="25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a:xfrm>
            <a:off x="3104290" y="3175085"/>
            <a:ext cx="2935419" cy="507831"/>
          </a:xfrm>
          <a:prstGeom prst="rect">
            <a:avLst/>
          </a:prstGeom>
        </p:spPr>
        <p:txBody>
          <a:bodyPr wrap="none">
            <a:spAutoFit/>
          </a:bodyPr>
          <a:lstStyle/>
          <a:p>
            <a:pPr marL="285750" indent="-285750">
              <a:lnSpc>
                <a:spcPct val="150000"/>
              </a:lnSpc>
              <a:buFont typeface="Arial" panose="020B0604020202020204" pitchFamily="34" charset="0"/>
              <a:buChar char="•"/>
            </a:pPr>
            <a:r>
              <a:rPr lang="zh-TW" altLang="en-US" dirty="0">
                <a:solidFill>
                  <a:srgbClr val="FFFFFF"/>
                </a:solidFill>
              </a:rPr>
              <a:t>確認權利後，如何落實？</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007095671"/>
              </p:ext>
            </p:extLst>
          </p:nvPr>
        </p:nvGraphicFramePr>
        <p:xfrm>
          <a:off x="932376" y="1700213"/>
          <a:ext cx="7772400" cy="4395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546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30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55576" y="1484784"/>
            <a:ext cx="6347714" cy="3880773"/>
          </a:xfrm>
        </p:spPr>
        <p:txBody>
          <a:bodyPr>
            <a:normAutofit/>
          </a:bodyPr>
          <a:lstStyle/>
          <a:p>
            <a:r>
              <a:rPr lang="zh-TW" altLang="en-US" sz="2800" dirty="0" smtClean="0">
                <a:latin typeface="標楷體" panose="03000509000000000000" pitchFamily="65" charset="-120"/>
                <a:ea typeface="標楷體" panose="03000509000000000000" pitchFamily="65" charset="-120"/>
              </a:rPr>
              <a:t>近</a:t>
            </a:r>
            <a:r>
              <a:rPr lang="en-US" altLang="zh-TW" sz="2800" dirty="0" smtClean="0">
                <a:latin typeface="標楷體" panose="03000509000000000000" pitchFamily="65" charset="-120"/>
                <a:ea typeface="標楷體" panose="03000509000000000000" pitchFamily="65" charset="-120"/>
              </a:rPr>
              <a:t>20</a:t>
            </a:r>
            <a:r>
              <a:rPr lang="zh-TW" altLang="en-US" sz="2800" dirty="0" smtClean="0">
                <a:latin typeface="標楷體" panose="03000509000000000000" pitchFamily="65" charset="-120"/>
                <a:ea typeface="標楷體" panose="03000509000000000000" pitchFamily="65" charset="-120"/>
              </a:rPr>
              <a:t>年來，由於網路的興起，戀童癖者利用網路對兒少進行性剝削的案例快速增加，故西方國家投入相當多的資源於防制網路上的兒少性剝削。</a:t>
            </a:r>
            <a:endParaRPr lang="en-US" altLang="zh-TW" sz="2800" dirty="0" smtClean="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網路兒少性剝削，主要有兩種態樣</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r>
              <a:rPr lang="en-US" altLang="zh-TW" sz="2800" dirty="0" smtClean="0">
                <a:latin typeface="標楷體" panose="03000509000000000000" pitchFamily="65" charset="-120"/>
                <a:ea typeface="標楷體" panose="03000509000000000000" pitchFamily="65" charset="-120"/>
              </a:rPr>
              <a:t>1.</a:t>
            </a:r>
            <a:r>
              <a:rPr lang="zh-TW" altLang="en-US" sz="2800" dirty="0" smtClean="0">
                <a:latin typeface="標楷體" panose="03000509000000000000" pitchFamily="65" charset="-120"/>
                <a:ea typeface="標楷體" panose="03000509000000000000" pitchFamily="65" charset="-120"/>
              </a:rPr>
              <a:t>兒童色情</a:t>
            </a:r>
            <a:r>
              <a:rPr lang="en-US" altLang="zh-TW" sz="2800" dirty="0" smtClean="0">
                <a:latin typeface="標楷體" panose="03000509000000000000" pitchFamily="65" charset="-120"/>
                <a:ea typeface="標楷體" panose="03000509000000000000" pitchFamily="65" charset="-120"/>
              </a:rPr>
              <a:t>(child pornography)</a:t>
            </a:r>
          </a:p>
          <a:p>
            <a:r>
              <a:rPr lang="en-US" altLang="zh-TW" sz="2800" dirty="0" smtClean="0">
                <a:latin typeface="標楷體" panose="03000509000000000000" pitchFamily="65" charset="-120"/>
                <a:ea typeface="標楷體" panose="03000509000000000000" pitchFamily="65" charset="-120"/>
              </a:rPr>
              <a:t>2.</a:t>
            </a:r>
            <a:r>
              <a:rPr lang="zh-TW" altLang="en-US" sz="2800" dirty="0" smtClean="0">
                <a:latin typeface="標楷體" panose="03000509000000000000" pitchFamily="65" charset="-120"/>
                <a:ea typeface="標楷體" panose="03000509000000000000" pitchFamily="65" charset="-120"/>
              </a:rPr>
              <a:t>網路誘拐</a:t>
            </a:r>
            <a:r>
              <a:rPr lang="en-US" altLang="zh-TW" sz="2800" dirty="0" smtClean="0">
                <a:latin typeface="標楷體" panose="03000509000000000000" pitchFamily="65" charset="-120"/>
                <a:ea typeface="標楷體" panose="03000509000000000000" pitchFamily="65" charset="-120"/>
              </a:rPr>
              <a:t>(child grooming)</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31656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251520" y="260648"/>
            <a:ext cx="7772400" cy="6705600"/>
          </a:xfrm>
        </p:spPr>
        <p:txBody>
          <a:bodyPr/>
          <a:lstStyle/>
          <a:p>
            <a:pPr>
              <a:lnSpc>
                <a:spcPct val="90000"/>
              </a:lnSpc>
              <a:buFont typeface="Symbol" pitchFamily="18" charset="2"/>
              <a:buNone/>
            </a:pPr>
            <a:endParaRPr lang="zh-TW" altLang="en-US" sz="2400" b="1" dirty="0"/>
          </a:p>
          <a:p>
            <a:pPr>
              <a:lnSpc>
                <a:spcPct val="90000"/>
              </a:lnSpc>
              <a:spcBef>
                <a:spcPct val="100000"/>
              </a:spcBef>
              <a:buFont typeface="Symbol" pitchFamily="18" charset="2"/>
              <a:buNone/>
            </a:pPr>
            <a:r>
              <a:rPr lang="zh-TW" altLang="en-US" sz="2400" b="1" dirty="0">
                <a:latin typeface="標楷體" panose="03000509000000000000" pitchFamily="65" charset="-120"/>
                <a:ea typeface="標楷體" panose="03000509000000000000" pitchFamily="65" charset="-120"/>
              </a:rPr>
              <a:t>一、兒童色情</a:t>
            </a:r>
          </a:p>
          <a:p>
            <a:pPr>
              <a:lnSpc>
                <a:spcPct val="90000"/>
              </a:lnSpc>
              <a:spcBef>
                <a:spcPct val="100000"/>
              </a:spcBef>
              <a:buFont typeface="Symbol" pitchFamily="18" charset="2"/>
              <a:buNone/>
            </a:pPr>
            <a:r>
              <a:rPr lang="zh-TW" altLang="en-US" sz="2800" b="1" dirty="0">
                <a:latin typeface="標楷體" panose="03000509000000000000" pitchFamily="65" charset="-120"/>
                <a:ea typeface="標楷體" panose="03000509000000000000" pitchFamily="65" charset="-120"/>
              </a:rPr>
              <a:t>定義：</a:t>
            </a:r>
            <a:r>
              <a:rPr lang="zh-TW" altLang="en-US" sz="2800" dirty="0">
                <a:latin typeface="標楷體" panose="03000509000000000000" pitchFamily="65" charset="-120"/>
                <a:ea typeface="標楷體" panose="03000509000000000000" pitchFamily="65" charset="-120"/>
              </a:rPr>
              <a:t>兒童性剝削的視覺描繪，其重心為</a:t>
            </a:r>
            <a:r>
              <a:rPr lang="zh-TW" altLang="en-US" sz="2800" dirty="0" smtClean="0">
                <a:latin typeface="標楷體" panose="03000509000000000000" pitchFamily="65" charset="-120"/>
                <a:ea typeface="標楷體" panose="03000509000000000000" pitchFamily="65" charset="-120"/>
              </a:rPr>
              <a:t>兒童之</a:t>
            </a:r>
            <a:r>
              <a:rPr lang="zh-TW" altLang="en-US" sz="2800" dirty="0">
                <a:latin typeface="標楷體" panose="03000509000000000000" pitchFamily="65" charset="-120"/>
                <a:ea typeface="標楷體" panose="03000509000000000000" pitchFamily="65" charset="-120"/>
              </a:rPr>
              <a:t>性行為及性器官</a:t>
            </a:r>
            <a:r>
              <a:rPr lang="zh-TW" altLang="en-US" sz="2800"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a:p>
            <a:pPr>
              <a:lnSpc>
                <a:spcPct val="90000"/>
              </a:lnSpc>
              <a:spcBef>
                <a:spcPct val="100000"/>
              </a:spcBef>
              <a:buFont typeface="Symbol" pitchFamily="18" charset="2"/>
              <a:buNone/>
            </a:pPr>
            <a:r>
              <a:rPr lang="zh-TW" altLang="en-US" sz="2400" dirty="0">
                <a:latin typeface="+mn-ea"/>
              </a:rPr>
              <a:t> </a:t>
            </a:r>
            <a:r>
              <a:rPr lang="zh-TW" altLang="en-US" sz="2800" dirty="0">
                <a:latin typeface="標楷體" panose="03000509000000000000" pitchFamily="65" charset="-120"/>
                <a:ea typeface="標楷體" panose="03000509000000000000" pitchFamily="65" charset="-120"/>
              </a:rPr>
              <a:t>兒童色情的可罰性：兒童色情摧毀兒童的人格</a:t>
            </a:r>
            <a:r>
              <a:rPr lang="zh-TW" altLang="en-US" sz="2800" dirty="0" smtClean="0">
                <a:latin typeface="標楷體" panose="03000509000000000000" pitchFamily="65" charset="-120"/>
                <a:ea typeface="標楷體" panose="03000509000000000000" pitchFamily="65" charset="-120"/>
              </a:rPr>
              <a:t>尊嚴</a:t>
            </a:r>
            <a:r>
              <a:rPr lang="zh-TW" altLang="en-US" sz="2800" dirty="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而</a:t>
            </a:r>
            <a:r>
              <a:rPr lang="zh-TW" altLang="en-US" sz="2800" dirty="0">
                <a:latin typeface="標楷體" panose="03000509000000000000" pitchFamily="65" charset="-120"/>
                <a:ea typeface="標楷體" panose="03000509000000000000" pitchFamily="65" charset="-120"/>
              </a:rPr>
              <a:t>其目的則為滿足成年人〈</a:t>
            </a:r>
            <a:r>
              <a:rPr lang="zh-TW" altLang="en-US" sz="2800" dirty="0" smtClean="0">
                <a:latin typeface="標楷體" panose="03000509000000000000" pitchFamily="65" charset="-120"/>
                <a:ea typeface="標楷體" panose="03000509000000000000" pitchFamily="65" charset="-120"/>
              </a:rPr>
              <a:t>戀童</a:t>
            </a:r>
            <a:r>
              <a:rPr lang="zh-TW" altLang="en-US" sz="2800" dirty="0">
                <a:latin typeface="標楷體" panose="03000509000000000000" pitchFamily="65" charset="-120"/>
                <a:ea typeface="標楷體" panose="03000509000000000000" pitchFamily="65" charset="-120"/>
              </a:rPr>
              <a:t>症者〉的性慾或謀取商業</a:t>
            </a:r>
            <a:r>
              <a:rPr lang="zh-TW" altLang="en-US" sz="2800" dirty="0" smtClean="0">
                <a:latin typeface="標楷體" panose="03000509000000000000" pitchFamily="65" charset="-120"/>
                <a:ea typeface="標楷體" panose="03000509000000000000" pitchFamily="65" charset="-120"/>
              </a:rPr>
              <a:t>利益</a:t>
            </a:r>
            <a:r>
              <a:rPr lang="zh-TW" altLang="en-US" sz="2800" dirty="0">
                <a:latin typeface="標楷體" panose="03000509000000000000" pitchFamily="65" charset="-120"/>
                <a:ea typeface="標楷體" panose="03000509000000000000" pitchFamily="65" charset="-120"/>
              </a:rPr>
              <a:t>。美國聯邦最高法院在</a:t>
            </a:r>
            <a:r>
              <a:rPr lang="zh-TW" altLang="en-US" sz="2800" dirty="0" smtClean="0">
                <a:latin typeface="標楷體" panose="03000509000000000000" pitchFamily="65" charset="-120"/>
                <a:ea typeface="標楷體" panose="03000509000000000000" pitchFamily="65" charset="-120"/>
              </a:rPr>
              <a:t>1982年</a:t>
            </a:r>
            <a:r>
              <a:rPr lang="zh-TW" altLang="en-US" sz="2800" dirty="0">
                <a:latin typeface="標楷體" panose="03000509000000000000" pitchFamily="65" charset="-120"/>
                <a:ea typeface="標楷體" panose="03000509000000000000" pitchFamily="65" charset="-120"/>
              </a:rPr>
              <a:t>的一項判決</a:t>
            </a:r>
            <a:r>
              <a:rPr lang="zh-TW" altLang="en-US" sz="2800" b="1" dirty="0">
                <a:latin typeface="標楷體" panose="03000509000000000000" pitchFamily="65" charset="-120"/>
                <a:ea typeface="標楷體" panose="03000509000000000000" pitchFamily="65" charset="-120"/>
              </a:rPr>
              <a:t>〈</a:t>
            </a:r>
            <a:r>
              <a:rPr lang="en-US" altLang="zh-TW" sz="2800" b="1" dirty="0">
                <a:latin typeface="標楷體" panose="03000509000000000000" pitchFamily="65" charset="-120"/>
                <a:ea typeface="標楷體" panose="03000509000000000000" pitchFamily="65" charset="-120"/>
              </a:rPr>
              <a:t>New York v. Ferber </a:t>
            </a:r>
            <a:r>
              <a:rPr lang="en-US" altLang="zh-TW" sz="2800" b="1"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中</a:t>
            </a:r>
            <a:r>
              <a:rPr lang="zh-TW" altLang="en-US" sz="2800" dirty="0">
                <a:latin typeface="標楷體" panose="03000509000000000000" pitchFamily="65" charset="-120"/>
                <a:ea typeface="標楷體" panose="03000509000000000000" pitchFamily="65" charset="-120"/>
              </a:rPr>
              <a:t>表示：兒童色情屬於</a:t>
            </a:r>
            <a:r>
              <a:rPr lang="zh-TW" altLang="en-US" sz="2800" dirty="0" smtClean="0">
                <a:latin typeface="標楷體" panose="03000509000000000000" pitchFamily="65" charset="-120"/>
                <a:ea typeface="標楷體" panose="03000509000000000000" pitchFamily="65" charset="-120"/>
              </a:rPr>
              <a:t>憲法增修條文第一條之</a:t>
            </a:r>
            <a:r>
              <a:rPr lang="zh-TW" altLang="en-US" sz="2800" dirty="0">
                <a:latin typeface="標楷體" panose="03000509000000000000" pitchFamily="65" charset="-120"/>
                <a:ea typeface="標楷體" panose="03000509000000000000" pitchFamily="65" charset="-120"/>
              </a:rPr>
              <a:t>例外，因為它</a:t>
            </a:r>
            <a:r>
              <a:rPr lang="zh-TW" altLang="en-US" sz="2800" dirty="0" smtClean="0">
                <a:latin typeface="標楷體" panose="03000509000000000000" pitchFamily="65" charset="-120"/>
                <a:ea typeface="標楷體" panose="03000509000000000000" pitchFamily="65" charset="-120"/>
              </a:rPr>
              <a:t>剝削及</a:t>
            </a:r>
            <a:r>
              <a:rPr lang="zh-TW" altLang="en-US" sz="2800" dirty="0">
                <a:latin typeface="標楷體" panose="03000509000000000000" pitchFamily="65" charset="-120"/>
                <a:ea typeface="標楷體" panose="03000509000000000000" pitchFamily="65" charset="-120"/>
              </a:rPr>
              <a:t>濫用我們國家的年輕人。</a:t>
            </a:r>
            <a:endParaRPr lang="en-US" altLang="zh-TW" sz="2800" dirty="0">
              <a:latin typeface="標楷體" panose="03000509000000000000" pitchFamily="65" charset="-120"/>
              <a:ea typeface="標楷體" panose="03000509000000000000" pitchFamily="65" charset="-120"/>
            </a:endParaRPr>
          </a:p>
          <a:p>
            <a:pPr>
              <a:lnSpc>
                <a:spcPct val="90000"/>
              </a:lnSpc>
              <a:spcBef>
                <a:spcPct val="100000"/>
              </a:spcBef>
              <a:buFont typeface="Symbol" pitchFamily="18" charset="2"/>
              <a:buNone/>
            </a:pPr>
            <a:endParaRPr lang="zh-TW" altLang="en-US" sz="2200" dirty="0"/>
          </a:p>
        </p:txBody>
      </p:sp>
    </p:spTree>
    <p:extLst>
      <p:ext uri="{BB962C8B-B14F-4D97-AF65-F5344CB8AC3E}">
        <p14:creationId xmlns:p14="http://schemas.microsoft.com/office/powerpoint/2010/main" val="1517554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idx="1"/>
          </p:nvPr>
        </p:nvSpPr>
        <p:spPr>
          <a:xfrm>
            <a:off x="0" y="548680"/>
            <a:ext cx="7772400" cy="6705600"/>
          </a:xfrm>
        </p:spPr>
        <p:txBody>
          <a:bodyPr>
            <a:normAutofit/>
          </a:bodyPr>
          <a:lstStyle/>
          <a:p>
            <a:pPr>
              <a:lnSpc>
                <a:spcPct val="90000"/>
              </a:lnSpc>
              <a:buFont typeface="Symbol" pitchFamily="18" charset="2"/>
              <a:buNone/>
            </a:pPr>
            <a:r>
              <a:rPr lang="zh-TW" altLang="en-US" sz="2200" dirty="0">
                <a:latin typeface="標楷體" pitchFamily="65" charset="-120"/>
                <a:ea typeface="標楷體" pitchFamily="65" charset="-120"/>
              </a:rPr>
              <a:t>  </a:t>
            </a:r>
            <a:r>
              <a:rPr lang="zh-TW" altLang="en-US" sz="2400" dirty="0">
                <a:latin typeface="標楷體" pitchFamily="65" charset="-120"/>
                <a:ea typeface="標楷體" pitchFamily="65" charset="-120"/>
              </a:rPr>
              <a:t>法律：對製造、散布、販賣及持有者嚴厲處罰。例如：</a:t>
            </a:r>
            <a:r>
              <a:rPr lang="zh-TW" altLang="en-US" sz="2400" dirty="0" smtClean="0">
                <a:latin typeface="標楷體" pitchFamily="65" charset="-120"/>
                <a:ea typeface="標楷體" pitchFamily="65" charset="-120"/>
              </a:rPr>
              <a:t>英國 1978年</a:t>
            </a:r>
            <a:r>
              <a:rPr lang="zh-TW" altLang="en-US" sz="2400" dirty="0">
                <a:latin typeface="標楷體" pitchFamily="65" charset="-120"/>
                <a:ea typeface="標楷體" pitchFamily="65" charset="-120"/>
              </a:rPr>
              <a:t>之兒童保護法〈</a:t>
            </a:r>
            <a:r>
              <a:rPr lang="en-US" altLang="zh-TW" sz="2400" dirty="0">
                <a:latin typeface="標楷體" pitchFamily="65" charset="-120"/>
                <a:ea typeface="標楷體" pitchFamily="65" charset="-120"/>
              </a:rPr>
              <a:t>Protection </a:t>
            </a:r>
            <a:r>
              <a:rPr lang="en-US" altLang="zh-TW" sz="2400" dirty="0" smtClean="0">
                <a:latin typeface="標楷體" pitchFamily="65" charset="-120"/>
                <a:ea typeface="標楷體" pitchFamily="65" charset="-120"/>
              </a:rPr>
              <a:t>of</a:t>
            </a:r>
            <a:r>
              <a:rPr lang="zh-TW" altLang="en-US" sz="24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Children </a:t>
            </a:r>
            <a:r>
              <a:rPr lang="en-US" altLang="zh-TW" sz="2400" dirty="0">
                <a:latin typeface="標楷體" pitchFamily="65" charset="-120"/>
                <a:ea typeface="標楷體" pitchFamily="65" charset="-120"/>
              </a:rPr>
              <a:t>Act〉</a:t>
            </a:r>
            <a:r>
              <a:rPr lang="zh-TW" altLang="en-US" sz="2400" dirty="0" smtClean="0">
                <a:latin typeface="標楷體" pitchFamily="65" charset="-120"/>
                <a:ea typeface="標楷體" pitchFamily="65" charset="-120"/>
              </a:rPr>
              <a:t>對製造</a:t>
            </a:r>
            <a:r>
              <a:rPr lang="zh-TW" altLang="en-US" sz="2400" dirty="0">
                <a:latin typeface="標楷體" pitchFamily="65" charset="-120"/>
                <a:ea typeface="標楷體" pitchFamily="65" charset="-120"/>
              </a:rPr>
              <a:t>、散布及展示者，最高 處以10年以下有期徒刑。</a:t>
            </a:r>
          </a:p>
          <a:p>
            <a:pPr>
              <a:lnSpc>
                <a:spcPct val="90000"/>
              </a:lnSpc>
              <a:spcBef>
                <a:spcPct val="50000"/>
              </a:spcBef>
              <a:buFont typeface="Symbol" pitchFamily="18" charset="2"/>
              <a:buNone/>
            </a:pPr>
            <a:r>
              <a:rPr lang="zh-TW" altLang="en-US" sz="2400" dirty="0">
                <a:latin typeface="標楷體" pitchFamily="65" charset="-120"/>
                <a:ea typeface="標楷體" pitchFamily="65" charset="-120"/>
              </a:rPr>
              <a:t>   1.</a:t>
            </a:r>
            <a:r>
              <a:rPr lang="zh-TW" altLang="en-US" sz="2400" b="1" u="sng" dirty="0">
                <a:latin typeface="標楷體" pitchFamily="65" charset="-120"/>
                <a:ea typeface="標楷體" pitchFamily="65" charset="-120"/>
              </a:rPr>
              <a:t>持有</a:t>
            </a:r>
            <a:r>
              <a:rPr lang="zh-TW" altLang="en-US" sz="2400" dirty="0">
                <a:latin typeface="標楷體" pitchFamily="65" charset="-120"/>
                <a:ea typeface="標楷體" pitchFamily="65" charset="-120"/>
              </a:rPr>
              <a:t>：包括單純持有〈</a:t>
            </a:r>
            <a:r>
              <a:rPr lang="en-US" altLang="zh-TW" sz="2400" dirty="0">
                <a:latin typeface="標楷體" pitchFamily="65" charset="-120"/>
                <a:ea typeface="標楷體" pitchFamily="65" charset="-120"/>
              </a:rPr>
              <a:t>simple possession〉，</a:t>
            </a:r>
            <a:r>
              <a:rPr lang="zh-TW" altLang="en-US" sz="2400" dirty="0">
                <a:latin typeface="標楷體" pitchFamily="65" charset="-120"/>
                <a:ea typeface="標楷體" pitchFamily="65" charset="-120"/>
              </a:rPr>
              <a:t>歐盟成員</a:t>
            </a:r>
            <a:r>
              <a:rPr lang="zh-TW" altLang="en-US" sz="2400" dirty="0" smtClean="0">
                <a:latin typeface="標楷體" pitchFamily="65" charset="-120"/>
                <a:ea typeface="標楷體" pitchFamily="65" charset="-120"/>
              </a:rPr>
              <a:t>大都規定</a:t>
            </a:r>
            <a:r>
              <a:rPr lang="zh-TW" altLang="en-US" sz="2400" dirty="0">
                <a:latin typeface="標楷體" pitchFamily="65" charset="-120"/>
                <a:ea typeface="標楷體" pitchFamily="65" charset="-120"/>
              </a:rPr>
              <a:t>為2年以下有期徒刑。</a:t>
            </a:r>
          </a:p>
          <a:p>
            <a:pPr>
              <a:lnSpc>
                <a:spcPct val="90000"/>
              </a:lnSpc>
              <a:buFont typeface="Symbol" pitchFamily="18" charset="2"/>
              <a:buNone/>
            </a:pPr>
            <a:r>
              <a:rPr lang="zh-TW" altLang="en-US" sz="2400" dirty="0">
                <a:latin typeface="標楷體" pitchFamily="65" charset="-120"/>
                <a:ea typeface="標楷體" pitchFamily="65" charset="-120"/>
              </a:rPr>
              <a:t>   2.虛擬兒童色情〈</a:t>
            </a:r>
            <a:r>
              <a:rPr lang="en-US" altLang="zh-TW" sz="2400" dirty="0">
                <a:latin typeface="標楷體" pitchFamily="65" charset="-120"/>
                <a:ea typeface="標楷體" pitchFamily="65" charset="-120"/>
              </a:rPr>
              <a:t>virtual child pornography; pseudo-child </a:t>
            </a:r>
            <a:r>
              <a:rPr lang="en-US" altLang="zh-TW" sz="2400" dirty="0" smtClean="0">
                <a:latin typeface="標楷體" pitchFamily="65" charset="-120"/>
                <a:ea typeface="標楷體" pitchFamily="65" charset="-120"/>
              </a:rPr>
              <a:t>pornography〉</a:t>
            </a:r>
            <a:r>
              <a:rPr lang="zh-TW" altLang="en-US" sz="2400" dirty="0" smtClean="0">
                <a:latin typeface="標楷體" pitchFamily="65" charset="-120"/>
                <a:ea typeface="標楷體" pitchFamily="65" charset="-120"/>
              </a:rPr>
              <a:t>之</a:t>
            </a:r>
            <a:r>
              <a:rPr lang="zh-TW" altLang="en-US" sz="2400" dirty="0">
                <a:latin typeface="標楷體" pitchFamily="65" charset="-120"/>
                <a:ea typeface="標楷體" pitchFamily="65" charset="-120"/>
              </a:rPr>
              <a:t>製造、散布及販賣亦受處罰。但美國聯邦最高法院於2002年的一項判決〈</a:t>
            </a:r>
            <a:r>
              <a:rPr lang="en-US" altLang="zh-TW" sz="2400" dirty="0">
                <a:latin typeface="標楷體" pitchFamily="65" charset="-120"/>
                <a:ea typeface="標楷體" pitchFamily="65" charset="-120"/>
              </a:rPr>
              <a:t>Ashcroft v. Free Speech Coalition〉</a:t>
            </a:r>
            <a:r>
              <a:rPr lang="zh-TW" altLang="en-US" sz="2400" dirty="0">
                <a:latin typeface="標楷體" pitchFamily="65" charset="-120"/>
                <a:ea typeface="標楷體" pitchFamily="65" charset="-120"/>
              </a:rPr>
              <a:t>中認為處罰虛擬兒童色情的法律〈</a:t>
            </a:r>
            <a:r>
              <a:rPr lang="en-US" altLang="zh-TW" sz="2400" dirty="0">
                <a:latin typeface="標楷體" pitchFamily="65" charset="-120"/>
                <a:ea typeface="標楷體" pitchFamily="65" charset="-120"/>
              </a:rPr>
              <a:t>Child Pornography Prevention Act〉 </a:t>
            </a:r>
            <a:r>
              <a:rPr lang="zh-TW" altLang="en-US" sz="2400" dirty="0">
                <a:latin typeface="標楷體" pitchFamily="65" charset="-120"/>
                <a:ea typeface="標楷體" pitchFamily="65" charset="-120"/>
              </a:rPr>
              <a:t>侵害憲法上之言論自由權，判決該法違憲。之後，美國國會另立新法，予以處罰。在歐洲，無任何違憲爭議。</a:t>
            </a:r>
          </a:p>
          <a:p>
            <a:pPr>
              <a:lnSpc>
                <a:spcPct val="90000"/>
              </a:lnSpc>
              <a:spcBef>
                <a:spcPct val="50000"/>
              </a:spcBef>
              <a:buFont typeface="Symbol" pitchFamily="18" charset="2"/>
              <a:buNone/>
            </a:pPr>
            <a:r>
              <a:rPr lang="zh-TW" altLang="en-US" sz="2400" dirty="0">
                <a:latin typeface="標楷體" pitchFamily="65" charset="-120"/>
                <a:ea typeface="標楷體" pitchFamily="65" charset="-120"/>
              </a:rPr>
              <a:t>   3.部分國家考慮降低兒童年齡。</a:t>
            </a:r>
          </a:p>
          <a:p>
            <a:pPr>
              <a:lnSpc>
                <a:spcPct val="90000"/>
              </a:lnSpc>
              <a:spcBef>
                <a:spcPct val="50000"/>
              </a:spcBef>
              <a:buFont typeface="Symbol" pitchFamily="18" charset="2"/>
              <a:buNone/>
            </a:pPr>
            <a:r>
              <a:rPr lang="zh-TW" altLang="en-US" sz="2400" dirty="0">
                <a:latin typeface="標楷體" pitchFamily="65" charset="-120"/>
                <a:ea typeface="標楷體" pitchFamily="65" charset="-120"/>
              </a:rPr>
              <a:t>   </a:t>
            </a:r>
          </a:p>
        </p:txBody>
      </p:sp>
    </p:spTree>
    <p:extLst>
      <p:ext uri="{BB962C8B-B14F-4D97-AF65-F5344CB8AC3E}">
        <p14:creationId xmlns:p14="http://schemas.microsoft.com/office/powerpoint/2010/main" val="2667862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idx="1"/>
          </p:nvPr>
        </p:nvSpPr>
        <p:spPr>
          <a:xfrm>
            <a:off x="179512" y="332656"/>
            <a:ext cx="7772400" cy="6705600"/>
          </a:xfrm>
        </p:spPr>
        <p:txBody>
          <a:bodyPr>
            <a:normAutofit/>
          </a:bodyPr>
          <a:lstStyle/>
          <a:p>
            <a:pPr marL="287338" indent="-287338">
              <a:buFont typeface="Symbol" pitchFamily="18" charset="2"/>
              <a:buNone/>
            </a:pPr>
            <a:r>
              <a:rPr lang="zh-TW" altLang="en-US" sz="2000" dirty="0">
                <a:latin typeface="標楷體" panose="03000509000000000000" pitchFamily="65" charset="-120"/>
                <a:ea typeface="標楷體" panose="03000509000000000000" pitchFamily="65" charset="-120"/>
              </a:rPr>
              <a:t>二、</a:t>
            </a:r>
            <a:r>
              <a:rPr lang="zh-TW" altLang="en-US" sz="2000" dirty="0" smtClean="0">
                <a:latin typeface="標楷體" panose="03000509000000000000" pitchFamily="65" charset="-120"/>
                <a:ea typeface="標楷體" panose="03000509000000000000" pitchFamily="65" charset="-120"/>
              </a:rPr>
              <a:t>網路</a:t>
            </a:r>
            <a:r>
              <a:rPr lang="zh-TW" altLang="en-US" sz="2000" dirty="0">
                <a:latin typeface="標楷體" panose="03000509000000000000" pitchFamily="65" charset="-120"/>
                <a:ea typeface="標楷體" panose="03000509000000000000" pitchFamily="65" charset="-120"/>
              </a:rPr>
              <a:t>誘拐〈</a:t>
            </a:r>
            <a:r>
              <a:rPr lang="en-US" altLang="zh-TW" sz="2000" dirty="0">
                <a:latin typeface="標楷體" panose="03000509000000000000" pitchFamily="65" charset="-120"/>
                <a:ea typeface="標楷體" panose="03000509000000000000" pitchFamily="65" charset="-120"/>
              </a:rPr>
              <a:t>child grooming〉</a:t>
            </a:r>
          </a:p>
          <a:p>
            <a:pPr marL="287338" indent="-287338">
              <a:spcBef>
                <a:spcPct val="50000"/>
              </a:spcBef>
            </a:pPr>
            <a:r>
              <a:rPr lang="en-US" altLang="zh-TW" sz="2000" dirty="0">
                <a:latin typeface="標楷體" panose="03000509000000000000" pitchFamily="65" charset="-120"/>
                <a:ea typeface="標楷體" panose="03000509000000000000" pitchFamily="65" charset="-120"/>
              </a:rPr>
              <a:t>child grooming</a:t>
            </a:r>
            <a:r>
              <a:rPr lang="zh-TW" altLang="en-US" sz="2000" dirty="0">
                <a:latin typeface="標楷體" panose="03000509000000000000" pitchFamily="65" charset="-120"/>
                <a:ea typeface="標楷體" panose="03000509000000000000" pitchFamily="65" charset="-120"/>
              </a:rPr>
              <a:t> 係指意圖與兒童交往，降低兒童對性方面的警戒或與兒童建立親密的友誼，其最終目的在於與兒童發生性行為</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網路誘拐通常發生於聊天室，但也出現在</a:t>
            </a:r>
            <a:r>
              <a:rPr lang="en-US" altLang="zh-TW" sz="2000" dirty="0">
                <a:latin typeface="標楷體" panose="03000509000000000000" pitchFamily="65" charset="-120"/>
                <a:ea typeface="標楷體" panose="03000509000000000000" pitchFamily="65" charset="-120"/>
              </a:rPr>
              <a:t>P2P</a:t>
            </a:r>
            <a:r>
              <a:rPr lang="zh-TW" altLang="en-US" sz="2000" dirty="0">
                <a:latin typeface="標楷體" panose="03000509000000000000" pitchFamily="65" charset="-120"/>
                <a:ea typeface="標楷體" panose="03000509000000000000" pitchFamily="65" charset="-120"/>
              </a:rPr>
              <a:t>及線上遊戲等對兒童具有吸引力的網路場域。</a:t>
            </a:r>
          </a:p>
          <a:p>
            <a:pPr marL="287338" indent="-287338">
              <a:spcBef>
                <a:spcPct val="50000"/>
              </a:spcBef>
            </a:pPr>
            <a:r>
              <a:rPr lang="zh-TW" altLang="en-US" sz="2000" dirty="0">
                <a:latin typeface="標楷體" panose="03000509000000000000" pitchFamily="65" charset="-120"/>
                <a:ea typeface="標楷體" panose="03000509000000000000" pitchFamily="65" charset="-120"/>
              </a:rPr>
              <a:t>由於聊天室被認為是在公共場域所進行的對話，且常被誤認為具有高度的隱密性，因此兒童通常認為其較安全。這種錯誤的認知被戀童症者利用。在對話過程中要求提供個人興趣、身分相關資訊等等。漸漸地談話內容觸及兒童性經驗，寄發兒童色情圖片，乃至要求性交等。</a:t>
            </a:r>
          </a:p>
          <a:p>
            <a:pPr marL="287338" indent="-287338">
              <a:spcBef>
                <a:spcPct val="50000"/>
              </a:spcBef>
            </a:pPr>
            <a:r>
              <a:rPr lang="zh-TW" altLang="en-US" sz="2000" dirty="0">
                <a:latin typeface="標楷體" panose="03000509000000000000" pitchFamily="65" charset="-120"/>
                <a:ea typeface="標楷體" panose="03000509000000000000" pitchFamily="65" charset="-120"/>
              </a:rPr>
              <a:t>英國2003年性犯罪法第15條對此罪之構成要件如下：</a:t>
            </a:r>
          </a:p>
          <a:p>
            <a:pPr marL="287338" indent="-287338">
              <a:buFont typeface="Symbol" pitchFamily="18" charset="2"/>
              <a:buNone/>
            </a:pPr>
            <a:r>
              <a:rPr lang="zh-TW" altLang="en-US" sz="2000" dirty="0">
                <a:latin typeface="標楷體" panose="03000509000000000000" pitchFamily="65" charset="-120"/>
                <a:ea typeface="標楷體" panose="03000509000000000000" pitchFamily="65" charset="-120"/>
              </a:rPr>
              <a:t>    1.犯罪意圖；2.行為人為18歲以上之人；3.被害</a:t>
            </a:r>
            <a:r>
              <a:rPr lang="zh-TW" altLang="en-US" sz="2000" dirty="0" smtClean="0">
                <a:latin typeface="標楷體" panose="03000509000000000000" pitchFamily="65" charset="-120"/>
                <a:ea typeface="標楷體" panose="03000509000000000000" pitchFamily="65" charset="-120"/>
              </a:rPr>
              <a:t>人為未滿16歲之</a:t>
            </a:r>
            <a:r>
              <a:rPr lang="zh-TW" altLang="en-US" sz="2000" dirty="0">
                <a:latin typeface="標楷體" panose="03000509000000000000" pitchFamily="65" charset="-120"/>
                <a:ea typeface="標楷體" panose="03000509000000000000" pitchFamily="65" charset="-120"/>
              </a:rPr>
              <a:t>兒童；4.行為人先以見面或溝通〈網路〉方式與被害人至少二次聯繫。</a:t>
            </a:r>
          </a:p>
          <a:p>
            <a:pPr marL="287338" indent="-287338"/>
            <a:r>
              <a:rPr lang="zh-TW" altLang="en-US" sz="2000" dirty="0">
                <a:latin typeface="標楷體" panose="03000509000000000000" pitchFamily="65" charset="-120"/>
                <a:ea typeface="標楷體" panose="03000509000000000000" pitchFamily="65" charset="-120"/>
              </a:rPr>
              <a:t>偵察</a:t>
            </a:r>
            <a:r>
              <a:rPr lang="en-US" altLang="zh-TW" sz="2000" dirty="0">
                <a:latin typeface="標楷體" panose="03000509000000000000" pitchFamily="65" charset="-120"/>
                <a:ea typeface="標楷體" panose="03000509000000000000" pitchFamily="65" charset="-120"/>
              </a:rPr>
              <a:t>child grooming</a:t>
            </a:r>
            <a:r>
              <a:rPr lang="zh-TW" altLang="en-US" sz="2000" dirty="0">
                <a:latin typeface="標楷體" panose="03000509000000000000" pitchFamily="65" charset="-120"/>
                <a:ea typeface="標楷體" panose="03000509000000000000" pitchFamily="65" charset="-120"/>
              </a:rPr>
              <a:t> 最有效及普遍之方式：網路釣魚。警察於網路上偽裝為兒童，引戀童症者上勾，相約見面時予以逮捕。在歐洲，針對此種犯罪，釣魚手段被認為符合比例原則。</a:t>
            </a:r>
          </a:p>
        </p:txBody>
      </p:sp>
    </p:spTree>
    <p:extLst>
      <p:ext uri="{BB962C8B-B14F-4D97-AF65-F5344CB8AC3E}">
        <p14:creationId xmlns:p14="http://schemas.microsoft.com/office/powerpoint/2010/main" val="48986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836712"/>
            <a:ext cx="1906719" cy="648072"/>
          </a:xfrm>
        </p:spPr>
        <p:txBody>
          <a:bodyPr>
            <a:normAutofit/>
          </a:bodyPr>
          <a:lstStyle/>
          <a:p>
            <a:r>
              <a:rPr lang="zh-TW" altLang="en-US" sz="2800" dirty="0" smtClean="0">
                <a:solidFill>
                  <a:schemeClr val="tx1"/>
                </a:solidFill>
                <a:latin typeface="標楷體" panose="03000509000000000000" pitchFamily="65" charset="-120"/>
                <a:ea typeface="標楷體" panose="03000509000000000000" pitchFamily="65" charset="-120"/>
              </a:rPr>
              <a:t>我國法律</a:t>
            </a:r>
            <a:endParaRPr lang="zh-TW" altLang="en-US" sz="2800"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11560" y="1844824"/>
            <a:ext cx="6347714" cy="3880773"/>
          </a:xfrm>
        </p:spPr>
        <p:txBody>
          <a:bodyPr>
            <a:normAutofit/>
          </a:bodyPr>
          <a:lstStyle/>
          <a:p>
            <a:r>
              <a:rPr lang="zh-TW" altLang="en-US" sz="2800" dirty="0" smtClean="0">
                <a:latin typeface="標楷體" pitchFamily="65" charset="-120"/>
                <a:ea typeface="標楷體" pitchFamily="65" charset="-120"/>
              </a:rPr>
              <a:t>民國</a:t>
            </a:r>
            <a:r>
              <a:rPr lang="en-US" altLang="zh-TW" sz="2800" dirty="0" smtClean="0">
                <a:latin typeface="標楷體" pitchFamily="65" charset="-120"/>
                <a:ea typeface="標楷體" pitchFamily="65" charset="-120"/>
              </a:rPr>
              <a:t>84</a:t>
            </a:r>
            <a:r>
              <a:rPr lang="zh-TW" altLang="en-US" sz="2800" dirty="0" smtClean="0">
                <a:latin typeface="標楷體" pitchFamily="65" charset="-120"/>
                <a:ea typeface="標楷體" pitchFamily="65" charset="-120"/>
              </a:rPr>
              <a:t>年通過的兒童及少年性交易防制條例第</a:t>
            </a:r>
            <a:r>
              <a:rPr lang="en-US" altLang="zh-TW" sz="2800" dirty="0" smtClean="0">
                <a:latin typeface="標楷體" pitchFamily="65" charset="-120"/>
                <a:ea typeface="標楷體" pitchFamily="65" charset="-120"/>
              </a:rPr>
              <a:t>22</a:t>
            </a:r>
            <a:r>
              <a:rPr lang="zh-TW" altLang="en-US" sz="2800" dirty="0" smtClean="0">
                <a:latin typeface="標楷體" pitchFamily="65" charset="-120"/>
                <a:ea typeface="標楷體" pitchFamily="65" charset="-120"/>
              </a:rPr>
              <a:t>條至第</a:t>
            </a:r>
            <a:r>
              <a:rPr lang="en-US" altLang="zh-TW" sz="2800" dirty="0" smtClean="0">
                <a:latin typeface="標楷體" pitchFamily="65" charset="-120"/>
                <a:ea typeface="標楷體" pitchFamily="65" charset="-120"/>
              </a:rPr>
              <a:t>36</a:t>
            </a:r>
            <a:r>
              <a:rPr lang="zh-TW" altLang="en-US" sz="2800" dirty="0" smtClean="0">
                <a:latin typeface="標楷體" pitchFamily="65" charset="-120"/>
                <a:ea typeface="標楷體" pitchFamily="65" charset="-120"/>
              </a:rPr>
              <a:t>條之</a:t>
            </a:r>
            <a:r>
              <a:rPr lang="en-US" altLang="zh-TW" sz="2800"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，有相關的處罰規定。</a:t>
            </a:r>
            <a:endParaRPr lang="en-US" altLang="zh-TW" sz="2800" dirty="0" smtClean="0">
              <a:latin typeface="標楷體" pitchFamily="65" charset="-120"/>
              <a:ea typeface="標楷體" pitchFamily="65" charset="-120"/>
            </a:endParaRPr>
          </a:p>
          <a:p>
            <a:r>
              <a:rPr lang="zh-TW" altLang="en-US" sz="2800" dirty="0">
                <a:latin typeface="標楷體" pitchFamily="65" charset="-120"/>
                <a:ea typeface="標楷體" pitchFamily="65" charset="-120"/>
              </a:rPr>
              <a:t>本條例於民國</a:t>
            </a:r>
            <a:r>
              <a:rPr lang="en-US" altLang="zh-TW" sz="2800" dirty="0">
                <a:latin typeface="標楷體" pitchFamily="65" charset="-120"/>
                <a:ea typeface="標楷體" pitchFamily="65" charset="-120"/>
              </a:rPr>
              <a:t>104</a:t>
            </a:r>
            <a:r>
              <a:rPr lang="zh-TW" altLang="en-US" sz="2800" dirty="0">
                <a:latin typeface="標楷體" pitchFamily="65" charset="-120"/>
                <a:ea typeface="標楷體" pitchFamily="65" charset="-120"/>
              </a:rPr>
              <a:t>年</a:t>
            </a:r>
            <a:r>
              <a:rPr lang="en-US" altLang="zh-TW" sz="2800" dirty="0">
                <a:latin typeface="標楷體" pitchFamily="65" charset="-120"/>
                <a:ea typeface="標楷體" pitchFamily="65" charset="-120"/>
              </a:rPr>
              <a:t>2</a:t>
            </a:r>
            <a:r>
              <a:rPr lang="zh-TW" altLang="en-US" sz="2800" dirty="0">
                <a:latin typeface="標楷體" pitchFamily="65" charset="-120"/>
                <a:ea typeface="標楷體" pitchFamily="65" charset="-120"/>
              </a:rPr>
              <a:t>月</a:t>
            </a:r>
            <a:r>
              <a:rPr lang="en-US" altLang="zh-TW" sz="2800" dirty="0" smtClean="0">
                <a:latin typeface="標楷體" pitchFamily="65" charset="-120"/>
                <a:ea typeface="標楷體" pitchFamily="65" charset="-120"/>
              </a:rPr>
              <a:t>4</a:t>
            </a:r>
            <a:r>
              <a:rPr lang="zh-TW" altLang="en-US" sz="2800" dirty="0" smtClean="0">
                <a:latin typeface="標楷體" pitchFamily="65" charset="-120"/>
                <a:ea typeface="標楷體" pitchFamily="65" charset="-120"/>
              </a:rPr>
              <a:t>日修正，並修正其名稱為兒童及少年性剝削防制條例，</a:t>
            </a:r>
            <a:r>
              <a:rPr lang="en-US" altLang="zh-TW" sz="2800" dirty="0" smtClean="0">
                <a:latin typeface="標楷體" pitchFamily="65" charset="-120"/>
                <a:ea typeface="標楷體" pitchFamily="65" charset="-120"/>
              </a:rPr>
              <a:t>106</a:t>
            </a:r>
            <a:r>
              <a:rPr lang="zh-TW" altLang="en-US" sz="2800" dirty="0" smtClean="0">
                <a:latin typeface="標楷體" pitchFamily="65" charset="-120"/>
                <a:ea typeface="標楷體" pitchFamily="65" charset="-120"/>
              </a:rPr>
              <a:t>年</a:t>
            </a:r>
            <a:r>
              <a:rPr lang="en-US" altLang="zh-TW" sz="2800" dirty="0" smtClean="0">
                <a:latin typeface="標楷體" pitchFamily="65" charset="-120"/>
                <a:ea typeface="標楷體" pitchFamily="65" charset="-120"/>
              </a:rPr>
              <a:t>1</a:t>
            </a:r>
            <a:r>
              <a:rPr lang="zh-TW" altLang="en-US" sz="2800" dirty="0" smtClean="0">
                <a:latin typeface="標楷體" pitchFamily="65" charset="-120"/>
                <a:ea typeface="標楷體" pitchFamily="65" charset="-120"/>
              </a:rPr>
              <a:t>月</a:t>
            </a:r>
            <a:r>
              <a:rPr lang="en-US" altLang="zh-TW" sz="2800" dirty="0" smtClean="0">
                <a:latin typeface="標楷體" pitchFamily="65" charset="-120"/>
                <a:ea typeface="標楷體" pitchFamily="65" charset="-120"/>
              </a:rPr>
              <a:t>1</a:t>
            </a:r>
            <a:r>
              <a:rPr lang="zh-TW" altLang="en-US" sz="2800" dirty="0" smtClean="0">
                <a:latin typeface="標楷體" pitchFamily="65" charset="-120"/>
                <a:ea typeface="標楷體" pitchFamily="65" charset="-120"/>
              </a:rPr>
              <a:t>日施行。新法也修正了部分的處罰規定。另</a:t>
            </a:r>
            <a:r>
              <a:rPr lang="en-US" altLang="zh-TW" sz="2800" dirty="0" smtClean="0">
                <a:latin typeface="標楷體" pitchFamily="65" charset="-120"/>
                <a:ea typeface="標楷體" pitchFamily="65" charset="-120"/>
              </a:rPr>
              <a:t>106</a:t>
            </a:r>
            <a:r>
              <a:rPr lang="zh-TW" altLang="en-US" sz="2800" dirty="0" smtClean="0">
                <a:latin typeface="標楷體" pitchFamily="65" charset="-120"/>
                <a:ea typeface="標楷體" pitchFamily="65" charset="-120"/>
              </a:rPr>
              <a:t>年及</a:t>
            </a:r>
            <a:r>
              <a:rPr lang="en-US" altLang="zh-TW" sz="2800" dirty="0" smtClean="0">
                <a:latin typeface="標楷體" pitchFamily="65" charset="-120"/>
                <a:ea typeface="標楷體" pitchFamily="65" charset="-120"/>
              </a:rPr>
              <a:t>107</a:t>
            </a:r>
            <a:r>
              <a:rPr lang="zh-TW" altLang="en-US" sz="2800" dirty="0" smtClean="0">
                <a:latin typeface="標楷體" pitchFamily="65" charset="-120"/>
                <a:ea typeface="標楷體" pitchFamily="65" charset="-120"/>
              </a:rPr>
              <a:t>年再次修正部分規定。</a:t>
            </a:r>
            <a:endParaRPr lang="en-US" altLang="zh-TW" sz="2800" dirty="0" smtClean="0">
              <a:latin typeface="標楷體" pitchFamily="65" charset="-120"/>
              <a:ea typeface="標楷體" pitchFamily="65" charset="-120"/>
            </a:endParaRPr>
          </a:p>
        </p:txBody>
      </p:sp>
    </p:spTree>
    <p:extLst>
      <p:ext uri="{BB962C8B-B14F-4D97-AF65-F5344CB8AC3E}">
        <p14:creationId xmlns:p14="http://schemas.microsoft.com/office/powerpoint/2010/main" val="180489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834110"/>
            <a:ext cx="7346777" cy="1320800"/>
          </a:xfrm>
        </p:spPr>
        <p:txBody>
          <a:bodyPr>
            <a:normAutofit/>
          </a:bodyPr>
          <a:lstStyle/>
          <a:p>
            <a:r>
              <a:rPr lang="zh-TW" altLang="en-US" dirty="0" smtClean="0">
                <a:solidFill>
                  <a:schemeClr val="tx1"/>
                </a:solidFill>
                <a:latin typeface="標楷體" panose="03000509000000000000" pitchFamily="65" charset="-120"/>
                <a:ea typeface="標楷體" panose="03000509000000000000" pitchFamily="65" charset="-120"/>
              </a:rPr>
              <a:t>兒童及少年性剝削防制條例第</a:t>
            </a:r>
            <a:r>
              <a:rPr lang="en-US" altLang="zh-TW" dirty="0" smtClean="0">
                <a:solidFill>
                  <a:schemeClr val="tx1"/>
                </a:solidFill>
                <a:latin typeface="標楷體" panose="03000509000000000000" pitchFamily="65" charset="-120"/>
                <a:ea typeface="標楷體" panose="03000509000000000000" pitchFamily="65" charset="-120"/>
              </a:rPr>
              <a:t>2</a:t>
            </a:r>
            <a:r>
              <a:rPr lang="zh-TW" altLang="en-US" dirty="0" smtClean="0">
                <a:solidFill>
                  <a:schemeClr val="tx1"/>
                </a:solidFill>
                <a:latin typeface="標楷體" panose="03000509000000000000" pitchFamily="65" charset="-120"/>
                <a:ea typeface="標楷體" panose="03000509000000000000" pitchFamily="65" charset="-120"/>
              </a:rPr>
              <a:t>條</a:t>
            </a:r>
            <a:endParaRPr lang="zh-TW" altLang="en-US" dirty="0">
              <a:solidFill>
                <a:schemeClr val="tx1"/>
              </a:solidFill>
            </a:endParaRPr>
          </a:p>
        </p:txBody>
      </p:sp>
      <p:sp>
        <p:nvSpPr>
          <p:cNvPr id="3" name="內容版面配置區 2"/>
          <p:cNvSpPr>
            <a:spLocks noGrp="1"/>
          </p:cNvSpPr>
          <p:nvPr>
            <p:ph idx="1"/>
          </p:nvPr>
        </p:nvSpPr>
        <p:spPr>
          <a:xfrm>
            <a:off x="251520" y="1772816"/>
            <a:ext cx="7346777" cy="3880773"/>
          </a:xfrm>
        </p:spPr>
        <p:txBody>
          <a:bodyPr>
            <a:noAutofit/>
          </a:bodyPr>
          <a:lstStyle/>
          <a:p>
            <a:pPr>
              <a:lnSpc>
                <a:spcPct val="170000"/>
              </a:lnSpc>
            </a:pPr>
            <a:r>
              <a:rPr lang="zh-TW" altLang="en-US" sz="2000" dirty="0" smtClean="0">
                <a:latin typeface="標楷體" panose="03000509000000000000" pitchFamily="65" charset="-120"/>
                <a:ea typeface="標楷體" panose="03000509000000000000" pitchFamily="65" charset="-120"/>
              </a:rPr>
              <a:t>本條例所稱兒童或少年性剝削，係指下列行為之一： </a:t>
            </a:r>
            <a:endParaRPr lang="en-US" altLang="zh-TW" sz="2000" dirty="0" smtClean="0">
              <a:latin typeface="標楷體" panose="03000509000000000000" pitchFamily="65" charset="-120"/>
              <a:ea typeface="標楷體" panose="03000509000000000000" pitchFamily="65" charset="-120"/>
            </a:endParaRPr>
          </a:p>
          <a:p>
            <a:pPr marL="971550" lvl="1" indent="-514350">
              <a:lnSpc>
                <a:spcPct val="170000"/>
              </a:lnSpc>
              <a:buFont typeface="+mj-ea"/>
              <a:buAutoNum type="ea1ChtPeriod"/>
            </a:pPr>
            <a:r>
              <a:rPr lang="zh-TW" altLang="en-US" sz="2000" dirty="0" smtClean="0">
                <a:latin typeface="標楷體" panose="03000509000000000000" pitchFamily="65" charset="-120"/>
                <a:ea typeface="標楷體" panose="03000509000000000000" pitchFamily="65" charset="-120"/>
              </a:rPr>
              <a:t>使兒童或少年為有對價之性交或猥褻行為。</a:t>
            </a:r>
            <a:r>
              <a:rPr lang="en-US" altLang="zh-TW" sz="2000" dirty="0" smtClean="0">
                <a:latin typeface="標楷體" panose="03000509000000000000" pitchFamily="65" charset="-120"/>
                <a:ea typeface="標楷體" panose="03000509000000000000" pitchFamily="65" charset="-120"/>
              </a:rPr>
              <a:t>	</a:t>
            </a:r>
          </a:p>
          <a:p>
            <a:pPr marL="971550" lvl="1" indent="-514350">
              <a:lnSpc>
                <a:spcPct val="170000"/>
              </a:lnSpc>
              <a:buFont typeface="+mj-ea"/>
              <a:buAutoNum type="ea1ChtPeriod"/>
            </a:pPr>
            <a:r>
              <a:rPr lang="zh-TW" altLang="en-US" sz="2000" dirty="0" smtClean="0">
                <a:latin typeface="標楷體" panose="03000509000000000000" pitchFamily="65" charset="-120"/>
                <a:ea typeface="標楷體" panose="03000509000000000000" pitchFamily="65" charset="-120"/>
              </a:rPr>
              <a:t>利用兒童或少年為性交、猥褻之行為，以供人觀覽。</a:t>
            </a:r>
            <a:endParaRPr lang="en-US" altLang="zh-TW" sz="2000" dirty="0" smtClean="0">
              <a:latin typeface="標楷體" panose="03000509000000000000" pitchFamily="65" charset="-120"/>
              <a:ea typeface="標楷體" panose="03000509000000000000" pitchFamily="65" charset="-120"/>
            </a:endParaRPr>
          </a:p>
          <a:p>
            <a:pPr marL="971550" lvl="1" indent="-514350">
              <a:lnSpc>
                <a:spcPct val="170000"/>
              </a:lnSpc>
              <a:buFont typeface="+mj-ea"/>
              <a:buAutoNum type="ea1ChtPeriod"/>
            </a:pPr>
            <a:r>
              <a:rPr lang="zh-TW" altLang="en-US" sz="2000" b="1" u="sng" dirty="0" smtClean="0">
                <a:latin typeface="標楷體" panose="03000509000000000000" pitchFamily="65" charset="-120"/>
                <a:ea typeface="標楷體" panose="03000509000000000000" pitchFamily="65" charset="-120"/>
              </a:rPr>
              <a:t>拍攝、製造</a:t>
            </a:r>
            <a:r>
              <a:rPr lang="zh-TW" altLang="en-US" sz="2000" dirty="0" smtClean="0">
                <a:latin typeface="標楷體" panose="03000509000000000000" pitchFamily="65" charset="-120"/>
                <a:ea typeface="標楷體" panose="03000509000000000000" pitchFamily="65" charset="-120"/>
              </a:rPr>
              <a:t>兒童或少年為性交或猥褻行為之圖畫、照片、影片、影帶 、光碟、電子訊號或其他物品。</a:t>
            </a:r>
            <a:endParaRPr lang="en-US" altLang="zh-TW" sz="2000" dirty="0" smtClean="0">
              <a:latin typeface="標楷體" panose="03000509000000000000" pitchFamily="65" charset="-120"/>
              <a:ea typeface="標楷體" panose="03000509000000000000" pitchFamily="65" charset="-120"/>
            </a:endParaRPr>
          </a:p>
          <a:p>
            <a:pPr marL="971550" lvl="1" indent="-514350">
              <a:lnSpc>
                <a:spcPct val="170000"/>
              </a:lnSpc>
              <a:buFont typeface="+mj-ea"/>
              <a:buAutoNum type="ea1ChtPeriod"/>
            </a:pPr>
            <a:r>
              <a:rPr lang="zh-TW" altLang="en-US" sz="2000" dirty="0" smtClean="0">
                <a:latin typeface="標楷體" panose="03000509000000000000" pitchFamily="65" charset="-120"/>
                <a:ea typeface="標楷體" panose="03000509000000000000" pitchFamily="65" charset="-120"/>
              </a:rPr>
              <a:t>使兒童或少年坐檯陪酒或涉及色情之伴遊、</a:t>
            </a:r>
            <a:r>
              <a:rPr lang="en-US" altLang="zh-TW"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伴唱、伴舞等行為。 本條例所稱被害人，係指遭受性剝削或疑似遭受性剝削之兒童或少年。</a:t>
            </a:r>
            <a:endParaRPr lang="zh-TW" alt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3568" y="1628800"/>
            <a:ext cx="6347714" cy="3880773"/>
          </a:xfrm>
        </p:spPr>
        <p:txBody>
          <a:bodyPr>
            <a:normAutofit/>
          </a:bodyPr>
          <a:lstStyle/>
          <a:p>
            <a:pPr>
              <a:lnSpc>
                <a:spcPct val="170000"/>
              </a:lnSpc>
            </a:pPr>
            <a:r>
              <a:rPr lang="zh-TW" altLang="en-US" sz="2400" dirty="0" smtClean="0">
                <a:latin typeface="標楷體" panose="03000509000000000000" pitchFamily="65" charset="-120"/>
                <a:ea typeface="標楷體" panose="03000509000000000000" pitchFamily="65" charset="-120"/>
              </a:rPr>
              <a:t>本條為新增規定。</a:t>
            </a:r>
            <a:endParaRPr lang="en-US" altLang="zh-TW" sz="2400" dirty="0" smtClean="0">
              <a:latin typeface="標楷體" panose="03000509000000000000" pitchFamily="65" charset="-120"/>
              <a:ea typeface="標楷體" panose="03000509000000000000" pitchFamily="65" charset="-120"/>
            </a:endParaRPr>
          </a:p>
          <a:p>
            <a:pPr>
              <a:lnSpc>
                <a:spcPct val="170000"/>
              </a:lnSpc>
            </a:pPr>
            <a:r>
              <a:rPr lang="zh-TW" altLang="en-US" sz="2400" dirty="0" smtClean="0">
                <a:latin typeface="標楷體" pitchFamily="65" charset="-120"/>
                <a:ea typeface="標楷體" pitchFamily="65" charset="-120"/>
              </a:rPr>
              <a:t>第三款立法上有疑義。實務上之爭議</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自拍是否構成本款性剝削？</a:t>
            </a:r>
            <a:endParaRPr lang="en-US" altLang="zh-TW" sz="2400" dirty="0" smtClean="0">
              <a:latin typeface="標楷體" pitchFamily="65" charset="-120"/>
              <a:ea typeface="標楷體" pitchFamily="65" charset="-120"/>
            </a:endParaRPr>
          </a:p>
          <a:p>
            <a:endParaRPr lang="zh-TW" alt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44624"/>
            <a:ext cx="5832648" cy="911611"/>
          </a:xfrm>
        </p:spPr>
        <p:txBody>
          <a:bodyPr>
            <a:noAutofit/>
          </a:bodyPr>
          <a:lstStyle/>
          <a:p>
            <a:pPr marL="257175" indent="-257175">
              <a:buFont typeface="Arial" panose="020B0604020202020204" pitchFamily="34" charset="0"/>
              <a:buChar char="•"/>
            </a:pPr>
            <a:r>
              <a:rPr lang="zh-TW" altLang="en-US" sz="1700" dirty="0">
                <a:solidFill>
                  <a:schemeClr val="tx1"/>
                </a:solidFill>
                <a:latin typeface="標楷體" panose="03000509000000000000" pitchFamily="65" charset="-120"/>
                <a:ea typeface="標楷體" panose="03000509000000000000" pitchFamily="65" charset="-120"/>
              </a:rPr>
              <a:t>發文字號：法檢字第</a:t>
            </a:r>
            <a:r>
              <a:rPr lang="en-US" altLang="zh-TW" sz="1700" dirty="0">
                <a:solidFill>
                  <a:schemeClr val="tx1"/>
                </a:solidFill>
                <a:latin typeface="標楷體" panose="03000509000000000000" pitchFamily="65" charset="-120"/>
                <a:ea typeface="標楷體" panose="03000509000000000000" pitchFamily="65" charset="-120"/>
              </a:rPr>
              <a:t>10504532130</a:t>
            </a:r>
            <a:r>
              <a:rPr lang="zh-TW" altLang="en-US" sz="1700" dirty="0">
                <a:solidFill>
                  <a:schemeClr val="tx1"/>
                </a:solidFill>
                <a:latin typeface="標楷體" panose="03000509000000000000" pitchFamily="65" charset="-120"/>
                <a:ea typeface="標楷體" panose="03000509000000000000" pitchFamily="65" charset="-120"/>
              </a:rPr>
              <a:t>號</a:t>
            </a:r>
            <a:r>
              <a:rPr lang="en-US" altLang="zh-TW" sz="1700" dirty="0">
                <a:solidFill>
                  <a:schemeClr val="tx1"/>
                </a:solidFill>
                <a:latin typeface="標楷體" panose="03000509000000000000" pitchFamily="65" charset="-120"/>
                <a:ea typeface="標楷體" panose="03000509000000000000" pitchFamily="65" charset="-120"/>
              </a:rPr>
              <a:t/>
            </a:r>
            <a:br>
              <a:rPr lang="en-US" altLang="zh-TW" sz="1700" dirty="0">
                <a:solidFill>
                  <a:schemeClr val="tx1"/>
                </a:solidFill>
                <a:latin typeface="標楷體" panose="03000509000000000000" pitchFamily="65" charset="-120"/>
                <a:ea typeface="標楷體" panose="03000509000000000000" pitchFamily="65" charset="-120"/>
              </a:rPr>
            </a:br>
            <a:r>
              <a:rPr lang="zh-TW" altLang="en-US" sz="1700" dirty="0">
                <a:solidFill>
                  <a:schemeClr val="tx1"/>
                </a:solidFill>
                <a:latin typeface="標楷體" panose="03000509000000000000" pitchFamily="65" charset="-120"/>
                <a:ea typeface="標楷體" panose="03000509000000000000" pitchFamily="65" charset="-120"/>
              </a:rPr>
              <a:t>發文日期：民國</a:t>
            </a:r>
            <a:r>
              <a:rPr lang="en-US" altLang="zh-TW" sz="1700" dirty="0">
                <a:solidFill>
                  <a:schemeClr val="tx1"/>
                </a:solidFill>
                <a:latin typeface="標楷體" panose="03000509000000000000" pitchFamily="65" charset="-120"/>
                <a:ea typeface="標楷體" panose="03000509000000000000" pitchFamily="65" charset="-120"/>
              </a:rPr>
              <a:t>105</a:t>
            </a:r>
            <a:r>
              <a:rPr lang="zh-TW" altLang="en-US" sz="1700" dirty="0">
                <a:solidFill>
                  <a:schemeClr val="tx1"/>
                </a:solidFill>
                <a:latin typeface="標楷體" panose="03000509000000000000" pitchFamily="65" charset="-120"/>
                <a:ea typeface="標楷體" panose="03000509000000000000" pitchFamily="65" charset="-120"/>
              </a:rPr>
              <a:t>年</a:t>
            </a:r>
            <a:r>
              <a:rPr lang="en-US" altLang="zh-TW" sz="1700" dirty="0">
                <a:solidFill>
                  <a:schemeClr val="tx1"/>
                </a:solidFill>
                <a:latin typeface="標楷體" panose="03000509000000000000" pitchFamily="65" charset="-120"/>
                <a:ea typeface="標楷體" panose="03000509000000000000" pitchFamily="65" charset="-120"/>
              </a:rPr>
              <a:t>10</a:t>
            </a:r>
            <a:r>
              <a:rPr lang="zh-TW" altLang="en-US" sz="1700" dirty="0">
                <a:solidFill>
                  <a:schemeClr val="tx1"/>
                </a:solidFill>
                <a:latin typeface="標楷體" panose="03000509000000000000" pitchFamily="65" charset="-120"/>
                <a:ea typeface="標楷體" panose="03000509000000000000" pitchFamily="65" charset="-120"/>
              </a:rPr>
              <a:t>月</a:t>
            </a:r>
            <a:r>
              <a:rPr lang="en-US" altLang="zh-TW" sz="1700" dirty="0">
                <a:solidFill>
                  <a:schemeClr val="tx1"/>
                </a:solidFill>
                <a:latin typeface="標楷體" panose="03000509000000000000" pitchFamily="65" charset="-120"/>
                <a:ea typeface="標楷體" panose="03000509000000000000" pitchFamily="65" charset="-120"/>
              </a:rPr>
              <a:t>03</a:t>
            </a:r>
            <a:r>
              <a:rPr lang="zh-TW" altLang="en-US" sz="1700" dirty="0">
                <a:solidFill>
                  <a:schemeClr val="tx1"/>
                </a:solidFill>
                <a:latin typeface="標楷體" panose="03000509000000000000" pitchFamily="65" charset="-120"/>
                <a:ea typeface="標楷體" panose="03000509000000000000" pitchFamily="65" charset="-120"/>
              </a:rPr>
              <a:t>日</a:t>
            </a:r>
            <a:r>
              <a:rPr lang="en-US" altLang="zh-TW" sz="1700" dirty="0">
                <a:solidFill>
                  <a:schemeClr val="tx1"/>
                </a:solidFill>
                <a:latin typeface="標楷體" panose="03000509000000000000" pitchFamily="65" charset="-120"/>
                <a:ea typeface="標楷體" panose="03000509000000000000" pitchFamily="65" charset="-120"/>
              </a:rPr>
              <a:t/>
            </a:r>
            <a:br>
              <a:rPr lang="en-US" altLang="zh-TW" sz="1700" dirty="0">
                <a:solidFill>
                  <a:schemeClr val="tx1"/>
                </a:solidFill>
                <a:latin typeface="標楷體" panose="03000509000000000000" pitchFamily="65" charset="-120"/>
                <a:ea typeface="標楷體" panose="03000509000000000000" pitchFamily="65" charset="-120"/>
              </a:rPr>
            </a:br>
            <a:r>
              <a:rPr lang="zh-TW" altLang="en-US" sz="1700" dirty="0">
                <a:solidFill>
                  <a:schemeClr val="tx1"/>
                </a:solidFill>
                <a:latin typeface="標楷體" panose="03000509000000000000" pitchFamily="65" charset="-120"/>
                <a:ea typeface="標楷體" panose="03000509000000000000" pitchFamily="65" charset="-120"/>
              </a:rPr>
              <a:t>座談機關：臺灣高等法院檢察署及各一、二審檢察署</a:t>
            </a:r>
            <a:r>
              <a:rPr lang="en-US" altLang="zh-TW" sz="1700" dirty="0">
                <a:solidFill>
                  <a:schemeClr val="tx1"/>
                </a:solidFill>
                <a:latin typeface="標楷體" panose="03000509000000000000" pitchFamily="65" charset="-120"/>
                <a:ea typeface="標楷體" panose="03000509000000000000" pitchFamily="65" charset="-120"/>
              </a:rPr>
              <a:t/>
            </a:r>
            <a:br>
              <a:rPr lang="en-US" altLang="zh-TW" sz="1700" dirty="0">
                <a:solidFill>
                  <a:schemeClr val="tx1"/>
                </a:solidFill>
                <a:latin typeface="標楷體" panose="03000509000000000000" pitchFamily="65" charset="-120"/>
                <a:ea typeface="標楷體" panose="03000509000000000000" pitchFamily="65" charset="-120"/>
              </a:rPr>
            </a:br>
            <a:r>
              <a:rPr lang="zh-TW" altLang="en-US" sz="1700" dirty="0">
                <a:solidFill>
                  <a:schemeClr val="tx1"/>
                </a:solidFill>
                <a:latin typeface="標楷體" panose="03000509000000000000" pitchFamily="65" charset="-120"/>
                <a:ea typeface="標楷體" panose="03000509000000000000" pitchFamily="65" charset="-120"/>
              </a:rPr>
              <a:t>相關資料：相關圖表</a:t>
            </a:r>
            <a:r>
              <a:rPr lang="en-US" altLang="zh-TW" sz="1700" dirty="0">
                <a:solidFill>
                  <a:schemeClr val="tx1"/>
                </a:solidFill>
                <a:latin typeface="標楷體" panose="03000509000000000000" pitchFamily="65" charset="-120"/>
                <a:ea typeface="標楷體" panose="03000509000000000000" pitchFamily="65" charset="-120"/>
              </a:rPr>
              <a:t>(0)·</a:t>
            </a:r>
            <a:r>
              <a:rPr lang="zh-TW" altLang="en-US" sz="1700" u="sng" dirty="0">
                <a:solidFill>
                  <a:schemeClr val="tx1"/>
                </a:solidFill>
                <a:latin typeface="標楷體" panose="03000509000000000000" pitchFamily="65" charset="-120"/>
                <a:ea typeface="標楷體" panose="03000509000000000000" pitchFamily="65" charset="-120"/>
              </a:rPr>
              <a:t>法條</a:t>
            </a:r>
            <a:r>
              <a:rPr lang="en-US" altLang="zh-TW" sz="1700" u="sng" dirty="0">
                <a:solidFill>
                  <a:schemeClr val="tx1"/>
                </a:solidFill>
                <a:latin typeface="標楷體" panose="03000509000000000000" pitchFamily="65" charset="-120"/>
                <a:ea typeface="標楷體" panose="03000509000000000000" pitchFamily="65" charset="-120"/>
              </a:rPr>
              <a:t>(2)</a:t>
            </a:r>
            <a:endParaRPr lang="zh-TW" altLang="en-US" sz="1700" u="sng"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04635" y="1196752"/>
            <a:ext cx="9039365" cy="5760640"/>
          </a:xfrm>
        </p:spPr>
        <p:txBody>
          <a:bodyPr>
            <a:noAutofit/>
          </a:bodyPr>
          <a:lstStyle/>
          <a:p>
            <a:pPr algn="just">
              <a:lnSpc>
                <a:spcPct val="85000"/>
              </a:lnSpc>
            </a:pPr>
            <a:r>
              <a:rPr lang="zh-TW" altLang="en-US" sz="1700" dirty="0">
                <a:solidFill>
                  <a:schemeClr val="tx1"/>
                </a:solidFill>
                <a:latin typeface="標楷體" panose="03000509000000000000" pitchFamily="65" charset="-120"/>
                <a:ea typeface="標楷體" panose="03000509000000000000" pitchFamily="65" charset="-120"/>
              </a:rPr>
              <a:t>案由：兒童及少年性剝削防制條例</a:t>
            </a:r>
            <a:r>
              <a:rPr lang="en-US" altLang="zh-TW" sz="1700" dirty="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下稱本條例</a:t>
            </a:r>
            <a:r>
              <a:rPr lang="en-US" altLang="zh-TW" sz="1700" dirty="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第</a:t>
            </a:r>
            <a:r>
              <a:rPr lang="en-US" altLang="zh-TW" sz="1700" dirty="0">
                <a:solidFill>
                  <a:schemeClr val="tx1"/>
                </a:solidFill>
                <a:latin typeface="標楷體" panose="03000509000000000000" pitchFamily="65" charset="-120"/>
                <a:ea typeface="標楷體" panose="03000509000000000000" pitchFamily="65" charset="-120"/>
              </a:rPr>
              <a:t>36</a:t>
            </a:r>
            <a:r>
              <a:rPr lang="zh-TW" altLang="en-US" sz="1700" dirty="0">
                <a:solidFill>
                  <a:schemeClr val="tx1"/>
                </a:solidFill>
                <a:latin typeface="標楷體" panose="03000509000000000000" pitchFamily="65" charset="-120"/>
                <a:ea typeface="標楷體" panose="03000509000000000000" pitchFamily="65" charset="-120"/>
              </a:rPr>
              <a:t>條第</a:t>
            </a:r>
            <a:r>
              <a:rPr lang="en-US" altLang="zh-TW" sz="1700" dirty="0">
                <a:solidFill>
                  <a:schemeClr val="tx1"/>
                </a:solidFill>
                <a:latin typeface="標楷體" panose="03000509000000000000" pitchFamily="65" charset="-120"/>
                <a:ea typeface="標楷體" panose="03000509000000000000" pitchFamily="65" charset="-120"/>
              </a:rPr>
              <a:t>2</a:t>
            </a:r>
            <a:r>
              <a:rPr lang="zh-TW" altLang="en-US" sz="1700" dirty="0">
                <a:solidFill>
                  <a:schemeClr val="tx1"/>
                </a:solidFill>
                <a:latin typeface="標楷體" panose="03000509000000000000" pitchFamily="65" charset="-120"/>
                <a:ea typeface="標楷體" panose="03000509000000000000" pitchFamily="65" charset="-120"/>
              </a:rPr>
              <a:t>項、第</a:t>
            </a:r>
            <a:r>
              <a:rPr lang="en-US" altLang="zh-TW" sz="1700" dirty="0">
                <a:solidFill>
                  <a:schemeClr val="tx1"/>
                </a:solidFill>
                <a:latin typeface="標楷體" panose="03000509000000000000" pitchFamily="65" charset="-120"/>
                <a:ea typeface="標楷體" panose="03000509000000000000" pitchFamily="65" charset="-120"/>
              </a:rPr>
              <a:t>3</a:t>
            </a:r>
            <a:r>
              <a:rPr lang="zh-TW" altLang="en-US" sz="1700" dirty="0">
                <a:solidFill>
                  <a:schemeClr val="tx1"/>
                </a:solidFill>
                <a:latin typeface="標楷體" panose="03000509000000000000" pitchFamily="65" charset="-120"/>
                <a:ea typeface="標楷體" panose="03000509000000000000" pitchFamily="65" charset="-120"/>
              </a:rPr>
              <a:t>項規定「使兒童或少年</a:t>
            </a:r>
            <a:r>
              <a:rPr lang="en-US" altLang="zh-TW" sz="1700" dirty="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被拍攝、製造</a:t>
            </a:r>
            <a:r>
              <a:rPr lang="en-US" altLang="zh-TW" sz="1700" dirty="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性交或猥褻行為之圖畫、照片、影片、影帶、光碟、電子訊號或其他物品」，規範範圍是否及於兒童或少年「</a:t>
            </a:r>
            <a:r>
              <a:rPr lang="zh-TW" altLang="en-US" sz="1700" u="sng" dirty="0">
                <a:solidFill>
                  <a:schemeClr val="tx1"/>
                </a:solidFill>
                <a:latin typeface="標楷體" panose="03000509000000000000" pitchFamily="65" charset="-120"/>
                <a:ea typeface="標楷體" panose="03000509000000000000" pitchFamily="65" charset="-120"/>
              </a:rPr>
              <a:t>自行拍攝</a:t>
            </a:r>
            <a:r>
              <a:rPr lang="zh-TW" altLang="en-US" sz="1700" dirty="0">
                <a:solidFill>
                  <a:schemeClr val="tx1"/>
                </a:solidFill>
                <a:latin typeface="標楷體" panose="03000509000000000000" pitchFamily="65" charset="-120"/>
                <a:ea typeface="標楷體" panose="03000509000000000000" pitchFamily="65" charset="-120"/>
              </a:rPr>
              <a:t>」後交與或傳送予他人之犯罪類型</a:t>
            </a:r>
            <a:r>
              <a:rPr lang="en-US" altLang="zh-TW" sz="1700" dirty="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例如透過網路視訊</a:t>
            </a:r>
            <a:r>
              <a:rPr lang="en-US" altLang="zh-TW" sz="1700" dirty="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a:t>
            </a:r>
            <a:endParaRPr lang="en-US" altLang="zh-TW" sz="1700" dirty="0">
              <a:solidFill>
                <a:schemeClr val="tx1"/>
              </a:solidFill>
              <a:latin typeface="標楷體" panose="03000509000000000000" pitchFamily="65" charset="-120"/>
              <a:ea typeface="標楷體" panose="03000509000000000000" pitchFamily="65" charset="-120"/>
            </a:endParaRPr>
          </a:p>
          <a:p>
            <a:pPr marL="0" indent="0" algn="just">
              <a:lnSpc>
                <a:spcPct val="85000"/>
              </a:lnSpc>
              <a:buNone/>
            </a:pPr>
            <a:r>
              <a:rPr lang="zh-TW" altLang="en-US" sz="1700" dirty="0">
                <a:solidFill>
                  <a:schemeClr val="tx1"/>
                </a:solidFill>
                <a:latin typeface="標楷體" panose="03000509000000000000" pitchFamily="65" charset="-120"/>
                <a:ea typeface="標楷體" panose="03000509000000000000" pitchFamily="65" charset="-120"/>
              </a:rPr>
              <a:t>  </a:t>
            </a:r>
            <a:r>
              <a:rPr lang="en-US" altLang="zh-TW" sz="1700" dirty="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相關條文：兒童及少年性剝削防制條例第</a:t>
            </a:r>
            <a:r>
              <a:rPr lang="en-US" altLang="zh-TW" sz="1700" dirty="0">
                <a:solidFill>
                  <a:schemeClr val="tx1"/>
                </a:solidFill>
                <a:latin typeface="標楷體" panose="03000509000000000000" pitchFamily="65" charset="-120"/>
                <a:ea typeface="標楷體" panose="03000509000000000000" pitchFamily="65" charset="-120"/>
              </a:rPr>
              <a:t>36</a:t>
            </a:r>
            <a:r>
              <a:rPr lang="zh-TW" altLang="en-US" sz="1700" dirty="0">
                <a:solidFill>
                  <a:schemeClr val="tx1"/>
                </a:solidFill>
                <a:latin typeface="標楷體" panose="03000509000000000000" pitchFamily="65" charset="-120"/>
                <a:ea typeface="標楷體" panose="03000509000000000000" pitchFamily="65" charset="-120"/>
              </a:rPr>
              <a:t>條第</a:t>
            </a:r>
            <a:r>
              <a:rPr lang="en-US" altLang="zh-TW" sz="1700" dirty="0">
                <a:solidFill>
                  <a:schemeClr val="tx1"/>
                </a:solidFill>
                <a:latin typeface="標楷體" panose="03000509000000000000" pitchFamily="65" charset="-120"/>
                <a:ea typeface="標楷體" panose="03000509000000000000" pitchFamily="65" charset="-120"/>
              </a:rPr>
              <a:t>2</a:t>
            </a:r>
            <a:r>
              <a:rPr lang="zh-TW" altLang="en-US" sz="1700" dirty="0">
                <a:solidFill>
                  <a:schemeClr val="tx1"/>
                </a:solidFill>
                <a:latin typeface="標楷體" panose="03000509000000000000" pitchFamily="65" charset="-120"/>
                <a:ea typeface="標楷體" panose="03000509000000000000" pitchFamily="65" charset="-120"/>
              </a:rPr>
              <a:t>項、第</a:t>
            </a:r>
            <a:r>
              <a:rPr lang="en-US" altLang="zh-TW" sz="1700" dirty="0">
                <a:solidFill>
                  <a:schemeClr val="tx1"/>
                </a:solidFill>
                <a:latin typeface="標楷體" panose="03000509000000000000" pitchFamily="65" charset="-120"/>
                <a:ea typeface="標楷體" panose="03000509000000000000" pitchFamily="65" charset="-120"/>
              </a:rPr>
              <a:t>3</a:t>
            </a:r>
            <a:r>
              <a:rPr lang="zh-TW" altLang="en-US" sz="1700" dirty="0">
                <a:solidFill>
                  <a:schemeClr val="tx1"/>
                </a:solidFill>
                <a:latin typeface="標楷體" panose="03000509000000000000" pitchFamily="65" charset="-120"/>
                <a:ea typeface="標楷體" panose="03000509000000000000" pitchFamily="65" charset="-120"/>
              </a:rPr>
              <a:t>項</a:t>
            </a:r>
            <a:r>
              <a:rPr lang="en-US" altLang="zh-TW" sz="1700" dirty="0">
                <a:solidFill>
                  <a:schemeClr val="tx1"/>
                </a:solidFill>
                <a:latin typeface="標楷體" panose="03000509000000000000" pitchFamily="65" charset="-120"/>
                <a:ea typeface="標楷體" panose="03000509000000000000" pitchFamily="65" charset="-120"/>
              </a:rPr>
              <a:t>】</a:t>
            </a:r>
          </a:p>
          <a:p>
            <a:pPr algn="just">
              <a:lnSpc>
                <a:spcPct val="85000"/>
              </a:lnSpc>
            </a:pPr>
            <a:r>
              <a:rPr lang="zh-TW" altLang="en-US" sz="1700" dirty="0">
                <a:solidFill>
                  <a:schemeClr val="tx1"/>
                </a:solidFill>
                <a:latin typeface="標楷體" panose="03000509000000000000" pitchFamily="65" charset="-120"/>
                <a:ea typeface="標楷體" panose="03000509000000000000" pitchFamily="65" charset="-120"/>
              </a:rPr>
              <a:t>說明：</a:t>
            </a:r>
            <a:r>
              <a:rPr lang="en-US" altLang="zh-TW" sz="1700" dirty="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一</a:t>
            </a:r>
            <a:r>
              <a:rPr lang="en-US" altLang="zh-TW" sz="1700" dirty="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甲說：肯定說。</a:t>
            </a:r>
            <a:endParaRPr lang="en-US" altLang="zh-TW" sz="1700" dirty="0">
              <a:solidFill>
                <a:schemeClr val="tx1"/>
              </a:solidFill>
              <a:latin typeface="標楷體" panose="03000509000000000000" pitchFamily="65" charset="-120"/>
              <a:ea typeface="標楷體" panose="03000509000000000000" pitchFamily="65" charset="-120"/>
            </a:endParaRPr>
          </a:p>
          <a:p>
            <a:pPr marL="0" indent="0" algn="just">
              <a:lnSpc>
                <a:spcPct val="85000"/>
              </a:lnSpc>
              <a:buNone/>
            </a:pPr>
            <a:r>
              <a:rPr lang="zh-TW" altLang="en-US" sz="1700" dirty="0">
                <a:solidFill>
                  <a:schemeClr val="tx1"/>
                </a:solidFill>
                <a:latin typeface="標楷體" panose="03000509000000000000" pitchFamily="65" charset="-120"/>
                <a:ea typeface="標楷體" panose="03000509000000000000" pitchFamily="65" charset="-120"/>
              </a:rPr>
              <a:t>            理由：自本條例保護兒童及少年免於遭受任何形式之性剝削、保護其身心健全發展之立法目的解釋，只要行為人有以本條所規範之招募、引誘、容留、媒介、協助或強暴、脅迫、藥劑、詐術、催眠術等行為手段，</a:t>
            </a:r>
            <a:r>
              <a:rPr lang="zh-TW" altLang="en-US" sz="1700" u="sng" dirty="0">
                <a:solidFill>
                  <a:schemeClr val="tx1"/>
                </a:solidFill>
                <a:latin typeface="標楷體" panose="03000509000000000000" pitchFamily="65" charset="-120"/>
                <a:ea typeface="標楷體" panose="03000509000000000000" pitchFamily="65" charset="-120"/>
              </a:rPr>
              <a:t>使</a:t>
            </a:r>
            <a:r>
              <a:rPr lang="zh-TW" altLang="en-US" sz="1700" dirty="0">
                <a:solidFill>
                  <a:schemeClr val="tx1"/>
                </a:solidFill>
                <a:latin typeface="標楷體" panose="03000509000000000000" pitchFamily="65" charset="-120"/>
                <a:ea typeface="標楷體" panose="03000509000000000000" pitchFamily="65" charset="-120"/>
              </a:rPr>
              <a:t>兒童或少年成為性交、猥褻物品之主角，而為性剝削之客體，即應構成本罪，不問拍攝、製造該等性交、猥褻物品之主體是否為兒童或少年本身，且實務上適用舊法第</a:t>
            </a:r>
            <a:r>
              <a:rPr lang="en-US" altLang="zh-TW" sz="1700" dirty="0">
                <a:solidFill>
                  <a:schemeClr val="tx1"/>
                </a:solidFill>
                <a:latin typeface="標楷體" panose="03000509000000000000" pitchFamily="65" charset="-120"/>
                <a:ea typeface="標楷體" panose="03000509000000000000" pitchFamily="65" charset="-120"/>
              </a:rPr>
              <a:t>27</a:t>
            </a:r>
            <a:r>
              <a:rPr lang="zh-TW" altLang="en-US" sz="1700" dirty="0">
                <a:solidFill>
                  <a:schemeClr val="tx1"/>
                </a:solidFill>
                <a:latin typeface="標楷體" panose="03000509000000000000" pitchFamily="65" charset="-120"/>
                <a:ea typeface="標楷體" panose="03000509000000000000" pitchFamily="65" charset="-120"/>
              </a:rPr>
              <a:t>條第</a:t>
            </a:r>
            <a:r>
              <a:rPr lang="en-US" altLang="zh-TW" sz="1700" dirty="0">
                <a:solidFill>
                  <a:schemeClr val="tx1"/>
                </a:solidFill>
                <a:latin typeface="標楷體" panose="03000509000000000000" pitchFamily="65" charset="-120"/>
                <a:ea typeface="標楷體" panose="03000509000000000000" pitchFamily="65" charset="-120"/>
              </a:rPr>
              <a:t>3</a:t>
            </a:r>
            <a:r>
              <a:rPr lang="zh-TW" altLang="en-US" sz="1700" dirty="0">
                <a:solidFill>
                  <a:schemeClr val="tx1"/>
                </a:solidFill>
                <a:latin typeface="標楷體" panose="03000509000000000000" pitchFamily="65" charset="-120"/>
                <a:ea typeface="標楷體" panose="03000509000000000000" pitchFamily="65" charset="-120"/>
              </a:rPr>
              <a:t>項亦見支持此種見解之判決</a:t>
            </a:r>
            <a:r>
              <a:rPr lang="en-US" altLang="zh-TW" sz="1700" dirty="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台灣高等法院</a:t>
            </a:r>
            <a:r>
              <a:rPr lang="en-US" altLang="zh-TW" sz="1700" dirty="0">
                <a:solidFill>
                  <a:schemeClr val="tx1"/>
                </a:solidFill>
                <a:latin typeface="標楷體" panose="03000509000000000000" pitchFamily="65" charset="-120"/>
                <a:ea typeface="標楷體" panose="03000509000000000000" pitchFamily="65" charset="-120"/>
              </a:rPr>
              <a:t>101</a:t>
            </a:r>
            <a:r>
              <a:rPr lang="zh-TW" altLang="en-US" sz="1700" dirty="0">
                <a:solidFill>
                  <a:schemeClr val="tx1"/>
                </a:solidFill>
                <a:latin typeface="標楷體" panose="03000509000000000000" pitchFamily="65" charset="-120"/>
                <a:ea typeface="標楷體" panose="03000509000000000000" pitchFamily="65" charset="-120"/>
              </a:rPr>
              <a:t>年度上訴字第</a:t>
            </a:r>
            <a:r>
              <a:rPr lang="en-US" altLang="zh-TW" sz="1700" dirty="0">
                <a:solidFill>
                  <a:schemeClr val="tx1"/>
                </a:solidFill>
                <a:latin typeface="標楷體" panose="03000509000000000000" pitchFamily="65" charset="-120"/>
                <a:ea typeface="標楷體" panose="03000509000000000000" pitchFamily="65" charset="-120"/>
              </a:rPr>
              <a:t>1181</a:t>
            </a:r>
            <a:r>
              <a:rPr lang="zh-TW" altLang="en-US" sz="1700" dirty="0">
                <a:solidFill>
                  <a:schemeClr val="tx1"/>
                </a:solidFill>
                <a:latin typeface="標楷體" panose="03000509000000000000" pitchFamily="65" charset="-120"/>
                <a:ea typeface="標楷體" panose="03000509000000000000" pitchFamily="65" charset="-120"/>
              </a:rPr>
              <a:t>號、</a:t>
            </a:r>
            <a:r>
              <a:rPr lang="en-US" altLang="zh-TW" sz="1700" dirty="0">
                <a:solidFill>
                  <a:schemeClr val="tx1"/>
                </a:solidFill>
                <a:latin typeface="標楷體" panose="03000509000000000000" pitchFamily="65" charset="-120"/>
                <a:ea typeface="標楷體" panose="03000509000000000000" pitchFamily="65" charset="-120"/>
              </a:rPr>
              <a:t>101</a:t>
            </a:r>
            <a:r>
              <a:rPr lang="zh-TW" altLang="en-US" sz="1700" dirty="0">
                <a:solidFill>
                  <a:schemeClr val="tx1"/>
                </a:solidFill>
                <a:latin typeface="標楷體" panose="03000509000000000000" pitchFamily="65" charset="-120"/>
                <a:ea typeface="標楷體" panose="03000509000000000000" pitchFamily="65" charset="-120"/>
              </a:rPr>
              <a:t>年度上訴字第</a:t>
            </a:r>
            <a:r>
              <a:rPr lang="en-US" altLang="zh-TW" sz="1700" dirty="0">
                <a:solidFill>
                  <a:schemeClr val="tx1"/>
                </a:solidFill>
                <a:latin typeface="標楷體" panose="03000509000000000000" pitchFamily="65" charset="-120"/>
                <a:ea typeface="標楷體" panose="03000509000000000000" pitchFamily="65" charset="-120"/>
              </a:rPr>
              <a:t>1079</a:t>
            </a:r>
            <a:r>
              <a:rPr lang="zh-TW" altLang="en-US" sz="1700" dirty="0">
                <a:solidFill>
                  <a:schemeClr val="tx1"/>
                </a:solidFill>
                <a:latin typeface="標楷體" panose="03000509000000000000" pitchFamily="65" charset="-120"/>
                <a:ea typeface="標楷體" panose="03000509000000000000" pitchFamily="65" charset="-120"/>
              </a:rPr>
              <a:t>號、</a:t>
            </a:r>
            <a:r>
              <a:rPr lang="en-US" altLang="zh-TW" sz="1700" dirty="0">
                <a:solidFill>
                  <a:schemeClr val="tx1"/>
                </a:solidFill>
                <a:latin typeface="標楷體" panose="03000509000000000000" pitchFamily="65" charset="-120"/>
                <a:ea typeface="標楷體" panose="03000509000000000000" pitchFamily="65" charset="-120"/>
              </a:rPr>
              <a:t>104</a:t>
            </a:r>
            <a:r>
              <a:rPr lang="zh-TW" altLang="en-US" sz="1700" dirty="0">
                <a:solidFill>
                  <a:schemeClr val="tx1"/>
                </a:solidFill>
                <a:latin typeface="標楷體" panose="03000509000000000000" pitchFamily="65" charset="-120"/>
                <a:ea typeface="標楷體" panose="03000509000000000000" pitchFamily="65" charset="-120"/>
              </a:rPr>
              <a:t>年度侵上訴字第</a:t>
            </a:r>
            <a:r>
              <a:rPr lang="en-US" altLang="zh-TW" sz="1700" dirty="0">
                <a:solidFill>
                  <a:schemeClr val="tx1"/>
                </a:solidFill>
                <a:latin typeface="標楷體" panose="03000509000000000000" pitchFamily="65" charset="-120"/>
                <a:ea typeface="標楷體" panose="03000509000000000000" pitchFamily="65" charset="-120"/>
              </a:rPr>
              <a:t>340</a:t>
            </a:r>
            <a:r>
              <a:rPr lang="zh-TW" altLang="en-US" sz="1700" dirty="0">
                <a:solidFill>
                  <a:schemeClr val="tx1"/>
                </a:solidFill>
                <a:latin typeface="標楷體" panose="03000509000000000000" pitchFamily="65" charset="-120"/>
                <a:ea typeface="標楷體" panose="03000509000000000000" pitchFamily="65" charset="-120"/>
              </a:rPr>
              <a:t>號、台灣高等法院台南分院</a:t>
            </a:r>
            <a:r>
              <a:rPr lang="en-US" altLang="zh-TW" sz="1700" dirty="0">
                <a:solidFill>
                  <a:schemeClr val="tx1"/>
                </a:solidFill>
                <a:latin typeface="標楷體" panose="03000509000000000000" pitchFamily="65" charset="-120"/>
                <a:ea typeface="標楷體" panose="03000509000000000000" pitchFamily="65" charset="-120"/>
              </a:rPr>
              <a:t>102</a:t>
            </a:r>
            <a:r>
              <a:rPr lang="zh-TW" altLang="en-US" sz="1700" dirty="0">
                <a:solidFill>
                  <a:schemeClr val="tx1"/>
                </a:solidFill>
                <a:latin typeface="標楷體" panose="03000509000000000000" pitchFamily="65" charset="-120"/>
                <a:ea typeface="標楷體" panose="03000509000000000000" pitchFamily="65" charset="-120"/>
              </a:rPr>
              <a:t>年度上訴字第</a:t>
            </a:r>
            <a:r>
              <a:rPr lang="en-US" altLang="zh-TW" sz="1700" dirty="0">
                <a:solidFill>
                  <a:schemeClr val="tx1"/>
                </a:solidFill>
                <a:latin typeface="標楷體" panose="03000509000000000000" pitchFamily="65" charset="-120"/>
                <a:ea typeface="標楷體" panose="03000509000000000000" pitchFamily="65" charset="-120"/>
              </a:rPr>
              <a:t>650</a:t>
            </a:r>
            <a:r>
              <a:rPr lang="zh-TW" altLang="en-US" sz="1700" dirty="0">
                <a:solidFill>
                  <a:schemeClr val="tx1"/>
                </a:solidFill>
                <a:latin typeface="標楷體" panose="03000509000000000000" pitchFamily="65" charset="-120"/>
                <a:ea typeface="標楷體" panose="03000509000000000000" pitchFamily="65" charset="-120"/>
              </a:rPr>
              <a:t>號、</a:t>
            </a:r>
            <a:r>
              <a:rPr lang="en-US" altLang="zh-TW" sz="1700" dirty="0">
                <a:solidFill>
                  <a:schemeClr val="tx1"/>
                </a:solidFill>
                <a:latin typeface="標楷體" panose="03000509000000000000" pitchFamily="65" charset="-120"/>
                <a:ea typeface="標楷體" panose="03000509000000000000" pitchFamily="65" charset="-120"/>
              </a:rPr>
              <a:t>104</a:t>
            </a:r>
            <a:r>
              <a:rPr lang="zh-TW" altLang="en-US" sz="1700" dirty="0">
                <a:solidFill>
                  <a:schemeClr val="tx1"/>
                </a:solidFill>
                <a:latin typeface="標楷體" panose="03000509000000000000" pitchFamily="65" charset="-120"/>
                <a:ea typeface="標楷體" panose="03000509000000000000" pitchFamily="65" charset="-120"/>
              </a:rPr>
              <a:t>年度上訴字第</a:t>
            </a:r>
            <a:r>
              <a:rPr lang="en-US" altLang="zh-TW" sz="1700" dirty="0">
                <a:solidFill>
                  <a:schemeClr val="tx1"/>
                </a:solidFill>
                <a:latin typeface="標楷體" panose="03000509000000000000" pitchFamily="65" charset="-120"/>
                <a:ea typeface="標楷體" panose="03000509000000000000" pitchFamily="65" charset="-120"/>
              </a:rPr>
              <a:t>363</a:t>
            </a:r>
            <a:r>
              <a:rPr lang="zh-TW" altLang="en-US" sz="1700" dirty="0">
                <a:solidFill>
                  <a:schemeClr val="tx1"/>
                </a:solidFill>
                <a:latin typeface="標楷體" panose="03000509000000000000" pitchFamily="65" charset="-120"/>
                <a:ea typeface="標楷體" panose="03000509000000000000" pitchFamily="65" charset="-120"/>
              </a:rPr>
              <a:t>號、台灣高等法院高雄分院</a:t>
            </a:r>
            <a:r>
              <a:rPr lang="en-US" altLang="zh-TW" sz="1700" dirty="0">
                <a:solidFill>
                  <a:schemeClr val="tx1"/>
                </a:solidFill>
                <a:latin typeface="標楷體" panose="03000509000000000000" pitchFamily="65" charset="-120"/>
                <a:ea typeface="標楷體" panose="03000509000000000000" pitchFamily="65" charset="-120"/>
              </a:rPr>
              <a:t>103</a:t>
            </a:r>
            <a:r>
              <a:rPr lang="zh-TW" altLang="en-US" sz="1700" dirty="0">
                <a:solidFill>
                  <a:schemeClr val="tx1"/>
                </a:solidFill>
                <a:latin typeface="標楷體" panose="03000509000000000000" pitchFamily="65" charset="-120"/>
                <a:ea typeface="標楷體" panose="03000509000000000000" pitchFamily="65" charset="-120"/>
              </a:rPr>
              <a:t>年度上訴字第</a:t>
            </a:r>
            <a:r>
              <a:rPr lang="en-US" altLang="zh-TW" sz="1700" dirty="0">
                <a:solidFill>
                  <a:schemeClr val="tx1"/>
                </a:solidFill>
                <a:latin typeface="標楷體" panose="03000509000000000000" pitchFamily="65" charset="-120"/>
                <a:ea typeface="標楷體" panose="03000509000000000000" pitchFamily="65" charset="-120"/>
              </a:rPr>
              <a:t>620</a:t>
            </a:r>
            <a:r>
              <a:rPr lang="zh-TW" altLang="en-US" sz="1700" dirty="0">
                <a:solidFill>
                  <a:schemeClr val="tx1"/>
                </a:solidFill>
                <a:latin typeface="標楷體" panose="03000509000000000000" pitchFamily="65" charset="-120"/>
                <a:ea typeface="標楷體" panose="03000509000000000000" pitchFamily="65" charset="-120"/>
              </a:rPr>
              <a:t>號判決意旨參照</a:t>
            </a:r>
            <a:r>
              <a:rPr lang="en-US" altLang="zh-TW" sz="1700" dirty="0">
                <a:solidFill>
                  <a:schemeClr val="tx1"/>
                </a:solidFill>
                <a:latin typeface="標楷體" panose="03000509000000000000" pitchFamily="65" charset="-120"/>
                <a:ea typeface="標楷體" panose="03000509000000000000" pitchFamily="65" charset="-120"/>
              </a:rPr>
              <a:t>)</a:t>
            </a:r>
          </a:p>
          <a:p>
            <a:pPr marL="0" indent="0" algn="just">
              <a:lnSpc>
                <a:spcPct val="85000"/>
              </a:lnSpc>
              <a:buNone/>
            </a:pPr>
            <a:r>
              <a:rPr lang="zh-TW" altLang="en-US" sz="1700" dirty="0">
                <a:solidFill>
                  <a:schemeClr val="tx1"/>
                </a:solidFill>
                <a:latin typeface="標楷體" panose="03000509000000000000" pitchFamily="65" charset="-120"/>
                <a:ea typeface="標楷體" panose="03000509000000000000" pitchFamily="65" charset="-120"/>
              </a:rPr>
              <a:t>        </a:t>
            </a:r>
            <a:r>
              <a:rPr lang="zh-TW" altLang="en-US" sz="1700" dirty="0" smtClean="0">
                <a:solidFill>
                  <a:schemeClr val="tx1"/>
                </a:solidFill>
                <a:latin typeface="標楷體" panose="03000509000000000000" pitchFamily="65" charset="-120"/>
                <a:ea typeface="標楷體" panose="03000509000000000000" pitchFamily="65" charset="-120"/>
              </a:rPr>
              <a:t> </a:t>
            </a:r>
            <a:r>
              <a:rPr lang="en-US" altLang="zh-TW" sz="1700" dirty="0" smtClean="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二</a:t>
            </a:r>
            <a:r>
              <a:rPr lang="en-US" altLang="zh-TW" sz="1700" dirty="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乙說：否定說。</a:t>
            </a:r>
            <a:endParaRPr lang="en-US" altLang="zh-TW" sz="1700" dirty="0">
              <a:solidFill>
                <a:schemeClr val="tx1"/>
              </a:solidFill>
              <a:latin typeface="標楷體" panose="03000509000000000000" pitchFamily="65" charset="-120"/>
              <a:ea typeface="標楷體" panose="03000509000000000000" pitchFamily="65" charset="-120"/>
            </a:endParaRPr>
          </a:p>
          <a:p>
            <a:pPr marL="0" indent="0" algn="just">
              <a:lnSpc>
                <a:spcPct val="85000"/>
              </a:lnSpc>
              <a:buNone/>
            </a:pPr>
            <a:r>
              <a:rPr lang="zh-TW" altLang="en-US" sz="1700" dirty="0">
                <a:solidFill>
                  <a:schemeClr val="tx1"/>
                </a:solidFill>
                <a:latin typeface="標楷體" panose="03000509000000000000" pitchFamily="65" charset="-120"/>
                <a:ea typeface="標楷體" panose="03000509000000000000" pitchFamily="65" charset="-120"/>
              </a:rPr>
              <a:t>            理由：以往實務見解多數認為舊法第</a:t>
            </a:r>
            <a:r>
              <a:rPr lang="en-US" altLang="zh-TW" sz="1700" dirty="0">
                <a:solidFill>
                  <a:schemeClr val="tx1"/>
                </a:solidFill>
                <a:latin typeface="標楷體" panose="03000509000000000000" pitchFamily="65" charset="-120"/>
                <a:ea typeface="標楷體" panose="03000509000000000000" pitchFamily="65" charset="-120"/>
              </a:rPr>
              <a:t>27</a:t>
            </a:r>
            <a:r>
              <a:rPr lang="zh-TW" altLang="en-US" sz="1700" dirty="0">
                <a:solidFill>
                  <a:schemeClr val="tx1"/>
                </a:solidFill>
                <a:latin typeface="標楷體" panose="03000509000000000000" pitchFamily="65" charset="-120"/>
                <a:ea typeface="標楷體" panose="03000509000000000000" pitchFamily="65" charset="-120"/>
              </a:rPr>
              <a:t>條</a:t>
            </a:r>
            <a:r>
              <a:rPr lang="en-US" altLang="zh-TW" sz="1700" dirty="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即本條例第</a:t>
            </a:r>
            <a:r>
              <a:rPr lang="en-US" altLang="zh-TW" sz="1700" dirty="0">
                <a:solidFill>
                  <a:schemeClr val="tx1"/>
                </a:solidFill>
                <a:latin typeface="標楷體" panose="03000509000000000000" pitchFamily="65" charset="-120"/>
                <a:ea typeface="標楷體" panose="03000509000000000000" pitchFamily="65" charset="-120"/>
              </a:rPr>
              <a:t>36</a:t>
            </a:r>
            <a:r>
              <a:rPr lang="zh-TW" altLang="en-US" sz="1700" dirty="0">
                <a:solidFill>
                  <a:schemeClr val="tx1"/>
                </a:solidFill>
                <a:latin typeface="標楷體" panose="03000509000000000000" pitchFamily="65" charset="-120"/>
                <a:ea typeface="標楷體" panose="03000509000000000000" pitchFamily="65" charset="-120"/>
              </a:rPr>
              <a:t>條</a:t>
            </a:r>
            <a:r>
              <a:rPr lang="en-US" altLang="zh-TW" sz="1700" dirty="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原係在處罰拍攝色情錄影帶之人，基本犯罪類型乃針對拍攝、製造未滿</a:t>
            </a:r>
            <a:r>
              <a:rPr lang="en-US" altLang="zh-TW" sz="1700" dirty="0">
                <a:solidFill>
                  <a:schemeClr val="tx1"/>
                </a:solidFill>
                <a:latin typeface="標楷體" panose="03000509000000000000" pitchFamily="65" charset="-120"/>
                <a:ea typeface="標楷體" panose="03000509000000000000" pitchFamily="65" charset="-120"/>
              </a:rPr>
              <a:t>18</a:t>
            </a:r>
            <a:r>
              <a:rPr lang="zh-TW" altLang="en-US" sz="1700" dirty="0">
                <a:solidFill>
                  <a:schemeClr val="tx1"/>
                </a:solidFill>
                <a:latin typeface="標楷體" panose="03000509000000000000" pitchFamily="65" charset="-120"/>
                <a:ea typeface="標楷體" panose="03000509000000000000" pitchFamily="65" charset="-120"/>
              </a:rPr>
              <a:t>歲之人為性交或猥褻行為之相關產品，犯罪主體係該未滿</a:t>
            </a:r>
            <a:r>
              <a:rPr lang="en-US" altLang="zh-TW" sz="1700" dirty="0">
                <a:solidFill>
                  <a:schemeClr val="tx1"/>
                </a:solidFill>
                <a:latin typeface="標楷體" panose="03000509000000000000" pitchFamily="65" charset="-120"/>
                <a:ea typeface="標楷體" panose="03000509000000000000" pitchFamily="65" charset="-120"/>
              </a:rPr>
              <a:t>18</a:t>
            </a:r>
            <a:r>
              <a:rPr lang="zh-TW" altLang="en-US" sz="1700" dirty="0">
                <a:solidFill>
                  <a:schemeClr val="tx1"/>
                </a:solidFill>
                <a:latin typeface="標楷體" panose="03000509000000000000" pitchFamily="65" charset="-120"/>
                <a:ea typeface="標楷體" panose="03000509000000000000" pitchFamily="65" charset="-120"/>
              </a:rPr>
              <a:t>歲之人以外之人，因此舊法第</a:t>
            </a:r>
            <a:r>
              <a:rPr lang="en-US" altLang="zh-TW" sz="1700" dirty="0">
                <a:solidFill>
                  <a:schemeClr val="tx1"/>
                </a:solidFill>
                <a:latin typeface="標楷體" panose="03000509000000000000" pitchFamily="65" charset="-120"/>
                <a:ea typeface="標楷體" panose="03000509000000000000" pitchFamily="65" charset="-120"/>
              </a:rPr>
              <a:t>27</a:t>
            </a:r>
            <a:r>
              <a:rPr lang="zh-TW" altLang="en-US" sz="1700" dirty="0">
                <a:solidFill>
                  <a:schemeClr val="tx1"/>
                </a:solidFill>
                <a:latin typeface="標楷體" panose="03000509000000000000" pitchFamily="65" charset="-120"/>
                <a:ea typeface="標楷體" panose="03000509000000000000" pitchFamily="65" charset="-120"/>
              </a:rPr>
              <a:t>條第</a:t>
            </a:r>
            <a:r>
              <a:rPr lang="en-US" altLang="zh-TW" sz="1700" dirty="0">
                <a:solidFill>
                  <a:schemeClr val="tx1"/>
                </a:solidFill>
                <a:latin typeface="標楷體" panose="03000509000000000000" pitchFamily="65" charset="-120"/>
                <a:ea typeface="標楷體" panose="03000509000000000000" pitchFamily="65" charset="-120"/>
              </a:rPr>
              <a:t>3</a:t>
            </a:r>
            <a:r>
              <a:rPr lang="zh-TW" altLang="en-US" sz="1700" dirty="0">
                <a:solidFill>
                  <a:schemeClr val="tx1"/>
                </a:solidFill>
                <a:latin typeface="標楷體" panose="03000509000000000000" pitchFamily="65" charset="-120"/>
                <a:ea typeface="標楷體" panose="03000509000000000000" pitchFamily="65" charset="-120"/>
              </a:rPr>
              <a:t>項「引誘、媒介或以他法，使未滿十八歲之人</a:t>
            </a:r>
            <a:r>
              <a:rPr lang="en-US" altLang="zh-TW" sz="1700" dirty="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被拍攝、製造</a:t>
            </a:r>
            <a:r>
              <a:rPr lang="en-US" altLang="zh-TW" sz="1700" dirty="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性交或猥褻行為之圖畫、錄影帶、影片、光碟、電子訊號或其他物品者」之規定，規範範圍並未及於未滿</a:t>
            </a:r>
            <a:r>
              <a:rPr lang="en-US" altLang="zh-TW" sz="1700" dirty="0">
                <a:solidFill>
                  <a:schemeClr val="tx1"/>
                </a:solidFill>
                <a:latin typeface="標楷體" panose="03000509000000000000" pitchFamily="65" charset="-120"/>
                <a:ea typeface="標楷體" panose="03000509000000000000" pitchFamily="65" charset="-120"/>
              </a:rPr>
              <a:t>18</a:t>
            </a:r>
            <a:r>
              <a:rPr lang="zh-TW" altLang="en-US" sz="1700" dirty="0">
                <a:solidFill>
                  <a:schemeClr val="tx1"/>
                </a:solidFill>
                <a:latin typeface="標楷體" panose="03000509000000000000" pitchFamily="65" charset="-120"/>
                <a:ea typeface="標楷體" panose="03000509000000000000" pitchFamily="65" charset="-120"/>
              </a:rPr>
              <a:t>歲之人自行拍攝後交與他人之犯罪類型</a:t>
            </a:r>
            <a:r>
              <a:rPr lang="en-US" altLang="zh-TW" sz="1700" dirty="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台灣高等法院</a:t>
            </a:r>
            <a:r>
              <a:rPr lang="en-US" altLang="zh-TW" sz="1700" dirty="0">
                <a:solidFill>
                  <a:schemeClr val="tx1"/>
                </a:solidFill>
                <a:latin typeface="標楷體" panose="03000509000000000000" pitchFamily="65" charset="-120"/>
                <a:ea typeface="標楷體" panose="03000509000000000000" pitchFamily="65" charset="-120"/>
              </a:rPr>
              <a:t>101</a:t>
            </a:r>
            <a:r>
              <a:rPr lang="zh-TW" altLang="en-US" sz="1700" dirty="0">
                <a:solidFill>
                  <a:schemeClr val="tx1"/>
                </a:solidFill>
                <a:latin typeface="標楷體" panose="03000509000000000000" pitchFamily="65" charset="-120"/>
                <a:ea typeface="標楷體" panose="03000509000000000000" pitchFamily="65" charset="-120"/>
              </a:rPr>
              <a:t>年度上訴字第</a:t>
            </a:r>
            <a:r>
              <a:rPr lang="en-US" altLang="zh-TW" sz="1700" dirty="0">
                <a:solidFill>
                  <a:schemeClr val="tx1"/>
                </a:solidFill>
                <a:latin typeface="標楷體" panose="03000509000000000000" pitchFamily="65" charset="-120"/>
                <a:ea typeface="標楷體" panose="03000509000000000000" pitchFamily="65" charset="-120"/>
              </a:rPr>
              <a:t>2982</a:t>
            </a:r>
            <a:r>
              <a:rPr lang="zh-TW" altLang="en-US" sz="1700" dirty="0">
                <a:solidFill>
                  <a:schemeClr val="tx1"/>
                </a:solidFill>
                <a:latin typeface="標楷體" panose="03000509000000000000" pitchFamily="65" charset="-120"/>
                <a:ea typeface="標楷體" panose="03000509000000000000" pitchFamily="65" charset="-120"/>
              </a:rPr>
              <a:t>號、</a:t>
            </a:r>
            <a:r>
              <a:rPr lang="en-US" altLang="zh-TW" sz="1700" dirty="0">
                <a:solidFill>
                  <a:schemeClr val="tx1"/>
                </a:solidFill>
                <a:latin typeface="標楷體" panose="03000509000000000000" pitchFamily="65" charset="-120"/>
                <a:ea typeface="標楷體" panose="03000509000000000000" pitchFamily="65" charset="-120"/>
              </a:rPr>
              <a:t>101</a:t>
            </a:r>
            <a:r>
              <a:rPr lang="zh-TW" altLang="en-US" sz="1700" dirty="0">
                <a:solidFill>
                  <a:schemeClr val="tx1"/>
                </a:solidFill>
                <a:latin typeface="標楷體" panose="03000509000000000000" pitchFamily="65" charset="-120"/>
                <a:ea typeface="標楷體" panose="03000509000000000000" pitchFamily="65" charset="-120"/>
              </a:rPr>
              <a:t>年度上訴字第</a:t>
            </a:r>
            <a:r>
              <a:rPr lang="en-US" altLang="zh-TW" sz="1700" dirty="0">
                <a:solidFill>
                  <a:schemeClr val="tx1"/>
                </a:solidFill>
                <a:latin typeface="標楷體" panose="03000509000000000000" pitchFamily="65" charset="-120"/>
                <a:ea typeface="標楷體" panose="03000509000000000000" pitchFamily="65" charset="-120"/>
              </a:rPr>
              <a:t>3032</a:t>
            </a:r>
            <a:r>
              <a:rPr lang="zh-TW" altLang="en-US" sz="1700" dirty="0">
                <a:solidFill>
                  <a:schemeClr val="tx1"/>
                </a:solidFill>
                <a:latin typeface="標楷體" panose="03000509000000000000" pitchFamily="65" charset="-120"/>
                <a:ea typeface="標楷體" panose="03000509000000000000" pitchFamily="65" charset="-120"/>
              </a:rPr>
              <a:t>號、</a:t>
            </a:r>
            <a:r>
              <a:rPr lang="en-US" altLang="zh-TW" sz="1700" dirty="0">
                <a:solidFill>
                  <a:schemeClr val="tx1"/>
                </a:solidFill>
                <a:latin typeface="標楷體" panose="03000509000000000000" pitchFamily="65" charset="-120"/>
                <a:ea typeface="標楷體" panose="03000509000000000000" pitchFamily="65" charset="-120"/>
              </a:rPr>
              <a:t>102</a:t>
            </a:r>
            <a:r>
              <a:rPr lang="zh-TW" altLang="en-US" sz="1700" dirty="0">
                <a:solidFill>
                  <a:schemeClr val="tx1"/>
                </a:solidFill>
                <a:latin typeface="標楷體" panose="03000509000000000000" pitchFamily="65" charset="-120"/>
                <a:ea typeface="標楷體" panose="03000509000000000000" pitchFamily="65" charset="-120"/>
              </a:rPr>
              <a:t>年度侵上訴字第</a:t>
            </a:r>
            <a:r>
              <a:rPr lang="en-US" altLang="zh-TW" sz="1700" dirty="0">
                <a:solidFill>
                  <a:schemeClr val="tx1"/>
                </a:solidFill>
                <a:latin typeface="標楷體" panose="03000509000000000000" pitchFamily="65" charset="-120"/>
                <a:ea typeface="標楷體" panose="03000509000000000000" pitchFamily="65" charset="-120"/>
              </a:rPr>
              <a:t>49</a:t>
            </a:r>
            <a:r>
              <a:rPr lang="zh-TW" altLang="en-US" sz="1700" dirty="0">
                <a:solidFill>
                  <a:schemeClr val="tx1"/>
                </a:solidFill>
                <a:latin typeface="標楷體" panose="03000509000000000000" pitchFamily="65" charset="-120"/>
                <a:ea typeface="標楷體" panose="03000509000000000000" pitchFamily="65" charset="-120"/>
              </a:rPr>
              <a:t>號、</a:t>
            </a:r>
            <a:r>
              <a:rPr lang="en-US" altLang="zh-TW" sz="1700" dirty="0">
                <a:solidFill>
                  <a:schemeClr val="tx1"/>
                </a:solidFill>
                <a:latin typeface="標楷體" panose="03000509000000000000" pitchFamily="65" charset="-120"/>
                <a:ea typeface="標楷體" panose="03000509000000000000" pitchFamily="65" charset="-120"/>
              </a:rPr>
              <a:t>104</a:t>
            </a:r>
            <a:r>
              <a:rPr lang="zh-TW" altLang="en-US" sz="1700" dirty="0">
                <a:solidFill>
                  <a:schemeClr val="tx1"/>
                </a:solidFill>
                <a:latin typeface="標楷體" panose="03000509000000000000" pitchFamily="65" charset="-120"/>
                <a:ea typeface="標楷體" panose="03000509000000000000" pitchFamily="65" charset="-120"/>
              </a:rPr>
              <a:t>年度上訴字第</a:t>
            </a:r>
            <a:r>
              <a:rPr lang="en-US" altLang="zh-TW" sz="1700" dirty="0">
                <a:solidFill>
                  <a:schemeClr val="tx1"/>
                </a:solidFill>
                <a:latin typeface="標楷體" panose="03000509000000000000" pitchFamily="65" charset="-120"/>
                <a:ea typeface="標楷體" panose="03000509000000000000" pitchFamily="65" charset="-120"/>
              </a:rPr>
              <a:t>1299</a:t>
            </a:r>
            <a:r>
              <a:rPr lang="zh-TW" altLang="en-US" sz="1700" dirty="0">
                <a:solidFill>
                  <a:schemeClr val="tx1"/>
                </a:solidFill>
                <a:latin typeface="標楷體" panose="03000509000000000000" pitchFamily="65" charset="-120"/>
                <a:ea typeface="標楷體" panose="03000509000000000000" pitchFamily="65" charset="-120"/>
              </a:rPr>
              <a:t>號判決意旨參照</a:t>
            </a:r>
            <a:r>
              <a:rPr lang="en-US" altLang="zh-TW" sz="1700" dirty="0">
                <a:solidFill>
                  <a:schemeClr val="tx1"/>
                </a:solidFill>
                <a:latin typeface="標楷體" panose="03000509000000000000" pitchFamily="65" charset="-120"/>
                <a:ea typeface="標楷體" panose="03000509000000000000" pitchFamily="65" charset="-120"/>
              </a:rPr>
              <a:t>)</a:t>
            </a:r>
            <a:r>
              <a:rPr lang="zh-TW" altLang="en-US" sz="1700" dirty="0">
                <a:solidFill>
                  <a:schemeClr val="tx1"/>
                </a:solidFill>
                <a:latin typeface="標楷體" panose="03000509000000000000" pitchFamily="65" charset="-120"/>
                <a:ea typeface="標楷體" panose="03000509000000000000" pitchFamily="65" charset="-120"/>
              </a:rPr>
              <a:t>。</a:t>
            </a:r>
          </a:p>
        </p:txBody>
      </p:sp>
      <p:sp>
        <p:nvSpPr>
          <p:cNvPr id="4" name="矩形 3"/>
          <p:cNvSpPr/>
          <p:nvPr/>
        </p:nvSpPr>
        <p:spPr>
          <a:xfrm>
            <a:off x="467544" y="1196752"/>
            <a:ext cx="8575706" cy="13690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19160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7886700" cy="294391"/>
          </a:xfrm>
        </p:spPr>
        <p:txBody>
          <a:bodyPr>
            <a:noAutofit/>
          </a:bodyPr>
          <a:lstStyle/>
          <a:p>
            <a:r>
              <a:rPr lang="zh-TW" altLang="en-US" sz="1800" dirty="0">
                <a:solidFill>
                  <a:schemeClr val="tx1"/>
                </a:solidFill>
                <a:latin typeface="標楷體" panose="03000509000000000000" pitchFamily="65" charset="-120"/>
                <a:ea typeface="標楷體" panose="03000509000000000000" pitchFamily="65" charset="-120"/>
              </a:rPr>
              <a:t>提案機關決議：採甲說。</a:t>
            </a:r>
            <a:r>
              <a:rPr lang="en-US" altLang="zh-TW" sz="1800" dirty="0">
                <a:solidFill>
                  <a:schemeClr val="tx1"/>
                </a:solidFill>
                <a:latin typeface="標楷體" panose="03000509000000000000" pitchFamily="65" charset="-120"/>
                <a:ea typeface="標楷體" panose="03000509000000000000" pitchFamily="65" charset="-120"/>
              </a:rPr>
              <a:t/>
            </a:r>
            <a:br>
              <a:rPr lang="en-US" altLang="zh-TW" sz="1800" dirty="0">
                <a:solidFill>
                  <a:schemeClr val="tx1"/>
                </a:solidFill>
                <a:latin typeface="標楷體" panose="03000509000000000000" pitchFamily="65" charset="-120"/>
                <a:ea typeface="標楷體" panose="03000509000000000000" pitchFamily="65" charset="-120"/>
              </a:rPr>
            </a:br>
            <a:endParaRPr lang="zh-TW" altLang="en-US" sz="1800"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0" y="980728"/>
            <a:ext cx="8676456" cy="6479630"/>
          </a:xfrm>
          <a:noFill/>
        </p:spPr>
        <p:txBody>
          <a:bodyPr>
            <a:noAutofit/>
          </a:bodyPr>
          <a:lstStyle/>
          <a:p>
            <a:pPr algn="just">
              <a:lnSpc>
                <a:spcPct val="90000"/>
              </a:lnSpc>
              <a:spcBef>
                <a:spcPts val="400"/>
              </a:spcBef>
            </a:pPr>
            <a:r>
              <a:rPr lang="zh-TW" altLang="en-US" sz="1700" dirty="0">
                <a:latin typeface="標楷體" panose="03000509000000000000" pitchFamily="65" charset="-120"/>
                <a:ea typeface="標楷體" panose="03000509000000000000" pitchFamily="65" charset="-120"/>
              </a:rPr>
              <a:t> 審查意見：</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一</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否定說理由：「以往實務見解多數認為舊法第</a:t>
            </a:r>
            <a:r>
              <a:rPr lang="en-US" altLang="zh-TW" sz="1700" dirty="0">
                <a:latin typeface="標楷體" panose="03000509000000000000" pitchFamily="65" charset="-120"/>
                <a:ea typeface="標楷體" panose="03000509000000000000" pitchFamily="65" charset="-120"/>
              </a:rPr>
              <a:t>27</a:t>
            </a:r>
            <a:r>
              <a:rPr lang="zh-TW" altLang="en-US" sz="1700" dirty="0">
                <a:latin typeface="標楷體" panose="03000509000000000000" pitchFamily="65" charset="-120"/>
                <a:ea typeface="標楷體" panose="03000509000000000000" pitchFamily="65" charset="-120"/>
              </a:rPr>
              <a:t>條</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即本條例第</a:t>
            </a:r>
            <a:r>
              <a:rPr lang="en-US" altLang="zh-TW" sz="1700" dirty="0">
                <a:latin typeface="標楷體" panose="03000509000000000000" pitchFamily="65" charset="-120"/>
                <a:ea typeface="標楷體" panose="03000509000000000000" pitchFamily="65" charset="-120"/>
              </a:rPr>
              <a:t>36</a:t>
            </a:r>
            <a:r>
              <a:rPr lang="zh-TW" altLang="en-US" sz="1700" dirty="0">
                <a:latin typeface="標楷體" panose="03000509000000000000" pitchFamily="65" charset="-120"/>
                <a:ea typeface="標楷體" panose="03000509000000000000" pitchFamily="65" charset="-120"/>
              </a:rPr>
              <a:t>條</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原係在處罰拍攝色情錄影帶之人，基本犯罪類型乃針對拍攝、製造未滿</a:t>
            </a:r>
            <a:r>
              <a:rPr lang="en-US" altLang="zh-TW" sz="1700" dirty="0">
                <a:latin typeface="標楷體" panose="03000509000000000000" pitchFamily="65" charset="-120"/>
                <a:ea typeface="標楷體" panose="03000509000000000000" pitchFamily="65" charset="-120"/>
              </a:rPr>
              <a:t>18</a:t>
            </a:r>
            <a:r>
              <a:rPr lang="zh-TW" altLang="en-US" sz="1700" dirty="0">
                <a:latin typeface="標楷體" panose="03000509000000000000" pitchFamily="65" charset="-120"/>
                <a:ea typeface="標楷體" panose="03000509000000000000" pitchFamily="65" charset="-120"/>
              </a:rPr>
              <a:t>歲之人為性交或猥褻行為之相關產品，犯罪主體係該未滿</a:t>
            </a:r>
            <a:r>
              <a:rPr lang="en-US" altLang="zh-TW" sz="1700" dirty="0">
                <a:latin typeface="標楷體" panose="03000509000000000000" pitchFamily="65" charset="-120"/>
                <a:ea typeface="標楷體" panose="03000509000000000000" pitchFamily="65" charset="-120"/>
              </a:rPr>
              <a:t>18</a:t>
            </a:r>
            <a:r>
              <a:rPr lang="zh-TW" altLang="en-US" sz="1700" dirty="0">
                <a:latin typeface="標楷體" panose="03000509000000000000" pitchFamily="65" charset="-120"/>
                <a:ea typeface="標楷體" panose="03000509000000000000" pitchFamily="65" charset="-120"/>
              </a:rPr>
              <a:t>歲之人以外之人</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」之論述建議補充：「兒童及少年第</a:t>
            </a:r>
            <a:r>
              <a:rPr lang="en-US" altLang="zh-TW" sz="1700" dirty="0">
                <a:latin typeface="標楷體" panose="03000509000000000000" pitchFamily="65" charset="-120"/>
                <a:ea typeface="標楷體" panose="03000509000000000000" pitchFamily="65" charset="-120"/>
              </a:rPr>
              <a:t>36</a:t>
            </a:r>
            <a:r>
              <a:rPr lang="zh-TW" altLang="en-US" sz="1700" dirty="0">
                <a:latin typeface="標楷體" panose="03000509000000000000" pitchFamily="65" charset="-120"/>
                <a:ea typeface="標楷體" panose="03000509000000000000" pitchFamily="65" charset="-120"/>
              </a:rPr>
              <a:t>條第</a:t>
            </a:r>
            <a:r>
              <a:rPr lang="en-US" altLang="zh-TW" sz="1700" dirty="0">
                <a:latin typeface="標楷體" panose="03000509000000000000" pitchFamily="65" charset="-120"/>
                <a:ea typeface="標楷體" panose="03000509000000000000" pitchFamily="65" charset="-120"/>
              </a:rPr>
              <a:t>2</a:t>
            </a:r>
            <a:r>
              <a:rPr lang="zh-TW" altLang="en-US" sz="1700" dirty="0">
                <a:latin typeface="標楷體" panose="03000509000000000000" pitchFamily="65" charset="-120"/>
                <a:ea typeface="標楷體" panose="03000509000000000000" pitchFamily="65" charset="-120"/>
              </a:rPr>
              <a:t>項、第</a:t>
            </a:r>
            <a:r>
              <a:rPr lang="en-US" altLang="zh-TW" sz="1700" dirty="0">
                <a:latin typeface="標楷體" panose="03000509000000000000" pitchFamily="65" charset="-120"/>
                <a:ea typeface="標楷體" panose="03000509000000000000" pitchFamily="65" charset="-120"/>
              </a:rPr>
              <a:t>3</a:t>
            </a:r>
            <a:r>
              <a:rPr lang="zh-TW" altLang="en-US" sz="1700" dirty="0">
                <a:latin typeface="標楷體" panose="03000509000000000000" pitchFamily="65" charset="-120"/>
                <a:ea typeface="標楷體" panose="03000509000000000000" pitchFamily="65" charset="-120"/>
              </a:rPr>
              <a:t>項，均以</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使兒童或少年被拍攝</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為犯罪</a:t>
            </a:r>
            <a:r>
              <a:rPr lang="zh-TW" altLang="en-US" sz="1700" dirty="0">
                <a:solidFill>
                  <a:srgbClr val="FF0000"/>
                </a:solidFill>
                <a:latin typeface="標楷體" panose="03000509000000000000" pitchFamily="65" charset="-120"/>
                <a:ea typeface="標楷體" panose="03000509000000000000" pitchFamily="65" charset="-120"/>
              </a:rPr>
              <a:t>性剝削防制條例</a:t>
            </a:r>
            <a:r>
              <a:rPr lang="zh-TW" altLang="en-US" sz="1700" dirty="0">
                <a:latin typeface="標楷體" panose="03000509000000000000" pitchFamily="65" charset="-120"/>
                <a:ea typeface="標楷體" panose="03000509000000000000" pitchFamily="65" charset="-120"/>
              </a:rPr>
              <a:t>構成要件，舊法第</a:t>
            </a:r>
            <a:r>
              <a:rPr lang="en-US" altLang="zh-TW" sz="1700" dirty="0">
                <a:latin typeface="標楷體" panose="03000509000000000000" pitchFamily="65" charset="-120"/>
                <a:ea typeface="標楷體" panose="03000509000000000000" pitchFamily="65" charset="-120"/>
              </a:rPr>
              <a:t>27</a:t>
            </a:r>
            <a:r>
              <a:rPr lang="zh-TW" altLang="en-US" sz="1700" dirty="0">
                <a:latin typeface="標楷體" panose="03000509000000000000" pitchFamily="65" charset="-120"/>
                <a:ea typeface="標楷體" panose="03000509000000000000" pitchFamily="65" charset="-120"/>
              </a:rPr>
              <a:t>條第</a:t>
            </a:r>
            <a:r>
              <a:rPr lang="en-US" altLang="zh-TW" sz="1700" dirty="0">
                <a:latin typeface="標楷體" panose="03000509000000000000" pitchFamily="65" charset="-120"/>
                <a:ea typeface="標楷體" panose="03000509000000000000" pitchFamily="65" charset="-120"/>
              </a:rPr>
              <a:t>3</a:t>
            </a:r>
            <a:r>
              <a:rPr lang="zh-TW" altLang="en-US" sz="1700" dirty="0">
                <a:latin typeface="標楷體" panose="03000509000000000000" pitchFamily="65" charset="-120"/>
                <a:ea typeface="標楷體" panose="03000509000000000000" pitchFamily="65" charset="-120"/>
              </a:rPr>
              <a:t>項、第</a:t>
            </a:r>
            <a:r>
              <a:rPr lang="en-US" altLang="zh-TW" sz="1700" dirty="0">
                <a:latin typeface="標楷體" panose="03000509000000000000" pitchFamily="65" charset="-120"/>
                <a:ea typeface="標楷體" panose="03000509000000000000" pitchFamily="65" charset="-120"/>
              </a:rPr>
              <a:t>4</a:t>
            </a:r>
            <a:r>
              <a:rPr lang="zh-TW" altLang="en-US" sz="1700" dirty="0">
                <a:latin typeface="標楷體" panose="03000509000000000000" pitchFamily="65" charset="-120"/>
                <a:ea typeface="標楷體" panose="03000509000000000000" pitchFamily="65" charset="-120"/>
              </a:rPr>
              <a:t>項亦均以</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使未滿</a:t>
            </a:r>
            <a:r>
              <a:rPr lang="en-US" altLang="zh-TW" sz="1700" dirty="0">
                <a:latin typeface="標楷體" panose="03000509000000000000" pitchFamily="65" charset="-120"/>
                <a:ea typeface="標楷體" panose="03000509000000000000" pitchFamily="65" charset="-120"/>
              </a:rPr>
              <a:t>18</a:t>
            </a:r>
            <a:r>
              <a:rPr lang="zh-TW" altLang="en-US" sz="1700" dirty="0">
                <a:latin typeface="標楷體" panose="03000509000000000000" pitchFamily="65" charset="-120"/>
                <a:ea typeface="標楷體" panose="03000509000000000000" pitchFamily="65" charset="-120"/>
              </a:rPr>
              <a:t>歲之人被拍攝</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為犯罪構成要件，法條既稱</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被拍攝</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a:t>
            </a:r>
            <a:r>
              <a:rPr lang="zh-TW" altLang="en-US" sz="1700" u="sng" dirty="0">
                <a:latin typeface="標楷體" panose="03000509000000000000" pitchFamily="65" charset="-120"/>
                <a:ea typeface="標楷體" panose="03000509000000000000" pitchFamily="65" charset="-120"/>
              </a:rPr>
              <a:t>自是有意排除該未滿</a:t>
            </a:r>
            <a:r>
              <a:rPr lang="en-US" altLang="zh-TW" sz="1700" u="sng" dirty="0">
                <a:latin typeface="標楷體" panose="03000509000000000000" pitchFamily="65" charset="-120"/>
                <a:ea typeface="標楷體" panose="03000509000000000000" pitchFamily="65" charset="-120"/>
              </a:rPr>
              <a:t>18</a:t>
            </a:r>
            <a:r>
              <a:rPr lang="zh-TW" altLang="en-US" sz="1700" u="sng" dirty="0">
                <a:latin typeface="標楷體" panose="03000509000000000000" pitchFamily="65" charset="-120"/>
                <a:ea typeface="標楷體" panose="03000509000000000000" pitchFamily="65" charset="-120"/>
              </a:rPr>
              <a:t>歲之人自行拍攝</a:t>
            </a:r>
            <a:r>
              <a:rPr lang="zh-TW" altLang="en-US" sz="1700" dirty="0">
                <a:latin typeface="標楷體" panose="03000509000000000000" pitchFamily="65" charset="-120"/>
                <a:ea typeface="標楷體" panose="03000509000000000000" pitchFamily="65" charset="-120"/>
              </a:rPr>
              <a:t>」。</a:t>
            </a:r>
            <a:endParaRPr lang="en-US" altLang="zh-TW" sz="1700" dirty="0">
              <a:latin typeface="標楷體" panose="03000509000000000000" pitchFamily="65" charset="-120"/>
              <a:ea typeface="標楷體" panose="03000509000000000000" pitchFamily="65" charset="-120"/>
            </a:endParaRPr>
          </a:p>
          <a:p>
            <a:pPr marL="0" indent="0" algn="just">
              <a:lnSpc>
                <a:spcPct val="90000"/>
              </a:lnSpc>
              <a:spcBef>
                <a:spcPts val="400"/>
              </a:spcBef>
              <a:buNone/>
            </a:pPr>
            <a:r>
              <a:rPr lang="zh-TW" altLang="en-US" sz="1700" dirty="0">
                <a:latin typeface="標楷體" panose="03000509000000000000" pitchFamily="65" charset="-120"/>
                <a:ea typeface="標楷體" panose="03000509000000000000" pitchFamily="65" charset="-120"/>
              </a:rPr>
              <a:t>             </a:t>
            </a:r>
            <a:r>
              <a:rPr lang="zh-TW" altLang="en-US" sz="1700" dirty="0" smtClean="0">
                <a:latin typeface="標楷體" panose="03000509000000000000" pitchFamily="65" charset="-120"/>
                <a:ea typeface="標楷體" panose="03000509000000000000" pitchFamily="65" charset="-120"/>
              </a:rPr>
              <a:t> </a:t>
            </a:r>
            <a:r>
              <a:rPr lang="en-US" altLang="zh-TW" sz="1700" dirty="0" smtClean="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二</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第</a:t>
            </a:r>
            <a:r>
              <a:rPr lang="en-US" altLang="zh-TW" sz="1700" dirty="0">
                <a:latin typeface="標楷體" panose="03000509000000000000" pitchFamily="65" charset="-120"/>
                <a:ea typeface="標楷體" panose="03000509000000000000" pitchFamily="65" charset="-120"/>
              </a:rPr>
              <a:t>18</a:t>
            </a:r>
            <a:r>
              <a:rPr lang="zh-TW" altLang="en-US" sz="1700" dirty="0">
                <a:latin typeface="標楷體" panose="03000509000000000000" pitchFamily="65" charset="-120"/>
                <a:ea typeface="標楷體" panose="03000509000000000000" pitchFamily="65" charset="-120"/>
              </a:rPr>
              <a:t>號提案題旨相同，建議併本案討論。</a:t>
            </a:r>
            <a:endParaRPr lang="en-US" altLang="zh-TW" sz="1700" dirty="0">
              <a:latin typeface="標楷體" panose="03000509000000000000" pitchFamily="65" charset="-120"/>
              <a:ea typeface="標楷體" panose="03000509000000000000" pitchFamily="65" charset="-120"/>
            </a:endParaRPr>
          </a:p>
          <a:p>
            <a:pPr marL="0" indent="0" algn="just">
              <a:lnSpc>
                <a:spcPct val="90000"/>
              </a:lnSpc>
              <a:spcBef>
                <a:spcPts val="400"/>
              </a:spcBef>
              <a:buNone/>
            </a:pPr>
            <a:r>
              <a:rPr lang="zh-TW" altLang="en-US" sz="1700" dirty="0">
                <a:latin typeface="標楷體" panose="03000509000000000000" pitchFamily="65" charset="-120"/>
                <a:ea typeface="標楷體" panose="03000509000000000000" pitchFamily="65" charset="-120"/>
              </a:rPr>
              <a:t>             </a:t>
            </a:r>
            <a:r>
              <a:rPr lang="zh-TW" altLang="en-US" sz="1700" dirty="0" smtClean="0">
                <a:latin typeface="標楷體" panose="03000509000000000000" pitchFamily="65" charset="-120"/>
                <a:ea typeface="標楷體" panose="03000509000000000000" pitchFamily="65" charset="-120"/>
              </a:rPr>
              <a:t> </a:t>
            </a:r>
            <a:r>
              <a:rPr lang="en-US" altLang="zh-TW" sz="1700" dirty="0" smtClean="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三</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提會討論。</a:t>
            </a:r>
            <a:endParaRPr lang="en-US" altLang="zh-TW" sz="1700" dirty="0">
              <a:latin typeface="標楷體" panose="03000509000000000000" pitchFamily="65" charset="-120"/>
              <a:ea typeface="標楷體" panose="03000509000000000000" pitchFamily="65" charset="-120"/>
            </a:endParaRPr>
          </a:p>
          <a:p>
            <a:pPr algn="just">
              <a:lnSpc>
                <a:spcPct val="90000"/>
              </a:lnSpc>
              <a:spcBef>
                <a:spcPts val="400"/>
              </a:spcBef>
            </a:pPr>
            <a:r>
              <a:rPr lang="zh-TW" altLang="en-US" sz="1700" dirty="0">
                <a:latin typeface="標楷體" panose="03000509000000000000" pitchFamily="65" charset="-120"/>
                <a:ea typeface="標楷體" panose="03000509000000000000" pitchFamily="65" charset="-120"/>
              </a:rPr>
              <a:t> 座談會決議：</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一</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第</a:t>
            </a:r>
            <a:r>
              <a:rPr lang="en-US" altLang="zh-TW" sz="1700" dirty="0">
                <a:latin typeface="標楷體" panose="03000509000000000000" pitchFamily="65" charset="-120"/>
                <a:ea typeface="標楷體" panose="03000509000000000000" pitchFamily="65" charset="-120"/>
              </a:rPr>
              <a:t>18</a:t>
            </a:r>
            <a:r>
              <a:rPr lang="zh-TW" altLang="en-US" sz="1700" dirty="0">
                <a:latin typeface="標楷體" panose="03000509000000000000" pitchFamily="65" charset="-120"/>
                <a:ea typeface="標楷體" panose="03000509000000000000" pitchFamily="65" charset="-120"/>
              </a:rPr>
              <a:t>號提案併本案討論。</a:t>
            </a:r>
            <a:endParaRPr lang="en-US" altLang="zh-TW" sz="1700" dirty="0">
              <a:latin typeface="標楷體" panose="03000509000000000000" pitchFamily="65" charset="-120"/>
              <a:ea typeface="標楷體" panose="03000509000000000000" pitchFamily="65" charset="-120"/>
            </a:endParaRPr>
          </a:p>
          <a:p>
            <a:pPr marL="0" indent="0" algn="just">
              <a:lnSpc>
                <a:spcPct val="90000"/>
              </a:lnSpc>
              <a:spcBef>
                <a:spcPts val="400"/>
              </a:spcBef>
              <a:buNone/>
            </a:pPr>
            <a:r>
              <a:rPr lang="zh-TW" altLang="en-US" sz="1700" dirty="0">
                <a:latin typeface="標楷體" panose="03000509000000000000" pitchFamily="65" charset="-120"/>
                <a:ea typeface="標楷體" panose="03000509000000000000" pitchFamily="65" charset="-120"/>
              </a:rPr>
              <a:t>               </a:t>
            </a:r>
            <a:r>
              <a:rPr lang="zh-TW" altLang="en-US" sz="1700" dirty="0" smtClean="0">
                <a:latin typeface="標楷體" panose="03000509000000000000" pitchFamily="65" charset="-120"/>
                <a:ea typeface="標楷體" panose="03000509000000000000" pitchFamily="65" charset="-120"/>
              </a:rPr>
              <a:t> </a:t>
            </a:r>
            <a:r>
              <a:rPr lang="en-US" altLang="zh-TW" sz="1700" dirty="0" smtClean="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二</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本件案由修正為「</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，規範範圍是否及於兒童或少年</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立即</a:t>
            </a:r>
            <a:r>
              <a:rPr lang="zh-TW" altLang="en-US" sz="1700" dirty="0" smtClean="0">
                <a:latin typeface="標楷體" panose="03000509000000000000" pitchFamily="65" charset="-120"/>
                <a:ea typeface="標楷體" panose="03000509000000000000" pitchFamily="65" charset="-120"/>
              </a:rPr>
              <a:t>或 </a:t>
            </a:r>
            <a:endParaRPr lang="en-US" altLang="zh-TW" sz="1700" dirty="0" smtClean="0">
              <a:latin typeface="標楷體" panose="03000509000000000000" pitchFamily="65" charset="-120"/>
              <a:ea typeface="標楷體" panose="03000509000000000000" pitchFamily="65" charset="-120"/>
            </a:endParaRPr>
          </a:p>
          <a:p>
            <a:pPr marL="0" indent="0" algn="just">
              <a:lnSpc>
                <a:spcPct val="90000"/>
              </a:lnSpc>
              <a:spcBef>
                <a:spcPts val="400"/>
              </a:spcBef>
              <a:buNone/>
            </a:pPr>
            <a:r>
              <a:rPr lang="en-US" altLang="zh-TW" sz="1700" dirty="0">
                <a:latin typeface="標楷體" panose="03000509000000000000" pitchFamily="65" charset="-120"/>
                <a:ea typeface="標楷體" panose="03000509000000000000" pitchFamily="65" charset="-120"/>
              </a:rPr>
              <a:t> </a:t>
            </a:r>
            <a:r>
              <a:rPr lang="en-US" altLang="zh-TW" sz="1700" dirty="0" smtClean="0">
                <a:latin typeface="標楷體" panose="03000509000000000000" pitchFamily="65" charset="-120"/>
                <a:ea typeface="標楷體" panose="03000509000000000000" pitchFamily="65" charset="-120"/>
              </a:rPr>
              <a:t>  </a:t>
            </a:r>
            <a:r>
              <a:rPr lang="zh-TW" altLang="en-US" sz="1700" dirty="0" smtClean="0">
                <a:latin typeface="標楷體" panose="03000509000000000000" pitchFamily="65" charset="-120"/>
                <a:ea typeface="標楷體" panose="03000509000000000000" pitchFamily="65" charset="-120"/>
              </a:rPr>
              <a:t>稍後</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自行拍攝後</a:t>
            </a:r>
            <a:r>
              <a:rPr lang="zh-TW" altLang="en-US" sz="1700" dirty="0" smtClean="0">
                <a:latin typeface="標楷體" panose="03000509000000000000" pitchFamily="65" charset="-120"/>
                <a:ea typeface="標楷體" panose="03000509000000000000" pitchFamily="65" charset="-120"/>
              </a:rPr>
              <a:t>，交</a:t>
            </a:r>
            <a:r>
              <a:rPr lang="zh-TW" altLang="en-US" sz="1700" dirty="0">
                <a:latin typeface="標楷體" panose="03000509000000000000" pitchFamily="65" charset="-120"/>
                <a:ea typeface="標楷體" panose="03000509000000000000" pitchFamily="65" charset="-120"/>
              </a:rPr>
              <a:t>與或傳送予他人之犯罪類型」？</a:t>
            </a:r>
            <a:endParaRPr lang="en-US" altLang="zh-TW" sz="1700" dirty="0">
              <a:latin typeface="標楷體" panose="03000509000000000000" pitchFamily="65" charset="-120"/>
              <a:ea typeface="標楷體" panose="03000509000000000000" pitchFamily="65" charset="-120"/>
            </a:endParaRPr>
          </a:p>
          <a:p>
            <a:pPr marL="0" indent="0" algn="just">
              <a:lnSpc>
                <a:spcPct val="90000"/>
              </a:lnSpc>
              <a:spcBef>
                <a:spcPts val="400"/>
              </a:spcBef>
              <a:buNone/>
            </a:pPr>
            <a:r>
              <a:rPr lang="zh-TW" altLang="en-US" sz="1700" dirty="0">
                <a:latin typeface="標楷體" panose="03000509000000000000" pitchFamily="65" charset="-120"/>
                <a:ea typeface="標楷體" panose="03000509000000000000" pitchFamily="65" charset="-120"/>
              </a:rPr>
              <a:t>               </a:t>
            </a:r>
            <a:r>
              <a:rPr lang="zh-TW" altLang="en-US" sz="1700" dirty="0" smtClean="0">
                <a:latin typeface="標楷體" panose="03000509000000000000" pitchFamily="65" charset="-120"/>
                <a:ea typeface="標楷體" panose="03000509000000000000" pitchFamily="65" charset="-120"/>
              </a:rPr>
              <a:t> </a:t>
            </a:r>
            <a:r>
              <a:rPr lang="en-US" altLang="zh-TW" sz="1700" dirty="0" smtClean="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三</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採甲說。</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經表決採甲說</a:t>
            </a:r>
            <a:r>
              <a:rPr lang="en-US" altLang="zh-TW" sz="1700" dirty="0">
                <a:latin typeface="標楷體" panose="03000509000000000000" pitchFamily="65" charset="-120"/>
                <a:ea typeface="標楷體" panose="03000509000000000000" pitchFamily="65" charset="-120"/>
              </a:rPr>
              <a:t>22</a:t>
            </a:r>
            <a:r>
              <a:rPr lang="zh-TW" altLang="en-US" sz="1700" dirty="0">
                <a:latin typeface="標楷體" panose="03000509000000000000" pitchFamily="65" charset="-120"/>
                <a:ea typeface="標楷體" panose="03000509000000000000" pitchFamily="65" charset="-120"/>
              </a:rPr>
              <a:t>票，採乙說</a:t>
            </a:r>
            <a:r>
              <a:rPr lang="en-US" altLang="zh-TW" sz="1700" dirty="0">
                <a:latin typeface="標楷體" panose="03000509000000000000" pitchFamily="65" charset="-120"/>
                <a:ea typeface="標楷體" panose="03000509000000000000" pitchFamily="65" charset="-120"/>
              </a:rPr>
              <a:t>3</a:t>
            </a:r>
            <a:r>
              <a:rPr lang="zh-TW" altLang="en-US" sz="1700" dirty="0">
                <a:latin typeface="標楷體" panose="03000509000000000000" pitchFamily="65" charset="-120"/>
                <a:ea typeface="標楷體" panose="03000509000000000000" pitchFamily="65" charset="-120"/>
              </a:rPr>
              <a:t>票</a:t>
            </a:r>
            <a:r>
              <a:rPr lang="en-US" altLang="zh-TW" sz="1700" dirty="0">
                <a:latin typeface="標楷體" panose="03000509000000000000" pitchFamily="65" charset="-120"/>
                <a:ea typeface="標楷體" panose="03000509000000000000" pitchFamily="65" charset="-120"/>
              </a:rPr>
              <a:t>)</a:t>
            </a:r>
          </a:p>
          <a:p>
            <a:pPr algn="just">
              <a:lnSpc>
                <a:spcPct val="90000"/>
              </a:lnSpc>
              <a:spcBef>
                <a:spcPts val="400"/>
              </a:spcBef>
            </a:pPr>
            <a:r>
              <a:rPr lang="zh-TW" altLang="en-US" sz="1700" dirty="0">
                <a:latin typeface="標楷體" panose="03000509000000000000" pitchFamily="65" charset="-120"/>
                <a:ea typeface="標楷體" panose="03000509000000000000" pitchFamily="65" charset="-120"/>
              </a:rPr>
              <a:t> </a:t>
            </a:r>
            <a:r>
              <a:rPr lang="zh-TW" altLang="en-US" sz="1700"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法務部研究意見</a:t>
            </a:r>
            <a:r>
              <a:rPr lang="zh-TW" altLang="en-US" sz="1700" dirty="0">
                <a:latin typeface="標楷體" panose="03000509000000000000" pitchFamily="65" charset="-120"/>
                <a:ea typeface="標楷體" panose="03000509000000000000" pitchFamily="65" charset="-120"/>
              </a:rPr>
              <a:t>：</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一</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座談會決議之案由，修正為：甲男與未滿</a:t>
            </a:r>
            <a:r>
              <a:rPr lang="en-US" altLang="zh-TW" sz="1700" dirty="0">
                <a:latin typeface="標楷體" panose="03000509000000000000" pitchFamily="65" charset="-120"/>
                <a:ea typeface="標楷體" panose="03000509000000000000" pitchFamily="65" charset="-120"/>
              </a:rPr>
              <a:t>18</a:t>
            </a:r>
            <a:r>
              <a:rPr lang="zh-TW" altLang="en-US" sz="1700" dirty="0">
                <a:latin typeface="標楷體" panose="03000509000000000000" pitchFamily="65" charset="-120"/>
                <a:ea typeface="標楷體" panose="03000509000000000000" pitchFamily="65" charset="-120"/>
              </a:rPr>
              <a:t>歲之乙女係男女朋友，某日甲男表示欲觀看乙女之自慰照片並留作紀念，遂要求乙女拍攝自慰照片傳送予其觀覽，乙女乃應允之而「自行拍攝」猥褻照片後傳送予甲男，則甲男是否構成本條例第</a:t>
            </a:r>
            <a:r>
              <a:rPr lang="en-US" altLang="zh-TW" sz="1700" dirty="0">
                <a:latin typeface="標楷體" panose="03000509000000000000" pitchFamily="65" charset="-120"/>
                <a:ea typeface="標楷體" panose="03000509000000000000" pitchFamily="65" charset="-120"/>
              </a:rPr>
              <a:t>36</a:t>
            </a:r>
            <a:r>
              <a:rPr lang="zh-TW" altLang="en-US" sz="1700" dirty="0">
                <a:latin typeface="標楷體" panose="03000509000000000000" pitchFamily="65" charset="-120"/>
                <a:ea typeface="標楷體" panose="03000509000000000000" pitchFamily="65" charset="-120"/>
              </a:rPr>
              <a:t>條第</a:t>
            </a:r>
            <a:r>
              <a:rPr lang="en-US" altLang="zh-TW" sz="1700" dirty="0">
                <a:latin typeface="標楷體" panose="03000509000000000000" pitchFamily="65" charset="-120"/>
                <a:ea typeface="標楷體" panose="03000509000000000000" pitchFamily="65" charset="-120"/>
              </a:rPr>
              <a:t>2</a:t>
            </a:r>
            <a:r>
              <a:rPr lang="zh-TW" altLang="en-US" sz="1700" dirty="0">
                <a:latin typeface="標楷體" panose="03000509000000000000" pitchFamily="65" charset="-120"/>
                <a:ea typeface="標楷體" panose="03000509000000000000" pitchFamily="65" charset="-120"/>
              </a:rPr>
              <a:t>項之罪？</a:t>
            </a:r>
            <a:endParaRPr lang="en-US" altLang="zh-TW" sz="1700" dirty="0">
              <a:latin typeface="標楷體" panose="03000509000000000000" pitchFamily="65" charset="-120"/>
              <a:ea typeface="標楷體" panose="03000509000000000000" pitchFamily="65" charset="-120"/>
            </a:endParaRPr>
          </a:p>
          <a:p>
            <a:pPr marL="0" indent="0" algn="just">
              <a:lnSpc>
                <a:spcPct val="90000"/>
              </a:lnSpc>
              <a:spcBef>
                <a:spcPts val="400"/>
              </a:spcBef>
              <a:buNone/>
            </a:pPr>
            <a:r>
              <a:rPr lang="zh-TW" altLang="en-US" sz="1700" dirty="0">
                <a:latin typeface="標楷體" panose="03000509000000000000" pitchFamily="65" charset="-120"/>
                <a:ea typeface="標楷體" panose="03000509000000000000" pitchFamily="65" charset="-120"/>
              </a:rPr>
              <a:t>                   </a:t>
            </a:r>
            <a:r>
              <a:rPr lang="zh-TW" altLang="en-US" sz="1700" dirty="0" smtClean="0">
                <a:latin typeface="標楷體" panose="03000509000000000000" pitchFamily="65" charset="-120"/>
                <a:ea typeface="標楷體" panose="03000509000000000000" pitchFamily="65" charset="-120"/>
              </a:rPr>
              <a:t>  </a:t>
            </a:r>
            <a:r>
              <a:rPr lang="en-US" altLang="zh-TW" sz="1700" dirty="0" smtClean="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二</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採甲說，理由補充增列如下：使兒少被拍攝性交或猥褻</a:t>
            </a:r>
            <a:r>
              <a:rPr lang="zh-TW" altLang="en-US" sz="1700" dirty="0" smtClean="0">
                <a:latin typeface="標楷體" panose="03000509000000000000" pitchFamily="65" charset="-120"/>
                <a:ea typeface="標楷體" panose="03000509000000000000" pitchFamily="65" charset="-120"/>
              </a:rPr>
              <a:t>行 </a:t>
            </a:r>
            <a:endParaRPr lang="en-US" altLang="zh-TW" sz="1700" dirty="0" smtClean="0">
              <a:latin typeface="標楷體" panose="03000509000000000000" pitchFamily="65" charset="-120"/>
              <a:ea typeface="標楷體" panose="03000509000000000000" pitchFamily="65" charset="-120"/>
            </a:endParaRPr>
          </a:p>
          <a:p>
            <a:pPr marL="0" indent="0" algn="just">
              <a:lnSpc>
                <a:spcPct val="90000"/>
              </a:lnSpc>
              <a:spcBef>
                <a:spcPts val="400"/>
              </a:spcBef>
              <a:buNone/>
            </a:pPr>
            <a:r>
              <a:rPr lang="en-US" altLang="zh-TW" sz="1700" dirty="0">
                <a:latin typeface="標楷體" panose="03000509000000000000" pitchFamily="65" charset="-120"/>
                <a:ea typeface="標楷體" panose="03000509000000000000" pitchFamily="65" charset="-120"/>
              </a:rPr>
              <a:t> </a:t>
            </a:r>
            <a:r>
              <a:rPr lang="en-US" altLang="zh-TW" sz="1700" dirty="0" smtClean="0">
                <a:latin typeface="標楷體" panose="03000509000000000000" pitchFamily="65" charset="-120"/>
                <a:ea typeface="標楷體" panose="03000509000000000000" pitchFamily="65" charset="-120"/>
              </a:rPr>
              <a:t>  </a:t>
            </a:r>
            <a:r>
              <a:rPr lang="zh-TW" altLang="en-US" sz="1700" dirty="0" smtClean="0">
                <a:latin typeface="標楷體" panose="03000509000000000000" pitchFamily="65" charset="-120"/>
                <a:ea typeface="標楷體" panose="03000509000000000000" pitchFamily="65" charset="-120"/>
              </a:rPr>
              <a:t>為</a:t>
            </a:r>
            <a:r>
              <a:rPr lang="zh-TW" altLang="en-US" sz="1700" dirty="0">
                <a:latin typeface="標楷體" panose="03000509000000000000" pitchFamily="65" charset="-120"/>
                <a:ea typeface="標楷體" panose="03000509000000000000" pitchFamily="65" charset="-120"/>
              </a:rPr>
              <a:t>係法</a:t>
            </a:r>
            <a:r>
              <a:rPr lang="zh-TW" altLang="en-US" sz="1700" dirty="0" smtClean="0">
                <a:latin typeface="標楷體" panose="03000509000000000000" pitchFamily="65" charset="-120"/>
                <a:ea typeface="標楷體" panose="03000509000000000000" pitchFamily="65" charset="-120"/>
              </a:rPr>
              <a:t>所禁止</a:t>
            </a:r>
            <a:r>
              <a:rPr lang="zh-TW" altLang="en-US" sz="1700" dirty="0">
                <a:latin typeface="標楷體" panose="03000509000000000000" pitchFamily="65" charset="-120"/>
                <a:ea typeface="標楷體" panose="03000509000000000000" pitchFamily="65" charset="-120"/>
              </a:rPr>
              <a:t>，立法者要保護的法益，在於使兒少免於提供身體為性交或猥褻行為</a:t>
            </a:r>
            <a:r>
              <a:rPr lang="zh-TW" altLang="en-US" sz="1700" dirty="0" smtClean="0">
                <a:latin typeface="標楷體" panose="03000509000000000000" pitchFamily="65" charset="-120"/>
                <a:ea typeface="標楷體" panose="03000509000000000000" pitchFamily="65" charset="-120"/>
              </a:rPr>
              <a:t>，</a:t>
            </a:r>
            <a:endParaRPr lang="en-US" altLang="zh-TW" sz="1700" dirty="0" smtClean="0">
              <a:latin typeface="標楷體" panose="03000509000000000000" pitchFamily="65" charset="-120"/>
              <a:ea typeface="標楷體" panose="03000509000000000000" pitchFamily="65" charset="-120"/>
            </a:endParaRPr>
          </a:p>
          <a:p>
            <a:pPr marL="0" indent="0" algn="just">
              <a:lnSpc>
                <a:spcPct val="90000"/>
              </a:lnSpc>
              <a:spcBef>
                <a:spcPts val="400"/>
              </a:spcBef>
              <a:buNone/>
            </a:pPr>
            <a:r>
              <a:rPr lang="en-US" altLang="zh-TW" sz="1700" dirty="0">
                <a:latin typeface="標楷體" panose="03000509000000000000" pitchFamily="65" charset="-120"/>
                <a:ea typeface="標楷體" panose="03000509000000000000" pitchFamily="65" charset="-120"/>
              </a:rPr>
              <a:t> </a:t>
            </a:r>
            <a:r>
              <a:rPr lang="en-US" altLang="zh-TW" sz="1700" dirty="0" smtClean="0">
                <a:latin typeface="標楷體" panose="03000509000000000000" pitchFamily="65" charset="-120"/>
                <a:ea typeface="標楷體" panose="03000509000000000000" pitchFamily="65" charset="-120"/>
              </a:rPr>
              <a:t>  </a:t>
            </a:r>
            <a:r>
              <a:rPr lang="zh-TW" altLang="en-US" sz="1700" dirty="0" smtClean="0">
                <a:latin typeface="標楷體" panose="03000509000000000000" pitchFamily="65" charset="-120"/>
                <a:ea typeface="標楷體" panose="03000509000000000000" pitchFamily="65" charset="-120"/>
              </a:rPr>
              <a:t>非</a:t>
            </a:r>
            <a:r>
              <a:rPr lang="zh-TW" altLang="en-US" sz="1700" dirty="0">
                <a:latin typeface="標楷體" panose="03000509000000000000" pitchFamily="65" charset="-120"/>
                <a:ea typeface="標楷體" panose="03000509000000000000" pitchFamily="65" charset="-120"/>
              </a:rPr>
              <a:t>著重在拍攝者，且第</a:t>
            </a:r>
            <a:r>
              <a:rPr lang="en-US" altLang="zh-TW" sz="1700" dirty="0" smtClean="0">
                <a:latin typeface="標楷體" panose="03000509000000000000" pitchFamily="65" charset="-120"/>
                <a:ea typeface="標楷體" panose="03000509000000000000" pitchFamily="65" charset="-120"/>
              </a:rPr>
              <a:t>36</a:t>
            </a:r>
            <a:r>
              <a:rPr lang="zh-TW" altLang="en-US" sz="1700" dirty="0" smtClean="0">
                <a:latin typeface="標楷體" panose="03000509000000000000" pitchFamily="65" charset="-120"/>
                <a:ea typeface="標楷體" panose="03000509000000000000" pitchFamily="65" charset="-120"/>
              </a:rPr>
              <a:t>條</a:t>
            </a:r>
            <a:r>
              <a:rPr lang="zh-TW" altLang="en-US" sz="1700" dirty="0">
                <a:latin typeface="標楷體" panose="03000509000000000000" pitchFamily="65" charset="-120"/>
                <a:ea typeface="標楷體" panose="03000509000000000000" pitchFamily="65" charset="-120"/>
              </a:rPr>
              <a:t>第</a:t>
            </a:r>
            <a:r>
              <a:rPr lang="en-US" altLang="zh-TW" sz="1700" dirty="0">
                <a:latin typeface="標楷體" panose="03000509000000000000" pitchFamily="65" charset="-120"/>
                <a:ea typeface="標楷體" panose="03000509000000000000" pitchFamily="65" charset="-120"/>
              </a:rPr>
              <a:t>2</a:t>
            </a:r>
            <a:r>
              <a:rPr lang="zh-TW" altLang="en-US" sz="1700" dirty="0">
                <a:latin typeface="標楷體" panose="03000509000000000000" pitchFamily="65" charset="-120"/>
                <a:ea typeface="標楷體" panose="03000509000000000000" pitchFamily="65" charset="-120"/>
              </a:rPr>
              <a:t>項、第</a:t>
            </a:r>
            <a:r>
              <a:rPr lang="en-US" altLang="zh-TW" sz="1700" dirty="0">
                <a:latin typeface="標楷體" panose="03000509000000000000" pitchFamily="65" charset="-120"/>
                <a:ea typeface="標楷體" panose="03000509000000000000" pitchFamily="65" charset="-120"/>
              </a:rPr>
              <a:t>3</a:t>
            </a:r>
            <a:r>
              <a:rPr lang="zh-TW" altLang="en-US" sz="1700" dirty="0">
                <a:latin typeface="標楷體" panose="03000509000000000000" pitchFamily="65" charset="-120"/>
                <a:ea typeface="標楷體" panose="03000509000000000000" pitchFamily="65" charset="-120"/>
              </a:rPr>
              <a:t>項並未將拍攝者限定係兒童或少年以外之人</a:t>
            </a:r>
            <a:r>
              <a:rPr lang="zh-TW" altLang="en-US" sz="1700" dirty="0" smtClean="0">
                <a:latin typeface="標楷體" panose="03000509000000000000" pitchFamily="65" charset="-120"/>
                <a:ea typeface="標楷體" panose="03000509000000000000" pitchFamily="65" charset="-120"/>
              </a:rPr>
              <a:t>。</a:t>
            </a:r>
            <a:endParaRPr lang="en-US" altLang="zh-TW" sz="1700" dirty="0" smtClean="0">
              <a:latin typeface="標楷體" panose="03000509000000000000" pitchFamily="65" charset="-120"/>
              <a:ea typeface="標楷體" panose="03000509000000000000" pitchFamily="65" charset="-120"/>
            </a:endParaRPr>
          </a:p>
          <a:p>
            <a:pPr marL="0" indent="0" algn="just">
              <a:lnSpc>
                <a:spcPct val="90000"/>
              </a:lnSpc>
              <a:spcBef>
                <a:spcPts val="400"/>
              </a:spcBef>
              <a:buNone/>
            </a:pPr>
            <a:r>
              <a:rPr lang="en-US" altLang="zh-TW" sz="1700" dirty="0">
                <a:latin typeface="標楷體" panose="03000509000000000000" pitchFamily="65" charset="-120"/>
                <a:ea typeface="標楷體" panose="03000509000000000000" pitchFamily="65" charset="-120"/>
              </a:rPr>
              <a:t> </a:t>
            </a:r>
            <a:r>
              <a:rPr lang="en-US" altLang="zh-TW" sz="1700" dirty="0" smtClean="0">
                <a:latin typeface="標楷體" panose="03000509000000000000" pitchFamily="65" charset="-120"/>
                <a:ea typeface="標楷體" panose="03000509000000000000" pitchFamily="65" charset="-120"/>
              </a:rPr>
              <a:t>  </a:t>
            </a:r>
            <a:r>
              <a:rPr lang="zh-TW" altLang="en-US" sz="1700" dirty="0" smtClean="0">
                <a:latin typeface="標楷體" panose="03000509000000000000" pitchFamily="65" charset="-120"/>
                <a:ea typeface="標楷體" panose="03000509000000000000" pitchFamily="65" charset="-120"/>
              </a:rPr>
              <a:t>且</a:t>
            </a:r>
            <a:r>
              <a:rPr lang="zh-TW" altLang="en-US" sz="1700" dirty="0">
                <a:latin typeface="標楷體" panose="03000509000000000000" pitchFamily="65" charset="-120"/>
                <a:ea typeface="標楷體" panose="03000509000000000000" pitchFamily="65" charset="-120"/>
              </a:rPr>
              <a:t>自本條例保護兒童及少年免於遭受</a:t>
            </a:r>
            <a:r>
              <a:rPr lang="zh-TW" altLang="en-US" sz="1700" dirty="0" smtClean="0">
                <a:latin typeface="標楷體" panose="03000509000000000000" pitchFamily="65" charset="-120"/>
                <a:ea typeface="標楷體" panose="03000509000000000000" pitchFamily="65" charset="-120"/>
              </a:rPr>
              <a:t>任何形式</a:t>
            </a:r>
            <a:r>
              <a:rPr lang="zh-TW" altLang="en-US" sz="1700" dirty="0">
                <a:latin typeface="標楷體" panose="03000509000000000000" pitchFamily="65" charset="-120"/>
                <a:ea typeface="標楷體" panose="03000509000000000000" pitchFamily="65" charset="-120"/>
              </a:rPr>
              <a:t>之性剝削</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以下接續甲說理由</a:t>
            </a:r>
            <a:r>
              <a:rPr lang="en-US" altLang="zh-TW" sz="1700" dirty="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a:t>
            </a:r>
          </a:p>
        </p:txBody>
      </p:sp>
      <p:sp>
        <p:nvSpPr>
          <p:cNvPr id="5" name="矩形 4"/>
          <p:cNvSpPr/>
          <p:nvPr/>
        </p:nvSpPr>
        <p:spPr>
          <a:xfrm>
            <a:off x="412086" y="4199583"/>
            <a:ext cx="8264370" cy="2115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7805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143508.JPG"/>
          <p:cNvPicPr>
            <a:picLocks noGrp="1" noChangeAspect="1"/>
          </p:cNvPicPr>
          <p:nvPr>
            <p:ph idx="1"/>
          </p:nvPr>
        </p:nvPicPr>
        <p:blipFill>
          <a:blip r:embed="rId2" cstate="print"/>
          <a:srcRect l="2520" t="3581" r="4235" b="3319"/>
          <a:stretch>
            <a:fillRect/>
          </a:stretch>
        </p:blipFill>
        <p:spPr>
          <a:xfrm>
            <a:off x="195005" y="404664"/>
            <a:ext cx="4303863" cy="6048672"/>
          </a:xfrm>
        </p:spPr>
      </p:pic>
      <p:pic>
        <p:nvPicPr>
          <p:cNvPr id="5" name="圖片 4" descr="143545.JPG"/>
          <p:cNvPicPr>
            <a:picLocks noChangeAspect="1"/>
          </p:cNvPicPr>
          <p:nvPr/>
        </p:nvPicPr>
        <p:blipFill>
          <a:blip r:embed="rId3" cstate="print"/>
          <a:srcRect l="8993" t="4792" b="4692"/>
          <a:stretch>
            <a:fillRect/>
          </a:stretch>
        </p:blipFill>
        <p:spPr>
          <a:xfrm>
            <a:off x="4644008" y="404665"/>
            <a:ext cx="4320480" cy="60486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457200" y="333375"/>
            <a:ext cx="8229600" cy="1027114"/>
          </a:xfrm>
          <a:prstGeom prst="rect">
            <a:avLst/>
          </a:prstGeom>
          <a:noFill/>
          <a:ln w="12700"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lang="zh-TW" sz="44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lnSpc>
                <a:spcPct val="100000"/>
              </a:lnSpc>
              <a:spcAft>
                <a:spcPts val="0"/>
              </a:spcAft>
              <a:defRPr/>
            </a:pPr>
            <a:r>
              <a:rPr lang="zh-TW" altLang="en-US" sz="3200" b="1" dirty="0">
                <a:solidFill>
                  <a:schemeClr val="accent1">
                    <a:lumMod val="25000"/>
                  </a:schemeClr>
                </a:solidFill>
                <a:latin typeface="微軟正黑體" panose="020B0604030504040204" pitchFamily="34" charset="-120"/>
                <a:ea typeface="微軟正黑體" panose="020B0604030504040204" pitchFamily="34" charset="-120"/>
              </a:rPr>
              <a:t>聯合國至今通過了多少人權文件？</a:t>
            </a:r>
          </a:p>
        </p:txBody>
      </p:sp>
      <p:cxnSp>
        <p:nvCxnSpPr>
          <p:cNvPr id="7" name="直線接點 6"/>
          <p:cNvCxnSpPr/>
          <p:nvPr/>
        </p:nvCxnSpPr>
        <p:spPr bwMode="auto">
          <a:xfrm>
            <a:off x="467544" y="2420888"/>
            <a:ext cx="8280920" cy="0"/>
          </a:xfrm>
          <a:prstGeom prst="line">
            <a:avLst/>
          </a:prstGeom>
          <a:solidFill>
            <a:schemeClr val="accent1"/>
          </a:solidFill>
          <a:ln w="9525" cap="flat" cmpd="sng" algn="ctr">
            <a:solidFill>
              <a:schemeClr val="accent6">
                <a:lumMod val="75000"/>
              </a:schemeClr>
            </a:solidFill>
            <a:prstDash val="sysDash"/>
            <a:round/>
            <a:headEnd type="none" w="med" len="med"/>
            <a:tailEnd type="none" w="med" len="med"/>
          </a:ln>
          <a:effectLst/>
        </p:spPr>
      </p:cxnSp>
      <p:sp>
        <p:nvSpPr>
          <p:cNvPr id="9" name="矩形 11"/>
          <p:cNvSpPr>
            <a:spLocks noChangeArrowheads="1"/>
          </p:cNvSpPr>
          <p:nvPr/>
        </p:nvSpPr>
        <p:spPr bwMode="auto">
          <a:xfrm>
            <a:off x="755576" y="1497014"/>
            <a:ext cx="7704856"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FontTx/>
              <a:buNone/>
            </a:pPr>
            <a:r>
              <a:rPr lang="zh-TW" altLang="en-US" sz="1800" dirty="0">
                <a:latin typeface="微軟正黑體" panose="020B0604030504040204" pitchFamily="34" charset="-120"/>
                <a:ea typeface="微軟正黑體" panose="020B0604030504040204" pitchFamily="34" charset="-120"/>
              </a:rPr>
              <a:t>聯合國成立於</a:t>
            </a:r>
            <a:r>
              <a:rPr lang="en-US" altLang="zh-TW" sz="1800" dirty="0">
                <a:latin typeface="微軟正黑體" panose="020B0604030504040204" pitchFamily="34" charset="-120"/>
                <a:ea typeface="微軟正黑體" panose="020B0604030504040204" pitchFamily="34" charset="-120"/>
              </a:rPr>
              <a:t>1945</a:t>
            </a:r>
            <a:r>
              <a:rPr lang="zh-TW" altLang="en-US" sz="1800" dirty="0">
                <a:latin typeface="微軟正黑體" panose="020B0604030504040204" pitchFamily="34" charset="-120"/>
                <a:ea typeface="微軟正黑體" panose="020B0604030504040204" pitchFamily="34" charset="-120"/>
              </a:rPr>
              <a:t>年，一直致力於促進及維護人權，至今已通過許多人權相關的宣言及公約。</a:t>
            </a:r>
          </a:p>
        </p:txBody>
      </p:sp>
      <p:sp>
        <p:nvSpPr>
          <p:cNvPr id="10" name="矩形 13"/>
          <p:cNvSpPr>
            <a:spLocks noChangeArrowheads="1"/>
          </p:cNvSpPr>
          <p:nvPr/>
        </p:nvSpPr>
        <p:spPr bwMode="auto">
          <a:xfrm>
            <a:off x="4644008" y="2565401"/>
            <a:ext cx="446023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eaLnBrk="1" hangingPunct="1">
              <a:spcBef>
                <a:spcPts val="1200"/>
              </a:spcBef>
              <a:buFont typeface="Wingdings" panose="05000000000000000000" pitchFamily="2" charset="2"/>
              <a:buChar char="§"/>
            </a:pPr>
            <a:r>
              <a:rPr lang="en-US" altLang="zh-TW" sz="1600" b="1" dirty="0">
                <a:solidFill>
                  <a:srgbClr val="7030A0"/>
                </a:solidFill>
                <a:latin typeface="微軟正黑體" panose="020B0604030504040204" pitchFamily="34" charset="-120"/>
                <a:ea typeface="微軟正黑體" panose="020B0604030504040204" pitchFamily="34" charset="-120"/>
              </a:rPr>
              <a:t>1979</a:t>
            </a:r>
            <a:r>
              <a:rPr lang="zh-TW" altLang="en-US" sz="1600" b="1" dirty="0">
                <a:solidFill>
                  <a:srgbClr val="7030A0"/>
                </a:solidFill>
                <a:latin typeface="微軟正黑體" panose="020B0604030504040204" pitchFamily="34" charset="-120"/>
                <a:ea typeface="微軟正黑體" panose="020B0604030504040204" pitchFamily="34" charset="-120"/>
              </a:rPr>
              <a:t>年消除一切形式歧視婦女公約</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marL="285750" indent="-285750" eaLnBrk="1" hangingPunct="1">
              <a:spcBef>
                <a:spcPts val="1200"/>
              </a:spcBef>
              <a:buFont typeface="Wingdings" panose="05000000000000000000" pitchFamily="2" charset="2"/>
              <a:buChar char="§"/>
            </a:pPr>
            <a:r>
              <a:rPr lang="en-US" altLang="zh-TW" sz="1600" b="1" dirty="0">
                <a:solidFill>
                  <a:srgbClr val="7030A0"/>
                </a:solidFill>
                <a:latin typeface="微軟正黑體" panose="020B0604030504040204" pitchFamily="34" charset="-120"/>
                <a:ea typeface="微軟正黑體" panose="020B0604030504040204" pitchFamily="34" charset="-120"/>
              </a:rPr>
              <a:t>1984</a:t>
            </a:r>
            <a:r>
              <a:rPr lang="zh-TW" altLang="en-US" sz="1600" b="1" dirty="0">
                <a:solidFill>
                  <a:srgbClr val="7030A0"/>
                </a:solidFill>
                <a:latin typeface="微軟正黑體" panose="020B0604030504040204" pitchFamily="34" charset="-120"/>
                <a:ea typeface="微軟正黑體" panose="020B0604030504040204" pitchFamily="34" charset="-120"/>
              </a:rPr>
              <a:t>年禁止酷刑公約</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marL="285750" indent="-285750" eaLnBrk="1" hangingPunct="1">
              <a:spcBef>
                <a:spcPts val="1200"/>
              </a:spcBef>
              <a:buFont typeface="Wingdings" panose="05000000000000000000" pitchFamily="2" charset="2"/>
              <a:buChar char="§"/>
            </a:pPr>
            <a:r>
              <a:rPr lang="en-US" altLang="zh-TW" sz="1600" b="1" dirty="0">
                <a:solidFill>
                  <a:srgbClr val="7030A0"/>
                </a:solidFill>
                <a:latin typeface="微軟正黑體" panose="020B0604030504040204" pitchFamily="34" charset="-120"/>
                <a:ea typeface="微軟正黑體" panose="020B0604030504040204" pitchFamily="34" charset="-120"/>
              </a:rPr>
              <a:t>1989</a:t>
            </a:r>
            <a:r>
              <a:rPr lang="zh-TW" altLang="en-US" sz="1600" b="1" dirty="0">
                <a:solidFill>
                  <a:srgbClr val="7030A0"/>
                </a:solidFill>
                <a:latin typeface="微軟正黑體" panose="020B0604030504040204" pitchFamily="34" charset="-120"/>
                <a:ea typeface="微軟正黑體" panose="020B0604030504040204" pitchFamily="34" charset="-120"/>
              </a:rPr>
              <a:t>年原住民及部落人民公約</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marL="285750" indent="-285750" eaLnBrk="1" hangingPunct="1">
              <a:spcBef>
                <a:spcPts val="1200"/>
              </a:spcBef>
              <a:buFont typeface="Wingdings" panose="05000000000000000000" pitchFamily="2" charset="2"/>
              <a:buChar char="§"/>
            </a:pPr>
            <a:r>
              <a:rPr lang="en-US" altLang="zh-TW" sz="2400" b="1" dirty="0">
                <a:solidFill>
                  <a:srgbClr val="FF0000"/>
                </a:solidFill>
                <a:latin typeface="微軟正黑體" panose="020B0604030504040204" pitchFamily="34" charset="-120"/>
                <a:ea typeface="微軟正黑體" panose="020B0604030504040204" pitchFamily="34" charset="-120"/>
              </a:rPr>
              <a:t>1989</a:t>
            </a:r>
            <a:r>
              <a:rPr lang="zh-TW" altLang="en-US" sz="2400" b="1" dirty="0">
                <a:solidFill>
                  <a:srgbClr val="FF0000"/>
                </a:solidFill>
                <a:latin typeface="微軟正黑體" panose="020B0604030504040204" pitchFamily="34" charset="-120"/>
                <a:ea typeface="微軟正黑體" panose="020B0604030504040204" pitchFamily="34" charset="-120"/>
              </a:rPr>
              <a:t>年兒童權利公約</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285750" indent="-285750" eaLnBrk="1" hangingPunct="1">
              <a:spcBef>
                <a:spcPts val="1200"/>
              </a:spcBef>
              <a:buFont typeface="Wingdings" panose="05000000000000000000" pitchFamily="2" charset="2"/>
              <a:buChar char="§"/>
            </a:pPr>
            <a:r>
              <a:rPr lang="en-US" altLang="zh-TW" sz="1600" b="1" dirty="0">
                <a:solidFill>
                  <a:srgbClr val="7030A0"/>
                </a:solidFill>
                <a:latin typeface="微軟正黑體" panose="020B0604030504040204" pitchFamily="34" charset="-120"/>
                <a:ea typeface="微軟正黑體" panose="020B0604030504040204" pitchFamily="34" charset="-120"/>
              </a:rPr>
              <a:t>2003</a:t>
            </a:r>
            <a:r>
              <a:rPr lang="zh-TW" altLang="en-US" sz="1600" b="1" dirty="0">
                <a:solidFill>
                  <a:srgbClr val="7030A0"/>
                </a:solidFill>
                <a:latin typeface="微軟正黑體" panose="020B0604030504040204" pitchFamily="34" charset="-120"/>
                <a:ea typeface="微軟正黑體" panose="020B0604030504040204" pitchFamily="34" charset="-120"/>
              </a:rPr>
              <a:t>年世界衛生組織菸草控制框架公約</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marL="285750" indent="-285750" eaLnBrk="1" hangingPunct="1">
              <a:spcBef>
                <a:spcPts val="1200"/>
              </a:spcBef>
              <a:buFont typeface="Wingdings" panose="05000000000000000000" pitchFamily="2" charset="2"/>
              <a:buChar char="§"/>
            </a:pPr>
            <a:r>
              <a:rPr lang="en-US" altLang="zh-TW" sz="1600" b="1" dirty="0">
                <a:solidFill>
                  <a:srgbClr val="7030A0"/>
                </a:solidFill>
                <a:latin typeface="微軟正黑體" panose="020B0604030504040204" pitchFamily="34" charset="-120"/>
                <a:ea typeface="微軟正黑體" panose="020B0604030504040204" pitchFamily="34" charset="-120"/>
              </a:rPr>
              <a:t>2003</a:t>
            </a:r>
            <a:r>
              <a:rPr lang="zh-TW" altLang="en-US" sz="1600" b="1" dirty="0">
                <a:solidFill>
                  <a:srgbClr val="7030A0"/>
                </a:solidFill>
                <a:latin typeface="微軟正黑體" panose="020B0604030504040204" pitchFamily="34" charset="-120"/>
                <a:ea typeface="微軟正黑體" panose="020B0604030504040204" pitchFamily="34" charset="-120"/>
              </a:rPr>
              <a:t>年保護移徙工人及其家屬權利國際公約</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marL="285750" indent="-285750" eaLnBrk="1" hangingPunct="1">
              <a:spcBef>
                <a:spcPts val="1200"/>
              </a:spcBef>
              <a:buFont typeface="Wingdings" panose="05000000000000000000" pitchFamily="2" charset="2"/>
              <a:buChar char="§"/>
            </a:pPr>
            <a:r>
              <a:rPr lang="en-US" altLang="zh-TW" sz="1600" b="1" dirty="0">
                <a:solidFill>
                  <a:srgbClr val="7030A0"/>
                </a:solidFill>
                <a:latin typeface="微軟正黑體" panose="020B0604030504040204" pitchFamily="34" charset="-120"/>
                <a:ea typeface="微軟正黑體" panose="020B0604030504040204" pitchFamily="34" charset="-120"/>
              </a:rPr>
              <a:t>2008</a:t>
            </a:r>
            <a:r>
              <a:rPr lang="zh-TW" altLang="en-US" sz="1600" b="1" dirty="0">
                <a:solidFill>
                  <a:srgbClr val="7030A0"/>
                </a:solidFill>
                <a:latin typeface="微軟正黑體" panose="020B0604030504040204" pitchFamily="34" charset="-120"/>
                <a:ea typeface="微軟正黑體" panose="020B0604030504040204" pitchFamily="34" charset="-120"/>
              </a:rPr>
              <a:t>年身心障礙者權利公約</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marL="285750" indent="-285750" eaLnBrk="1" hangingPunct="1">
              <a:spcBef>
                <a:spcPts val="1200"/>
              </a:spcBef>
              <a:buFont typeface="Wingdings" panose="05000000000000000000" pitchFamily="2" charset="2"/>
              <a:buChar char="§"/>
            </a:pPr>
            <a:r>
              <a:rPr lang="en-US" altLang="zh-TW" sz="1600" b="1" dirty="0">
                <a:solidFill>
                  <a:srgbClr val="7030A0"/>
                </a:solidFill>
                <a:latin typeface="微軟正黑體" panose="020B0604030504040204" pitchFamily="34" charset="-120"/>
                <a:ea typeface="微軟正黑體" panose="020B0604030504040204" pitchFamily="34" charset="-120"/>
              </a:rPr>
              <a:t>2010</a:t>
            </a:r>
            <a:r>
              <a:rPr lang="zh-TW" altLang="en-US" sz="1600" b="1" dirty="0">
                <a:solidFill>
                  <a:srgbClr val="7030A0"/>
                </a:solidFill>
                <a:latin typeface="微軟正黑體" panose="020B0604030504040204" pitchFamily="34" charset="-120"/>
                <a:ea typeface="微軟正黑體" panose="020B0604030504040204" pitchFamily="34" charset="-120"/>
              </a:rPr>
              <a:t>年保障所有人免於執法失踪國際公約</a:t>
            </a:r>
          </a:p>
        </p:txBody>
      </p:sp>
      <p:sp>
        <p:nvSpPr>
          <p:cNvPr id="11" name="矩形 14"/>
          <p:cNvSpPr>
            <a:spLocks noChangeArrowheads="1"/>
          </p:cNvSpPr>
          <p:nvPr/>
        </p:nvSpPr>
        <p:spPr bwMode="auto">
          <a:xfrm>
            <a:off x="251520" y="2565401"/>
            <a:ext cx="431440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eaLnBrk="1" hangingPunct="1">
              <a:spcBef>
                <a:spcPts val="1200"/>
              </a:spcBef>
              <a:buFont typeface="Wingdings" panose="05000000000000000000" pitchFamily="2" charset="2"/>
              <a:buChar char="§"/>
            </a:pPr>
            <a:r>
              <a:rPr lang="en-US" altLang="zh-TW" sz="1600" b="1" dirty="0">
                <a:solidFill>
                  <a:srgbClr val="7030A0"/>
                </a:solidFill>
                <a:latin typeface="微軟正黑體" panose="020B0604030504040204" pitchFamily="34" charset="-120"/>
                <a:ea typeface="微軟正黑體" panose="020B0604030504040204" pitchFamily="34" charset="-120"/>
              </a:rPr>
              <a:t>1948</a:t>
            </a:r>
            <a:r>
              <a:rPr lang="zh-TW" altLang="en-US" sz="1600" b="1" dirty="0">
                <a:solidFill>
                  <a:srgbClr val="7030A0"/>
                </a:solidFill>
                <a:latin typeface="微軟正黑體" panose="020B0604030504040204" pitchFamily="34" charset="-120"/>
                <a:ea typeface="微軟正黑體" panose="020B0604030504040204" pitchFamily="34" charset="-120"/>
              </a:rPr>
              <a:t>年世界人權宣言</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marL="285750" indent="-285750" eaLnBrk="1" hangingPunct="1">
              <a:spcBef>
                <a:spcPts val="1200"/>
              </a:spcBef>
              <a:buFont typeface="Wingdings" panose="05000000000000000000" pitchFamily="2" charset="2"/>
              <a:buChar char="§"/>
            </a:pPr>
            <a:r>
              <a:rPr lang="en-US" altLang="zh-TW" sz="1600" b="1" dirty="0">
                <a:solidFill>
                  <a:srgbClr val="7030A0"/>
                </a:solidFill>
                <a:latin typeface="微軟正黑體" panose="020B0604030504040204" pitchFamily="34" charset="-120"/>
                <a:ea typeface="微軟正黑體" panose="020B0604030504040204" pitchFamily="34" charset="-120"/>
              </a:rPr>
              <a:t>1949</a:t>
            </a:r>
            <a:r>
              <a:rPr lang="zh-TW" altLang="en-US" sz="1600" b="1" dirty="0">
                <a:solidFill>
                  <a:srgbClr val="7030A0"/>
                </a:solidFill>
                <a:latin typeface="微軟正黑體" panose="020B0604030504040204" pitchFamily="34" charset="-120"/>
                <a:ea typeface="微軟正黑體" panose="020B0604030504040204" pitchFamily="34" charset="-120"/>
              </a:rPr>
              <a:t>年禁止販運人口及取締意圖營利使人賣淫公約</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marL="285750" indent="-285750" eaLnBrk="1" hangingPunct="1">
              <a:spcBef>
                <a:spcPts val="1200"/>
              </a:spcBef>
              <a:buFont typeface="Wingdings" panose="05000000000000000000" pitchFamily="2" charset="2"/>
              <a:buChar char="§"/>
            </a:pPr>
            <a:r>
              <a:rPr lang="en-US" altLang="zh-TW" sz="1600" b="1" dirty="0">
                <a:solidFill>
                  <a:srgbClr val="7030A0"/>
                </a:solidFill>
                <a:latin typeface="微軟正黑體" panose="020B0604030504040204" pitchFamily="34" charset="-120"/>
                <a:ea typeface="微軟正黑體" panose="020B0604030504040204" pitchFamily="34" charset="-120"/>
              </a:rPr>
              <a:t>1951</a:t>
            </a:r>
            <a:r>
              <a:rPr lang="zh-TW" altLang="en-US" sz="1600" b="1" dirty="0">
                <a:solidFill>
                  <a:srgbClr val="7030A0"/>
                </a:solidFill>
                <a:latin typeface="微軟正黑體" panose="020B0604030504040204" pitchFamily="34" charset="-120"/>
                <a:ea typeface="微軟正黑體" panose="020B0604030504040204" pitchFamily="34" charset="-120"/>
              </a:rPr>
              <a:t>年防止及懲治種族滅絕罪公約</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marL="285750" indent="-285750" eaLnBrk="1" hangingPunct="1">
              <a:spcBef>
                <a:spcPts val="1200"/>
              </a:spcBef>
              <a:buFont typeface="Wingdings" panose="05000000000000000000" pitchFamily="2" charset="2"/>
              <a:buChar char="§"/>
            </a:pPr>
            <a:r>
              <a:rPr lang="en-US" altLang="zh-TW" sz="1600" b="1" dirty="0">
                <a:solidFill>
                  <a:srgbClr val="7030A0"/>
                </a:solidFill>
                <a:latin typeface="微軟正黑體" panose="020B0604030504040204" pitchFamily="34" charset="-120"/>
                <a:ea typeface="微軟正黑體" panose="020B0604030504040204" pitchFamily="34" charset="-120"/>
              </a:rPr>
              <a:t>1954</a:t>
            </a:r>
            <a:r>
              <a:rPr lang="zh-TW" altLang="en-US" sz="1600" b="1" dirty="0">
                <a:solidFill>
                  <a:srgbClr val="7030A0"/>
                </a:solidFill>
                <a:latin typeface="微軟正黑體" panose="020B0604030504040204" pitchFamily="34" charset="-120"/>
                <a:ea typeface="微軟正黑體" panose="020B0604030504040204" pitchFamily="34" charset="-120"/>
              </a:rPr>
              <a:t>年難民地位公約及</a:t>
            </a:r>
            <a:r>
              <a:rPr lang="en-US" altLang="zh-TW" sz="1600" b="1" dirty="0">
                <a:solidFill>
                  <a:srgbClr val="7030A0"/>
                </a:solidFill>
                <a:latin typeface="微軟正黑體" panose="020B0604030504040204" pitchFamily="34" charset="-120"/>
                <a:ea typeface="微軟正黑體" panose="020B0604030504040204" pitchFamily="34" charset="-120"/>
              </a:rPr>
              <a:t>1967</a:t>
            </a:r>
            <a:r>
              <a:rPr lang="zh-TW" altLang="en-US" sz="1600" b="1" dirty="0">
                <a:solidFill>
                  <a:srgbClr val="7030A0"/>
                </a:solidFill>
                <a:latin typeface="微軟正黑體" panose="020B0604030504040204" pitchFamily="34" charset="-120"/>
                <a:ea typeface="微軟正黑體" panose="020B0604030504040204" pitchFamily="34" charset="-120"/>
              </a:rPr>
              <a:t>年之議定書</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marL="285750" indent="-285750" eaLnBrk="1" hangingPunct="1">
              <a:spcBef>
                <a:spcPts val="1200"/>
              </a:spcBef>
              <a:buFont typeface="Wingdings" panose="05000000000000000000" pitchFamily="2" charset="2"/>
              <a:buChar char="§"/>
            </a:pPr>
            <a:r>
              <a:rPr lang="en-US" altLang="zh-TW" sz="1600" b="1" dirty="0">
                <a:solidFill>
                  <a:srgbClr val="7030A0"/>
                </a:solidFill>
                <a:latin typeface="微軟正黑體" panose="020B0604030504040204" pitchFamily="34" charset="-120"/>
                <a:ea typeface="微軟正黑體" panose="020B0604030504040204" pitchFamily="34" charset="-120"/>
              </a:rPr>
              <a:t>1960</a:t>
            </a:r>
            <a:r>
              <a:rPr lang="zh-TW" altLang="en-US" sz="1600" b="1" dirty="0">
                <a:solidFill>
                  <a:srgbClr val="7030A0"/>
                </a:solidFill>
                <a:latin typeface="微軟正黑體" panose="020B0604030504040204" pitchFamily="34" charset="-120"/>
                <a:ea typeface="微軟正黑體" panose="020B0604030504040204" pitchFamily="34" charset="-120"/>
              </a:rPr>
              <a:t>年關於無國籍人地位公約</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marL="285750" indent="-285750" eaLnBrk="1" hangingPunct="1">
              <a:spcBef>
                <a:spcPts val="1200"/>
              </a:spcBef>
              <a:buFont typeface="Wingdings" panose="05000000000000000000" pitchFamily="2" charset="2"/>
              <a:buChar char="§"/>
            </a:pPr>
            <a:r>
              <a:rPr lang="en-US" altLang="zh-TW" sz="1600" b="1" dirty="0">
                <a:solidFill>
                  <a:srgbClr val="7030A0"/>
                </a:solidFill>
                <a:latin typeface="微軟正黑體" panose="020B0604030504040204" pitchFamily="34" charset="-120"/>
                <a:ea typeface="微軟正黑體" panose="020B0604030504040204" pitchFamily="34" charset="-120"/>
              </a:rPr>
              <a:t>1966</a:t>
            </a:r>
            <a:r>
              <a:rPr lang="zh-TW" altLang="en-US" sz="1600" b="1" dirty="0">
                <a:solidFill>
                  <a:srgbClr val="7030A0"/>
                </a:solidFill>
                <a:latin typeface="微軟正黑體" panose="020B0604030504040204" pitchFamily="34" charset="-120"/>
                <a:ea typeface="微軟正黑體" panose="020B0604030504040204" pitchFamily="34" charset="-120"/>
              </a:rPr>
              <a:t>年公民及政治權利國際公約</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marL="285750" indent="-285750" eaLnBrk="1" hangingPunct="1">
              <a:spcBef>
                <a:spcPts val="1200"/>
              </a:spcBef>
              <a:buFont typeface="Wingdings" panose="05000000000000000000" pitchFamily="2" charset="2"/>
              <a:buChar char="§"/>
            </a:pPr>
            <a:r>
              <a:rPr lang="en-US" altLang="zh-TW" sz="1600" b="1" dirty="0">
                <a:solidFill>
                  <a:srgbClr val="7030A0"/>
                </a:solidFill>
                <a:latin typeface="微軟正黑體" panose="020B0604030504040204" pitchFamily="34" charset="-120"/>
                <a:ea typeface="微軟正黑體" panose="020B0604030504040204" pitchFamily="34" charset="-120"/>
              </a:rPr>
              <a:t>1966</a:t>
            </a:r>
            <a:r>
              <a:rPr lang="zh-TW" altLang="en-US" sz="1600" b="1" dirty="0">
                <a:solidFill>
                  <a:srgbClr val="7030A0"/>
                </a:solidFill>
                <a:latin typeface="微軟正黑體" panose="020B0604030504040204" pitchFamily="34" charset="-120"/>
                <a:ea typeface="微軟正黑體" panose="020B0604030504040204" pitchFamily="34" charset="-120"/>
              </a:rPr>
              <a:t>年經濟、社會暨文化權利國際公約</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marL="285750" indent="-285750" eaLnBrk="1" hangingPunct="1">
              <a:spcBef>
                <a:spcPts val="1200"/>
              </a:spcBef>
              <a:buFont typeface="Wingdings" panose="05000000000000000000" pitchFamily="2" charset="2"/>
              <a:buChar char="§"/>
            </a:pPr>
            <a:r>
              <a:rPr lang="en-US" altLang="zh-TW" sz="1600" b="1" dirty="0">
                <a:solidFill>
                  <a:srgbClr val="7030A0"/>
                </a:solidFill>
                <a:latin typeface="微軟正黑體" panose="020B0604030504040204" pitchFamily="34" charset="-120"/>
                <a:ea typeface="微軟正黑體" panose="020B0604030504040204" pitchFamily="34" charset="-120"/>
              </a:rPr>
              <a:t>1969</a:t>
            </a:r>
            <a:r>
              <a:rPr lang="zh-TW" altLang="en-US" sz="1600" b="1" dirty="0">
                <a:solidFill>
                  <a:srgbClr val="7030A0"/>
                </a:solidFill>
                <a:latin typeface="微軟正黑體" panose="020B0604030504040204" pitchFamily="34" charset="-120"/>
                <a:ea typeface="微軟正黑體" panose="020B0604030504040204" pitchFamily="34" charset="-120"/>
              </a:rPr>
              <a:t>年消除一切形式種族歧視公約</a:t>
            </a:r>
            <a:endParaRPr lang="en-US" altLang="zh-TW" sz="1600" b="1" dirty="0">
              <a:solidFill>
                <a:srgbClr val="7030A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2380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3000"/>
                                        <p:tgtEl>
                                          <p:spTgt spid="11"/>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144329.JPG"/>
          <p:cNvPicPr>
            <a:picLocks noChangeAspect="1"/>
          </p:cNvPicPr>
          <p:nvPr/>
        </p:nvPicPr>
        <p:blipFill>
          <a:blip r:embed="rId2" cstate="print"/>
          <a:srcRect l="8772" t="7478" b="4029"/>
          <a:stretch>
            <a:fillRect/>
          </a:stretch>
        </p:blipFill>
        <p:spPr>
          <a:xfrm>
            <a:off x="2051720" y="116632"/>
            <a:ext cx="4680520" cy="6390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3568" y="1628800"/>
            <a:ext cx="6347714" cy="3880773"/>
          </a:xfrm>
        </p:spPr>
        <p:txBody>
          <a:bodyPr>
            <a:normAutofit/>
          </a:bodyPr>
          <a:lstStyle/>
          <a:p>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拍攝」、</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製造」在概念上應屬性虐待，非性剝削。</a:t>
            </a:r>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本條第三款應修正為</a:t>
            </a:r>
            <a:r>
              <a:rPr lang="zh-TW" altLang="en-US" sz="2400" b="1" u="sng" dirty="0" smtClean="0">
                <a:latin typeface="標楷體" pitchFamily="65" charset="-120"/>
                <a:ea typeface="標楷體" pitchFamily="65" charset="-120"/>
              </a:rPr>
              <a:t>散布、播送或販賣</a:t>
            </a:r>
            <a:r>
              <a:rPr lang="zh-TW" altLang="en-US" sz="2400" dirty="0" smtClean="0">
                <a:latin typeface="標楷體" pitchFamily="65" charset="-120"/>
                <a:ea typeface="標楷體" pitchFamily="65" charset="-120"/>
              </a:rPr>
              <a:t>兒童或少年為性交或猥褻行為之圖畫、照片、影片、影帶 、光碟、電子訊號或其他物品。</a:t>
            </a:r>
            <a:endParaRPr lang="zh-TW" altLang="en-US" sz="2400" dirty="0">
              <a:latin typeface="標楷體" pitchFamily="65" charset="-120"/>
              <a:ea typeface="標楷體"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2204864"/>
            <a:ext cx="7272808" cy="4248472"/>
          </a:xfrm>
        </p:spPr>
        <p:txBody>
          <a:bodyPr>
            <a:noAutofit/>
          </a:bodyPr>
          <a:lstStyle/>
          <a:p>
            <a:pPr>
              <a:lnSpc>
                <a:spcPct val="170000"/>
              </a:lnSpc>
            </a:pPr>
            <a:r>
              <a:rPr lang="zh-TW" altLang="en-US" sz="2400" dirty="0" smtClean="0">
                <a:latin typeface="標楷體" panose="03000509000000000000" pitchFamily="65" charset="-120"/>
                <a:ea typeface="標楷體" panose="03000509000000000000" pitchFamily="65" charset="-120"/>
              </a:rPr>
              <a:t>兒少性剝削條例第四章為關於性剝削之處罰規定，大致符合聯合國兒童權利公約及任擇議定書的要求。</a:t>
            </a:r>
            <a:endParaRPr lang="en-US" altLang="zh-TW" sz="2400" dirty="0" smtClean="0">
              <a:latin typeface="標楷體" panose="03000509000000000000" pitchFamily="65" charset="-120"/>
              <a:ea typeface="標楷體" panose="03000509000000000000" pitchFamily="65" charset="-120"/>
            </a:endParaRPr>
          </a:p>
          <a:p>
            <a:endParaRPr lang="zh-TW" alt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tx1"/>
                </a:solidFill>
                <a:latin typeface="標楷體" panose="03000509000000000000" pitchFamily="65" charset="-120"/>
                <a:ea typeface="標楷體" panose="03000509000000000000" pitchFamily="65" charset="-120"/>
              </a:rPr>
              <a:t>立</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修</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法檢討</a:t>
            </a:r>
            <a:endParaRPr lang="zh-TW" altLang="en-US" dirty="0">
              <a:solidFill>
                <a:schemeClr val="tx1"/>
              </a:solidFill>
            </a:endParaRPr>
          </a:p>
        </p:txBody>
      </p:sp>
      <p:sp>
        <p:nvSpPr>
          <p:cNvPr id="3" name="內容版面配置區 2"/>
          <p:cNvSpPr>
            <a:spLocks noGrp="1"/>
          </p:cNvSpPr>
          <p:nvPr>
            <p:ph idx="1"/>
          </p:nvPr>
        </p:nvSpPr>
        <p:spPr>
          <a:xfrm>
            <a:off x="609598" y="1484784"/>
            <a:ext cx="7058745" cy="3880773"/>
          </a:xfrm>
        </p:spPr>
        <p:txBody>
          <a:bodyPr>
            <a:noAutofit/>
          </a:bodyPr>
          <a:lstStyle/>
          <a:p>
            <a:pPr>
              <a:lnSpc>
                <a:spcPct val="170000"/>
              </a:lnSpc>
            </a:pPr>
            <a:r>
              <a:rPr lang="zh-TW" altLang="en-US" sz="2000" dirty="0" smtClean="0">
                <a:latin typeface="標楷體" panose="03000509000000000000" pitchFamily="65" charset="-120"/>
                <a:ea typeface="標楷體" panose="03000509000000000000" pitchFamily="65" charset="-120"/>
              </a:rPr>
              <a:t>第</a:t>
            </a:r>
            <a:r>
              <a:rPr lang="en-US" altLang="zh-TW" sz="2000" dirty="0" smtClean="0">
                <a:latin typeface="標楷體" panose="03000509000000000000" pitchFamily="65" charset="-120"/>
                <a:ea typeface="標楷體" panose="03000509000000000000" pitchFamily="65" charset="-120"/>
              </a:rPr>
              <a:t>35</a:t>
            </a:r>
            <a:r>
              <a:rPr lang="zh-TW" altLang="en-US" sz="2000" dirty="0" smtClean="0">
                <a:latin typeface="標楷體" panose="03000509000000000000" pitchFamily="65" charset="-120"/>
                <a:ea typeface="標楷體" panose="03000509000000000000" pitchFamily="65" charset="-120"/>
              </a:rPr>
              <a:t>條、第</a:t>
            </a:r>
            <a:r>
              <a:rPr lang="en-US" altLang="zh-TW" sz="2000" dirty="0" smtClean="0">
                <a:latin typeface="標楷體" panose="03000509000000000000" pitchFamily="65" charset="-120"/>
                <a:ea typeface="標楷體" panose="03000509000000000000" pitchFamily="65" charset="-120"/>
              </a:rPr>
              <a:t>38</a:t>
            </a:r>
            <a:r>
              <a:rPr lang="zh-TW" altLang="en-US" sz="2000" dirty="0" smtClean="0">
                <a:latin typeface="標楷體" panose="03000509000000000000" pitchFamily="65" charset="-120"/>
                <a:ea typeface="標楷體" panose="03000509000000000000" pitchFamily="65" charset="-120"/>
              </a:rPr>
              <a:t>條及第</a:t>
            </a:r>
            <a:r>
              <a:rPr lang="en-US" altLang="zh-TW" sz="2000" dirty="0" smtClean="0">
                <a:latin typeface="標楷體" panose="03000509000000000000" pitchFamily="65" charset="-120"/>
                <a:ea typeface="標楷體" panose="03000509000000000000" pitchFamily="65" charset="-120"/>
              </a:rPr>
              <a:t>39</a:t>
            </a:r>
            <a:r>
              <a:rPr lang="zh-TW" altLang="en-US" sz="2000" dirty="0" smtClean="0">
                <a:latin typeface="標楷體" panose="03000509000000000000" pitchFamily="65" charset="-120"/>
                <a:ea typeface="標楷體" panose="03000509000000000000" pitchFamily="65" charset="-120"/>
              </a:rPr>
              <a:t>條為</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兒少色情」之處罰規定。</a:t>
            </a:r>
            <a:endParaRPr lang="en-US" altLang="zh-TW" sz="2000" dirty="0" smtClean="0">
              <a:latin typeface="標楷體" panose="03000509000000000000" pitchFamily="65" charset="-120"/>
              <a:ea typeface="標楷體" panose="03000509000000000000" pitchFamily="65" charset="-120"/>
            </a:endParaRPr>
          </a:p>
          <a:p>
            <a:pPr>
              <a:lnSpc>
                <a:spcPct val="170000"/>
              </a:lnSpc>
            </a:pPr>
            <a:r>
              <a:rPr lang="zh-TW" altLang="en-US" sz="2000" dirty="0" smtClean="0">
                <a:latin typeface="標楷體" panose="03000509000000000000" pitchFamily="65" charset="-120"/>
                <a:ea typeface="標楷體" panose="03000509000000000000" pitchFamily="65" charset="-120"/>
              </a:rPr>
              <a:t>與歐美立法比較，有下列不足：</a:t>
            </a:r>
            <a:endParaRPr lang="en-US" altLang="zh-TW" sz="2000" dirty="0" smtClean="0">
              <a:latin typeface="標楷體" panose="03000509000000000000" pitchFamily="65" charset="-120"/>
              <a:ea typeface="標楷體" panose="03000509000000000000" pitchFamily="65" charset="-120"/>
            </a:endParaRPr>
          </a:p>
          <a:p>
            <a:pPr marL="971550" lvl="1" indent="-514350">
              <a:lnSpc>
                <a:spcPct val="170000"/>
              </a:lnSpc>
              <a:buFont typeface="+mj-ea"/>
              <a:buAutoNum type="ea1ChtPeriod"/>
            </a:pPr>
            <a:r>
              <a:rPr lang="zh-TW" altLang="en-US" sz="2000" dirty="0" smtClean="0">
                <a:latin typeface="標楷體" panose="03000509000000000000" pitchFamily="65" charset="-120"/>
                <a:ea typeface="標楷體" panose="03000509000000000000" pitchFamily="65" charset="-120"/>
              </a:rPr>
              <a:t>不包括虛擬</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合成</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兒少色情。部分國家涵蓋漫畫。</a:t>
            </a:r>
            <a:endParaRPr lang="en-US" altLang="zh-TW" sz="2000" dirty="0" smtClean="0">
              <a:latin typeface="標楷體" panose="03000509000000000000" pitchFamily="65" charset="-120"/>
              <a:ea typeface="標楷體" panose="03000509000000000000" pitchFamily="65" charset="-120"/>
            </a:endParaRPr>
          </a:p>
          <a:p>
            <a:pPr marL="971550" lvl="1" indent="-514350">
              <a:lnSpc>
                <a:spcPct val="170000"/>
              </a:lnSpc>
              <a:buFont typeface="+mj-ea"/>
              <a:buAutoNum type="ea1ChtPeriod"/>
            </a:pPr>
            <a:r>
              <a:rPr lang="zh-TW" altLang="en-US" sz="2000" dirty="0" smtClean="0">
                <a:latin typeface="標楷體" panose="03000509000000000000" pitchFamily="65" charset="-120"/>
                <a:ea typeface="標楷體" panose="03000509000000000000" pitchFamily="65" charset="-120"/>
              </a:rPr>
              <a:t>限於</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性交或猥褻」範圍太窄。歐美立法使用</a:t>
            </a:r>
            <a:r>
              <a:rPr lang="en-US" altLang="zh-TW" sz="2000" dirty="0" smtClean="0">
                <a:latin typeface="標楷體" panose="03000509000000000000" pitchFamily="65" charset="-120"/>
                <a:ea typeface="標楷體" panose="03000509000000000000" pitchFamily="65" charset="-120"/>
              </a:rPr>
              <a:t>”indecent”</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”child sexual abuse images”</a:t>
            </a:r>
            <a:r>
              <a:rPr lang="zh-TW" altLang="en-US" sz="2000" dirty="0" smtClean="0">
                <a:latin typeface="標楷體" panose="03000509000000000000" pitchFamily="65" charset="-120"/>
                <a:ea typeface="標楷體" panose="03000509000000000000" pitchFamily="65" charset="-120"/>
              </a:rPr>
              <a:t>等詞。</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參釋字</a:t>
            </a:r>
            <a:r>
              <a:rPr lang="en-US" altLang="zh-TW" sz="2000" dirty="0" smtClean="0">
                <a:latin typeface="標楷體" panose="03000509000000000000" pitchFamily="65" charset="-120"/>
                <a:ea typeface="標楷體" panose="03000509000000000000" pitchFamily="65" charset="-120"/>
              </a:rPr>
              <a:t>617)</a:t>
            </a:r>
          </a:p>
          <a:p>
            <a:pPr marL="971550" lvl="1" indent="-514350">
              <a:lnSpc>
                <a:spcPct val="170000"/>
              </a:lnSpc>
              <a:buFont typeface="+mj-ea"/>
              <a:buAutoNum type="ea1ChtPeriod"/>
            </a:pPr>
            <a:r>
              <a:rPr lang="zh-TW" altLang="en-US" sz="2000" dirty="0" smtClean="0">
                <a:latin typeface="標楷體" panose="03000509000000000000" pitchFamily="65" charset="-120"/>
                <a:ea typeface="標楷體" panose="03000509000000000000" pitchFamily="65" charset="-120"/>
              </a:rPr>
              <a:t>持有處罰過輕。且所謂對加害人之</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輔導教育」內容為何？意義為何？必須進一步規劃。</a:t>
            </a:r>
            <a:endParaRPr lang="en-US" altLang="zh-TW" sz="2000" dirty="0" smtClean="0">
              <a:latin typeface="標楷體" panose="03000509000000000000" pitchFamily="65" charset="-120"/>
              <a:ea typeface="標楷體" panose="03000509000000000000" pitchFamily="65" charset="-120"/>
            </a:endParaRPr>
          </a:p>
          <a:p>
            <a:endParaRPr lang="zh-TW" alt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412776"/>
            <a:ext cx="6912768" cy="3880773"/>
          </a:xfrm>
        </p:spPr>
        <p:txBody>
          <a:bodyPr>
            <a:noAutofit/>
          </a:bodyPr>
          <a:lstStyle/>
          <a:p>
            <a:pPr>
              <a:lnSpc>
                <a:spcPct val="170000"/>
              </a:lnSpc>
            </a:pPr>
            <a:r>
              <a:rPr lang="zh-TW" altLang="en-US" sz="2000" dirty="0" smtClean="0">
                <a:latin typeface="標楷體" panose="03000509000000000000" pitchFamily="65" charset="-120"/>
                <a:ea typeface="標楷體" panose="03000509000000000000" pitchFamily="65" charset="-120"/>
              </a:rPr>
              <a:t>第</a:t>
            </a:r>
            <a:r>
              <a:rPr lang="en-US" altLang="zh-TW" sz="2000" dirty="0" smtClean="0">
                <a:latin typeface="標楷體" panose="03000509000000000000" pitchFamily="65" charset="-120"/>
                <a:ea typeface="標楷體" panose="03000509000000000000" pitchFamily="65" charset="-120"/>
              </a:rPr>
              <a:t>40</a:t>
            </a:r>
            <a:r>
              <a:rPr lang="zh-TW" altLang="en-US" sz="2000" dirty="0" smtClean="0">
                <a:latin typeface="標楷體" panose="03000509000000000000" pitchFamily="65" charset="-120"/>
                <a:ea typeface="標楷體" panose="03000509000000000000" pitchFamily="65" charset="-120"/>
              </a:rPr>
              <a:t>條</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以宣傳品、出版品、廣播、電視、電信、網際網路或其他方法，散布、傳送、刊登或張貼足以引誘、媒介、暗示或其他使兒童或少年有遭受第二條第一項第一款至第三款之虞之訊息者，處三年以下有期徒刑，得併科新臺幣一百萬元以下罰金。意圖營利而犯前項之罪者，處五年以下有期徒刑，得併科新臺幣一百萬元以下罰金。」</a:t>
            </a:r>
            <a:endParaRPr lang="en-US" altLang="zh-TW" sz="2000" dirty="0" smtClean="0">
              <a:latin typeface="標楷體" panose="03000509000000000000" pitchFamily="65" charset="-120"/>
              <a:ea typeface="標楷體" panose="03000509000000000000" pitchFamily="65" charset="-120"/>
            </a:endParaRPr>
          </a:p>
          <a:p>
            <a:pPr>
              <a:lnSpc>
                <a:spcPct val="170000"/>
              </a:lnSpc>
            </a:pPr>
            <a:r>
              <a:rPr lang="zh-TW" altLang="en-US" sz="2000" dirty="0" smtClean="0">
                <a:latin typeface="標楷體" panose="03000509000000000000" pitchFamily="65" charset="-120"/>
                <a:ea typeface="標楷體" panose="03000509000000000000" pitchFamily="65" charset="-120"/>
              </a:rPr>
              <a:t>本條文實務上曾引發相當大之爭議。後以釋字</a:t>
            </a:r>
            <a:r>
              <a:rPr lang="en-US" altLang="zh-TW" sz="2000" dirty="0" smtClean="0">
                <a:latin typeface="標楷體" panose="03000509000000000000" pitchFamily="65" charset="-120"/>
                <a:ea typeface="標楷體" panose="03000509000000000000" pitchFamily="65" charset="-120"/>
              </a:rPr>
              <a:t>623</a:t>
            </a:r>
            <a:r>
              <a:rPr lang="zh-TW" altLang="en-US" sz="2000" dirty="0" smtClean="0">
                <a:latin typeface="標楷體" panose="03000509000000000000" pitchFamily="65" charset="-120"/>
                <a:ea typeface="標楷體" panose="03000509000000000000" pitchFamily="65" charset="-120"/>
              </a:rPr>
              <a:t>加以限縮。新法亦依此調整部分文字。</a:t>
            </a:r>
          </a:p>
          <a:p>
            <a:endParaRPr lang="zh-TW" alt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39552" y="980728"/>
            <a:ext cx="6480720" cy="539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08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23528" y="1916832"/>
            <a:ext cx="712879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788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836712"/>
            <a:ext cx="8229600" cy="4525963"/>
          </a:xfrm>
        </p:spPr>
        <p:txBody>
          <a:bodyPr>
            <a:noAutofit/>
          </a:bodyPr>
          <a:lstStyle/>
          <a:p>
            <a:r>
              <a:rPr lang="zh-TW" altLang="en-US" sz="2000" dirty="0" smtClean="0">
                <a:latin typeface="標楷體" panose="03000509000000000000" pitchFamily="65" charset="-120"/>
                <a:ea typeface="標楷體" panose="03000509000000000000" pitchFamily="65" charset="-120"/>
              </a:rPr>
              <a:t>釋字第</a:t>
            </a:r>
            <a:r>
              <a:rPr lang="en-US" altLang="zh-TW" sz="2000" dirty="0" smtClean="0">
                <a:latin typeface="標楷體" panose="03000509000000000000" pitchFamily="65" charset="-120"/>
                <a:ea typeface="標楷體" panose="03000509000000000000" pitchFamily="65" charset="-120"/>
              </a:rPr>
              <a:t>623</a:t>
            </a:r>
            <a:r>
              <a:rPr lang="zh-TW" altLang="en-US" sz="2000" dirty="0" smtClean="0">
                <a:latin typeface="標楷體" panose="03000509000000000000" pitchFamily="65" charset="-120"/>
                <a:ea typeface="標楷體" panose="03000509000000000000" pitchFamily="65" charset="-120"/>
              </a:rPr>
              <a:t>號：「</a:t>
            </a:r>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促使人為性交易之訊息，固為商業言論之一種，惟係促使非法交易活動，因此立法者基於維護公益之必要，自可對之為合理之限制。中華民國八十八年六月二日修正公布之兒童及少年性交易防制條例第二十九條規定：「以廣告物、出版品、廣播、電視、電子訊號、電腦網路或其他媒體，散布、播送或刊登足以引誘、媒介、暗示或其他促使人為性交易之訊息者，處五年以下有期徒刑，得併科新臺幣一百萬元以下罰金」，乃以科處刑罰之方式，限制人民傳布任何以兒童少年性交易或促使其為性交易為內容之訊息，或向兒童少年或不特定年齡之多數人，傳布足以促使一般人為性交易之訊息。是行為人所傳布之訊息如非以兒童少年性交易或促使其為性交易為內容，且已採取必要之隔絕措施，使其訊息之接收人僅限於十八歲以上之人者，即不屬該條規定規範之範圍。上開規定乃為達成防制、消弭以兒童少年為性交易對象事件之國家重大公益目的，所採取之合理與必要手段，與憲法第二十三條規定之比例原則，尚無牴觸。惟電子訊號、電腦網路與廣告物、出版品、廣播、電視等其他媒體之資訊取得方式尚有不同，如衡酌科技之發展可嚴格區分其閱聽對象，應由主管機關建立分級管理制度，以符比例原則之要求，併此指明</a:t>
            </a:r>
            <a:r>
              <a:rPr lang="zh-TW" altLang="en-US"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00872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tx1"/>
                </a:solidFill>
                <a:latin typeface="標楷體" panose="03000509000000000000" pitchFamily="65" charset="-120"/>
                <a:ea typeface="標楷體" panose="03000509000000000000" pitchFamily="65" charset="-120"/>
              </a:rPr>
              <a:t>網路業者的義務</a:t>
            </a:r>
            <a:endParaRPr lang="zh-TW" altLang="en-US" dirty="0">
              <a:solidFill>
                <a:schemeClr val="tx1"/>
              </a:solidFill>
            </a:endParaRPr>
          </a:p>
        </p:txBody>
      </p:sp>
      <p:sp>
        <p:nvSpPr>
          <p:cNvPr id="3" name="內容版面配置區 2"/>
          <p:cNvSpPr>
            <a:spLocks noGrp="1"/>
          </p:cNvSpPr>
          <p:nvPr>
            <p:ph idx="1"/>
          </p:nvPr>
        </p:nvSpPr>
        <p:spPr>
          <a:xfrm>
            <a:off x="609598" y="1772816"/>
            <a:ext cx="6986737" cy="3880773"/>
          </a:xfrm>
        </p:spPr>
        <p:txBody>
          <a:bodyPr>
            <a:noAutofit/>
          </a:bodyPr>
          <a:lstStyle/>
          <a:p>
            <a:pPr>
              <a:lnSpc>
                <a:spcPct val="170000"/>
              </a:lnSpc>
            </a:pPr>
            <a:r>
              <a:rPr lang="zh-TW" altLang="en-US" sz="2000" dirty="0" smtClean="0">
                <a:latin typeface="標楷體" panose="03000509000000000000" pitchFamily="65" charset="-120"/>
                <a:ea typeface="標楷體" panose="03000509000000000000" pitchFamily="65" charset="-120"/>
              </a:rPr>
              <a:t>第</a:t>
            </a:r>
            <a:r>
              <a:rPr lang="en-US" altLang="zh-TW" sz="2000" dirty="0" smtClean="0">
                <a:latin typeface="標楷體" panose="03000509000000000000" pitchFamily="65" charset="-120"/>
                <a:ea typeface="標楷體" panose="03000509000000000000" pitchFamily="65" charset="-120"/>
              </a:rPr>
              <a:t>8</a:t>
            </a:r>
            <a:r>
              <a:rPr lang="zh-TW" altLang="en-US" sz="2000" dirty="0" smtClean="0">
                <a:latin typeface="標楷體" panose="03000509000000000000" pitchFamily="65" charset="-120"/>
                <a:ea typeface="標楷體" panose="03000509000000000000" pitchFamily="65" charset="-120"/>
              </a:rPr>
              <a:t>條：</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網際網路平臺提供者、網際網路應用服務提供者及電信事業知悉或透過網路內容防護機構、其他機關、主管機關而知有第四章之犯罪嫌疑情事，應先行移除該資訊，並通知警察機關且保留相關資料至少九十天，提供司法及警察機關調查。前項相關資料至少應包括本條例第四章犯罪網頁資料、嫌疑人之個人資料及網路使用紀錄。」</a:t>
            </a:r>
            <a:endParaRPr lang="en-US" altLang="zh-TW" sz="2000" dirty="0" smtClean="0">
              <a:latin typeface="標楷體" panose="03000509000000000000" pitchFamily="65" charset="-120"/>
              <a:ea typeface="標楷體" panose="03000509000000000000" pitchFamily="65" charset="-120"/>
            </a:endParaRPr>
          </a:p>
          <a:p>
            <a:pPr>
              <a:lnSpc>
                <a:spcPct val="170000"/>
              </a:lnSpc>
            </a:pPr>
            <a:r>
              <a:rPr lang="zh-TW" altLang="en-US" sz="2000" dirty="0" smtClean="0">
                <a:latin typeface="標楷體" panose="03000509000000000000" pitchFamily="65" charset="-120"/>
                <a:ea typeface="標楷體" panose="03000509000000000000" pitchFamily="65" charset="-120"/>
              </a:rPr>
              <a:t>業者的疑慮：</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通知警察機關」，係指何警察機關</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 刑事局</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偵九隊</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地方派出所</a:t>
            </a:r>
            <a:r>
              <a:rPr lang="en-US" altLang="zh-TW" sz="2000" dirty="0" smtClean="0">
                <a:latin typeface="標楷體" panose="03000509000000000000" pitchFamily="65" charset="-120"/>
                <a:ea typeface="標楷體" panose="03000509000000000000" pitchFamily="65" charset="-120"/>
              </a:rPr>
              <a:t>?</a:t>
            </a:r>
          </a:p>
          <a:p>
            <a:endParaRPr lang="zh-TW" alt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DE1F7DC-F3BE-47A4-B8A7-C8644A3FA647}" type="slidenum">
              <a:rPr lang="zh-CN" altLang="en-US" smtClean="0">
                <a:solidFill>
                  <a:srgbClr val="000000"/>
                </a:solidFill>
              </a:rPr>
              <a:pPr/>
              <a:t>59</a:t>
            </a:fld>
            <a:endParaRPr lang="zh-CN" altLang="en-US">
              <a:solidFill>
                <a:srgbClr val="000000"/>
              </a:solidFill>
            </a:endParaRPr>
          </a:p>
        </p:txBody>
      </p:sp>
      <p:sp>
        <p:nvSpPr>
          <p:cNvPr id="3" name="矩形 2"/>
          <p:cNvSpPr/>
          <p:nvPr/>
        </p:nvSpPr>
        <p:spPr>
          <a:xfrm>
            <a:off x="1259632" y="1196752"/>
            <a:ext cx="6984776" cy="3416320"/>
          </a:xfrm>
          <a:prstGeom prst="rect">
            <a:avLst/>
          </a:prstGeom>
        </p:spPr>
        <p:txBody>
          <a:bodyPr wrap="square">
            <a:spAutoFit/>
          </a:bodyPr>
          <a:lstStyle/>
          <a:p>
            <a:r>
              <a:rPr lang="en-US" altLang="zh-TW" sz="3600" b="1" i="1" dirty="0" smtClean="0"/>
              <a:t>“A democratic society rests, for its continuance, upon the healthy, well-rounded growth young people into full maturity as citizens….”</a:t>
            </a:r>
            <a:endParaRPr lang="en-US" altLang="zh-TW" sz="3600" dirty="0" smtClean="0"/>
          </a:p>
          <a:p>
            <a:pPr>
              <a:buFontTx/>
              <a:buNone/>
            </a:pPr>
            <a:endParaRPr lang="en-US" altLang="zh-TW" dirty="0" smtClean="0"/>
          </a:p>
          <a:p>
            <a:pPr algn="r">
              <a:buFontTx/>
              <a:buNone/>
            </a:pPr>
            <a:r>
              <a:rPr lang="en-US" altLang="zh-TW" dirty="0" smtClean="0"/>
              <a:t>      New York v. Ferber,458 U.S. 747 (1982)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標題 4"/>
          <p:cNvSpPr>
            <a:spLocks noGrp="1"/>
          </p:cNvSpPr>
          <p:nvPr>
            <p:ph type="title"/>
          </p:nvPr>
        </p:nvSpPr>
        <p:spPr>
          <a:xfrm>
            <a:off x="1309462" y="446338"/>
            <a:ext cx="6166052" cy="741502"/>
          </a:xfrm>
        </p:spPr>
        <p:txBody>
          <a:bodyPr>
            <a:normAutofit fontScale="90000"/>
          </a:bodyPr>
          <a:lstStyle/>
          <a:p>
            <a:pPr lvl="0"/>
            <a:r>
              <a:rPr lang="zh-TW" altLang="en-US" dirty="0" smtClean="0">
                <a:latin typeface="標楷體" panose="03000509000000000000" pitchFamily="65" charset="-120"/>
                <a:ea typeface="標楷體" panose="03000509000000000000" pitchFamily="65" charset="-120"/>
              </a:rPr>
              <a:t>二、國際</a:t>
            </a:r>
            <a:r>
              <a:rPr lang="zh-TW" altLang="en-US" dirty="0">
                <a:latin typeface="標楷體" panose="03000509000000000000" pitchFamily="65" charset="-120"/>
                <a:ea typeface="標楷體" panose="03000509000000000000" pitchFamily="65" charset="-120"/>
              </a:rPr>
              <a:t>兒童人權保護體系</a:t>
            </a:r>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180639011"/>
              </p:ext>
            </p:extLst>
          </p:nvPr>
        </p:nvGraphicFramePr>
        <p:xfrm>
          <a:off x="471117" y="1484784"/>
          <a:ext cx="9144000" cy="3777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7" name="頁尾版面配置區 3"/>
          <p:cNvSpPr>
            <a:spLocks noGrp="1"/>
          </p:cNvSpPr>
          <p:nvPr>
            <p:ph type="ftr" sz="quarter" idx="11"/>
          </p:nvPr>
        </p:nvSpPr>
        <p:spPr>
          <a:xfrm>
            <a:off x="2123728" y="6021388"/>
            <a:ext cx="6516687" cy="836612"/>
          </a:xfrm>
          <a:noFill/>
        </p:spPr>
        <p:txBody>
          <a:bodyPr/>
          <a:lstStyle/>
          <a:p>
            <a:pPr algn="just"/>
            <a:r>
              <a:rPr lang="zh-TW" altLang="en-US" sz="1800" b="1" dirty="0" smtClean="0">
                <a:solidFill>
                  <a:schemeClr val="tx1"/>
                </a:solidFill>
                <a:latin typeface="標楷體" pitchFamily="65" charset="-120"/>
                <a:ea typeface="標楷體" pitchFamily="65" charset="-120"/>
              </a:rPr>
              <a:t>其他相關國際法：世界人權宣言，公民及政治權利國際盟約，</a:t>
            </a:r>
            <a:endParaRPr lang="en-US" altLang="zh-TW" sz="1800" b="1" dirty="0" smtClean="0">
              <a:solidFill>
                <a:schemeClr val="tx1"/>
              </a:solidFill>
              <a:latin typeface="標楷體" pitchFamily="65" charset="-120"/>
              <a:ea typeface="標楷體" pitchFamily="65" charset="-120"/>
            </a:endParaRPr>
          </a:p>
          <a:p>
            <a:pPr algn="just"/>
            <a:r>
              <a:rPr lang="zh-TW" altLang="en-US" sz="1800" b="1" dirty="0" smtClean="0">
                <a:solidFill>
                  <a:schemeClr val="tx1"/>
                </a:solidFill>
                <a:latin typeface="標楷體" pitchFamily="65" charset="-120"/>
                <a:ea typeface="標楷體" pitchFamily="65" charset="-120"/>
              </a:rPr>
              <a:t>　　　　　　　　經濟、社會及文化權利國際盟約</a:t>
            </a:r>
            <a:endParaRPr lang="en-US" altLang="zh-CN" sz="1800" b="1" dirty="0" smtClean="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677613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0" y="0"/>
            <a:ext cx="9144000" cy="6858000"/>
          </a:xfrm>
          <a:prstGeom prst="rect">
            <a:avLst/>
          </a:prstGeom>
          <a:solidFill>
            <a:srgbClr val="FFFFFF"/>
          </a:solidFill>
          <a:ln w="9525">
            <a:noFill/>
            <a:miter lim="800000"/>
            <a:headEnd/>
            <a:tailEnd/>
          </a:ln>
        </p:spPr>
        <p:txBody>
          <a:bodyPr wrap="none" anchor="ctr"/>
          <a:lstStyle/>
          <a:p>
            <a:endParaRPr kumimoji="0" lang="zh-TW" altLang="en-US">
              <a:ea typeface="宋体" pitchFamily="2" charset="-122"/>
            </a:endParaRPr>
          </a:p>
        </p:txBody>
      </p:sp>
      <p:pic>
        <p:nvPicPr>
          <p:cNvPr id="18434" name="Picture 3" descr="D:\PowerPoint\RMO72.TIF"/>
          <p:cNvPicPr>
            <a:picLocks noChangeAspect="1" noChangeArrowheads="1"/>
          </p:cNvPicPr>
          <p:nvPr/>
        </p:nvPicPr>
        <p:blipFill>
          <a:blip r:embed="rId3" cstate="print"/>
          <a:srcRect r="621"/>
          <a:stretch>
            <a:fillRect/>
          </a:stretch>
        </p:blipFill>
        <p:spPr bwMode="auto">
          <a:xfrm>
            <a:off x="3810000" y="0"/>
            <a:ext cx="5334000" cy="6858000"/>
          </a:xfrm>
          <a:prstGeom prst="rect">
            <a:avLst/>
          </a:prstGeom>
          <a:noFill/>
          <a:ln w="9525">
            <a:noFill/>
            <a:miter lim="800000"/>
            <a:headEnd/>
            <a:tailEnd/>
          </a:ln>
        </p:spPr>
      </p:pic>
      <p:sp>
        <p:nvSpPr>
          <p:cNvPr id="37" name="內容版面配置區 2"/>
          <p:cNvSpPr txBox="1">
            <a:spLocks/>
          </p:cNvSpPr>
          <p:nvPr/>
        </p:nvSpPr>
        <p:spPr>
          <a:xfrm>
            <a:off x="3214688" y="1533525"/>
            <a:ext cx="5472112" cy="5019675"/>
          </a:xfrm>
          <a:prstGeom prst="rect">
            <a:avLst/>
          </a:prstGeom>
        </p:spPr>
        <p:txBody>
          <a:bodyPr>
            <a:normAutofit/>
          </a:bodyPr>
          <a:lstStyle/>
          <a:p>
            <a:pPr marL="514350" indent="-514350" eaLnBrk="0" hangingPunct="0">
              <a:spcBef>
                <a:spcPct val="20000"/>
              </a:spcBef>
              <a:buFont typeface="+mj-lt"/>
              <a:buAutoNum type="arabicPeriod"/>
              <a:defRPr/>
            </a:pPr>
            <a:endParaRPr kumimoji="0" lang="en-US" altLang="zh-TW" sz="3600" kern="0">
              <a:latin typeface="+mn-lt"/>
              <a:ea typeface="+mn-ea"/>
            </a:endParaRPr>
          </a:p>
          <a:p>
            <a:pPr marL="514350" indent="-514350" eaLnBrk="0" hangingPunct="0">
              <a:spcBef>
                <a:spcPct val="20000"/>
              </a:spcBef>
              <a:buFont typeface="+mj-lt"/>
              <a:buAutoNum type="arabicPeriod"/>
              <a:defRPr/>
            </a:pPr>
            <a:endParaRPr kumimoji="0" lang="zh-TW" altLang="en-US" sz="3600" kern="0">
              <a:latin typeface="+mn-lt"/>
              <a:ea typeface="+mn-ea"/>
            </a:endParaRPr>
          </a:p>
          <a:p>
            <a:pPr marL="342900" indent="-342900" eaLnBrk="0" hangingPunct="0">
              <a:lnSpc>
                <a:spcPct val="200000"/>
              </a:lnSpc>
              <a:spcBef>
                <a:spcPct val="20000"/>
              </a:spcBef>
              <a:buFont typeface="Symbol" pitchFamily="18" charset="2"/>
              <a:buNone/>
              <a:defRPr/>
            </a:pPr>
            <a:endParaRPr kumimoji="0" lang="en-US" altLang="zh-TW" sz="3600" kern="0">
              <a:latin typeface="+mn-lt"/>
              <a:ea typeface="+mn-ea"/>
            </a:endParaRPr>
          </a:p>
          <a:p>
            <a:pPr marL="342900" indent="-342900" eaLnBrk="0" hangingPunct="0">
              <a:spcBef>
                <a:spcPct val="20000"/>
              </a:spcBef>
              <a:buFontTx/>
              <a:buChar char="•"/>
              <a:defRPr/>
            </a:pPr>
            <a:endParaRPr kumimoji="0" lang="zh-TW" altLang="en-US" sz="3600" kern="0" dirty="0">
              <a:latin typeface="+mn-lt"/>
              <a:ea typeface="+mn-ea"/>
            </a:endParaRPr>
          </a:p>
        </p:txBody>
      </p:sp>
      <p:sp>
        <p:nvSpPr>
          <p:cNvPr id="5" name="矩形 4"/>
          <p:cNvSpPr/>
          <p:nvPr/>
        </p:nvSpPr>
        <p:spPr>
          <a:xfrm>
            <a:off x="298420" y="1695438"/>
            <a:ext cx="3877986" cy="923330"/>
          </a:xfrm>
          <a:prstGeom prst="rect">
            <a:avLst/>
          </a:prstGeom>
          <a:noFill/>
        </p:spPr>
        <p:txBody>
          <a:bodyPr wrap="none">
            <a:spAutoFit/>
          </a:bodyPr>
          <a:lstStyle/>
          <a:p>
            <a:pPr algn="ctr">
              <a:defRPr/>
            </a:pPr>
            <a:r>
              <a:rPr lang="en-US" altLang="zh-TW" sz="5400" b="1" dirty="0">
                <a:ln w="10541" cmpd="sng">
                  <a:solidFill>
                    <a:srgbClr val="7D7D7D">
                      <a:tint val="100000"/>
                      <a:shade val="100000"/>
                      <a:satMod val="110000"/>
                    </a:srgbClr>
                  </a:solidFill>
                  <a:prstDash val="solid"/>
                </a:ln>
                <a:ea typeface="新細明體" pitchFamily="18" charset="-120"/>
              </a:rPr>
              <a:t>Thank you!</a:t>
            </a:r>
            <a:endParaRPr lang="zh-TW" altLang="en-US" sz="5400" b="1" dirty="0">
              <a:ln w="10541" cmpd="sng">
                <a:solidFill>
                  <a:srgbClr val="7D7D7D">
                    <a:tint val="100000"/>
                    <a:shade val="100000"/>
                    <a:satMod val="110000"/>
                  </a:srgbClr>
                </a:solidFill>
                <a:prstDash val="solid"/>
              </a:ln>
              <a:ea typeface="新細明體" pitchFamily="18" charset="-120"/>
            </a:endParaRPr>
          </a:p>
        </p:txBody>
      </p:sp>
    </p:spTree>
    <p:extLst>
      <p:ext uri="{BB962C8B-B14F-4D97-AF65-F5344CB8AC3E}">
        <p14:creationId xmlns:p14="http://schemas.microsoft.com/office/powerpoint/2010/main" val="265249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a:lnSpc>
                <a:spcPct val="200000"/>
              </a:lnSpc>
            </a:pPr>
            <a:r>
              <a:rPr lang="zh-TW" altLang="en-US" sz="2000" b="1" dirty="0">
                <a:solidFill>
                  <a:srgbClr val="663300"/>
                </a:solidFill>
                <a:latin typeface="微軟正黑體" panose="020B0604030504040204" pitchFamily="34" charset="-120"/>
                <a:ea typeface="微軟正黑體" panose="020B0604030504040204" pitchFamily="34" charset="-120"/>
              </a:rPr>
              <a:t>公約第</a:t>
            </a:r>
            <a:r>
              <a:rPr lang="en-US" altLang="zh-TW" sz="2000" b="1" dirty="0">
                <a:solidFill>
                  <a:srgbClr val="663300"/>
                </a:solidFill>
                <a:latin typeface="微軟正黑體" panose="020B0604030504040204" pitchFamily="34" charset="-120"/>
                <a:ea typeface="微軟正黑體" panose="020B0604030504040204" pitchFamily="34" charset="-120"/>
              </a:rPr>
              <a:t>1</a:t>
            </a:r>
            <a:r>
              <a:rPr lang="zh-TW" altLang="en-US" sz="2000" b="1" dirty="0">
                <a:solidFill>
                  <a:srgbClr val="663300"/>
                </a:solidFill>
                <a:latin typeface="微軟正黑體" panose="020B0604030504040204" pitchFamily="34" charset="-120"/>
                <a:ea typeface="微軟正黑體" panose="020B0604030504040204" pitchFamily="34" charset="-120"/>
              </a:rPr>
              <a:t>條：未滿</a:t>
            </a:r>
            <a:r>
              <a:rPr lang="en-US" altLang="zh-TW" sz="2000" b="1" dirty="0">
                <a:solidFill>
                  <a:srgbClr val="663300"/>
                </a:solidFill>
                <a:latin typeface="微軟正黑體" panose="020B0604030504040204" pitchFamily="34" charset="-120"/>
                <a:ea typeface="微軟正黑體" panose="020B0604030504040204" pitchFamily="34" charset="-120"/>
              </a:rPr>
              <a:t>18</a:t>
            </a:r>
            <a:r>
              <a:rPr lang="zh-TW" altLang="en-US" sz="2000" b="1" dirty="0">
                <a:solidFill>
                  <a:srgbClr val="663300"/>
                </a:solidFill>
                <a:latin typeface="微軟正黑體" panose="020B0604030504040204" pitchFamily="34" charset="-120"/>
                <a:ea typeface="微軟正黑體" panose="020B0604030504040204" pitchFamily="34" charset="-120"/>
              </a:rPr>
              <a:t>歲的人都是兒童</a:t>
            </a:r>
            <a:endParaRPr lang="en-US" altLang="zh-TW" sz="2000" b="1" dirty="0">
              <a:solidFill>
                <a:srgbClr val="663300"/>
              </a:solidFill>
              <a:latin typeface="微軟正黑體" panose="020B0604030504040204" pitchFamily="34" charset="-120"/>
              <a:ea typeface="微軟正黑體" panose="020B0604030504040204" pitchFamily="34" charset="-120"/>
            </a:endParaRPr>
          </a:p>
          <a:p>
            <a:pPr>
              <a:lnSpc>
                <a:spcPct val="200000"/>
              </a:lnSpc>
            </a:pPr>
            <a:r>
              <a:rPr lang="zh-TW" altLang="en-US" sz="2000" b="1" dirty="0">
                <a:solidFill>
                  <a:srgbClr val="663300"/>
                </a:solidFill>
                <a:latin typeface="微軟正黑體" panose="020B0604030504040204" pitchFamily="34" charset="-120"/>
                <a:ea typeface="微軟正黑體" panose="020B0604030504040204" pitchFamily="34" charset="-120"/>
              </a:rPr>
              <a:t>依我國兒童及少年福利與權益保障法的規定，包括兒童及少年</a:t>
            </a:r>
            <a:r>
              <a:rPr lang="zh-TW" altLang="en-US" sz="2000" b="1" dirty="0" smtClean="0">
                <a:solidFill>
                  <a:srgbClr val="663300"/>
                </a:solidFill>
                <a:latin typeface="微軟正黑體" panose="020B0604030504040204" pitchFamily="34" charset="-120"/>
                <a:ea typeface="微軟正黑體" panose="020B0604030504040204" pitchFamily="34" charset="-120"/>
              </a:rPr>
              <a:t>！</a:t>
            </a:r>
            <a:endParaRPr lang="en-US" altLang="zh-TW" sz="2000" b="1" dirty="0" smtClean="0">
              <a:solidFill>
                <a:srgbClr val="663300"/>
              </a:solidFill>
              <a:latin typeface="微軟正黑體" panose="020B0604030504040204" pitchFamily="34" charset="-120"/>
              <a:ea typeface="微軟正黑體" panose="020B0604030504040204" pitchFamily="34" charset="-120"/>
            </a:endParaRPr>
          </a:p>
          <a:p>
            <a:pPr>
              <a:lnSpc>
                <a:spcPct val="200000"/>
              </a:lnSpc>
            </a:pPr>
            <a:r>
              <a:rPr lang="zh-TW" altLang="en-US" sz="2000" b="1" dirty="0" smtClean="0">
                <a:solidFill>
                  <a:srgbClr val="663300"/>
                </a:solidFill>
                <a:latin typeface="微軟正黑體" panose="020B0604030504040204" pitchFamily="34" charset="-120"/>
                <a:ea typeface="微軟正黑體" panose="020B0604030504040204" pitchFamily="34" charset="-120"/>
              </a:rPr>
              <a:t>胎兒？</a:t>
            </a:r>
            <a:endParaRPr lang="en-US" altLang="zh-TW" sz="2000" b="1" dirty="0" smtClean="0">
              <a:solidFill>
                <a:srgbClr val="663300"/>
              </a:solidFill>
              <a:latin typeface="微軟正黑體" panose="020B0604030504040204" pitchFamily="34" charset="-120"/>
              <a:ea typeface="微軟正黑體" panose="020B0604030504040204" pitchFamily="34" charset="-120"/>
            </a:endParaRPr>
          </a:p>
          <a:p>
            <a:pPr>
              <a:lnSpc>
                <a:spcPct val="200000"/>
              </a:lnSpc>
            </a:pPr>
            <a:r>
              <a:rPr lang="zh-TW" altLang="en-US" sz="2000" b="1" dirty="0" smtClean="0">
                <a:solidFill>
                  <a:srgbClr val="663300"/>
                </a:solidFill>
                <a:latin typeface="微軟正黑體" panose="020B0604030504040204" pitchFamily="34" charset="-120"/>
                <a:ea typeface="微軟正黑體" panose="020B0604030504040204" pitchFamily="34" charset="-120"/>
              </a:rPr>
              <a:t>相關概念釐清：</a:t>
            </a:r>
            <a:r>
              <a:rPr lang="en-US" altLang="zh-TW" sz="2000" b="1" dirty="0" smtClean="0">
                <a:solidFill>
                  <a:srgbClr val="663300"/>
                </a:solidFill>
                <a:latin typeface="微軟正黑體" panose="020B0604030504040204" pitchFamily="34" charset="-120"/>
                <a:ea typeface="微軟正黑體" panose="020B0604030504040204" pitchFamily="34" charset="-120"/>
              </a:rPr>
              <a:t>Minor, Juvenile, Adolescent, Teenager, Youth.</a:t>
            </a:r>
            <a:endParaRPr lang="zh-TW" altLang="en-US" sz="2000" b="1" dirty="0">
              <a:solidFill>
                <a:srgbClr val="663300"/>
              </a:solidFill>
              <a:latin typeface="微軟正黑體" panose="020B0604030504040204" pitchFamily="34" charset="-120"/>
              <a:ea typeface="微軟正黑體" panose="020B0604030504040204" pitchFamily="34" charset="-120"/>
            </a:endParaRPr>
          </a:p>
        </p:txBody>
      </p:sp>
      <p:sp>
        <p:nvSpPr>
          <p:cNvPr id="5" name="標題 4"/>
          <p:cNvSpPr>
            <a:spLocks noGrp="1"/>
          </p:cNvSpPr>
          <p:nvPr>
            <p:ph type="title"/>
          </p:nvPr>
        </p:nvSpPr>
        <p:spPr/>
        <p:txBody>
          <a:bodyPr/>
          <a:lstStyle/>
          <a:p>
            <a:r>
              <a:rPr lang="zh-TW" altLang="en-US" b="1" dirty="0">
                <a:solidFill>
                  <a:srgbClr val="C00000"/>
                </a:solidFill>
                <a:latin typeface="微軟正黑體" panose="020B0604030504040204" pitchFamily="34" charset="-120"/>
                <a:ea typeface="微軟正黑體" panose="020B0604030504040204" pitchFamily="34" charset="-120"/>
                <a:cs typeface="Adobe 黑体 Std R"/>
              </a:rPr>
              <a:t>誰 是 兒 童 ？</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070006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3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400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8500"/>
                            </p:stCondLst>
                            <p:childTnLst>
                              <p:par>
                                <p:cTn id="17" presetID="10" presetClass="entr" presetSubtype="0" fill="hold" nodeType="afterEffect">
                                  <p:stCondLst>
                                    <p:cond delay="400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13000"/>
                            </p:stCondLst>
                            <p:childTnLst>
                              <p:par>
                                <p:cTn id="21" presetID="10" presetClass="entr" presetSubtype="0" fill="hold" nodeType="afterEffect">
                                  <p:stCondLst>
                                    <p:cond delay="400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828675" y="2292097"/>
            <a:ext cx="4300538" cy="2219691"/>
          </a:xfrm>
        </p:spPr>
        <p:txBody>
          <a:bodyPr anchor="ctr"/>
          <a:lstStyle/>
          <a:p>
            <a:r>
              <a:rPr lang="zh-TW" altLang="en-US" dirty="0">
                <a:latin typeface="微軟正黑體" panose="020B0604030504040204" pitchFamily="34" charset="-120"/>
                <a:ea typeface="微軟正黑體" panose="020B0604030504040204" pitchFamily="34" charset="-120"/>
              </a:rPr>
              <a:t>兒童權利有哪些？</a:t>
            </a:r>
            <a:endParaRPr lang="zh-TW" dirty="0">
              <a:latin typeface="微軟正黑體" panose="020B0604030504040204" pitchFamily="34" charset="-120"/>
              <a:ea typeface="微軟正黑體" panose="020B0604030504040204" pitchFamily="34" charset="-120"/>
            </a:endParaRPr>
          </a:p>
        </p:txBody>
      </p:sp>
      <p:pic>
        <p:nvPicPr>
          <p:cNvPr id="4" name="圖片版面配置區 3" descr="桌上放著打開的書本，背景是模糊的書架"/>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l="8890" r="8890"/>
          <a:stretch>
            <a:fillRect/>
          </a:stretch>
        </p:blipFill>
        <p:spPr/>
      </p:pic>
    </p:spTree>
    <p:extLst>
      <p:ext uri="{BB962C8B-B14F-4D97-AF65-F5344CB8AC3E}">
        <p14:creationId xmlns:p14="http://schemas.microsoft.com/office/powerpoint/2010/main" val="292875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6360" y="456568"/>
            <a:ext cx="8964488" cy="6021288"/>
          </a:xfrm>
        </p:spPr>
        <p:txBody>
          <a:bodyPr/>
          <a:lstStyle/>
          <a:p>
            <a:r>
              <a:rPr lang="en-US" altLang="zh-TW" dirty="0" smtClean="0"/>
              <a:t>1989</a:t>
            </a:r>
            <a:r>
              <a:rPr lang="zh-TW" altLang="en-US" dirty="0"/>
              <a:t>年兒童</a:t>
            </a:r>
            <a:r>
              <a:rPr lang="zh-TW" altLang="en-US" dirty="0" smtClean="0"/>
              <a:t>權利公約</a:t>
            </a:r>
            <a:endParaRPr lang="zh-TW" altLang="en-US" dirty="0">
              <a:sym typeface="Wingdings" panose="05000000000000000000" pitchFamily="2" charset="2"/>
            </a:endParaRPr>
          </a:p>
          <a:p>
            <a:endParaRPr lang="en-US" altLang="zh-TW" dirty="0" smtClean="0">
              <a:sym typeface="Wingdings" panose="05000000000000000000" pitchFamily="2" charset="2"/>
            </a:endParaRPr>
          </a:p>
          <a:p>
            <a:pPr lvl="1"/>
            <a:endParaRPr lang="en-US" altLang="zh-TW" dirty="0" smtClean="0"/>
          </a:p>
          <a:p>
            <a:pPr lvl="1"/>
            <a:endParaRPr lang="en-US" altLang="zh-TW" dirty="0" smtClean="0"/>
          </a:p>
          <a:p>
            <a:pPr lvl="1"/>
            <a:endParaRPr lang="en-US" altLang="zh-TW" dirty="0" smtClean="0"/>
          </a:p>
          <a:p>
            <a:pPr lvl="1"/>
            <a:endParaRPr lang="zh-TW" altLang="en-US" dirty="0"/>
          </a:p>
        </p:txBody>
      </p:sp>
      <p:sp>
        <p:nvSpPr>
          <p:cNvPr id="4" name="投影片編號版面配置區 3"/>
          <p:cNvSpPr>
            <a:spLocks noGrp="1"/>
          </p:cNvSpPr>
          <p:nvPr>
            <p:ph type="sldNum" sz="quarter" idx="12"/>
          </p:nvPr>
        </p:nvSpPr>
        <p:spPr/>
        <p:txBody>
          <a:bodyPr/>
          <a:lstStyle/>
          <a:p>
            <a:fld id="{28E1F387-410A-4AA1-951A-92C12DF3C881}" type="slidenum">
              <a:rPr lang="zh-TW" altLang="en-US" smtClean="0">
                <a:solidFill>
                  <a:srgbClr val="3300CC"/>
                </a:solidFill>
              </a:rPr>
              <a:pPr/>
              <a:t>9</a:t>
            </a:fld>
            <a:endParaRPr lang="zh-TW" altLang="en-US" dirty="0">
              <a:solidFill>
                <a:srgbClr val="3300CC"/>
              </a:solidFill>
            </a:endParaRPr>
          </a:p>
        </p:txBody>
      </p:sp>
      <p:sp>
        <p:nvSpPr>
          <p:cNvPr id="5" name="內容版面配置區 2"/>
          <p:cNvSpPr txBox="1">
            <a:spLocks/>
          </p:cNvSpPr>
          <p:nvPr/>
        </p:nvSpPr>
        <p:spPr>
          <a:xfrm>
            <a:off x="251520" y="1152077"/>
            <a:ext cx="4176464" cy="5250154"/>
          </a:xfrm>
          <a:prstGeom prst="rect">
            <a:avLst/>
          </a:prstGeom>
          <a:noFill/>
          <a:ln w="15875">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zh-TW" altLang="zh-TW" sz="1400" dirty="0" smtClean="0">
                <a:latin typeface="+mn-ea"/>
                <a:cs typeface="Times New Roman" pitchFamily="18" charset="0"/>
              </a:rPr>
              <a:t>兒童之定義</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禁止歧視</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兒童最佳利益</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權利之落實</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父母之引導與兒童逐漸發展之能力</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生存及發展權</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出生登記、姓名、國籍與受父母照顧之權利</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兒童身分權之維護</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兒童不與父母分離之權利</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因家庭團聚而請求進入或離開締約國</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非法移送兒童或令其無法回國</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兒童表示意見及其意見獲得考量之權利</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兒童自由表示意見之權利</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兒童思想、自我意識與宗教自由之權利</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結社及和平集會自由之權利</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兒童之隱私權</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適當資訊之獲取</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父母之責任與國家之協助</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兒童不受任何形式之暴力</a:t>
            </a:r>
            <a:endParaRPr lang="en-US" altLang="zh-TW" sz="1400" dirty="0" smtClean="0">
              <a:latin typeface="+mn-ea"/>
              <a:cs typeface="Times New Roman" pitchFamily="18" charset="0"/>
            </a:endParaRPr>
          </a:p>
          <a:p>
            <a:pPr marL="514350" indent="-514350">
              <a:buFont typeface="Arial" panose="020B0604020202020204" pitchFamily="34" charset="0"/>
              <a:buAutoNum type="arabicPeriod"/>
            </a:pPr>
            <a:r>
              <a:rPr lang="zh-TW" altLang="zh-TW" sz="1400" dirty="0" smtClean="0">
                <a:latin typeface="+mn-ea"/>
                <a:cs typeface="Times New Roman" pitchFamily="18" charset="0"/>
              </a:rPr>
              <a:t>喪失家庭環境之兒童</a:t>
            </a:r>
            <a:endParaRPr lang="zh-TW" altLang="zh-TW" sz="1400" dirty="0">
              <a:latin typeface="+mn-ea"/>
              <a:cs typeface="Times New Roman" pitchFamily="18" charset="0"/>
            </a:endParaRPr>
          </a:p>
        </p:txBody>
      </p:sp>
      <p:sp>
        <p:nvSpPr>
          <p:cNvPr id="6" name="內容版面配置區 2"/>
          <p:cNvSpPr txBox="1">
            <a:spLocks/>
          </p:cNvSpPr>
          <p:nvPr/>
        </p:nvSpPr>
        <p:spPr bwMode="auto">
          <a:xfrm>
            <a:off x="4644008" y="1163723"/>
            <a:ext cx="4392488" cy="4525963"/>
          </a:xfrm>
          <a:prstGeom prst="rect">
            <a:avLst/>
          </a:prstGeom>
          <a:noFill/>
          <a:ln w="15875">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fontAlgn="base" latinLnBrk="0" hangingPunct="1">
              <a:spcBef>
                <a:spcPct val="20000"/>
              </a:spcBef>
              <a:spcAft>
                <a:spcPct val="0"/>
              </a:spcAft>
              <a:buClr>
                <a:schemeClr val="hlink"/>
              </a:buClr>
              <a:buFont typeface="Arial" pitchFamily="34" charset="0"/>
              <a:buChar char="•"/>
              <a:defRPr sz="3200" kern="1200">
                <a:solidFill>
                  <a:schemeClr val="tx1"/>
                </a:solidFill>
                <a:latin typeface="+mn-lt"/>
                <a:ea typeface="+mn-ea"/>
                <a:cs typeface="+mn-cs"/>
              </a:defRPr>
            </a:lvl1pPr>
            <a:lvl2pPr marL="742950" indent="-285750" algn="l" defTabSz="914400" rtl="0" eaLnBrk="1" fontAlgn="base" latinLnBrk="0" hangingPunct="1">
              <a:spcBef>
                <a:spcPct val="20000"/>
              </a:spcBef>
              <a:spcAft>
                <a:spcPct val="0"/>
              </a:spcAft>
              <a:buClr>
                <a:schemeClr val="hlink"/>
              </a:buClr>
              <a:buFont typeface="Arial" pitchFamily="34" charset="0"/>
              <a:buChar char="–"/>
              <a:defRPr sz="2800"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Clr>
                <a:schemeClr val="hlink"/>
              </a:buClr>
              <a:buFont typeface="Arial" pitchFamily="34" charset="0"/>
              <a:buChar char="•"/>
              <a:defRPr sz="24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Clr>
                <a:schemeClr val="hlink"/>
              </a:buClr>
              <a:buFont typeface="Arial" pitchFamily="34" charset="0"/>
              <a:buChar char="–"/>
              <a:defRPr sz="20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Clr>
                <a:schemeClr val="hlink"/>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358775" indent="-358775">
              <a:buFont typeface="Arial" pitchFamily="34" charset="0"/>
              <a:buNone/>
            </a:pPr>
            <a:r>
              <a:rPr lang="en-US" altLang="zh-TW" sz="1400" dirty="0" smtClean="0">
                <a:latin typeface="+mn-ea"/>
                <a:cs typeface="Times New Roman" pitchFamily="18" charset="0"/>
              </a:rPr>
              <a:t>21. 	</a:t>
            </a:r>
            <a:r>
              <a:rPr lang="zh-TW" altLang="zh-TW" sz="1400" dirty="0" smtClean="0">
                <a:latin typeface="+mn-ea"/>
                <a:cs typeface="Times New Roman" pitchFamily="18" charset="0"/>
              </a:rPr>
              <a:t>收養</a:t>
            </a:r>
            <a:endParaRPr lang="en-US" altLang="zh-TW" sz="1400" dirty="0" smtClean="0">
              <a:latin typeface="+mn-ea"/>
              <a:cs typeface="Times New Roman" pitchFamily="18" charset="0"/>
            </a:endParaRPr>
          </a:p>
          <a:p>
            <a:pPr marL="358775" indent="-358775">
              <a:buFont typeface="Arial" pitchFamily="34" charset="0"/>
              <a:buNone/>
            </a:pPr>
            <a:r>
              <a:rPr lang="en-US" altLang="zh-TW" sz="1400" dirty="0" smtClean="0">
                <a:latin typeface="+mn-ea"/>
                <a:cs typeface="Times New Roman" pitchFamily="18" charset="0"/>
              </a:rPr>
              <a:t>22. 	</a:t>
            </a:r>
            <a:r>
              <a:rPr lang="zh-TW" altLang="zh-TW" sz="1400" dirty="0" smtClean="0">
                <a:latin typeface="+mn-ea"/>
                <a:cs typeface="Times New Roman" pitchFamily="18" charset="0"/>
              </a:rPr>
              <a:t>難民兒童</a:t>
            </a:r>
            <a:endParaRPr lang="en-US" altLang="zh-TW" sz="1400" dirty="0" smtClean="0">
              <a:latin typeface="+mn-ea"/>
              <a:cs typeface="Times New Roman" pitchFamily="18" charset="0"/>
            </a:endParaRPr>
          </a:p>
          <a:p>
            <a:pPr marL="358775" indent="-358775">
              <a:buFont typeface="Arial" pitchFamily="34" charset="0"/>
              <a:buNone/>
            </a:pPr>
            <a:r>
              <a:rPr lang="en-US" altLang="zh-TW" sz="1400" dirty="0" smtClean="0">
                <a:latin typeface="+mn-ea"/>
                <a:cs typeface="Times New Roman" pitchFamily="18" charset="0"/>
              </a:rPr>
              <a:t>23. 	</a:t>
            </a:r>
            <a:r>
              <a:rPr lang="zh-TW" altLang="zh-TW" sz="1400" dirty="0" smtClean="0">
                <a:latin typeface="+mn-ea"/>
                <a:cs typeface="Times New Roman" pitchFamily="18" charset="0"/>
              </a:rPr>
              <a:t>身心障礙兒童</a:t>
            </a:r>
            <a:endParaRPr lang="en-US" altLang="zh-TW" sz="1400" dirty="0" smtClean="0">
              <a:latin typeface="+mn-ea"/>
              <a:cs typeface="Times New Roman" pitchFamily="18" charset="0"/>
            </a:endParaRPr>
          </a:p>
          <a:p>
            <a:pPr marL="358775" indent="-358775">
              <a:buFont typeface="Arial" pitchFamily="34" charset="0"/>
              <a:buNone/>
            </a:pPr>
            <a:r>
              <a:rPr lang="en-US" altLang="zh-TW" sz="1400" dirty="0" smtClean="0">
                <a:latin typeface="+mn-ea"/>
                <a:cs typeface="Times New Roman" pitchFamily="18" charset="0"/>
              </a:rPr>
              <a:t>24. 	</a:t>
            </a:r>
            <a:r>
              <a:rPr lang="zh-TW" altLang="zh-TW" sz="1400" dirty="0" smtClean="0">
                <a:latin typeface="+mn-ea"/>
                <a:cs typeface="Times New Roman" pitchFamily="18" charset="0"/>
              </a:rPr>
              <a:t>兒童健康與醫療照護</a:t>
            </a:r>
            <a:endParaRPr lang="en-US" altLang="zh-TW" sz="1400" dirty="0" smtClean="0">
              <a:latin typeface="+mn-ea"/>
              <a:cs typeface="Times New Roman" pitchFamily="18" charset="0"/>
            </a:endParaRPr>
          </a:p>
          <a:p>
            <a:pPr marL="358775" indent="-358775">
              <a:buFont typeface="Arial" pitchFamily="34" charset="0"/>
              <a:buNone/>
            </a:pPr>
            <a:r>
              <a:rPr lang="en-US" altLang="zh-TW" sz="1400" dirty="0" smtClean="0">
                <a:latin typeface="+mn-ea"/>
                <a:cs typeface="Times New Roman" pitchFamily="18" charset="0"/>
              </a:rPr>
              <a:t>25. 	</a:t>
            </a:r>
            <a:r>
              <a:rPr lang="zh-TW" altLang="zh-TW" sz="1400" dirty="0" smtClean="0">
                <a:latin typeface="+mn-ea"/>
                <a:cs typeface="Times New Roman" pitchFamily="18" charset="0"/>
              </a:rPr>
              <a:t>受安置兒童之定期評估</a:t>
            </a:r>
            <a:endParaRPr lang="en-US" altLang="zh-TW" sz="1400" dirty="0" smtClean="0">
              <a:latin typeface="+mn-ea"/>
              <a:cs typeface="Times New Roman" pitchFamily="18" charset="0"/>
            </a:endParaRPr>
          </a:p>
          <a:p>
            <a:pPr marL="358775" indent="-358775">
              <a:buFont typeface="Arial" pitchFamily="34" charset="0"/>
              <a:buNone/>
            </a:pPr>
            <a:r>
              <a:rPr lang="en-US" altLang="zh-TW" sz="1400" dirty="0" smtClean="0">
                <a:latin typeface="+mn-ea"/>
                <a:cs typeface="Times New Roman" pitchFamily="18" charset="0"/>
              </a:rPr>
              <a:t>26. 	</a:t>
            </a:r>
            <a:r>
              <a:rPr lang="zh-TW" altLang="zh-TW" sz="1400" dirty="0" smtClean="0">
                <a:latin typeface="+mn-ea"/>
                <a:cs typeface="Times New Roman" pitchFamily="18" charset="0"/>
              </a:rPr>
              <a:t>社會安全保障</a:t>
            </a:r>
            <a:endParaRPr lang="en-US" altLang="zh-TW" sz="1400" dirty="0" smtClean="0">
              <a:latin typeface="+mn-ea"/>
              <a:cs typeface="Times New Roman" pitchFamily="18" charset="0"/>
            </a:endParaRPr>
          </a:p>
          <a:p>
            <a:pPr marL="358775" indent="-358775">
              <a:buFont typeface="Arial" pitchFamily="34" charset="0"/>
              <a:buNone/>
            </a:pPr>
            <a:r>
              <a:rPr lang="en-US" altLang="zh-TW" sz="1400" dirty="0" smtClean="0">
                <a:latin typeface="+mn-ea"/>
                <a:cs typeface="Times New Roman" pitchFamily="18" charset="0"/>
              </a:rPr>
              <a:t>27. 	</a:t>
            </a:r>
            <a:r>
              <a:rPr lang="zh-TW" altLang="zh-TW" sz="1400" dirty="0" smtClean="0">
                <a:latin typeface="+mn-ea"/>
                <a:cs typeface="Times New Roman" pitchFamily="18" charset="0"/>
              </a:rPr>
              <a:t>適於兒童之生活水準</a:t>
            </a:r>
            <a:endParaRPr lang="en-US" altLang="zh-TW" sz="1400" dirty="0" smtClean="0">
              <a:latin typeface="+mn-ea"/>
              <a:cs typeface="Times New Roman" pitchFamily="18" charset="0"/>
            </a:endParaRPr>
          </a:p>
          <a:p>
            <a:pPr marL="358775" indent="-358775">
              <a:buFont typeface="Arial" pitchFamily="34" charset="0"/>
              <a:buNone/>
            </a:pPr>
            <a:r>
              <a:rPr lang="en-US" altLang="zh-TW" sz="1400" dirty="0" smtClean="0">
                <a:latin typeface="+mn-ea"/>
                <a:cs typeface="Times New Roman" pitchFamily="18" charset="0"/>
              </a:rPr>
              <a:t>28.	 </a:t>
            </a:r>
            <a:r>
              <a:rPr lang="zh-TW" altLang="zh-TW" sz="1400" dirty="0" smtClean="0">
                <a:latin typeface="+mn-ea"/>
                <a:cs typeface="Times New Roman" pitchFamily="18" charset="0"/>
              </a:rPr>
              <a:t>教育</a:t>
            </a:r>
            <a:endParaRPr lang="en-US" altLang="zh-TW" sz="1400" dirty="0" smtClean="0">
              <a:latin typeface="+mn-ea"/>
              <a:cs typeface="Times New Roman" pitchFamily="18" charset="0"/>
            </a:endParaRPr>
          </a:p>
          <a:p>
            <a:pPr marL="358775" indent="-358775">
              <a:buFont typeface="Arial" pitchFamily="34" charset="0"/>
              <a:buNone/>
            </a:pPr>
            <a:r>
              <a:rPr lang="en-US" altLang="zh-TW" sz="1400" dirty="0" smtClean="0">
                <a:latin typeface="+mn-ea"/>
                <a:cs typeface="Times New Roman" pitchFamily="18" charset="0"/>
              </a:rPr>
              <a:t>29.	 </a:t>
            </a:r>
            <a:r>
              <a:rPr lang="zh-TW" altLang="zh-TW" sz="1400" dirty="0" smtClean="0">
                <a:latin typeface="+mn-ea"/>
                <a:cs typeface="Times New Roman" pitchFamily="18" charset="0"/>
              </a:rPr>
              <a:t>教育之目的</a:t>
            </a:r>
            <a:endParaRPr lang="en-US" altLang="zh-TW" sz="1400" dirty="0" smtClean="0">
              <a:latin typeface="+mn-ea"/>
              <a:cs typeface="Times New Roman" pitchFamily="18" charset="0"/>
            </a:endParaRPr>
          </a:p>
          <a:p>
            <a:pPr marL="358775" indent="-358775">
              <a:buFont typeface="Arial" pitchFamily="34" charset="0"/>
              <a:buNone/>
            </a:pPr>
            <a:r>
              <a:rPr lang="en-US" altLang="zh-TW" sz="1400" dirty="0" smtClean="0">
                <a:latin typeface="+mn-ea"/>
                <a:cs typeface="Times New Roman" pitchFamily="18" charset="0"/>
              </a:rPr>
              <a:t>30. 	</a:t>
            </a:r>
            <a:r>
              <a:rPr lang="zh-TW" altLang="zh-TW" sz="1400" dirty="0" smtClean="0">
                <a:latin typeface="+mn-ea"/>
                <a:cs typeface="Times New Roman" pitchFamily="18" charset="0"/>
              </a:rPr>
              <a:t>少數民族與原住民兒童</a:t>
            </a:r>
            <a:endParaRPr lang="en-US" altLang="zh-TW" sz="1400" dirty="0" smtClean="0">
              <a:latin typeface="+mn-ea"/>
              <a:cs typeface="Times New Roman" pitchFamily="18" charset="0"/>
            </a:endParaRPr>
          </a:p>
          <a:p>
            <a:pPr marL="358775" indent="-358775">
              <a:buFont typeface="Arial" pitchFamily="34" charset="0"/>
              <a:buNone/>
            </a:pPr>
            <a:r>
              <a:rPr lang="en-US" altLang="zh-TW" sz="1400" dirty="0" smtClean="0">
                <a:latin typeface="+mn-ea"/>
                <a:cs typeface="Times New Roman" pitchFamily="18" charset="0"/>
              </a:rPr>
              <a:t>31. 	</a:t>
            </a:r>
            <a:r>
              <a:rPr lang="zh-TW" altLang="zh-TW" sz="1400" dirty="0" smtClean="0">
                <a:latin typeface="+mn-ea"/>
                <a:cs typeface="Times New Roman" pitchFamily="18" charset="0"/>
              </a:rPr>
              <a:t>兒童休息、休閒、參加文化生活與藝術活動之權利</a:t>
            </a:r>
            <a:endParaRPr lang="en-US" altLang="zh-TW" sz="1400" dirty="0" smtClean="0">
              <a:latin typeface="+mn-ea"/>
              <a:cs typeface="Times New Roman" pitchFamily="18" charset="0"/>
            </a:endParaRPr>
          </a:p>
          <a:p>
            <a:pPr marL="358775" indent="-358775">
              <a:buFont typeface="Arial" pitchFamily="34" charset="0"/>
              <a:buNone/>
            </a:pPr>
            <a:r>
              <a:rPr lang="en-US" altLang="zh-TW" sz="1400" dirty="0" smtClean="0">
                <a:latin typeface="+mn-ea"/>
                <a:cs typeface="Times New Roman" pitchFamily="18" charset="0"/>
              </a:rPr>
              <a:t>32. 	</a:t>
            </a:r>
            <a:r>
              <a:rPr lang="zh-TW" altLang="zh-TW" sz="1400" dirty="0" smtClean="0">
                <a:latin typeface="+mn-ea"/>
                <a:cs typeface="Times New Roman" pitchFamily="18" charset="0"/>
              </a:rPr>
              <a:t>兒童免受經濟剝削之權利</a:t>
            </a:r>
            <a:endParaRPr lang="en-US" altLang="zh-TW" sz="1400" dirty="0" smtClean="0">
              <a:latin typeface="+mn-ea"/>
              <a:cs typeface="Times New Roman" pitchFamily="18" charset="0"/>
            </a:endParaRPr>
          </a:p>
          <a:p>
            <a:pPr marL="358775" indent="-358775">
              <a:buFont typeface="Arial" pitchFamily="34" charset="0"/>
              <a:buNone/>
            </a:pPr>
            <a:r>
              <a:rPr lang="en-US" altLang="zh-TW" sz="1400" dirty="0" smtClean="0">
                <a:latin typeface="+mn-ea"/>
                <a:cs typeface="Times New Roman" pitchFamily="18" charset="0"/>
              </a:rPr>
              <a:t>33. 	</a:t>
            </a:r>
            <a:r>
              <a:rPr lang="zh-TW" altLang="zh-TW" sz="1400" dirty="0" smtClean="0">
                <a:latin typeface="+mn-ea"/>
                <a:cs typeface="Times New Roman" pitchFamily="18" charset="0"/>
              </a:rPr>
              <a:t>兒童與非法麻醉藥品和精神藥物之濫用</a:t>
            </a:r>
            <a:endParaRPr lang="en-US" altLang="zh-TW" sz="1400" dirty="0" smtClean="0">
              <a:latin typeface="+mn-ea"/>
              <a:cs typeface="Times New Roman" pitchFamily="18" charset="0"/>
            </a:endParaRPr>
          </a:p>
          <a:p>
            <a:pPr marL="358775" indent="-358775">
              <a:buFont typeface="Arial" pitchFamily="34" charset="0"/>
              <a:buNone/>
            </a:pPr>
            <a:r>
              <a:rPr lang="en-US" altLang="zh-TW" sz="1400" dirty="0" smtClean="0">
                <a:latin typeface="+mn-ea"/>
                <a:cs typeface="Times New Roman" pitchFamily="18" charset="0"/>
              </a:rPr>
              <a:t>34. 	</a:t>
            </a:r>
            <a:r>
              <a:rPr lang="zh-TW" altLang="zh-TW" sz="1400" dirty="0" smtClean="0">
                <a:latin typeface="+mn-ea"/>
                <a:cs typeface="Times New Roman" pitchFamily="18" charset="0"/>
              </a:rPr>
              <a:t>兒童性剝削</a:t>
            </a:r>
            <a:endParaRPr lang="en-US" altLang="zh-TW" sz="1400" dirty="0" smtClean="0">
              <a:latin typeface="+mn-ea"/>
              <a:cs typeface="Times New Roman" pitchFamily="18" charset="0"/>
            </a:endParaRPr>
          </a:p>
          <a:p>
            <a:pPr marL="358775" indent="-358775">
              <a:buFont typeface="Arial" pitchFamily="34" charset="0"/>
              <a:buNone/>
            </a:pPr>
            <a:r>
              <a:rPr lang="en-US" altLang="zh-TW" sz="1400" dirty="0" smtClean="0">
                <a:latin typeface="+mn-ea"/>
                <a:cs typeface="Times New Roman" pitchFamily="18" charset="0"/>
              </a:rPr>
              <a:t>35. 	</a:t>
            </a:r>
            <a:r>
              <a:rPr lang="zh-TW" altLang="zh-TW" sz="1400" dirty="0" smtClean="0">
                <a:latin typeface="+mn-ea"/>
                <a:cs typeface="Times New Roman" pitchFamily="18" charset="0"/>
              </a:rPr>
              <a:t>兒童誘拐、買賣或販運之預防</a:t>
            </a:r>
            <a:endParaRPr lang="en-US" altLang="zh-TW" sz="1400" dirty="0" smtClean="0">
              <a:latin typeface="+mn-ea"/>
              <a:cs typeface="Times New Roman" pitchFamily="18" charset="0"/>
            </a:endParaRPr>
          </a:p>
          <a:p>
            <a:pPr marL="358775" indent="-358775">
              <a:buFont typeface="Arial" pitchFamily="34" charset="0"/>
              <a:buNone/>
            </a:pPr>
            <a:r>
              <a:rPr lang="en-US" altLang="zh-TW" sz="1400" dirty="0" smtClean="0">
                <a:latin typeface="+mn-ea"/>
                <a:cs typeface="Times New Roman" pitchFamily="18" charset="0"/>
              </a:rPr>
              <a:t>36. 	</a:t>
            </a:r>
            <a:r>
              <a:rPr lang="zh-TW" altLang="zh-TW" sz="1400" dirty="0" smtClean="0">
                <a:latin typeface="+mn-ea"/>
                <a:cs typeface="Times New Roman" pitchFamily="18" charset="0"/>
              </a:rPr>
              <a:t>兒童免於遭受任何其他形式剝削之權利</a:t>
            </a:r>
            <a:endParaRPr lang="en-US" altLang="zh-TW" sz="1400" dirty="0" smtClean="0">
              <a:latin typeface="+mn-ea"/>
              <a:cs typeface="Times New Roman" pitchFamily="18" charset="0"/>
            </a:endParaRPr>
          </a:p>
          <a:p>
            <a:pPr marL="358775" indent="-358775">
              <a:buFont typeface="Arial" pitchFamily="34" charset="0"/>
              <a:buNone/>
            </a:pPr>
            <a:r>
              <a:rPr lang="en-US" altLang="zh-TW" sz="1400" dirty="0" smtClean="0">
                <a:latin typeface="+mn-ea"/>
                <a:cs typeface="Times New Roman" pitchFamily="18" charset="0"/>
              </a:rPr>
              <a:t>37. 	</a:t>
            </a:r>
            <a:r>
              <a:rPr lang="zh-TW" altLang="zh-TW" sz="1400" dirty="0" smtClean="0">
                <a:latin typeface="+mn-ea"/>
                <a:cs typeface="Times New Roman" pitchFamily="18" charset="0"/>
              </a:rPr>
              <a:t>酷刑、殘忍、不人道或有辱人格之待遇或處罰</a:t>
            </a:r>
          </a:p>
          <a:p>
            <a:pPr marL="358775" indent="-358775">
              <a:buFont typeface="Arial" pitchFamily="34" charset="0"/>
              <a:buNone/>
            </a:pPr>
            <a:r>
              <a:rPr lang="en-US" altLang="zh-TW" sz="1400" dirty="0" smtClean="0">
                <a:latin typeface="+mn-ea"/>
                <a:cs typeface="Times New Roman" pitchFamily="18" charset="0"/>
              </a:rPr>
              <a:t>38.	</a:t>
            </a:r>
            <a:r>
              <a:rPr lang="zh-TW" altLang="zh-TW" sz="1400" dirty="0" smtClean="0">
                <a:latin typeface="+mn-ea"/>
                <a:cs typeface="Times New Roman" pitchFamily="18" charset="0"/>
              </a:rPr>
              <a:t>武裝衝突</a:t>
            </a:r>
            <a:endParaRPr lang="en-US" altLang="zh-TW" sz="1400" dirty="0" smtClean="0">
              <a:latin typeface="+mn-ea"/>
              <a:cs typeface="Times New Roman" pitchFamily="18" charset="0"/>
            </a:endParaRPr>
          </a:p>
          <a:p>
            <a:pPr marL="358775" indent="-358775">
              <a:buFont typeface="Arial" pitchFamily="34" charset="0"/>
              <a:buNone/>
            </a:pPr>
            <a:r>
              <a:rPr lang="en-US" altLang="zh-TW" sz="1400" dirty="0" smtClean="0">
                <a:latin typeface="+mn-ea"/>
                <a:cs typeface="Times New Roman" pitchFamily="18" charset="0"/>
              </a:rPr>
              <a:t>39. 	</a:t>
            </a:r>
            <a:r>
              <a:rPr lang="zh-TW" altLang="zh-TW" sz="1400" dirty="0" smtClean="0">
                <a:latin typeface="+mn-ea"/>
                <a:cs typeface="Times New Roman" pitchFamily="18" charset="0"/>
              </a:rPr>
              <a:t>兒童被害人之康復與重返社會</a:t>
            </a:r>
          </a:p>
          <a:p>
            <a:pPr marL="358775" indent="-358775">
              <a:buFont typeface="Arial" pitchFamily="34" charset="0"/>
              <a:buNone/>
            </a:pPr>
            <a:r>
              <a:rPr lang="en-US" altLang="zh-TW" sz="1400" dirty="0" smtClean="0">
                <a:latin typeface="+mn-ea"/>
                <a:cs typeface="Times New Roman" pitchFamily="18" charset="0"/>
              </a:rPr>
              <a:t>40. 	</a:t>
            </a:r>
            <a:r>
              <a:rPr lang="zh-TW" altLang="zh-TW" sz="1400" dirty="0" smtClean="0">
                <a:latin typeface="+mn-ea"/>
                <a:cs typeface="Times New Roman" pitchFamily="18" charset="0"/>
              </a:rPr>
              <a:t>兒童司法</a:t>
            </a:r>
            <a:endParaRPr lang="zh-TW" altLang="zh-TW" sz="1400" dirty="0">
              <a:latin typeface="+mn-ea"/>
              <a:cs typeface="Times New Roman" pitchFamily="18" charset="0"/>
            </a:endParaRPr>
          </a:p>
        </p:txBody>
      </p:sp>
    </p:spTree>
    <p:extLst>
      <p:ext uri="{BB962C8B-B14F-4D97-AF65-F5344CB8AC3E}">
        <p14:creationId xmlns:p14="http://schemas.microsoft.com/office/powerpoint/2010/main" val="795693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裁剪">
  <a:themeElements>
    <a:clrScheme name="裁剪">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裁剪">
      <a:majorFont>
        <a:latin typeface="Franklin Gothic Book"/>
        <a:ea typeface=""/>
        <a:cs typeface=""/>
      </a:majorFont>
      <a:minorFont>
        <a:latin typeface="Franklin Gothic Book"/>
        <a:ea typeface=""/>
        <a:cs typeface=""/>
      </a:minorFont>
    </a:fontScheme>
    <a:fmtScheme name="裁剪">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6313</TotalTime>
  <Words>5812</Words>
  <Application>Microsoft Office PowerPoint</Application>
  <PresentationFormat>如螢幕大小 (4:3)</PresentationFormat>
  <Paragraphs>414</Paragraphs>
  <Slides>60</Slides>
  <Notes>6</Notes>
  <HiddenSlides>0</HiddenSlides>
  <MMClips>0</MMClips>
  <ScaleCrop>false</ScaleCrop>
  <HeadingPairs>
    <vt:vector size="6" baseType="variant">
      <vt:variant>
        <vt:lpstr>使用字型</vt:lpstr>
      </vt:variant>
      <vt:variant>
        <vt:i4>18</vt:i4>
      </vt:variant>
      <vt:variant>
        <vt:lpstr>佈景主題</vt:lpstr>
      </vt:variant>
      <vt:variant>
        <vt:i4>3</vt:i4>
      </vt:variant>
      <vt:variant>
        <vt:lpstr>投影片標題</vt:lpstr>
      </vt:variant>
      <vt:variant>
        <vt:i4>60</vt:i4>
      </vt:variant>
    </vt:vector>
  </HeadingPairs>
  <TitlesOfParts>
    <vt:vector size="81" baseType="lpstr">
      <vt:lpstr>Adobe 黑体 Std R</vt:lpstr>
      <vt:lpstr>DejaVu Math TeX Gyre</vt:lpstr>
      <vt:lpstr>GungsuhChe</vt:lpstr>
      <vt:lpstr>Kaiti TC</vt:lpstr>
      <vt:lpstr>宋体</vt:lpstr>
      <vt:lpstr>微軟正黑體</vt:lpstr>
      <vt:lpstr>新細明體</vt:lpstr>
      <vt:lpstr>標楷體</vt:lpstr>
      <vt:lpstr>Arial</vt:lpstr>
      <vt:lpstr>Calibri</vt:lpstr>
      <vt:lpstr>Franklin Gothic Book</vt:lpstr>
      <vt:lpstr>Gill Sans MT</vt:lpstr>
      <vt:lpstr>Palatino Linotype</vt:lpstr>
      <vt:lpstr>Symbol</vt:lpstr>
      <vt:lpstr>Times New Roman</vt:lpstr>
      <vt:lpstr>Verdana</vt:lpstr>
      <vt:lpstr>Wingdings</vt:lpstr>
      <vt:lpstr>Wingdings 2</vt:lpstr>
      <vt:lpstr>裁剪</vt:lpstr>
      <vt:lpstr>夏至</vt:lpstr>
      <vt:lpstr>1_夏至</vt:lpstr>
      <vt:lpstr>108年臺北市政府兒童權利公約教育訓練</vt:lpstr>
      <vt:lpstr>PowerPoint 簡報</vt:lpstr>
      <vt:lpstr>一、人權與兒童人權介紹</vt:lpstr>
      <vt:lpstr>什麼是兒童人權呢？</vt:lpstr>
      <vt:lpstr>PowerPoint 簡報</vt:lpstr>
      <vt:lpstr>二、國際兒童人權保護體系</vt:lpstr>
      <vt:lpstr>誰 是 兒 童 ？</vt:lpstr>
      <vt:lpstr>兒童權利有哪些？</vt:lpstr>
      <vt:lpstr>PowerPoint 簡報</vt:lpstr>
      <vt:lpstr>兒童權利公約四項一般性原則</vt:lpstr>
      <vt:lpstr>PowerPoint 簡報</vt:lpstr>
      <vt:lpstr>PowerPoint 簡報</vt:lpstr>
      <vt:lpstr>PowerPoint 簡報</vt:lpstr>
      <vt:lpstr>兒童權利公約與施行法</vt:lpstr>
      <vt:lpstr>PowerPoint 簡報</vt:lpstr>
      <vt:lpstr>PowerPoint 簡報</vt:lpstr>
      <vt:lpstr>兒童權利公約施行法對公部門的重要性</vt:lpstr>
      <vt:lpstr>我國兒少權利保護體系</vt:lpstr>
      <vt:lpstr>PowerPoint 簡報</vt:lpstr>
      <vt:lpstr>PowerPoint 簡報</vt:lpstr>
      <vt:lpstr>PowerPoint 簡報</vt:lpstr>
      <vt:lpstr>PowerPoint 簡報</vt:lpstr>
      <vt:lpstr>雙方訴求</vt:lpstr>
      <vt:lpstr>爭點－必須依照兒童的最佳利益來判斷，                什麼是Charlie的最佳利益？</vt:lpstr>
      <vt:lpstr>法－兒童最佳利益，誰決定？</vt:lpstr>
      <vt:lpstr>PowerPoint 簡報</vt:lpstr>
      <vt:lpstr>法－何謂兒童最佳利益？</vt:lpstr>
      <vt:lpstr>法－人工呼吸器該拔除？</vt:lpstr>
      <vt:lpstr>醫院/專家觀點</vt:lpstr>
      <vt:lpstr>PowerPoint 簡報</vt:lpstr>
      <vt:lpstr>父母觀點</vt:lpstr>
      <vt:lpstr>Charlie的疼痛</vt:lpstr>
      <vt:lpstr>程序監理人觀點</vt:lpstr>
      <vt:lpstr>法院－最終決定</vt:lpstr>
      <vt:lpstr>PowerPoint 簡報</vt:lpstr>
      <vt:lpstr>三、我國相關法律規定 </vt:lpstr>
      <vt:lpstr>PowerPoint 簡報</vt:lpstr>
      <vt:lpstr>關於買賣兒童、兒童賣淫和兒童色情問題之兒童權利公約任擇議定書 </vt:lpstr>
      <vt:lpstr>PowerPoint 簡報</vt:lpstr>
      <vt:lpstr>PowerPoint 簡報</vt:lpstr>
      <vt:lpstr>PowerPoint 簡報</vt:lpstr>
      <vt:lpstr>PowerPoint 簡報</vt:lpstr>
      <vt:lpstr>PowerPoint 簡報</vt:lpstr>
      <vt:lpstr>我國法律</vt:lpstr>
      <vt:lpstr>兒童及少年性剝削防制條例第2條</vt:lpstr>
      <vt:lpstr>PowerPoint 簡報</vt:lpstr>
      <vt:lpstr>發文字號：法檢字第10504532130號 發文日期：民國105年10月03日 座談機關：臺灣高等法院檢察署及各一、二審檢察署 相關資料：相關圖表(0)·法條(2)</vt:lpstr>
      <vt:lpstr>提案機關決議：採甲說。 </vt:lpstr>
      <vt:lpstr>PowerPoint 簡報</vt:lpstr>
      <vt:lpstr>PowerPoint 簡報</vt:lpstr>
      <vt:lpstr>PowerPoint 簡報</vt:lpstr>
      <vt:lpstr>PowerPoint 簡報</vt:lpstr>
      <vt:lpstr>立(修)法檢討</vt:lpstr>
      <vt:lpstr>PowerPoint 簡報</vt:lpstr>
      <vt:lpstr>PowerPoint 簡報</vt:lpstr>
      <vt:lpstr>PowerPoint 簡報</vt:lpstr>
      <vt:lpstr>PowerPoint 簡報</vt:lpstr>
      <vt:lpstr>網路業者的義務</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ivy lu</dc:creator>
  <cp:lastModifiedBy>user</cp:lastModifiedBy>
  <cp:revision>225</cp:revision>
  <dcterms:created xsi:type="dcterms:W3CDTF">2018-03-19T12:52:47Z</dcterms:created>
  <dcterms:modified xsi:type="dcterms:W3CDTF">2019-09-19T00:45:02Z</dcterms:modified>
</cp:coreProperties>
</file>