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9" r:id="rId2"/>
    <p:sldId id="372" r:id="rId3"/>
    <p:sldId id="373" r:id="rId4"/>
    <p:sldId id="374" r:id="rId5"/>
    <p:sldId id="375" r:id="rId6"/>
    <p:sldId id="378" r:id="rId7"/>
    <p:sldId id="376" r:id="rId8"/>
    <p:sldId id="377" r:id="rId9"/>
    <p:sldId id="379" r:id="rId10"/>
    <p:sldId id="380" r:id="rId11"/>
    <p:sldId id="381" r:id="rId12"/>
    <p:sldId id="382" r:id="rId13"/>
    <p:sldId id="332" r:id="rId14"/>
    <p:sldId id="333" r:id="rId15"/>
    <p:sldId id="334" r:id="rId16"/>
    <p:sldId id="347" r:id="rId17"/>
    <p:sldId id="348" r:id="rId18"/>
    <p:sldId id="349" r:id="rId19"/>
    <p:sldId id="355" r:id="rId2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94622" autoAdjust="0"/>
  </p:normalViewPr>
  <p:slideViewPr>
    <p:cSldViewPr>
      <p:cViewPr>
        <p:scale>
          <a:sx n="70" d="100"/>
          <a:sy n="70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9BF47D9-E0BD-4986-B656-832DFC90A1ED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FC5B97D-D75B-4DE5-904A-E256A22AC7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786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2382-D285-43EF-9C8E-2169D0DA3B6C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B1E0-69AC-4119-9F7B-DB26BBEF96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74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7CD5-71B5-4675-B1F2-060E5203CECC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05A3-71A7-4819-88FC-EBCB05A3DB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63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B842-A0C2-434B-95E0-7D22F6EE24D4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CCC5-178E-44A1-8C4D-2305CE45A6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70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4122-38C6-4378-8068-9FF526919937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D36E-3375-4CC6-959F-4BB351C2C2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77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69B7-C7BD-4C9C-9F19-46EE5A67999F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9816-E650-469D-8D20-84DD819CE8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47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71FD-A3BA-420A-90CB-8D26CB6DA7D9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7287-51B9-4BA7-A1F9-3942D44ABB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62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6908-ABA0-424A-AA09-D66CECB8AFBF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71239-5E25-42F6-B98D-8E55076AEA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72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DF31-85CD-4C40-9D6B-C205D1930A36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75EF-9C70-4F21-9DF8-51F037499A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3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9B6F-C088-48A5-864F-1E915AE1AC37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0F9-02C5-4667-8492-0D75F8C0A7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62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3F70-C8A4-4B8B-BE4D-1F94C61E1C95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F76D-BB01-41A4-9DD0-19AF221196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99F7-0DCB-44DB-99C1-B0270458A477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2133-F8B3-49FD-A229-37FD1CF5FE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20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98ACB3-9175-4055-8D4B-F67D1E2040DF}" type="datetimeFigureOut">
              <a:rPr lang="zh-TW" altLang="en-US"/>
              <a:pPr>
                <a:defRPr/>
              </a:pPr>
              <a:t>2014/3/3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713909-2F15-44B3-9868-A96121B8E6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4800" b="1" dirty="0" smtClean="0">
                <a:latin typeface="標楷體" pitchFamily="65" charset="-120"/>
              </a:rPr>
              <a:t>閱讀，圓孩子未來的夢</a:t>
            </a:r>
            <a:endParaRPr lang="zh-TW" altLang="en-US" sz="4800" b="1" dirty="0" smtClean="0">
              <a:solidFill>
                <a:srgbClr val="6600CC"/>
              </a:solidFill>
              <a:latin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32656"/>
            <a:ext cx="9144000" cy="1052736"/>
          </a:xfrm>
          <a:prstGeom prst="rect">
            <a:avLst/>
          </a:prstGeom>
          <a:gradFill>
            <a:gsLst>
              <a:gs pos="0">
                <a:srgbClr val="FEFCEE"/>
              </a:gs>
              <a:gs pos="40000">
                <a:srgbClr val="FDFAEA"/>
              </a:gs>
              <a:gs pos="100000">
                <a:srgbClr val="787567"/>
              </a:gs>
            </a:gsLst>
          </a:gradFill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Picture 1" descr="P:\訓導處\1001訓導處照片\校慶邀請函1000926照片\DSC_1063.1.jpg"/>
          <p:cNvPicPr>
            <a:picLocks noChangeAspect="1" noChangeArrowheads="1"/>
          </p:cNvPicPr>
          <p:nvPr/>
        </p:nvPicPr>
        <p:blipFill>
          <a:blip r:embed="rId2" cstate="print"/>
          <a:srcRect t="6944" r="9836"/>
          <a:stretch>
            <a:fillRect/>
          </a:stretch>
        </p:blipFill>
        <p:spPr bwMode="auto">
          <a:xfrm>
            <a:off x="2591780" y="1385392"/>
            <a:ext cx="3960440" cy="4824536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3347864" y="5589240"/>
            <a:ext cx="2448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kern="0" dirty="0" smtClean="0">
                <a:solidFill>
                  <a:srgbClr val="6600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+mj-cs"/>
              </a:rPr>
              <a:t>歡迎</a:t>
            </a:r>
            <a:r>
              <a:rPr kumimoji="0" lang="en-US" altLang="zh-TW" sz="5400" kern="0" dirty="0" smtClean="0">
                <a:solidFill>
                  <a:srgbClr val="6600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+mj-cs"/>
              </a:rPr>
              <a:t>!</a:t>
            </a:r>
            <a:endParaRPr kumimoji="0" lang="zh-TW" altLang="en-US" sz="5400" kern="0" dirty="0">
              <a:solidFill>
                <a:srgbClr val="6600CC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04" y="212447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kern="0" dirty="0" smtClean="0">
                <a:solidFill>
                  <a:srgbClr val="6600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+mj-cs"/>
              </a:rPr>
              <a:t>103</a:t>
            </a:r>
            <a:r>
              <a:rPr kumimoji="0" lang="zh-TW" altLang="en-US" sz="3600" kern="0" dirty="0" smtClean="0">
                <a:solidFill>
                  <a:srgbClr val="6600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+mj-cs"/>
              </a:rPr>
              <a:t>年度其他修建工程</a:t>
            </a:r>
            <a:endParaRPr kumimoji="0" lang="en-US" altLang="zh-TW" sz="3600" kern="0" dirty="0" smtClean="0">
              <a:solidFill>
                <a:srgbClr val="6600CC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+mj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kern="0" dirty="0" smtClean="0">
                <a:solidFill>
                  <a:srgbClr val="6600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+mj-cs"/>
              </a:rPr>
              <a:t>門窗與外牆整修工程研習會</a:t>
            </a:r>
            <a:endParaRPr kumimoji="0" lang="zh-TW" altLang="en-US" sz="3600" kern="0" dirty="0">
              <a:solidFill>
                <a:srgbClr val="6600CC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伍、施工與驗收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一、門窗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門窗框舊報紙清除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/>
              <a:t>上</a:t>
            </a:r>
            <a:r>
              <a:rPr lang="zh-TW" altLang="en-US" dirty="0" smtClean="0"/>
              <a:t>窗框時確認</a:t>
            </a:r>
            <a:r>
              <a:rPr lang="zh-TW" altLang="en-US" dirty="0"/>
              <a:t>冷氣窗框</a:t>
            </a:r>
            <a:r>
              <a:rPr lang="zh-TW" altLang="en-US" dirty="0" smtClean="0"/>
              <a:t>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置</a:t>
            </a:r>
            <a:r>
              <a:rPr lang="zh-TW" altLang="en-US" dirty="0"/>
              <a:t>是否正確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 descr="G:\F槽1030225\預算及採購\102年\1.工程\102年度智樓校舍補強工程暨智樓外牆整修工程\工程照片\門窗框\IMG_2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21" y="3920187"/>
            <a:ext cx="3469015" cy="2312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F槽1030225\預算及採購\102年\1.工程\102年度智樓校舍補強工程暨智樓外牆整修工程\工程照片\門窗框\SAM_3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694857" cy="4790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伍、施工與驗收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（三）框縫要灌飽漿，輕敲聽聲音辨別</a:t>
            </a:r>
            <a:endParaRPr lang="zh-TW" altLang="en-US" dirty="0"/>
          </a:p>
        </p:txBody>
      </p:sp>
      <p:pic>
        <p:nvPicPr>
          <p:cNvPr id="1026" name="Picture 2" descr="G:\F槽1030225\預算及採購\102年\1.工程\102年度智樓校舍補強工程暨智樓外牆整修工程\工程照片\門窗框\DSC05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6" y="2348880"/>
            <a:ext cx="3460909" cy="259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F槽1030225\預算及採購\102年\1.工程\102年度智樓校舍補強工程暨智樓外牆整修工程\工程照片\門窗框\DSC058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t="3548" r="13547"/>
          <a:stretch/>
        </p:blipFill>
        <p:spPr bwMode="auto">
          <a:xfrm>
            <a:off x="3800222" y="2234660"/>
            <a:ext cx="1978925" cy="389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F槽1030225\預算及採購\102年\1.工程\102年度智樓校舍補強工程暨智樓外牆整修工程\工程照片\門窗框\DSC058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6535"/>
          <a:stretch/>
        </p:blipFill>
        <p:spPr bwMode="auto">
          <a:xfrm>
            <a:off x="5779146" y="2348880"/>
            <a:ext cx="3185341" cy="236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伍、施工與驗收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二、外牆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（一</a:t>
            </a:r>
            <a:r>
              <a:rPr lang="zh-TW" altLang="en-US" dirty="0" smtClean="0"/>
              <a:t>）配合天候及工進，調整施做位置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（二</a:t>
            </a:r>
            <a:r>
              <a:rPr lang="zh-TW" altLang="en-US" dirty="0" smtClean="0"/>
              <a:t>）磁磚貼妥，掌握嵌縫進度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（三</a:t>
            </a:r>
            <a:r>
              <a:rPr lang="zh-TW" altLang="en-US" dirty="0" smtClean="0"/>
              <a:t>）留意倒吊是否完成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（四</a:t>
            </a:r>
            <a:r>
              <a:rPr lang="zh-TW" altLang="en-US" dirty="0" smtClean="0"/>
              <a:t>）進行磁磚拉拔測試</a:t>
            </a:r>
            <a:endParaRPr lang="zh-TW" altLang="en-US" dirty="0"/>
          </a:p>
        </p:txBody>
      </p:sp>
      <p:pic>
        <p:nvPicPr>
          <p:cNvPr id="2050" name="Picture 2" descr="G:\F槽1030225\預算及採購\102年\1.工程\102年度智樓校舍補強工程暨智樓外牆整修工程\工程照片\外牆\SAM_3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40" y="4293096"/>
            <a:ext cx="3742740" cy="210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733742"/>
              </p:ext>
            </p:extLst>
          </p:nvPr>
        </p:nvGraphicFramePr>
        <p:xfrm>
          <a:off x="755576" y="1556790"/>
          <a:ext cx="7848872" cy="489654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790361"/>
                <a:gridCol w="4058511"/>
              </a:tblGrid>
              <a:tr h="338278">
                <a:tc gridSpan="2"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zh-TW" sz="1600" b="1" kern="100" spc="100" dirty="0">
                        <a:effectLst/>
                        <a:latin typeface="Arial"/>
                        <a:ea typeface="華康中黑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94364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endParaRPr lang="zh-TW" sz="1200" b="1" kern="100" spc="100" dirty="0">
                        <a:effectLst/>
                        <a:latin typeface="Arial"/>
                        <a:ea typeface="華康中黑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 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Sendnya"/>
                      </a:endParaRPr>
                    </a:p>
                  </a:txBody>
                  <a:tcPr marL="68580" marR="68580" marT="0" marB="0"/>
                </a:tc>
              </a:tr>
              <a:tr h="316580">
                <a:tc gridSpan="2">
                  <a:txBody>
                    <a:bodyPr/>
                    <a:lstStyle/>
                    <a:p>
                      <a:pPr marL="304800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1600" b="1" kern="100" spc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7324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1200" kern="100" spc="100">
                          <a:effectLst/>
                        </a:rPr>
                        <a:t>              </a:t>
                      </a:r>
                      <a:endParaRPr lang="en-US" sz="1200" b="1" kern="100" spc="100">
                        <a:effectLst/>
                        <a:latin typeface="標楷體"/>
                        <a:ea typeface="華康中黑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標楷體"/>
                        <a:ea typeface="標楷體"/>
                        <a:cs typeface="Sendny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288" y="125413"/>
            <a:ext cx="82296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zh-TW" altLang="en-US" sz="3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施工前後</a:t>
            </a:r>
            <a:endParaRPr lang="zh-TW" altLang="zh-TW" sz="32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139952" y="2924945"/>
            <a:ext cx="980533" cy="28803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4084794" y="5522747"/>
            <a:ext cx="1207286" cy="28803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362" name="Picture 2" descr="J:\14、15\第14.15展板內容\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0389"/>
            <a:ext cx="288032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J:\14、15\第14.15展板內容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69" y="1954062"/>
            <a:ext cx="2835420" cy="21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 descr="10-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1" t="2998" b="24397"/>
          <a:stretch>
            <a:fillRect/>
          </a:stretch>
        </p:blipFill>
        <p:spPr bwMode="auto">
          <a:xfrm>
            <a:off x="1020728" y="4469658"/>
            <a:ext cx="2903200" cy="191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 descr="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23"/>
          <a:stretch>
            <a:fillRect/>
          </a:stretch>
        </p:blipFill>
        <p:spPr bwMode="auto">
          <a:xfrm>
            <a:off x="5364087" y="4445333"/>
            <a:ext cx="2773201" cy="1935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2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51271"/>
              </p:ext>
            </p:extLst>
          </p:nvPr>
        </p:nvGraphicFramePr>
        <p:xfrm>
          <a:off x="755576" y="1556790"/>
          <a:ext cx="7848872" cy="489654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790361"/>
                <a:gridCol w="4058511"/>
              </a:tblGrid>
              <a:tr h="338278">
                <a:tc gridSpan="2"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zh-TW" sz="1600" b="1" kern="100" spc="100" dirty="0">
                        <a:effectLst/>
                        <a:latin typeface="Arial"/>
                        <a:ea typeface="華康中黑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94364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endParaRPr lang="zh-TW" sz="1200" b="1" kern="100" spc="100" dirty="0">
                        <a:effectLst/>
                        <a:latin typeface="Arial"/>
                        <a:ea typeface="華康中黑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 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Sendnya"/>
                      </a:endParaRPr>
                    </a:p>
                  </a:txBody>
                  <a:tcPr marL="68580" marR="68580" marT="0" marB="0"/>
                </a:tc>
              </a:tr>
              <a:tr h="316580">
                <a:tc gridSpan="2">
                  <a:txBody>
                    <a:bodyPr/>
                    <a:lstStyle/>
                    <a:p>
                      <a:pPr marL="304800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1600" b="1" kern="100" spc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7324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1200" kern="100" spc="100" dirty="0">
                          <a:effectLst/>
                        </a:rPr>
                        <a:t>              </a:t>
                      </a:r>
                      <a:endParaRPr lang="en-US" sz="1200" b="1" kern="100" spc="100" dirty="0">
                        <a:effectLst/>
                        <a:latin typeface="標楷體"/>
                        <a:ea typeface="華康中黑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標楷體"/>
                        <a:ea typeface="標楷體"/>
                        <a:cs typeface="Sendny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288" y="125413"/>
            <a:ext cx="82296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zh-TW" altLang="en-US" sz="3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施工前後</a:t>
            </a:r>
            <a:endParaRPr lang="zh-TW" altLang="zh-TW" sz="32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139952" y="2924945"/>
            <a:ext cx="980533" cy="28803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4084794" y="5522747"/>
            <a:ext cx="1207286" cy="28803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389" name="Picture 5" descr="J:\14、15\第14.15展板內容\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2831922" cy="212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J:\14、15\第14.15展板內容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5" descr="L108045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64" y="1916832"/>
            <a:ext cx="3013330" cy="215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J:\p.9\DSC_0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09" y="1916832"/>
            <a:ext cx="3319415" cy="2204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078375"/>
              </p:ext>
            </p:extLst>
          </p:nvPr>
        </p:nvGraphicFramePr>
        <p:xfrm>
          <a:off x="755576" y="1556790"/>
          <a:ext cx="7848872" cy="489654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790361"/>
                <a:gridCol w="4058511"/>
              </a:tblGrid>
              <a:tr h="338278">
                <a:tc gridSpan="2"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zh-TW" sz="1600" b="1" kern="100" spc="100" dirty="0">
                        <a:effectLst/>
                        <a:latin typeface="Arial"/>
                        <a:ea typeface="華康中黑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94364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endParaRPr lang="zh-TW" sz="1200" b="1" kern="100" spc="100" dirty="0">
                        <a:effectLst/>
                        <a:latin typeface="Arial"/>
                        <a:ea typeface="華康中黑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 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Sendnya"/>
                      </a:endParaRPr>
                    </a:p>
                  </a:txBody>
                  <a:tcPr marL="68580" marR="68580" marT="0" marB="0"/>
                </a:tc>
              </a:tr>
              <a:tr h="316580">
                <a:tc gridSpan="2">
                  <a:txBody>
                    <a:bodyPr/>
                    <a:lstStyle/>
                    <a:p>
                      <a:pPr marL="304800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1600" b="1" kern="100" spc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7324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1200" kern="100" spc="100" dirty="0">
                          <a:effectLst/>
                        </a:rPr>
                        <a:t>              </a:t>
                      </a:r>
                      <a:endParaRPr lang="en-US" sz="1200" b="1" kern="100" spc="100" dirty="0">
                        <a:effectLst/>
                        <a:latin typeface="標楷體"/>
                        <a:ea typeface="華康中黑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標楷體"/>
                        <a:ea typeface="標楷體"/>
                        <a:cs typeface="Sendny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288" y="125413"/>
            <a:ext cx="82296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zh-TW" altLang="en-US" sz="3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施工前後</a:t>
            </a:r>
            <a:endParaRPr lang="zh-TW" altLang="zh-TW" sz="32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383555" y="2924945"/>
            <a:ext cx="980533" cy="28803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4443859" y="5522747"/>
            <a:ext cx="1064245" cy="28803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410" name="Picture 2" descr="J:\14、15\第14.15展板內容\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78158" cy="20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J:\優質學校-校園營造\明信片\多多\1021201\DSC00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96" y="1916832"/>
            <a:ext cx="3137172" cy="20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J:\優質學校-校園營造\明信片\多多\1021201\DSC00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67" y="4443308"/>
            <a:ext cx="3024770" cy="20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J:\14、15\施工前照片\SAM_3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25" y="4437112"/>
            <a:ext cx="3400251" cy="19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施工成果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 descr="J:\優質學校-校園營造\明信片\新資1料夾\DSC00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8" y="1700808"/>
            <a:ext cx="2669893" cy="40177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J:\優質學校-校園營造\明信片\畢冊廠商拍\1206河堤校景\DSC_8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98" y="2993835"/>
            <a:ext cx="2319782" cy="3492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優質學校-校園營造\明信片\1108工程成果照片\DSC_6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46958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施工成果</a:t>
            </a:r>
            <a:endParaRPr lang="zh-TW" altLang="en-US" dirty="0"/>
          </a:p>
        </p:txBody>
      </p:sp>
      <p:pic>
        <p:nvPicPr>
          <p:cNvPr id="19458" name="Picture 2" descr="J:\優質學校-校園營造\明信片\1108工程成果照片\DSC_0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0" y="1412776"/>
            <a:ext cx="4258197" cy="2827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59" name="Picture 3" descr="J:\優質學校-校園營造\明信片\多多\1021201\DSC005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58" y="3645024"/>
            <a:ext cx="4102006" cy="272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48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施工成果</a:t>
            </a:r>
            <a:endParaRPr lang="zh-TW" altLang="en-US" dirty="0"/>
          </a:p>
        </p:txBody>
      </p:sp>
      <p:pic>
        <p:nvPicPr>
          <p:cNvPr id="20482" name="Picture 2" descr="J:\優質學校-校園營造\明信片\多多\1021201\DSC0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384376" cy="5093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83" name="Picture 3" descr="J:\優質學校-校園營造\明信片\多多\1021201\DSC00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60021"/>
            <a:ext cx="4876223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07704" y="5445224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文鼎水管體" panose="020B0602010101010101" pitchFamily="34" charset="-120"/>
                <a:ea typeface="文鼎水管體" panose="020B0602010101010101" pitchFamily="34" charset="-120"/>
              </a:rPr>
              <a:t>簡報結束，請</a:t>
            </a:r>
            <a:r>
              <a:rPr lang="zh-TW" alt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文鼎水管體" panose="020B0602010101010101" pitchFamily="34" charset="-120"/>
                <a:ea typeface="文鼎水管體" panose="020B0602010101010101" pitchFamily="34" charset="-120"/>
              </a:rPr>
              <a:t>指教！</a:t>
            </a:r>
            <a:endParaRPr lang="zh-TW" alt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文鼎水管體" panose="020B0602010101010101" pitchFamily="34" charset="-120"/>
              <a:ea typeface="文鼎水管體" panose="020B0602010101010101" pitchFamily="34" charset="-120"/>
            </a:endParaRPr>
          </a:p>
        </p:txBody>
      </p:sp>
      <p:pic>
        <p:nvPicPr>
          <p:cNvPr id="4" name="Picture 2" descr="J:\優質學校-校園營造\明信片\多多\1021201\DSC00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8" y="1556791"/>
            <a:ext cx="5634747" cy="3744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78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780928"/>
            <a:ext cx="7848872" cy="936104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4000" kern="0" dirty="0">
                <a:solidFill>
                  <a:srgbClr val="6600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+mj-cs"/>
              </a:rPr>
              <a:t>門窗與外牆工程現場</a:t>
            </a:r>
            <a:r>
              <a:rPr lang="zh-TW" altLang="en-US" sz="4000" kern="0" dirty="0" smtClean="0">
                <a:solidFill>
                  <a:srgbClr val="6600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+mj-cs"/>
              </a:rPr>
              <a:t>觀摩</a:t>
            </a:r>
            <a:endParaRPr lang="zh-TW" altLang="en-US" sz="4000" kern="0" dirty="0">
              <a:solidFill>
                <a:srgbClr val="6600CC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95736" y="4121785"/>
            <a:ext cx="47525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4000" kern="0">
                <a:solidFill>
                  <a:srgbClr val="6600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zh-TW" altLang="en-US" sz="3200" dirty="0"/>
              <a:t>主講人：嚴淑珠  校長</a:t>
            </a:r>
          </a:p>
        </p:txBody>
      </p:sp>
    </p:spTree>
    <p:extLst>
      <p:ext uri="{BB962C8B-B14F-4D97-AF65-F5344CB8AC3E}">
        <p14:creationId xmlns:p14="http://schemas.microsoft.com/office/powerpoint/2010/main" val="8965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壹、規劃緣由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zh-TW" altLang="en-US" sz="1800" dirty="0" smtClean="0"/>
              <a:t>欄杆較低且容易攀爬</a:t>
            </a: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sz="1800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sz="2400" dirty="0" smtClean="0"/>
              <a:t> </a:t>
            </a:r>
            <a:r>
              <a:rPr lang="zh-TW" altLang="en-US" sz="1800" dirty="0" smtClean="0"/>
              <a:t>磁磚破損漏水</a:t>
            </a:r>
            <a:endParaRPr lang="en-US" altLang="zh-TW" sz="1800" dirty="0" smtClean="0"/>
          </a:p>
        </p:txBody>
      </p:sp>
      <p:pic>
        <p:nvPicPr>
          <p:cNvPr id="1026" name="Picture 2" descr="F:\預算及採購\101年\統籌款\第四次統籌款申請\照片\DSCF0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5697"/>
            <a:ext cx="2553766" cy="19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預算及採購\101年\統籌款\第四次統籌款申請\照片\智棟前欄杆更新(2.3F)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62575"/>
            <a:ext cx="3131679" cy="17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87993"/>
              </p:ext>
            </p:extLst>
          </p:nvPr>
        </p:nvGraphicFramePr>
        <p:xfrm>
          <a:off x="1043608" y="1844824"/>
          <a:ext cx="7128792" cy="195132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64396"/>
                <a:gridCol w="3564396"/>
              </a:tblGrid>
              <a:tr h="195132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23648"/>
              </p:ext>
            </p:extLst>
          </p:nvPr>
        </p:nvGraphicFramePr>
        <p:xfrm>
          <a:off x="971600" y="4293096"/>
          <a:ext cx="7272808" cy="20882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36404"/>
                <a:gridCol w="3636404"/>
              </a:tblGrid>
              <a:tr h="208823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F:\預算及採購\101年\統籌款\第四次統籌款申請\照片\DSCF0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2751833" cy="2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預算及採購\102年\1.工程\102年度智樓校舍補強工程暨智樓外牆整修工程\工程照片\施工前照片\P10404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05729"/>
            <a:ext cx="2747070" cy="206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壹、規劃緣由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門窗老舊變形。</a:t>
            </a:r>
            <a:endParaRPr lang="en-US" altLang="zh-TW" dirty="0"/>
          </a:p>
          <a:p>
            <a:r>
              <a:rPr lang="zh-TW" altLang="en-US" dirty="0"/>
              <a:t>窗戶外有生鏽壞損的遮陽板，光線不足。</a:t>
            </a:r>
            <a:endParaRPr lang="en-US" altLang="zh-TW" dirty="0"/>
          </a:p>
          <a:p>
            <a:r>
              <a:rPr lang="zh-TW" altLang="en-US" dirty="0"/>
              <a:t>配合結構補強工程，避免二次施工。</a:t>
            </a:r>
          </a:p>
          <a:p>
            <a:endParaRPr lang="zh-TW" altLang="en-US" dirty="0"/>
          </a:p>
        </p:txBody>
      </p:sp>
      <p:pic>
        <p:nvPicPr>
          <p:cNvPr id="2050" name="Picture 2" descr="F:\預算及採購\102年\1.工程\102年度智樓校舍補強工程暨智樓外牆整修工程\工程照片\施工前照片\DSC04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預算及採購\102年\1.工程\102年度智樓校舍補強工程暨智樓外牆整修工程\工程照片\施工前照片\SAM_30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63" t="-59869" r="-10482" b="-36796"/>
          <a:stretch/>
        </p:blipFill>
        <p:spPr bwMode="auto">
          <a:xfrm>
            <a:off x="4932040" y="1268760"/>
            <a:ext cx="3672408" cy="652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貳、選人與選材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建築師徵選工作。</a:t>
            </a:r>
            <a:endParaRPr lang="en-US" altLang="zh-TW" dirty="0" smtClean="0"/>
          </a:p>
          <a:p>
            <a:r>
              <a:rPr lang="zh-TW" altLang="en-US" dirty="0" smtClean="0"/>
              <a:t>選材考量：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一</a:t>
            </a:r>
            <a:r>
              <a:rPr lang="zh-TW" altLang="en-US" dirty="0" smtClean="0"/>
              <a:t>、外牆鋪面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學校校舍整體性。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避免下雨留下痕跡或容易髒汙。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磁磚規格及型式。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材質容易取得。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084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貳、選人與選材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選材考量：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二、門窗材質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學校校舍整體性。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  <a:r>
              <a:rPr lang="zh-TW" altLang="en-US" dirty="0"/>
              <a:t>門</a:t>
            </a:r>
            <a:r>
              <a:rPr lang="zh-TW" altLang="en-US" dirty="0" smtClean="0"/>
              <a:t>扇材質與穩固性。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/>
              <a:t>三</a:t>
            </a:r>
            <a:r>
              <a:rPr lang="en-US" altLang="zh-TW" dirty="0" smtClean="0"/>
              <a:t>)</a:t>
            </a:r>
            <a:r>
              <a:rPr lang="zh-TW" altLang="en-US" dirty="0"/>
              <a:t>門扇重量與安全性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不易變形。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zh-TW" altLang="en-US" dirty="0" smtClean="0"/>
              <a:t>隔絕噪音效果。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六</a:t>
            </a:r>
            <a:r>
              <a:rPr lang="en-US" altLang="zh-TW" dirty="0" smtClean="0"/>
              <a:t>)</a:t>
            </a:r>
            <a:r>
              <a:rPr lang="zh-TW" altLang="en-US" dirty="0" smtClean="0"/>
              <a:t>採光</a:t>
            </a:r>
            <a:r>
              <a:rPr lang="zh-TW" altLang="en-US" dirty="0"/>
              <a:t>、</a:t>
            </a:r>
            <a:r>
              <a:rPr lang="zh-TW" altLang="en-US" dirty="0" smtClean="0"/>
              <a:t>遮陽效果。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4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參、發包前置作業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原外牆鋪面是否敲除？（工期、氣候、工序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確認施作範圍及面積，併同規劃圍籬搭設範圍及面積</a:t>
            </a:r>
            <a:r>
              <a:rPr lang="en-US" altLang="zh-TW" dirty="0" smtClean="0"/>
              <a:t>(</a:t>
            </a:r>
            <a:r>
              <a:rPr lang="zh-TW" altLang="en-US" dirty="0" smtClean="0"/>
              <a:t>轉角、校舍背面或遮掩處</a:t>
            </a:r>
            <a:r>
              <a:rPr lang="en-US" altLang="zh-TW" dirty="0" smtClean="0"/>
              <a:t>……)</a:t>
            </a:r>
          </a:p>
          <a:p>
            <a:r>
              <a:rPr lang="zh-TW" altLang="en-US" dirty="0"/>
              <a:t>釐清</a:t>
            </a:r>
            <a:r>
              <a:rPr lang="zh-TW" altLang="en-US" dirty="0" smtClean="0"/>
              <a:t>施做介面是否敲除或保留</a:t>
            </a:r>
            <a:r>
              <a:rPr lang="en-US" altLang="zh-TW" dirty="0" smtClean="0"/>
              <a:t>(</a:t>
            </a:r>
            <a:r>
              <a:rPr lang="zh-TW" altLang="en-US" dirty="0" smtClean="0"/>
              <a:t>花台、洗手台、校徽</a:t>
            </a:r>
            <a:r>
              <a:rPr lang="en-US" altLang="zh-TW" dirty="0" smtClean="0"/>
              <a:t>logo</a:t>
            </a:r>
            <a:r>
              <a:rPr lang="zh-TW" altLang="en-US" dirty="0" smtClean="0"/>
              <a:t>、管線處理</a:t>
            </a:r>
            <a:r>
              <a:rPr lang="en-US" altLang="zh-TW" dirty="0" smtClean="0"/>
              <a:t>……)</a:t>
            </a:r>
          </a:p>
          <a:p>
            <a:r>
              <a:rPr lang="zh-TW" altLang="en-US" dirty="0"/>
              <a:t>校舍分期興建接合</a:t>
            </a:r>
            <a:r>
              <a:rPr lang="zh-TW" altLang="en-US" dirty="0" smtClean="0"/>
              <a:t>處或伸縮縫處特別標示施作方式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06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參、發包前置作業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確認門窗更換數量</a:t>
            </a:r>
            <a:endParaRPr lang="en-US" altLang="zh-TW" dirty="0" smtClean="0"/>
          </a:p>
          <a:p>
            <a:r>
              <a:rPr lang="zh-TW" altLang="en-US" dirty="0"/>
              <a:t>封門或封窗</a:t>
            </a:r>
            <a:r>
              <a:rPr lang="zh-TW" altLang="en-US" dirty="0" smtClean="0"/>
              <a:t>處所使用的建材安全性</a:t>
            </a:r>
            <a:endParaRPr lang="en-US" altLang="zh-TW" dirty="0" smtClean="0"/>
          </a:p>
          <a:p>
            <a:r>
              <a:rPr lang="zh-TW" altLang="en-US" dirty="0"/>
              <a:t>封門處與外</a:t>
            </a:r>
            <a:r>
              <a:rPr lang="zh-TW" altLang="en-US" dirty="0" smtClean="0"/>
              <a:t>牆整體顏色的一致性</a:t>
            </a:r>
            <a:endParaRPr lang="en-US" altLang="zh-TW" dirty="0" smtClean="0"/>
          </a:p>
          <a:p>
            <a:r>
              <a:rPr lang="zh-TW" altLang="en-US" dirty="0"/>
              <a:t>確認冷氣窗框位置</a:t>
            </a:r>
            <a:endParaRPr lang="en-US" altLang="zh-TW" dirty="0" smtClean="0"/>
          </a:p>
          <a:p>
            <a:r>
              <a:rPr lang="zh-TW" altLang="en-US" dirty="0" smtClean="0"/>
              <a:t>窗戶如何下規格</a:t>
            </a:r>
            <a:r>
              <a:rPr lang="en-US" altLang="zh-TW" dirty="0" smtClean="0"/>
              <a:t>(</a:t>
            </a:r>
            <a:r>
              <a:rPr lang="zh-TW" altLang="en-US" dirty="0" smtClean="0"/>
              <a:t>玻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璃厚度、隔音係數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、鋁擠型、窗寬 </a:t>
            </a:r>
            <a:r>
              <a:rPr lang="en-US" altLang="zh-TW" dirty="0" smtClean="0"/>
              <a:t>.....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.)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F槽1030225\預算及採購\102年\1.工程\102年度智樓校舍補強工程暨智樓外牆整修工程\工程照片\仿石漆.油漆\DSC013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6" r="42144"/>
          <a:stretch/>
        </p:blipFill>
        <p:spPr bwMode="auto">
          <a:xfrm>
            <a:off x="4370847" y="3342730"/>
            <a:ext cx="4089585" cy="3182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218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肆、發包後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9832" y="2924944"/>
            <a:ext cx="2818656" cy="103671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6000" dirty="0" smtClean="0"/>
              <a:t>快下訂</a:t>
            </a:r>
            <a:r>
              <a:rPr lang="en-US" altLang="zh-TW" sz="6000" dirty="0" smtClean="0"/>
              <a:t>!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451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466</Words>
  <Application>Microsoft Office PowerPoint</Application>
  <PresentationFormat>如螢幕大小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閱讀，圓孩子未來的夢</vt:lpstr>
      <vt:lpstr>PowerPoint 簡報</vt:lpstr>
      <vt:lpstr>壹、規劃緣由</vt:lpstr>
      <vt:lpstr>壹、規劃緣由</vt:lpstr>
      <vt:lpstr>貳、選人與選材</vt:lpstr>
      <vt:lpstr>貳、選人與選材</vt:lpstr>
      <vt:lpstr>參、發包前置作業</vt:lpstr>
      <vt:lpstr>參、發包前置作業</vt:lpstr>
      <vt:lpstr>肆、發包後</vt:lpstr>
      <vt:lpstr>伍、施工與驗收</vt:lpstr>
      <vt:lpstr>伍、施工與驗收</vt:lpstr>
      <vt:lpstr>伍、施工與驗收</vt:lpstr>
      <vt:lpstr>施工前後</vt:lpstr>
      <vt:lpstr>施工前後</vt:lpstr>
      <vt:lpstr>施工前後</vt:lpstr>
      <vt:lpstr>施工成果</vt:lpstr>
      <vt:lpstr>施工成果</vt:lpstr>
      <vt:lpstr>施工成果</vt:lpstr>
      <vt:lpstr>PowerPoint 簡報</vt:lpstr>
    </vt:vector>
  </TitlesOfParts>
  <Company>河堤國小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教育111---一生一專長</dc:title>
  <dc:creator>t00101</dc:creator>
  <cp:lastModifiedBy>嚴淑珠</cp:lastModifiedBy>
  <cp:revision>264</cp:revision>
  <dcterms:created xsi:type="dcterms:W3CDTF">2011-10-25T06:28:19Z</dcterms:created>
  <dcterms:modified xsi:type="dcterms:W3CDTF">2014-03-03T02:43:15Z</dcterms:modified>
</cp:coreProperties>
</file>