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308" r:id="rId3"/>
    <p:sldId id="307" r:id="rId4"/>
    <p:sldId id="303" r:id="rId5"/>
    <p:sldId id="304" r:id="rId6"/>
    <p:sldId id="305" r:id="rId7"/>
    <p:sldId id="268" r:id="rId8"/>
    <p:sldId id="269" r:id="rId9"/>
    <p:sldId id="270" r:id="rId10"/>
    <p:sldId id="271" r:id="rId11"/>
    <p:sldId id="272" r:id="rId12"/>
    <p:sldId id="273" r:id="rId13"/>
    <p:sldId id="274" r:id="rId14"/>
    <p:sldId id="275" r:id="rId15"/>
    <p:sldId id="294" r:id="rId16"/>
    <p:sldId id="295" r:id="rId17"/>
    <p:sldId id="278" r:id="rId18"/>
    <p:sldId id="279" r:id="rId19"/>
    <p:sldId id="309" r:id="rId20"/>
    <p:sldId id="290" r:id="rId21"/>
    <p:sldId id="291" r:id="rId22"/>
    <p:sldId id="292" r:id="rId23"/>
    <p:sldId id="293" r:id="rId24"/>
  </p:sldIdLst>
  <p:sldSz cx="9144000" cy="6858000" type="screen4x3"/>
  <p:notesSz cx="6797675" cy="98567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71" d="100"/>
          <a:sy n="71" d="100"/>
        </p:scale>
        <p:origin x="13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5659" cy="494551"/>
          </a:xfrm>
          <a:prstGeom prst="rect">
            <a:avLst/>
          </a:prstGeom>
        </p:spPr>
        <p:txBody>
          <a:bodyPr vert="horz" lIns="90937" tIns="45469" rIns="90937" bIns="45469" rtlCol="0"/>
          <a:lstStyle>
            <a:lvl1pPr algn="l">
              <a:defRPr sz="1200"/>
            </a:lvl1pPr>
          </a:lstStyle>
          <a:p>
            <a:endParaRPr lang="zh-TW" altLang="en-US"/>
          </a:p>
        </p:txBody>
      </p:sp>
      <p:sp>
        <p:nvSpPr>
          <p:cNvPr id="3" name="日期版面配置區 2"/>
          <p:cNvSpPr>
            <a:spLocks noGrp="1"/>
          </p:cNvSpPr>
          <p:nvPr>
            <p:ph type="dt" idx="1"/>
          </p:nvPr>
        </p:nvSpPr>
        <p:spPr>
          <a:xfrm>
            <a:off x="3850443" y="2"/>
            <a:ext cx="2945659" cy="494551"/>
          </a:xfrm>
          <a:prstGeom prst="rect">
            <a:avLst/>
          </a:prstGeom>
        </p:spPr>
        <p:txBody>
          <a:bodyPr vert="horz" lIns="90937" tIns="45469" rIns="90937" bIns="45469" rtlCol="0"/>
          <a:lstStyle>
            <a:lvl1pPr algn="r">
              <a:defRPr sz="1200"/>
            </a:lvl1pPr>
          </a:lstStyle>
          <a:p>
            <a:fld id="{CE10E3BB-FA07-49BC-8F0B-0388AEDBFEBA}" type="datetimeFigureOut">
              <a:rPr lang="zh-TW" altLang="en-US" smtClean="0"/>
              <a:t>2017/10/24</a:t>
            </a:fld>
            <a:endParaRPr lang="zh-TW" altLang="en-US"/>
          </a:p>
        </p:txBody>
      </p:sp>
      <p:sp>
        <p:nvSpPr>
          <p:cNvPr id="4" name="投影片圖像版面配置區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0937" tIns="45469" rIns="90937" bIns="45469" rtlCol="0" anchor="ctr"/>
          <a:lstStyle/>
          <a:p>
            <a:endParaRPr lang="zh-TW" altLang="en-US"/>
          </a:p>
        </p:txBody>
      </p:sp>
      <p:sp>
        <p:nvSpPr>
          <p:cNvPr id="5" name="備忘稿版面配置區 4"/>
          <p:cNvSpPr>
            <a:spLocks noGrp="1"/>
          </p:cNvSpPr>
          <p:nvPr>
            <p:ph type="body" sz="quarter" idx="3"/>
          </p:nvPr>
        </p:nvSpPr>
        <p:spPr>
          <a:xfrm>
            <a:off x="679768" y="4743580"/>
            <a:ext cx="5438140" cy="3881110"/>
          </a:xfrm>
          <a:prstGeom prst="rect">
            <a:avLst/>
          </a:prstGeom>
        </p:spPr>
        <p:txBody>
          <a:bodyPr vert="horz" lIns="90937" tIns="45469" rIns="90937" bIns="4546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362239"/>
            <a:ext cx="2945659" cy="494550"/>
          </a:xfrm>
          <a:prstGeom prst="rect">
            <a:avLst/>
          </a:prstGeom>
        </p:spPr>
        <p:txBody>
          <a:bodyPr vert="horz" lIns="90937" tIns="45469" rIns="90937" bIns="4546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362239"/>
            <a:ext cx="2945659" cy="494550"/>
          </a:xfrm>
          <a:prstGeom prst="rect">
            <a:avLst/>
          </a:prstGeom>
        </p:spPr>
        <p:txBody>
          <a:bodyPr vert="horz" lIns="90937" tIns="45469" rIns="90937" bIns="45469" rtlCol="0" anchor="b"/>
          <a:lstStyle>
            <a:lvl1pPr algn="r">
              <a:defRPr sz="1200"/>
            </a:lvl1pPr>
          </a:lstStyle>
          <a:p>
            <a:fld id="{FC1EE7CC-55DB-4CF6-9AF9-83A5B7130A0D}" type="slidenum">
              <a:rPr lang="zh-TW" altLang="en-US" smtClean="0"/>
              <a:t>‹#›</a:t>
            </a:fld>
            <a:endParaRPr lang="zh-TW" altLang="en-US"/>
          </a:p>
        </p:txBody>
      </p:sp>
    </p:spTree>
    <p:extLst>
      <p:ext uri="{BB962C8B-B14F-4D97-AF65-F5344CB8AC3E}">
        <p14:creationId xmlns:p14="http://schemas.microsoft.com/office/powerpoint/2010/main" val="287652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1EE7CC-55DB-4CF6-9AF9-83A5B7130A0D}"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129890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1EE7CC-55DB-4CF6-9AF9-83A5B7130A0D}"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251262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743" eaLnBrk="0" hangingPunct="0">
              <a:spcBef>
                <a:spcPct val="30000"/>
              </a:spcBef>
              <a:defRPr sz="1200">
                <a:solidFill>
                  <a:schemeClr val="tx1"/>
                </a:solidFill>
                <a:latin typeface="Calibri" pitchFamily="34" charset="0"/>
              </a:defRPr>
            </a:lvl1pPr>
            <a:lvl2pPr marL="731769" indent="-280722" defTabSz="884743" eaLnBrk="0" hangingPunct="0">
              <a:spcBef>
                <a:spcPct val="30000"/>
              </a:spcBef>
              <a:defRPr sz="1200">
                <a:solidFill>
                  <a:schemeClr val="tx1"/>
                </a:solidFill>
                <a:latin typeface="Calibri" pitchFamily="34" charset="0"/>
              </a:defRPr>
            </a:lvl2pPr>
            <a:lvl3pPr marL="1124462" indent="-223947" defTabSz="884743" eaLnBrk="0" hangingPunct="0">
              <a:spcBef>
                <a:spcPct val="30000"/>
              </a:spcBef>
              <a:defRPr sz="1200">
                <a:solidFill>
                  <a:schemeClr val="tx1"/>
                </a:solidFill>
                <a:latin typeface="Calibri" pitchFamily="34" charset="0"/>
              </a:defRPr>
            </a:lvl3pPr>
            <a:lvl4pPr marL="1575508" indent="-223947" defTabSz="884743" eaLnBrk="0" hangingPunct="0">
              <a:spcBef>
                <a:spcPct val="30000"/>
              </a:spcBef>
              <a:defRPr sz="1200">
                <a:solidFill>
                  <a:schemeClr val="tx1"/>
                </a:solidFill>
                <a:latin typeface="Calibri" pitchFamily="34" charset="0"/>
              </a:defRPr>
            </a:lvl4pPr>
            <a:lvl5pPr marL="2026551" indent="-223947" defTabSz="884743" eaLnBrk="0" hangingPunct="0">
              <a:spcBef>
                <a:spcPct val="30000"/>
              </a:spcBef>
              <a:defRPr sz="1200">
                <a:solidFill>
                  <a:schemeClr val="tx1"/>
                </a:solidFill>
                <a:latin typeface="Calibri" pitchFamily="34" charset="0"/>
              </a:defRPr>
            </a:lvl5pPr>
            <a:lvl6pPr marL="2480754" indent="-223947" defTabSz="884743" eaLnBrk="0" fontAlgn="base" hangingPunct="0">
              <a:spcBef>
                <a:spcPct val="30000"/>
              </a:spcBef>
              <a:spcAft>
                <a:spcPct val="0"/>
              </a:spcAft>
              <a:defRPr sz="1200">
                <a:solidFill>
                  <a:schemeClr val="tx1"/>
                </a:solidFill>
                <a:latin typeface="Calibri" pitchFamily="34" charset="0"/>
              </a:defRPr>
            </a:lvl6pPr>
            <a:lvl7pPr marL="2934954" indent="-223947" defTabSz="884743" eaLnBrk="0" fontAlgn="base" hangingPunct="0">
              <a:spcBef>
                <a:spcPct val="30000"/>
              </a:spcBef>
              <a:spcAft>
                <a:spcPct val="0"/>
              </a:spcAft>
              <a:defRPr sz="1200">
                <a:solidFill>
                  <a:schemeClr val="tx1"/>
                </a:solidFill>
                <a:latin typeface="Calibri" pitchFamily="34" charset="0"/>
              </a:defRPr>
            </a:lvl7pPr>
            <a:lvl8pPr marL="3389155" indent="-223947" defTabSz="884743" eaLnBrk="0" fontAlgn="base" hangingPunct="0">
              <a:spcBef>
                <a:spcPct val="30000"/>
              </a:spcBef>
              <a:spcAft>
                <a:spcPct val="0"/>
              </a:spcAft>
              <a:defRPr sz="1200">
                <a:solidFill>
                  <a:schemeClr val="tx1"/>
                </a:solidFill>
                <a:latin typeface="Calibri" pitchFamily="34" charset="0"/>
              </a:defRPr>
            </a:lvl8pPr>
            <a:lvl9pPr marL="3843352" indent="-223947" defTabSz="8847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C228F0-6588-457B-879B-AAB9A91B6F89}" type="slidenum">
              <a:rPr kumimoji="1" lang="en-US" altLang="zh-TW" sz="1300">
                <a:solidFill>
                  <a:srgbClr val="000000"/>
                </a:solidFill>
                <a:latin typeface="Times New Roman" pitchFamily="18" charset="0"/>
              </a:rPr>
              <a:pPr eaLnBrk="1" hangingPunct="1">
                <a:spcBef>
                  <a:spcPct val="0"/>
                </a:spcBef>
              </a:pPr>
              <a:t>6</a:t>
            </a:fld>
            <a:endParaRPr kumimoji="1" lang="en-US" altLang="zh-TW" sz="13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5851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832" eaLnBrk="0" hangingPunct="0">
              <a:spcBef>
                <a:spcPct val="30000"/>
              </a:spcBef>
              <a:defRPr sz="1200">
                <a:solidFill>
                  <a:schemeClr val="tx1"/>
                </a:solidFill>
                <a:latin typeface="Calibri" pitchFamily="34" charset="0"/>
              </a:defRPr>
            </a:lvl1pPr>
            <a:lvl2pPr marL="728810" indent="-277642" defTabSz="881832" eaLnBrk="0" hangingPunct="0">
              <a:spcBef>
                <a:spcPct val="30000"/>
              </a:spcBef>
              <a:defRPr sz="1200">
                <a:solidFill>
                  <a:schemeClr val="tx1"/>
                </a:solidFill>
                <a:latin typeface="Calibri" pitchFamily="34" charset="0"/>
              </a:defRPr>
            </a:lvl2pPr>
            <a:lvl3pPr marL="1121613" indent="-220854" defTabSz="881832" eaLnBrk="0" hangingPunct="0">
              <a:spcBef>
                <a:spcPct val="30000"/>
              </a:spcBef>
              <a:defRPr sz="1200">
                <a:solidFill>
                  <a:schemeClr val="tx1"/>
                </a:solidFill>
                <a:latin typeface="Calibri" pitchFamily="34" charset="0"/>
              </a:defRPr>
            </a:lvl3pPr>
            <a:lvl4pPr marL="1572783" indent="-220854" defTabSz="881832" eaLnBrk="0" hangingPunct="0">
              <a:spcBef>
                <a:spcPct val="30000"/>
              </a:spcBef>
              <a:defRPr sz="1200">
                <a:solidFill>
                  <a:schemeClr val="tx1"/>
                </a:solidFill>
                <a:latin typeface="Calibri" pitchFamily="34" charset="0"/>
              </a:defRPr>
            </a:lvl4pPr>
            <a:lvl5pPr marL="2023950" indent="-220854" defTabSz="881832" eaLnBrk="0" hangingPunct="0">
              <a:spcBef>
                <a:spcPct val="30000"/>
              </a:spcBef>
              <a:defRPr sz="1200">
                <a:solidFill>
                  <a:schemeClr val="tx1"/>
                </a:solidFill>
                <a:latin typeface="Calibri" pitchFamily="34" charset="0"/>
              </a:defRPr>
            </a:lvl5pPr>
            <a:lvl6pPr marL="2478272" indent="-220854" defTabSz="881832" eaLnBrk="0" fontAlgn="base" hangingPunct="0">
              <a:spcBef>
                <a:spcPct val="30000"/>
              </a:spcBef>
              <a:spcAft>
                <a:spcPct val="0"/>
              </a:spcAft>
              <a:defRPr sz="1200">
                <a:solidFill>
                  <a:schemeClr val="tx1"/>
                </a:solidFill>
                <a:latin typeface="Calibri" pitchFamily="34" charset="0"/>
              </a:defRPr>
            </a:lvl6pPr>
            <a:lvl7pPr marL="2932598" indent="-220854" defTabSz="881832" eaLnBrk="0" fontAlgn="base" hangingPunct="0">
              <a:spcBef>
                <a:spcPct val="30000"/>
              </a:spcBef>
              <a:spcAft>
                <a:spcPct val="0"/>
              </a:spcAft>
              <a:defRPr sz="1200">
                <a:solidFill>
                  <a:schemeClr val="tx1"/>
                </a:solidFill>
                <a:latin typeface="Calibri" pitchFamily="34" charset="0"/>
              </a:defRPr>
            </a:lvl7pPr>
            <a:lvl8pPr marL="3386922" indent="-220854" defTabSz="881832" eaLnBrk="0" fontAlgn="base" hangingPunct="0">
              <a:spcBef>
                <a:spcPct val="30000"/>
              </a:spcBef>
              <a:spcAft>
                <a:spcPct val="0"/>
              </a:spcAft>
              <a:defRPr sz="1200">
                <a:solidFill>
                  <a:schemeClr val="tx1"/>
                </a:solidFill>
                <a:latin typeface="Calibri" pitchFamily="34" charset="0"/>
              </a:defRPr>
            </a:lvl8pPr>
            <a:lvl9pPr marL="3841244" indent="-220854" defTabSz="88183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0317C8-51B5-45B9-9340-28A6AD918FD9}" type="slidenum">
              <a:rPr kumimoji="1" lang="en-US" altLang="zh-TW" sz="1300">
                <a:solidFill>
                  <a:srgbClr val="000000"/>
                </a:solidFill>
                <a:latin typeface="Times New Roman" pitchFamily="18" charset="0"/>
              </a:rPr>
              <a:pPr eaLnBrk="1" hangingPunct="1">
                <a:spcBef>
                  <a:spcPct val="0"/>
                </a:spcBef>
              </a:pPr>
              <a:t>11</a:t>
            </a:fld>
            <a:endParaRPr kumimoji="1" lang="en-US" altLang="zh-TW" sz="1300">
              <a:solidFill>
                <a:srgbClr val="000000"/>
              </a:solidFill>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283585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0EAB6C-670D-4DED-922A-37B7AAC7AE37}"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41651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907" eaLnBrk="0" hangingPunct="0">
              <a:spcBef>
                <a:spcPct val="30000"/>
              </a:spcBef>
              <a:defRPr sz="1200">
                <a:solidFill>
                  <a:schemeClr val="tx1"/>
                </a:solidFill>
                <a:latin typeface="Calibri" pitchFamily="34" charset="0"/>
              </a:defRPr>
            </a:lvl1pPr>
            <a:lvl2pPr marL="731903" indent="-280773" defTabSz="884907" eaLnBrk="0" hangingPunct="0">
              <a:spcBef>
                <a:spcPct val="30000"/>
              </a:spcBef>
              <a:defRPr sz="1200">
                <a:solidFill>
                  <a:schemeClr val="tx1"/>
                </a:solidFill>
                <a:latin typeface="Calibri" pitchFamily="34" charset="0"/>
              </a:defRPr>
            </a:lvl2pPr>
            <a:lvl3pPr marL="1124671" indent="-223989" defTabSz="884907" eaLnBrk="0" hangingPunct="0">
              <a:spcBef>
                <a:spcPct val="30000"/>
              </a:spcBef>
              <a:defRPr sz="1200">
                <a:solidFill>
                  <a:schemeClr val="tx1"/>
                </a:solidFill>
                <a:latin typeface="Calibri" pitchFamily="34" charset="0"/>
              </a:defRPr>
            </a:lvl3pPr>
            <a:lvl4pPr marL="1575802" indent="-223989" defTabSz="884907" eaLnBrk="0" hangingPunct="0">
              <a:spcBef>
                <a:spcPct val="30000"/>
              </a:spcBef>
              <a:defRPr sz="1200">
                <a:solidFill>
                  <a:schemeClr val="tx1"/>
                </a:solidFill>
                <a:latin typeface="Calibri" pitchFamily="34" charset="0"/>
              </a:defRPr>
            </a:lvl4pPr>
            <a:lvl5pPr marL="2026928" indent="-223989" defTabSz="884907" eaLnBrk="0" hangingPunct="0">
              <a:spcBef>
                <a:spcPct val="30000"/>
              </a:spcBef>
              <a:defRPr sz="1200">
                <a:solidFill>
                  <a:schemeClr val="tx1"/>
                </a:solidFill>
                <a:latin typeface="Calibri" pitchFamily="34" charset="0"/>
              </a:defRPr>
            </a:lvl5pPr>
            <a:lvl6pPr marL="2481213" indent="-223989" defTabSz="884907" eaLnBrk="0" fontAlgn="base" hangingPunct="0">
              <a:spcBef>
                <a:spcPct val="30000"/>
              </a:spcBef>
              <a:spcAft>
                <a:spcPct val="0"/>
              </a:spcAft>
              <a:defRPr sz="1200">
                <a:solidFill>
                  <a:schemeClr val="tx1"/>
                </a:solidFill>
                <a:latin typeface="Calibri" pitchFamily="34" charset="0"/>
              </a:defRPr>
            </a:lvl6pPr>
            <a:lvl7pPr marL="2935498" indent="-223989" defTabSz="884907" eaLnBrk="0" fontAlgn="base" hangingPunct="0">
              <a:spcBef>
                <a:spcPct val="30000"/>
              </a:spcBef>
              <a:spcAft>
                <a:spcPct val="0"/>
              </a:spcAft>
              <a:defRPr sz="1200">
                <a:solidFill>
                  <a:schemeClr val="tx1"/>
                </a:solidFill>
                <a:latin typeface="Calibri" pitchFamily="34" charset="0"/>
              </a:defRPr>
            </a:lvl7pPr>
            <a:lvl8pPr marL="3389781" indent="-223989" defTabSz="884907" eaLnBrk="0" fontAlgn="base" hangingPunct="0">
              <a:spcBef>
                <a:spcPct val="30000"/>
              </a:spcBef>
              <a:spcAft>
                <a:spcPct val="0"/>
              </a:spcAft>
              <a:defRPr sz="1200">
                <a:solidFill>
                  <a:schemeClr val="tx1"/>
                </a:solidFill>
                <a:latin typeface="Calibri" pitchFamily="34" charset="0"/>
              </a:defRPr>
            </a:lvl8pPr>
            <a:lvl9pPr marL="3844067" indent="-223989" defTabSz="88490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C228F0-6588-457B-879B-AAB9A91B6F89}" type="slidenum">
              <a:rPr kumimoji="1" lang="en-US" altLang="zh-TW" sz="1300">
                <a:solidFill>
                  <a:srgbClr val="000000"/>
                </a:solidFill>
                <a:latin typeface="Times New Roman" pitchFamily="18" charset="0"/>
              </a:rPr>
              <a:pPr eaLnBrk="1" hangingPunct="1">
                <a:spcBef>
                  <a:spcPct val="0"/>
                </a:spcBef>
              </a:pPr>
              <a:t>19</a:t>
            </a:fld>
            <a:endParaRPr kumimoji="1" lang="en-US" altLang="zh-TW" sz="13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67854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537" eaLnBrk="0" hangingPunct="0">
              <a:spcBef>
                <a:spcPct val="30000"/>
              </a:spcBef>
              <a:defRPr sz="1200">
                <a:solidFill>
                  <a:schemeClr val="tx1"/>
                </a:solidFill>
                <a:latin typeface="Calibri" pitchFamily="34" charset="0"/>
              </a:defRPr>
            </a:lvl1pPr>
            <a:lvl2pPr marL="732423" indent="-280972" defTabSz="885537" eaLnBrk="0" hangingPunct="0">
              <a:spcBef>
                <a:spcPct val="30000"/>
              </a:spcBef>
              <a:defRPr sz="1200">
                <a:solidFill>
                  <a:schemeClr val="tx1"/>
                </a:solidFill>
                <a:latin typeface="Calibri" pitchFamily="34" charset="0"/>
              </a:defRPr>
            </a:lvl2pPr>
            <a:lvl3pPr marL="1125470" indent="-224147" defTabSz="885537" eaLnBrk="0" hangingPunct="0">
              <a:spcBef>
                <a:spcPct val="30000"/>
              </a:spcBef>
              <a:defRPr sz="1200">
                <a:solidFill>
                  <a:schemeClr val="tx1"/>
                </a:solidFill>
                <a:latin typeface="Calibri" pitchFamily="34" charset="0"/>
              </a:defRPr>
            </a:lvl3pPr>
            <a:lvl4pPr marL="1576920" indent="-224147" defTabSz="885537" eaLnBrk="0" hangingPunct="0">
              <a:spcBef>
                <a:spcPct val="30000"/>
              </a:spcBef>
              <a:defRPr sz="1200">
                <a:solidFill>
                  <a:schemeClr val="tx1"/>
                </a:solidFill>
                <a:latin typeface="Calibri" pitchFamily="34" charset="0"/>
              </a:defRPr>
            </a:lvl4pPr>
            <a:lvl5pPr marL="2028370" indent="-224147" defTabSz="885537" eaLnBrk="0" hangingPunct="0">
              <a:spcBef>
                <a:spcPct val="30000"/>
              </a:spcBef>
              <a:defRPr sz="1200">
                <a:solidFill>
                  <a:schemeClr val="tx1"/>
                </a:solidFill>
                <a:latin typeface="Calibri" pitchFamily="34" charset="0"/>
              </a:defRPr>
            </a:lvl5pPr>
            <a:lvl6pPr marL="2482978" indent="-224147" defTabSz="885537" eaLnBrk="0" fontAlgn="base" hangingPunct="0">
              <a:spcBef>
                <a:spcPct val="30000"/>
              </a:spcBef>
              <a:spcAft>
                <a:spcPct val="0"/>
              </a:spcAft>
              <a:defRPr sz="1200">
                <a:solidFill>
                  <a:schemeClr val="tx1"/>
                </a:solidFill>
                <a:latin typeface="Calibri" pitchFamily="34" charset="0"/>
              </a:defRPr>
            </a:lvl6pPr>
            <a:lvl7pPr marL="2937584" indent="-224147" defTabSz="885537" eaLnBrk="0" fontAlgn="base" hangingPunct="0">
              <a:spcBef>
                <a:spcPct val="30000"/>
              </a:spcBef>
              <a:spcAft>
                <a:spcPct val="0"/>
              </a:spcAft>
              <a:defRPr sz="1200">
                <a:solidFill>
                  <a:schemeClr val="tx1"/>
                </a:solidFill>
                <a:latin typeface="Calibri" pitchFamily="34" charset="0"/>
              </a:defRPr>
            </a:lvl7pPr>
            <a:lvl8pPr marL="3392193" indent="-224147" defTabSz="885537" eaLnBrk="0" fontAlgn="base" hangingPunct="0">
              <a:spcBef>
                <a:spcPct val="30000"/>
              </a:spcBef>
              <a:spcAft>
                <a:spcPct val="0"/>
              </a:spcAft>
              <a:defRPr sz="1200">
                <a:solidFill>
                  <a:schemeClr val="tx1"/>
                </a:solidFill>
                <a:latin typeface="Calibri" pitchFamily="34" charset="0"/>
              </a:defRPr>
            </a:lvl8pPr>
            <a:lvl9pPr marL="3846800" indent="-224147" defTabSz="8855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C228F0-6588-457B-879B-AAB9A91B6F89}" type="slidenum">
              <a:rPr kumimoji="1" lang="en-US" altLang="zh-TW" sz="1300">
                <a:solidFill>
                  <a:srgbClr val="000000"/>
                </a:solidFill>
                <a:latin typeface="Times New Roman" pitchFamily="18" charset="0"/>
              </a:rPr>
              <a:pPr eaLnBrk="1" hangingPunct="1">
                <a:spcBef>
                  <a:spcPct val="0"/>
                </a:spcBef>
              </a:pPr>
              <a:t>20</a:t>
            </a:fld>
            <a:endParaRPr kumimoji="1" lang="en-US" altLang="zh-TW" sz="13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297405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907" eaLnBrk="0" hangingPunct="0">
              <a:spcBef>
                <a:spcPct val="30000"/>
              </a:spcBef>
              <a:defRPr sz="1200">
                <a:solidFill>
                  <a:schemeClr val="tx1"/>
                </a:solidFill>
                <a:latin typeface="Calibri" pitchFamily="34" charset="0"/>
              </a:defRPr>
            </a:lvl1pPr>
            <a:lvl2pPr marL="731903" indent="-280773" defTabSz="884907" eaLnBrk="0" hangingPunct="0">
              <a:spcBef>
                <a:spcPct val="30000"/>
              </a:spcBef>
              <a:defRPr sz="1200">
                <a:solidFill>
                  <a:schemeClr val="tx1"/>
                </a:solidFill>
                <a:latin typeface="Calibri" pitchFamily="34" charset="0"/>
              </a:defRPr>
            </a:lvl2pPr>
            <a:lvl3pPr marL="1124671" indent="-223989" defTabSz="884907" eaLnBrk="0" hangingPunct="0">
              <a:spcBef>
                <a:spcPct val="30000"/>
              </a:spcBef>
              <a:defRPr sz="1200">
                <a:solidFill>
                  <a:schemeClr val="tx1"/>
                </a:solidFill>
                <a:latin typeface="Calibri" pitchFamily="34" charset="0"/>
              </a:defRPr>
            </a:lvl3pPr>
            <a:lvl4pPr marL="1575802" indent="-223989" defTabSz="884907" eaLnBrk="0" hangingPunct="0">
              <a:spcBef>
                <a:spcPct val="30000"/>
              </a:spcBef>
              <a:defRPr sz="1200">
                <a:solidFill>
                  <a:schemeClr val="tx1"/>
                </a:solidFill>
                <a:latin typeface="Calibri" pitchFamily="34" charset="0"/>
              </a:defRPr>
            </a:lvl4pPr>
            <a:lvl5pPr marL="2026928" indent="-223989" defTabSz="884907" eaLnBrk="0" hangingPunct="0">
              <a:spcBef>
                <a:spcPct val="30000"/>
              </a:spcBef>
              <a:defRPr sz="1200">
                <a:solidFill>
                  <a:schemeClr val="tx1"/>
                </a:solidFill>
                <a:latin typeface="Calibri" pitchFamily="34" charset="0"/>
              </a:defRPr>
            </a:lvl5pPr>
            <a:lvl6pPr marL="2481213" indent="-223989" defTabSz="884907" eaLnBrk="0" fontAlgn="base" hangingPunct="0">
              <a:spcBef>
                <a:spcPct val="30000"/>
              </a:spcBef>
              <a:spcAft>
                <a:spcPct val="0"/>
              </a:spcAft>
              <a:defRPr sz="1200">
                <a:solidFill>
                  <a:schemeClr val="tx1"/>
                </a:solidFill>
                <a:latin typeface="Calibri" pitchFamily="34" charset="0"/>
              </a:defRPr>
            </a:lvl6pPr>
            <a:lvl7pPr marL="2935498" indent="-223989" defTabSz="884907" eaLnBrk="0" fontAlgn="base" hangingPunct="0">
              <a:spcBef>
                <a:spcPct val="30000"/>
              </a:spcBef>
              <a:spcAft>
                <a:spcPct val="0"/>
              </a:spcAft>
              <a:defRPr sz="1200">
                <a:solidFill>
                  <a:schemeClr val="tx1"/>
                </a:solidFill>
                <a:latin typeface="Calibri" pitchFamily="34" charset="0"/>
              </a:defRPr>
            </a:lvl7pPr>
            <a:lvl8pPr marL="3389781" indent="-223989" defTabSz="884907" eaLnBrk="0" fontAlgn="base" hangingPunct="0">
              <a:spcBef>
                <a:spcPct val="30000"/>
              </a:spcBef>
              <a:spcAft>
                <a:spcPct val="0"/>
              </a:spcAft>
              <a:defRPr sz="1200">
                <a:solidFill>
                  <a:schemeClr val="tx1"/>
                </a:solidFill>
                <a:latin typeface="Calibri" pitchFamily="34" charset="0"/>
              </a:defRPr>
            </a:lvl8pPr>
            <a:lvl9pPr marL="3844067" indent="-223989" defTabSz="88490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C228F0-6588-457B-879B-AAB9A91B6F89}" type="slidenum">
              <a:rPr kumimoji="1" lang="en-US" altLang="zh-TW" sz="1300">
                <a:solidFill>
                  <a:srgbClr val="000000"/>
                </a:solidFill>
                <a:latin typeface="Times New Roman" pitchFamily="18" charset="0"/>
              </a:rPr>
              <a:pPr eaLnBrk="1" hangingPunct="1">
                <a:spcBef>
                  <a:spcPct val="0"/>
                </a:spcBef>
              </a:pPr>
              <a:t>21</a:t>
            </a:fld>
            <a:endParaRPr kumimoji="1" lang="en-US" altLang="zh-TW" sz="13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207100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907" eaLnBrk="0" hangingPunct="0">
              <a:spcBef>
                <a:spcPct val="30000"/>
              </a:spcBef>
              <a:defRPr sz="1200">
                <a:solidFill>
                  <a:schemeClr val="tx1"/>
                </a:solidFill>
                <a:latin typeface="Calibri" pitchFamily="34" charset="0"/>
              </a:defRPr>
            </a:lvl1pPr>
            <a:lvl2pPr marL="731903" indent="-280773" defTabSz="884907" eaLnBrk="0" hangingPunct="0">
              <a:spcBef>
                <a:spcPct val="30000"/>
              </a:spcBef>
              <a:defRPr sz="1200">
                <a:solidFill>
                  <a:schemeClr val="tx1"/>
                </a:solidFill>
                <a:latin typeface="Calibri" pitchFamily="34" charset="0"/>
              </a:defRPr>
            </a:lvl2pPr>
            <a:lvl3pPr marL="1124671" indent="-223989" defTabSz="884907" eaLnBrk="0" hangingPunct="0">
              <a:spcBef>
                <a:spcPct val="30000"/>
              </a:spcBef>
              <a:defRPr sz="1200">
                <a:solidFill>
                  <a:schemeClr val="tx1"/>
                </a:solidFill>
                <a:latin typeface="Calibri" pitchFamily="34" charset="0"/>
              </a:defRPr>
            </a:lvl3pPr>
            <a:lvl4pPr marL="1575802" indent="-223989" defTabSz="884907" eaLnBrk="0" hangingPunct="0">
              <a:spcBef>
                <a:spcPct val="30000"/>
              </a:spcBef>
              <a:defRPr sz="1200">
                <a:solidFill>
                  <a:schemeClr val="tx1"/>
                </a:solidFill>
                <a:latin typeface="Calibri" pitchFamily="34" charset="0"/>
              </a:defRPr>
            </a:lvl4pPr>
            <a:lvl5pPr marL="2026928" indent="-223989" defTabSz="884907" eaLnBrk="0" hangingPunct="0">
              <a:spcBef>
                <a:spcPct val="30000"/>
              </a:spcBef>
              <a:defRPr sz="1200">
                <a:solidFill>
                  <a:schemeClr val="tx1"/>
                </a:solidFill>
                <a:latin typeface="Calibri" pitchFamily="34" charset="0"/>
              </a:defRPr>
            </a:lvl5pPr>
            <a:lvl6pPr marL="2481213" indent="-223989" defTabSz="884907" eaLnBrk="0" fontAlgn="base" hangingPunct="0">
              <a:spcBef>
                <a:spcPct val="30000"/>
              </a:spcBef>
              <a:spcAft>
                <a:spcPct val="0"/>
              </a:spcAft>
              <a:defRPr sz="1200">
                <a:solidFill>
                  <a:schemeClr val="tx1"/>
                </a:solidFill>
                <a:latin typeface="Calibri" pitchFamily="34" charset="0"/>
              </a:defRPr>
            </a:lvl6pPr>
            <a:lvl7pPr marL="2935498" indent="-223989" defTabSz="884907" eaLnBrk="0" fontAlgn="base" hangingPunct="0">
              <a:spcBef>
                <a:spcPct val="30000"/>
              </a:spcBef>
              <a:spcAft>
                <a:spcPct val="0"/>
              </a:spcAft>
              <a:defRPr sz="1200">
                <a:solidFill>
                  <a:schemeClr val="tx1"/>
                </a:solidFill>
                <a:latin typeface="Calibri" pitchFamily="34" charset="0"/>
              </a:defRPr>
            </a:lvl7pPr>
            <a:lvl8pPr marL="3389781" indent="-223989" defTabSz="884907" eaLnBrk="0" fontAlgn="base" hangingPunct="0">
              <a:spcBef>
                <a:spcPct val="30000"/>
              </a:spcBef>
              <a:spcAft>
                <a:spcPct val="0"/>
              </a:spcAft>
              <a:defRPr sz="1200">
                <a:solidFill>
                  <a:schemeClr val="tx1"/>
                </a:solidFill>
                <a:latin typeface="Calibri" pitchFamily="34" charset="0"/>
              </a:defRPr>
            </a:lvl8pPr>
            <a:lvl9pPr marL="3844067" indent="-223989" defTabSz="88490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C228F0-6588-457B-879B-AAB9A91B6F89}" type="slidenum">
              <a:rPr kumimoji="1" lang="en-US" altLang="zh-TW" sz="1300">
                <a:solidFill>
                  <a:srgbClr val="000000"/>
                </a:solidFill>
                <a:latin typeface="Times New Roman" pitchFamily="18" charset="0"/>
              </a:rPr>
              <a:pPr eaLnBrk="1" hangingPunct="1">
                <a:spcBef>
                  <a:spcPct val="0"/>
                </a:spcBef>
              </a:pPr>
              <a:t>22</a:t>
            </a:fld>
            <a:endParaRPr kumimoji="1" lang="en-US" altLang="zh-TW" sz="13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60802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59862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329338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428205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392758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12733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33592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331953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16864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24750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335334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69A156E-D3C7-4AA9-9D56-AAAF0901A350}" type="datetimeFigureOut">
              <a:rPr lang="zh-TW" altLang="en-US" smtClean="0"/>
              <a:t>2017/10/24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269208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156E-D3C7-4AA9-9D56-AAAF0901A350}" type="datetimeFigureOut">
              <a:rPr lang="zh-TW" altLang="en-US" smtClean="0"/>
              <a:t>2017/10/24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C3B51-4BCF-43F3-8281-2C491E2CF0C9}" type="slidenum">
              <a:rPr lang="zh-TW" altLang="en-US" smtClean="0"/>
              <a:t>‹#›</a:t>
            </a:fld>
            <a:endParaRPr lang="zh-TW" altLang="en-US"/>
          </a:p>
        </p:txBody>
      </p:sp>
    </p:spTree>
    <p:extLst>
      <p:ext uri="{BB962C8B-B14F-4D97-AF65-F5344CB8AC3E}">
        <p14:creationId xmlns:p14="http://schemas.microsoft.com/office/powerpoint/2010/main" val="87262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47046" y="764704"/>
            <a:ext cx="7943740" cy="37590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500"/>
              </a:lnSpc>
            </a:pP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臺北市議會 第</a:t>
            </a: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屆第</a:t>
            </a: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次定期大會</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4600"/>
              </a:lnSpc>
            </a:pPr>
            <a:r>
              <a:rPr lang="zh-TW" altLang="en-US" sz="4000" b="1" dirty="0" smtClean="0">
                <a:latin typeface="微軟正黑體" panose="020B0604030504040204" pitchFamily="34" charset="-120"/>
                <a:ea typeface="微軟正黑體" panose="020B0604030504040204" pitchFamily="34" charset="-120"/>
                <a:cs typeface="Times New Roman" panose="02020603050405020304" pitchFamily="18" charset="0"/>
              </a:rPr>
              <a:t> </a:t>
            </a:r>
            <a:br>
              <a:rPr lang="zh-TW" altLang="en-US" sz="4000" b="1"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臺北市</a:t>
            </a: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年度</a:t>
            </a:r>
          </a:p>
          <a:p>
            <a:pPr>
              <a:lnSpc>
                <a:spcPts val="5300"/>
              </a:lnSpc>
            </a:pP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施政計畫暨地方總預算案</a:t>
            </a:r>
          </a:p>
          <a:p>
            <a:pPr>
              <a:lnSpc>
                <a:spcPts val="5300"/>
              </a:lnSpc>
            </a:pP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編製經過報告</a:t>
            </a:r>
          </a:p>
          <a:p>
            <a:pPr>
              <a:lnSpc>
                <a:spcPts val="5280"/>
              </a:lnSpc>
            </a:pPr>
            <a:r>
              <a:rPr lang="zh-TW" altLang="en-US" dirty="0" smtClean="0">
                <a:latin typeface="微軟正黑體" panose="020B0604030504040204" pitchFamily="34" charset="-120"/>
                <a:ea typeface="微軟正黑體" panose="020B0604030504040204" pitchFamily="34" charset="-120"/>
              </a:rPr>
              <a:t/>
            </a:r>
            <a:br>
              <a:rPr lang="zh-TW" altLang="en-US" dirty="0" smtClean="0">
                <a:latin typeface="微軟正黑體" panose="020B0604030504040204" pitchFamily="34" charset="-120"/>
                <a:ea typeface="微軟正黑體" panose="020B0604030504040204" pitchFamily="34" charset="-120"/>
              </a:rPr>
            </a:br>
            <a:endParaRPr lang="en-US" altLang="zh-TW" dirty="0" smtClean="0">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a:xfrm>
            <a:off x="1532816" y="5301208"/>
            <a:ext cx="6172200" cy="122413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臺北市市長  </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柯文哲</a:t>
            </a:r>
            <a:endPar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buFontTx/>
              <a:buNone/>
            </a:pP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106</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日</a:t>
            </a:r>
          </a:p>
        </p:txBody>
      </p:sp>
    </p:spTree>
    <p:extLst>
      <p:ext uri="{BB962C8B-B14F-4D97-AF65-F5344CB8AC3E}">
        <p14:creationId xmlns:p14="http://schemas.microsoft.com/office/powerpoint/2010/main" val="2892046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26"/>
          <p:cNvSpPr>
            <a:spLocks noChangeArrowheads="1"/>
          </p:cNvSpPr>
          <p:nvPr/>
        </p:nvSpPr>
        <p:spPr bwMode="gray">
          <a:xfrm>
            <a:off x="406656" y="332656"/>
            <a:ext cx="8374986" cy="1465237"/>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p>
        </p:txBody>
      </p:sp>
      <p:sp>
        <p:nvSpPr>
          <p:cNvPr id="4" name="矩形 3"/>
          <p:cNvSpPr/>
          <p:nvPr/>
        </p:nvSpPr>
        <p:spPr>
          <a:xfrm>
            <a:off x="448553" y="412898"/>
            <a:ext cx="8246893" cy="1384995"/>
          </a:xfrm>
          <a:prstGeom prst="rect">
            <a:avLst/>
          </a:prstGeom>
        </p:spPr>
        <p:txBody>
          <a:bodyPr wrap="square">
            <a:spAutoFit/>
          </a:bodyPr>
          <a:lstStyle/>
          <a:p>
            <a:pPr marL="715963" lvl="0" indent="-715963" algn="just" hangingPunct="0"/>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四、</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歲出秉持</a:t>
            </a:r>
            <a:r>
              <a:rPr lang="zh-TW" altLang="en-US" sz="2800" b="1" u="sng" dirty="0" smtClean="0">
                <a:latin typeface="Times New Roman" panose="02020603050405020304" pitchFamily="18" charset="0"/>
                <a:ea typeface="微軟正黑體" panose="020B0604030504040204" pitchFamily="34" charset="-120"/>
                <a:cs typeface="Times New Roman" panose="02020603050405020304" pitchFamily="18" charset="0"/>
              </a:rPr>
              <a:t>零基預算</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精神與</a:t>
            </a:r>
            <a:r>
              <a:rPr lang="zh-TW" altLang="en-US" sz="2800" b="1" u="sng" dirty="0" smtClean="0">
                <a:latin typeface="Times New Roman" panose="02020603050405020304" pitchFamily="18" charset="0"/>
                <a:ea typeface="微軟正黑體" panose="020B0604030504040204" pitchFamily="34" charset="-120"/>
                <a:cs typeface="Times New Roman" panose="02020603050405020304" pitchFamily="18" charset="0"/>
              </a:rPr>
              <a:t>撙</a:t>
            </a:r>
            <a:r>
              <a:rPr lang="zh-TW" altLang="en-US" sz="2800" b="1" u="sng" dirty="0">
                <a:latin typeface="Times New Roman" panose="02020603050405020304" pitchFamily="18" charset="0"/>
                <a:ea typeface="微軟正黑體" panose="020B0604030504040204" pitchFamily="34" charset="-120"/>
                <a:cs typeface="Times New Roman" panose="02020603050405020304" pitchFamily="18" charset="0"/>
              </a:rPr>
              <a:t>節覈實編列</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原則，</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並切實檢討計畫優先順序及參酌以往預算執行率覈</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實編列</a:t>
            </a:r>
            <a:endPar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矩形 1"/>
          <p:cNvSpPr/>
          <p:nvPr/>
        </p:nvSpPr>
        <p:spPr>
          <a:xfrm>
            <a:off x="598182" y="1878135"/>
            <a:ext cx="8097264" cy="4837222"/>
          </a:xfrm>
          <a:prstGeom prst="rect">
            <a:avLst/>
          </a:prstGeom>
        </p:spPr>
        <p:txBody>
          <a:bodyPr wrap="square">
            <a:spAutoFit/>
          </a:bodyPr>
          <a:lstStyle/>
          <a:p>
            <a:pPr marL="449263" indent="-449263" algn="just">
              <a:lnSpc>
                <a:spcPts val="2800"/>
              </a:lnSpc>
              <a:spcBef>
                <a:spcPts val="600"/>
              </a:spcBef>
              <a:spcAft>
                <a:spcPts val="600"/>
              </a:spcAft>
              <a:buFont typeface="Wingdings" panose="05000000000000000000" pitchFamily="2" charset="2"/>
              <a:buChar char="n"/>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各機關原提報</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年度歲出概算為</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1,916.99</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億元，經減列上年度一次性及無繼續性經費，暨考量以往年度預算執行能力，秉持零基預算精神及撙節覈實編列原則，審視計畫優先緩急後，共計核列</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1,746.32</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億元，刪減</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170.67</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億元，約刪</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8.90﹪</a:t>
            </a:r>
            <a:endParaRPr lang="en-US" altLang="zh-TW" sz="2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9263" indent="-449263" algn="just">
              <a:lnSpc>
                <a:spcPts val="3200"/>
              </a:lnSpc>
              <a:buFont typeface="Wingdings" panose="05000000000000000000" pitchFamily="2" charset="2"/>
              <a:buChar char="n"/>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各機關及各政事編列概況如下：</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539750" indent="-539750" algn="just">
              <a:lnSpc>
                <a:spcPts val="3200"/>
              </a:lnSpc>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b="1" dirty="0" smtClean="0">
                <a:latin typeface="Times New Roman" panose="02020603050405020304" pitchFamily="18" charset="0"/>
                <a:ea typeface="微軟正黑體" panose="020B0604030504040204" pitchFamily="34" charset="-120"/>
                <a:cs typeface="Times New Roman" panose="02020603050405020304" pitchFamily="18" charset="0"/>
              </a:rPr>
              <a:t>各</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主管預算占歲出之</a:t>
            </a:r>
            <a:r>
              <a:rPr lang="zh-TW" altLang="en-US" sz="2200" b="1" dirty="0" smtClean="0">
                <a:latin typeface="Times New Roman" panose="02020603050405020304" pitchFamily="18" charset="0"/>
                <a:ea typeface="微軟正黑體" panose="020B0604030504040204" pitchFamily="34" charset="-120"/>
                <a:cs typeface="Times New Roman" panose="02020603050405020304" pitchFamily="18" charset="0"/>
              </a:rPr>
              <a:t>比率：</a:t>
            </a:r>
            <a:endParaRPr lang="en-US" altLang="zh-TW" sz="22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895350" indent="-539750" algn="just">
              <a:lnSpc>
                <a:spcPts val="3000"/>
              </a:lnSpc>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教育局主管，居</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首位，占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31.26%</a:t>
            </a:r>
          </a:p>
          <a:p>
            <a:pPr marL="895350" indent="-539750" algn="just">
              <a:lnSpc>
                <a:spcPts val="3000"/>
              </a:lnSpc>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工務局主管，居</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10.95%</a:t>
            </a:r>
          </a:p>
          <a:p>
            <a:pPr marL="895350" indent="-539750" algn="just">
              <a:lnSpc>
                <a:spcPts val="3000"/>
              </a:lnSpc>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社會局主管，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10.20%</a:t>
            </a:r>
          </a:p>
          <a:p>
            <a:pPr marL="895350" indent="-539750" algn="just">
              <a:lnSpc>
                <a:spcPts val="3000"/>
              </a:lnSpc>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警察局主管，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7.76%</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895350" indent="-539750" algn="just">
              <a:lnSpc>
                <a:spcPts val="3000"/>
              </a:lnSpc>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環境保護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局</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主管，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4.52%</a:t>
            </a:r>
          </a:p>
        </p:txBody>
      </p:sp>
      <p:sp>
        <p:nvSpPr>
          <p:cNvPr id="6" name="投影片編號版面配置區 5"/>
          <p:cNvSpPr>
            <a:spLocks noGrp="1"/>
          </p:cNvSpPr>
          <p:nvPr>
            <p:ph type="sldNum" sz="quarter" idx="11"/>
          </p:nvPr>
        </p:nvSpPr>
        <p:spPr/>
        <p:txBody>
          <a:bodyPr/>
          <a:lstStyle/>
          <a:p>
            <a:fld id="{7CFA93DC-38C4-448B-BB12-31B4DB377945}" type="slidenum">
              <a:rPr lang="en-US" altLang="zh-TW" smtClean="0"/>
              <a:pPr/>
              <a:t>10</a:t>
            </a:fld>
            <a:endParaRPr lang="en-US" altLang="zh-TW" dirty="0"/>
          </a:p>
        </p:txBody>
      </p:sp>
    </p:spTree>
    <p:extLst>
      <p:ext uri="{BB962C8B-B14F-4D97-AF65-F5344CB8AC3E}">
        <p14:creationId xmlns:p14="http://schemas.microsoft.com/office/powerpoint/2010/main" val="77675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表 1"/>
          <p:cNvPicPr>
            <a:picLocks noChangeArrowheads="1"/>
          </p:cNvPicPr>
          <p:nvPr/>
        </p:nvPicPr>
        <p:blipFill>
          <a:blip r:embed="rId3">
            <a:extLst>
              <a:ext uri="{28A0092B-C50C-407E-A947-70E740481C1C}">
                <a14:useLocalDpi xmlns:a14="http://schemas.microsoft.com/office/drawing/2010/main" val="0"/>
              </a:ext>
            </a:extLst>
          </a:blip>
          <a:srcRect l="-9198" t="-28571" r="-9061" b="-28156"/>
          <a:stretch>
            <a:fillRect/>
          </a:stretch>
        </p:blipFill>
        <p:spPr bwMode="auto">
          <a:xfrm>
            <a:off x="1749031" y="3253776"/>
            <a:ext cx="7224577" cy="41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1"/>
          <p:cNvGrpSpPr>
            <a:grpSpLocks noChangeAspect="1"/>
          </p:cNvGrpSpPr>
          <p:nvPr/>
        </p:nvGrpSpPr>
        <p:grpSpPr bwMode="auto">
          <a:xfrm>
            <a:off x="614363" y="2320925"/>
            <a:ext cx="277812" cy="114300"/>
            <a:chOff x="2195" y="11154"/>
            <a:chExt cx="7200" cy="4320"/>
          </a:xfrm>
        </p:grpSpPr>
        <p:sp>
          <p:nvSpPr>
            <p:cNvPr id="2" name="AutoShape 2"/>
            <p:cNvSpPr>
              <a:spLocks noChangeAspect="1" noChangeArrowheads="1" noTextEdit="1"/>
            </p:cNvSpPr>
            <p:nvPr/>
          </p:nvSpPr>
          <p:spPr bwMode="auto">
            <a:xfrm>
              <a:off x="2195" y="11154"/>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grpSp>
        <p:nvGrpSpPr>
          <p:cNvPr id="13318" name="Group 3"/>
          <p:cNvGrpSpPr>
            <a:grpSpLocks noChangeAspect="1"/>
          </p:cNvGrpSpPr>
          <p:nvPr/>
        </p:nvGrpSpPr>
        <p:grpSpPr bwMode="auto">
          <a:xfrm>
            <a:off x="663575" y="2897188"/>
            <a:ext cx="228600" cy="114300"/>
            <a:chOff x="2195" y="11154"/>
            <a:chExt cx="7200" cy="4320"/>
          </a:xfrm>
        </p:grpSpPr>
        <p:sp>
          <p:nvSpPr>
            <p:cNvPr id="3" name="AutoShape 4"/>
            <p:cNvSpPr>
              <a:spLocks noChangeAspect="1" noChangeArrowheads="1" noTextEdit="1"/>
            </p:cNvSpPr>
            <p:nvPr/>
          </p:nvSpPr>
          <p:spPr bwMode="auto">
            <a:xfrm>
              <a:off x="2195" y="11154"/>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sp>
        <p:nvSpPr>
          <p:cNvPr id="13320" name="文字方塊 2"/>
          <p:cNvSpPr txBox="1">
            <a:spLocks noChangeArrowheads="1"/>
          </p:cNvSpPr>
          <p:nvPr/>
        </p:nvSpPr>
        <p:spPr bwMode="auto">
          <a:xfrm>
            <a:off x="5376784" y="4196736"/>
            <a:ext cx="213836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教育科學文化支出</a:t>
            </a:r>
          </a:p>
          <a:p>
            <a:pPr algn="ct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605.48</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p>
          <a:p>
            <a:pPr algn="ct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(34.67%)</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21" name="文字方塊 2"/>
          <p:cNvSpPr txBox="1">
            <a:spLocks noChangeArrowheads="1"/>
          </p:cNvSpPr>
          <p:nvPr/>
        </p:nvSpPr>
        <p:spPr bwMode="auto">
          <a:xfrm>
            <a:off x="5271395" y="5320440"/>
            <a:ext cx="143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經濟發展</a:t>
            </a:r>
            <a:r>
              <a:rPr lang="zh-TW" altLang="en-US" sz="1600" dirty="0" smtClean="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支出</a:t>
            </a:r>
            <a:endParaRPr lang="zh-TW" altLang="en-US" sz="16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ClrTx/>
              <a:buSzTx/>
              <a:buFontTx/>
              <a:buNone/>
            </a:pPr>
            <a:r>
              <a:rPr lang="zh-TW" altLang="en-US" sz="16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smtClean="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311.54</a:t>
            </a:r>
            <a:r>
              <a:rPr lang="zh-TW" altLang="en-US" sz="1600" dirty="0" smtClean="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6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元</a:t>
            </a:r>
          </a:p>
          <a:p>
            <a:pPr eaLnBrk="1" hangingPunct="1">
              <a:spcBef>
                <a:spcPct val="0"/>
              </a:spcBef>
              <a:buClrTx/>
              <a:buSzTx/>
              <a:buFontTx/>
              <a:buNone/>
            </a:pPr>
            <a:r>
              <a:rPr lang="zh-TW" altLang="en-US" sz="16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smtClean="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17.84%)</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13322" name="AutoShape 5"/>
          <p:cNvCxnSpPr>
            <a:cxnSpLocks noChangeShapeType="1"/>
          </p:cNvCxnSpPr>
          <p:nvPr/>
        </p:nvCxnSpPr>
        <p:spPr bwMode="auto">
          <a:xfrm flipH="1">
            <a:off x="1988098" y="5672746"/>
            <a:ext cx="902152"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23" name="文字方塊 2"/>
          <p:cNvSpPr txBox="1">
            <a:spLocks noChangeArrowheads="1"/>
          </p:cNvSpPr>
          <p:nvPr/>
        </p:nvSpPr>
        <p:spPr bwMode="auto">
          <a:xfrm>
            <a:off x="7171191" y="2975863"/>
            <a:ext cx="1251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債務支出</a:t>
            </a:r>
          </a:p>
          <a:p>
            <a:pP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8.90</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億元</a:t>
            </a:r>
          </a:p>
          <a:p>
            <a:pPr eaLnBrk="1" hangingPunct="1">
              <a:spcBef>
                <a:spcPct val="0"/>
              </a:spcBef>
              <a:buClrTx/>
              <a:buSzTx/>
              <a:buFontTx/>
              <a:buNone/>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0.51%)</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24" name="文字方塊 2"/>
          <p:cNvSpPr txBox="1">
            <a:spLocks noChangeArrowheads="1"/>
          </p:cNvSpPr>
          <p:nvPr/>
        </p:nvSpPr>
        <p:spPr bwMode="auto">
          <a:xfrm>
            <a:off x="5164329" y="2755303"/>
            <a:ext cx="16717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補助及其他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支出</a:t>
            </a:r>
          </a:p>
          <a:p>
            <a:pP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28.65</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億元</a:t>
            </a:r>
          </a:p>
          <a:p>
            <a:pPr eaLnBrk="1" hangingPunct="1">
              <a:spcBef>
                <a:spcPct val="0"/>
              </a:spcBef>
              <a:buClrTx/>
              <a:buSzTx/>
              <a:buFontTx/>
              <a:buNone/>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1.64%)</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25" name="文字方塊 2"/>
          <p:cNvSpPr txBox="1">
            <a:spLocks noChangeArrowheads="1"/>
          </p:cNvSpPr>
          <p:nvPr/>
        </p:nvSpPr>
        <p:spPr bwMode="auto">
          <a:xfrm>
            <a:off x="3831314" y="2790344"/>
            <a:ext cx="14612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退休撫卹支出</a:t>
            </a:r>
          </a:p>
          <a:p>
            <a:pP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54.02</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p>
          <a:p>
            <a:pPr eaLnBrk="1" hangingPunct="1">
              <a:spcBef>
                <a:spcPct val="0"/>
              </a:spcBef>
              <a:buClrTx/>
              <a:buSzTx/>
              <a:buFontTx/>
              <a:buNone/>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3.09</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26" name="文字方塊 2"/>
          <p:cNvSpPr txBox="1">
            <a:spLocks noChangeArrowheads="1"/>
          </p:cNvSpPr>
          <p:nvPr/>
        </p:nvSpPr>
        <p:spPr bwMode="auto">
          <a:xfrm>
            <a:off x="2588852" y="2807636"/>
            <a:ext cx="12827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警政支出</a:t>
            </a:r>
          </a:p>
          <a:p>
            <a:pP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135.49</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p>
          <a:p>
            <a:pPr eaLnBrk="1" hangingPunct="1">
              <a:spcBef>
                <a:spcPct val="0"/>
              </a:spcBef>
              <a:buClrTx/>
              <a:buSzTx/>
              <a:buFontTx/>
              <a:buNone/>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(7.76%)</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27" name="文字方塊 2"/>
          <p:cNvSpPr txBox="1">
            <a:spLocks noChangeArrowheads="1"/>
          </p:cNvSpPr>
          <p:nvPr/>
        </p:nvSpPr>
        <p:spPr bwMode="auto">
          <a:xfrm>
            <a:off x="1039419" y="2820178"/>
            <a:ext cx="14192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一般政務支出</a:t>
            </a:r>
          </a:p>
          <a:p>
            <a:pPr eaLnBrk="1" hangingPunct="1">
              <a:spcBef>
                <a:spcPct val="0"/>
              </a:spcBef>
              <a:buClrTx/>
              <a:buSzTx/>
              <a:buFontTx/>
              <a:buNone/>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140.04</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p>
          <a:p>
            <a:pPr eaLnBrk="1" hangingPunct="1">
              <a:spcBef>
                <a:spcPct val="0"/>
              </a:spcBef>
              <a:buClrTx/>
              <a:buSzTx/>
              <a:buFontTx/>
              <a:buNone/>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8.02%)</a:t>
            </a:r>
            <a:endPar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3329" name="Group 11"/>
          <p:cNvGrpSpPr>
            <a:grpSpLocks/>
          </p:cNvGrpSpPr>
          <p:nvPr/>
        </p:nvGrpSpPr>
        <p:grpSpPr bwMode="auto">
          <a:xfrm>
            <a:off x="614306" y="3878668"/>
            <a:ext cx="1644209" cy="3097971"/>
            <a:chOff x="375" y="12642"/>
            <a:chExt cx="2820" cy="2395"/>
          </a:xfrm>
          <a:noFill/>
        </p:grpSpPr>
        <p:sp>
          <p:nvSpPr>
            <p:cNvPr id="13342" name="文字方塊 2"/>
            <p:cNvSpPr txBox="1">
              <a:spLocks noChangeArrowheads="1"/>
            </p:cNvSpPr>
            <p:nvPr/>
          </p:nvSpPr>
          <p:spPr bwMode="auto">
            <a:xfrm>
              <a:off x="375" y="13745"/>
              <a:ext cx="2820" cy="1292"/>
            </a:xfrm>
            <a:prstGeom prst="rect">
              <a:avLst/>
            </a:prstGeom>
            <a:grpFill/>
            <a:ln>
              <a:noFill/>
            </a:ln>
            <a:extLs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defRPr/>
              </a:pP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社會福利支出</a:t>
              </a:r>
            </a:p>
            <a:p>
              <a:pPr eaLnBrk="1" hangingPunct="1">
                <a:spcBef>
                  <a:spcPct val="0"/>
                </a:spcBef>
                <a:buClrTx/>
                <a:buSzTx/>
                <a:buFontTx/>
                <a:buNone/>
                <a:defRPr/>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310.99</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億元</a:t>
              </a:r>
            </a:p>
            <a:p>
              <a:pPr eaLnBrk="1" hangingPunct="1">
                <a:spcBef>
                  <a:spcPct val="0"/>
                </a:spcBef>
                <a:buClrTx/>
                <a:buSzTx/>
                <a:buFontTx/>
                <a:buNone/>
                <a:defRPr/>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(17.81%)</a:t>
              </a:r>
              <a:endParaRPr lang="zh-TW" altLang="zh-TW" sz="1600" dirty="0" smtClean="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343" name="文字方塊 2"/>
            <p:cNvSpPr txBox="1">
              <a:spLocks noChangeArrowheads="1"/>
            </p:cNvSpPr>
            <p:nvPr/>
          </p:nvSpPr>
          <p:spPr bwMode="auto">
            <a:xfrm>
              <a:off x="432" y="12642"/>
              <a:ext cx="2554" cy="927"/>
            </a:xfrm>
            <a:prstGeom prst="rect">
              <a:avLst/>
            </a:prstGeom>
            <a:noFill/>
            <a:ln w="9525">
              <a:noFill/>
              <a:miter lim="800000"/>
              <a:headEnd/>
              <a:tailEnd/>
            </a:ln>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defRPr/>
              </a:pP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社區發展及</a:t>
              </a:r>
              <a:endPar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ClrTx/>
                <a:buSzTx/>
                <a:buFontTx/>
                <a:buNone/>
                <a:defRPr/>
              </a:pP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環境保護支出</a:t>
              </a:r>
            </a:p>
            <a:p>
              <a:pPr eaLnBrk="1" hangingPunct="1">
                <a:spcBef>
                  <a:spcPct val="0"/>
                </a:spcBef>
                <a:buClrTx/>
                <a:buSzTx/>
                <a:buFontTx/>
                <a:buNone/>
                <a:defRPr/>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151.21</a:t>
              </a:r>
              <a:r>
                <a:rPr lang="zh-TW" altLang="en-US" sz="1600" dirty="0" smtClean="0">
                  <a:latin typeface="Times New Roman" panose="02020603050405020304" pitchFamily="18" charset="0"/>
                  <a:ea typeface="微軟正黑體" panose="020B0604030504040204" pitchFamily="34" charset="-120"/>
                  <a:cs typeface="Times New Roman" panose="02020603050405020304" pitchFamily="18" charset="0"/>
                </a:rPr>
                <a:t>億元</a:t>
              </a:r>
            </a:p>
            <a:p>
              <a:pPr eaLnBrk="1" hangingPunct="1">
                <a:spcBef>
                  <a:spcPct val="0"/>
                </a:spcBef>
                <a:buClrTx/>
                <a:buSzTx/>
                <a:buFontTx/>
                <a:buNone/>
                <a:defRPr/>
              </a:pP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(8.66%)</a:t>
              </a:r>
              <a:endParaRPr lang="zh-TW" altLang="zh-TW" sz="1600" dirty="0" smtClean="0">
                <a:latin typeface="Times New Roman" panose="02020603050405020304" pitchFamily="18" charset="0"/>
                <a:ea typeface="微軟正黑體" panose="020B0604030504040204" pitchFamily="34" charset="-120"/>
                <a:cs typeface="Times New Roman" panose="02020603050405020304" pitchFamily="18" charset="0"/>
              </a:endParaRPr>
            </a:p>
          </p:txBody>
        </p:sp>
      </p:grpSp>
      <p:cxnSp>
        <p:nvCxnSpPr>
          <p:cNvPr id="4" name="AutoShape 14"/>
          <p:cNvCxnSpPr>
            <a:cxnSpLocks noChangeShapeType="1"/>
          </p:cNvCxnSpPr>
          <p:nvPr/>
        </p:nvCxnSpPr>
        <p:spPr bwMode="auto">
          <a:xfrm flipH="1" flipV="1">
            <a:off x="1988098" y="4686300"/>
            <a:ext cx="784882" cy="22982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0" name="AutoShape 14"/>
          <p:cNvCxnSpPr>
            <a:cxnSpLocks noChangeShapeType="1"/>
          </p:cNvCxnSpPr>
          <p:nvPr/>
        </p:nvCxnSpPr>
        <p:spPr bwMode="auto">
          <a:xfrm flipV="1">
            <a:off x="2772978" y="4916123"/>
            <a:ext cx="0" cy="16838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1" name="AutoShape 15"/>
          <p:cNvCxnSpPr>
            <a:cxnSpLocks noChangeShapeType="1"/>
          </p:cNvCxnSpPr>
          <p:nvPr/>
        </p:nvCxnSpPr>
        <p:spPr bwMode="auto">
          <a:xfrm flipH="1" flipV="1">
            <a:off x="1988098" y="3612001"/>
            <a:ext cx="816755" cy="616266"/>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2" name="AutoShape 14"/>
          <p:cNvCxnSpPr>
            <a:cxnSpLocks noChangeShapeType="1"/>
          </p:cNvCxnSpPr>
          <p:nvPr/>
        </p:nvCxnSpPr>
        <p:spPr bwMode="auto">
          <a:xfrm flipV="1">
            <a:off x="2814378" y="4228267"/>
            <a:ext cx="1" cy="33420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3" name="AutoShape 16"/>
          <p:cNvCxnSpPr>
            <a:cxnSpLocks noChangeShapeType="1"/>
          </p:cNvCxnSpPr>
          <p:nvPr/>
        </p:nvCxnSpPr>
        <p:spPr bwMode="auto">
          <a:xfrm flipH="1" flipV="1">
            <a:off x="3301366" y="3612001"/>
            <a:ext cx="615316" cy="389699"/>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4" name="AutoShape 16"/>
          <p:cNvCxnSpPr>
            <a:cxnSpLocks noChangeShapeType="1"/>
          </p:cNvCxnSpPr>
          <p:nvPr/>
        </p:nvCxnSpPr>
        <p:spPr bwMode="auto">
          <a:xfrm flipV="1">
            <a:off x="3926207" y="3998079"/>
            <a:ext cx="0" cy="2492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5" name="AutoShape 16"/>
          <p:cNvCxnSpPr>
            <a:cxnSpLocks noChangeShapeType="1"/>
          </p:cNvCxnSpPr>
          <p:nvPr/>
        </p:nvCxnSpPr>
        <p:spPr bwMode="auto">
          <a:xfrm flipH="1" flipV="1">
            <a:off x="4218131" y="3599188"/>
            <a:ext cx="425276" cy="29070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6" name="AutoShape 16"/>
          <p:cNvCxnSpPr>
            <a:cxnSpLocks noChangeShapeType="1"/>
          </p:cNvCxnSpPr>
          <p:nvPr/>
        </p:nvCxnSpPr>
        <p:spPr bwMode="auto">
          <a:xfrm flipV="1">
            <a:off x="4643407" y="3882541"/>
            <a:ext cx="0" cy="257369"/>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7" name="AutoShape 16"/>
          <p:cNvCxnSpPr>
            <a:cxnSpLocks noChangeShapeType="1"/>
          </p:cNvCxnSpPr>
          <p:nvPr/>
        </p:nvCxnSpPr>
        <p:spPr bwMode="auto">
          <a:xfrm flipV="1">
            <a:off x="5107068" y="3599963"/>
            <a:ext cx="225175" cy="290709"/>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8" name="AutoShape 16"/>
          <p:cNvCxnSpPr>
            <a:cxnSpLocks noChangeShapeType="1"/>
          </p:cNvCxnSpPr>
          <p:nvPr/>
        </p:nvCxnSpPr>
        <p:spPr bwMode="auto">
          <a:xfrm flipV="1">
            <a:off x="5108655" y="3895568"/>
            <a:ext cx="0" cy="25542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9" name="AutoShape 16"/>
          <p:cNvCxnSpPr>
            <a:cxnSpLocks noChangeShapeType="1"/>
          </p:cNvCxnSpPr>
          <p:nvPr/>
        </p:nvCxnSpPr>
        <p:spPr bwMode="auto">
          <a:xfrm flipV="1">
            <a:off x="5313972" y="3408927"/>
            <a:ext cx="1864923" cy="48960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40" name="AutoShape 16"/>
          <p:cNvCxnSpPr>
            <a:cxnSpLocks noChangeShapeType="1"/>
          </p:cNvCxnSpPr>
          <p:nvPr/>
        </p:nvCxnSpPr>
        <p:spPr bwMode="auto">
          <a:xfrm flipH="1" flipV="1">
            <a:off x="5306128" y="3904335"/>
            <a:ext cx="15689" cy="257722"/>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矩形 33"/>
          <p:cNvSpPr/>
          <p:nvPr/>
        </p:nvSpPr>
        <p:spPr>
          <a:xfrm>
            <a:off x="423256" y="269518"/>
            <a:ext cx="7946967" cy="2272417"/>
          </a:xfrm>
          <a:prstGeom prst="rect">
            <a:avLst/>
          </a:prstGeom>
        </p:spPr>
        <p:txBody>
          <a:bodyPr wrap="square">
            <a:spAutoFit/>
          </a:bodyPr>
          <a:lstStyle/>
          <a:p>
            <a:pPr marL="806450" indent="-806450" algn="just">
              <a:lnSpc>
                <a:spcPts val="3000"/>
              </a:lnSpc>
            </a:pPr>
            <a:r>
              <a:rPr lang="zh-TW" altLang="en-US" sz="22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2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200" b="1"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b="1" dirty="0" smtClean="0">
                <a:latin typeface="Times New Roman" panose="02020603050405020304" pitchFamily="18" charset="0"/>
                <a:ea typeface="微軟正黑體" panose="020B0604030504040204" pitchFamily="34" charset="-120"/>
                <a:cs typeface="Times New Roman" panose="02020603050405020304" pitchFamily="18" charset="0"/>
              </a:rPr>
              <a:t>、各政事</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別占歲出之</a:t>
            </a:r>
            <a:r>
              <a:rPr lang="zh-TW" altLang="en-US" sz="2200" b="1" dirty="0" smtClean="0">
                <a:latin typeface="Times New Roman" panose="02020603050405020304" pitchFamily="18" charset="0"/>
                <a:ea typeface="微軟正黑體" panose="020B0604030504040204" pitchFamily="34" charset="-120"/>
                <a:cs typeface="Times New Roman" panose="02020603050405020304" pitchFamily="18" charset="0"/>
              </a:rPr>
              <a:t>比率：</a:t>
            </a:r>
            <a:endPar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1347788" indent="-806450" algn="just">
              <a:lnSpc>
                <a:spcPts val="2800"/>
              </a:lnSpc>
            </a:pP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教育</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科學文化支出，居首位，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34.67%</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1347788" indent="-806450" algn="just">
              <a:lnSpc>
                <a:spcPts val="2800"/>
              </a:lnSpc>
            </a:pP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經濟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發展支出，居第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17.84%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1347788" indent="-806450" algn="just">
              <a:lnSpc>
                <a:spcPts val="2800"/>
              </a:lnSpc>
            </a:pP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社會福利</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支出，居第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17.81%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1347788" indent="-806450" algn="just">
              <a:lnSpc>
                <a:spcPts val="2800"/>
              </a:lnSpc>
            </a:pP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(4)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社區</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發展及環境保護支出，居第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8.66%</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1347788" indent="-806450" algn="just">
              <a:lnSpc>
                <a:spcPts val="2800"/>
              </a:lnSpc>
            </a:pP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(5) </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一般</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政務支出，居第</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位，占</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8.02%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38" name="投影片編號版面配置區 5"/>
          <p:cNvSpPr>
            <a:spLocks noGrp="1"/>
          </p:cNvSpPr>
          <p:nvPr>
            <p:ph type="sldNum" sz="quarter" idx="11"/>
          </p:nvPr>
        </p:nvSpPr>
        <p:spPr>
          <a:xfrm>
            <a:off x="2949307" y="6550025"/>
            <a:ext cx="3086100" cy="365125"/>
          </a:xfrm>
        </p:spPr>
        <p:txBody>
          <a:bodyPr/>
          <a:lstStyle/>
          <a:p>
            <a:fld id="{7CFA93DC-38C4-448B-BB12-31B4DB377945}" type="slidenum">
              <a:rPr lang="en-US" altLang="zh-TW" smtClean="0"/>
              <a:pPr/>
              <a:t>11</a:t>
            </a:fld>
            <a:endParaRPr lang="en-US" altLang="zh-TW" dirty="0"/>
          </a:p>
        </p:txBody>
      </p:sp>
    </p:spTree>
    <p:extLst>
      <p:ext uri="{BB962C8B-B14F-4D97-AF65-F5344CB8AC3E}">
        <p14:creationId xmlns:p14="http://schemas.microsoft.com/office/powerpoint/2010/main" val="857480668"/>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26"/>
          <p:cNvSpPr>
            <a:spLocks noChangeArrowheads="1"/>
          </p:cNvSpPr>
          <p:nvPr/>
        </p:nvSpPr>
        <p:spPr bwMode="gray">
          <a:xfrm>
            <a:off x="367553" y="415519"/>
            <a:ext cx="8374986" cy="1456160"/>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4" name="矩形 3"/>
          <p:cNvSpPr/>
          <p:nvPr/>
        </p:nvSpPr>
        <p:spPr>
          <a:xfrm>
            <a:off x="431600" y="486684"/>
            <a:ext cx="8246893" cy="1384995"/>
          </a:xfrm>
          <a:prstGeom prst="rect">
            <a:avLst/>
          </a:prstGeom>
        </p:spPr>
        <p:txBody>
          <a:bodyPr wrap="square">
            <a:spAutoFit/>
          </a:bodyPr>
          <a:lstStyle/>
          <a:p>
            <a:pPr marL="715963" indent="-715963" algn="just" hangingPunct="0"/>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落實</a:t>
            </a:r>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「開放政府、全民參與」之施政理念，編列參與式預算，開放市民參與分配公共資源決策</a:t>
            </a:r>
            <a:endParaRPr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650030" y="1942844"/>
            <a:ext cx="8097264" cy="4093428"/>
          </a:xfrm>
          <a:prstGeom prst="rect">
            <a:avLst/>
          </a:prstGeom>
        </p:spPr>
        <p:txBody>
          <a:bodyPr wrap="square">
            <a:spAutoFit/>
          </a:bodyPr>
          <a:lstStyle/>
          <a:p>
            <a:pPr marL="449263" indent="-449263" algn="just">
              <a:lnSpc>
                <a:spcPts val="3000"/>
              </a:lnSpc>
              <a:spcBef>
                <a:spcPts val="600"/>
              </a:spcBef>
              <a:spcAft>
                <a:spcPts val="600"/>
              </a:spcAft>
              <a:buFont typeface="Wingdings" panose="05000000000000000000" pitchFamily="2" charset="2"/>
              <a:buChar char="n"/>
            </a:pP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府</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104</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年度開始推動參與式預算，</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成立公民</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參與</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委員會並訂定本</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市推動參與式預算制度公民提案與審查作業程序，是</a:t>
            </a:r>
            <a:r>
              <a:rPr lang="zh-TW" altLang="en-US" sz="22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全臺灣最早</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，也是</a:t>
            </a:r>
            <a:r>
              <a:rPr lang="zh-TW" altLang="en-US" sz="22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唯一制度化</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22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全市全面推動</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城市</a:t>
            </a:r>
            <a:endParaRPr lang="en-US" altLang="zh-TW"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2913" indent="-442913" algn="just">
              <a:lnSpc>
                <a:spcPts val="3000"/>
              </a:lnSpc>
              <a:spcBef>
                <a:spcPts val="600"/>
              </a:spcBef>
              <a:spcAft>
                <a:spcPts val="600"/>
              </a:spcAft>
              <a:buFont typeface="Wingdings" panose="05000000000000000000" pitchFamily="2" charset="2"/>
              <a:buChar char="n"/>
            </a:pPr>
            <a:r>
              <a:rPr lang="en-US" altLang="zh-TW"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行政區舉辦</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提案說明會、住民大會及審議工作坊等程序</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，市民</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提出點子，各機關共同參與</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討論，</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市民協助審議討論成為提案。經過</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i-Voting</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票選結果，</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由研考會</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錄案列</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管</a:t>
            </a:r>
            <a:r>
              <a:rPr lang="en-US" altLang="zh-TW"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71</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件，及</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由機關自行管理者</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件。以上案件可於本</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年度執行者，由相關機關</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基金</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年度預算相關經費支應</a:t>
            </a:r>
            <a:r>
              <a:rPr lang="zh-TW" altLang="en-US" sz="2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；需</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年度執行者，由信義區公所等</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個機關</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基金</a:t>
            </a:r>
            <a:r>
              <a:rPr lang="en-US" altLang="zh-TW"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編列預算支應，相關預算編列情形表列如下：</a:t>
            </a:r>
          </a:p>
        </p:txBody>
      </p:sp>
      <p:sp>
        <p:nvSpPr>
          <p:cNvPr id="6" name="投影片編號版面配置區 5"/>
          <p:cNvSpPr>
            <a:spLocks noGrp="1"/>
          </p:cNvSpPr>
          <p:nvPr>
            <p:ph type="sldNum" sz="quarter" idx="11"/>
          </p:nvPr>
        </p:nvSpPr>
        <p:spPr/>
        <p:txBody>
          <a:bodyPr/>
          <a:lstStyle/>
          <a:p>
            <a:fld id="{7CFA93DC-38C4-448B-BB12-31B4DB377945}" type="slidenum">
              <a:rPr lang="en-US" altLang="zh-TW" smtClean="0">
                <a:solidFill>
                  <a:prstClr val="black">
                    <a:tint val="75000"/>
                  </a:prstClr>
                </a:solidFill>
              </a:rPr>
              <a:pPr/>
              <a:t>12</a:t>
            </a:fld>
            <a:endParaRPr lang="en-US" altLang="zh-TW" dirty="0">
              <a:solidFill>
                <a:prstClr val="black">
                  <a:tint val="75000"/>
                </a:prstClr>
              </a:solidFill>
            </a:endParaRPr>
          </a:p>
        </p:txBody>
      </p:sp>
    </p:spTree>
    <p:extLst>
      <p:ext uri="{BB962C8B-B14F-4D97-AF65-F5344CB8AC3E}">
        <p14:creationId xmlns:p14="http://schemas.microsoft.com/office/powerpoint/2010/main" val="169392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1"/>
          </p:nvPr>
        </p:nvSpPr>
        <p:spPr>
          <a:xfrm>
            <a:off x="3028950" y="6451601"/>
            <a:ext cx="3086100" cy="365125"/>
          </a:xfrm>
        </p:spPr>
        <p:txBody>
          <a:bodyPr/>
          <a:lstStyle/>
          <a:p>
            <a:fld id="{7CFA93DC-38C4-448B-BB12-31B4DB377945}" type="slidenum">
              <a:rPr lang="en-US" altLang="zh-TW" smtClean="0">
                <a:solidFill>
                  <a:prstClr val="black">
                    <a:tint val="75000"/>
                  </a:prstClr>
                </a:solidFill>
              </a:rPr>
              <a:pPr/>
              <a:t>13</a:t>
            </a:fld>
            <a:endParaRPr lang="en-US" altLang="zh-TW" dirty="0">
              <a:solidFill>
                <a:prstClr val="black">
                  <a:tint val="75000"/>
                </a:prstClr>
              </a:solidFill>
            </a:endParaRPr>
          </a:p>
        </p:txBody>
      </p:sp>
      <p:sp>
        <p:nvSpPr>
          <p:cNvPr id="9" name="矩形 5"/>
          <p:cNvSpPr>
            <a:spLocks noChangeArrowheads="1"/>
          </p:cNvSpPr>
          <p:nvPr/>
        </p:nvSpPr>
        <p:spPr bwMode="auto">
          <a:xfrm>
            <a:off x="1472998" y="275793"/>
            <a:ext cx="63321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FontTx/>
              <a:buNone/>
            </a:pPr>
            <a:r>
              <a:rPr kumimoji="1" lang="en-US" altLang="zh-TW" sz="2200" b="1" dirty="0" smtClean="0">
                <a:solidFill>
                  <a:srgbClr val="115964"/>
                </a:solidFill>
                <a:latin typeface="微軟正黑體" panose="020B0604030504040204" pitchFamily="34" charset="-120"/>
                <a:ea typeface="微軟正黑體" panose="020B0604030504040204" pitchFamily="34" charset="-120"/>
              </a:rPr>
              <a:t>107</a:t>
            </a:r>
            <a:r>
              <a:rPr kumimoji="1" lang="zh-TW" altLang="en-US" sz="2200" b="1" dirty="0">
                <a:solidFill>
                  <a:srgbClr val="115964"/>
                </a:solidFill>
                <a:latin typeface="微軟正黑體" panose="020B0604030504040204" pitchFamily="34" charset="-120"/>
                <a:ea typeface="微軟正黑體" panose="020B0604030504040204" pitchFamily="34" charset="-120"/>
              </a:rPr>
              <a:t>年度預算案公民</a:t>
            </a:r>
            <a:r>
              <a:rPr kumimoji="1" lang="zh-TW" altLang="en-US" sz="2200" b="1" dirty="0" smtClean="0">
                <a:solidFill>
                  <a:srgbClr val="115964"/>
                </a:solidFill>
                <a:latin typeface="微軟正黑體" panose="020B0604030504040204" pitchFamily="34" charset="-120"/>
                <a:ea typeface="微軟正黑體" panose="020B0604030504040204" pitchFamily="34" charset="-120"/>
              </a:rPr>
              <a:t>提案參與式預算項目編列情形</a:t>
            </a:r>
            <a:endParaRPr kumimoji="1" lang="zh-TW" altLang="en-US" sz="2200" dirty="0" smtClean="0">
              <a:solidFill>
                <a:srgbClr val="115964"/>
              </a:solidFill>
              <a:latin typeface="微軟正黑體" panose="020B0604030504040204" pitchFamily="34" charset="-120"/>
              <a:ea typeface="微軟正黑體" panose="020B0604030504040204" pitchFamily="34" charset="-120"/>
            </a:endParaRPr>
          </a:p>
        </p:txBody>
      </p:sp>
      <p:sp>
        <p:nvSpPr>
          <p:cNvPr id="10" name="矩形 6"/>
          <p:cNvSpPr>
            <a:spLocks noChangeArrowheads="1"/>
          </p:cNvSpPr>
          <p:nvPr/>
        </p:nvSpPr>
        <p:spPr bwMode="auto">
          <a:xfrm>
            <a:off x="7836535" y="640124"/>
            <a:ext cx="1082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FontTx/>
              <a:buNone/>
            </a:pPr>
            <a:r>
              <a:rPr kumimoji="1" lang="zh-TW" altLang="en-US" sz="1000" dirty="0" smtClean="0">
                <a:solidFill>
                  <a:srgbClr val="000000"/>
                </a:solidFill>
                <a:latin typeface="標楷體" pitchFamily="65" charset="-120"/>
                <a:ea typeface="標楷體" pitchFamily="65" charset="-120"/>
              </a:rPr>
              <a:t>單位：新臺幣元</a:t>
            </a:r>
          </a:p>
        </p:txBody>
      </p:sp>
      <p:graphicFrame>
        <p:nvGraphicFramePr>
          <p:cNvPr id="3" name="表格 2"/>
          <p:cNvGraphicFramePr>
            <a:graphicFrameLocks noGrp="1"/>
          </p:cNvGraphicFramePr>
          <p:nvPr>
            <p:extLst>
              <p:ext uri="{D42A27DB-BD31-4B8C-83A1-F6EECF244321}">
                <p14:modId xmlns:p14="http://schemas.microsoft.com/office/powerpoint/2010/main" val="1579459973"/>
              </p:ext>
            </p:extLst>
          </p:nvPr>
        </p:nvGraphicFramePr>
        <p:xfrm>
          <a:off x="400050" y="885831"/>
          <a:ext cx="8420100" cy="5572837"/>
        </p:xfrm>
        <a:graphic>
          <a:graphicData uri="http://schemas.openxmlformats.org/drawingml/2006/table">
            <a:tbl>
              <a:tblPr>
                <a:tableStyleId>{5C22544A-7EE6-4342-B048-85BDC9FD1C3A}</a:tableStyleId>
              </a:tblPr>
              <a:tblGrid>
                <a:gridCol w="2185840"/>
                <a:gridCol w="5110554"/>
                <a:gridCol w="1123706"/>
              </a:tblGrid>
              <a:tr h="284009">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機關</a:t>
                      </a:r>
                      <a:r>
                        <a:rPr lang="en-US" altLang="zh-TW" sz="1200" b="1" u="none" strike="noStrike" dirty="0">
                          <a:effectLst/>
                          <a:latin typeface="微軟正黑體" panose="020B0604030504040204" pitchFamily="34" charset="-120"/>
                          <a:ea typeface="微軟正黑體" panose="020B0604030504040204" pitchFamily="34" charset="-120"/>
                        </a:rPr>
                        <a:t>(</a:t>
                      </a:r>
                      <a:r>
                        <a:rPr lang="zh-TW" altLang="en-US" sz="1200" b="1" u="none" strike="noStrike" dirty="0">
                          <a:effectLst/>
                          <a:latin typeface="微軟正黑體" panose="020B0604030504040204" pitchFamily="34" charset="-120"/>
                          <a:ea typeface="微軟正黑體" panose="020B0604030504040204" pitchFamily="34" charset="-120"/>
                        </a:rPr>
                        <a:t>基金</a:t>
                      </a:r>
                      <a:r>
                        <a:rPr lang="en-US" altLang="zh-TW" sz="1200" b="1" u="none" strike="noStrike" dirty="0">
                          <a:effectLst/>
                          <a:latin typeface="微軟正黑體" panose="020B0604030504040204" pitchFamily="34" charset="-120"/>
                          <a:ea typeface="微軟正黑體" panose="020B0604030504040204" pitchFamily="34" charset="-120"/>
                        </a:rPr>
                        <a:t>)</a:t>
                      </a:r>
                      <a:r>
                        <a:rPr lang="zh-TW" altLang="en-US" sz="1200" b="1" u="none" strike="noStrike" dirty="0">
                          <a:effectLst/>
                          <a:latin typeface="微軟正黑體" panose="020B0604030504040204" pitchFamily="34" charset="-120"/>
                          <a:ea typeface="微軟正黑體" panose="020B0604030504040204" pitchFamily="34" charset="-120"/>
                        </a:rPr>
                        <a:t>名稱</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u="none" strike="noStrike" dirty="0" smtClean="0">
                          <a:effectLst/>
                          <a:latin typeface="微軟正黑體" panose="020B0604030504040204" pitchFamily="34" charset="-120"/>
                          <a:ea typeface="微軟正黑體" panose="020B0604030504040204" pitchFamily="34" charset="-120"/>
                        </a:rPr>
                        <a:t>計畫項目</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預算案數</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ctr" fontAlgn="t"/>
                      <a:r>
                        <a:rPr lang="zh-TW" altLang="en-US" sz="1200" b="1" u="none" strike="noStrike" dirty="0">
                          <a:effectLst/>
                          <a:latin typeface="微軟正黑體" panose="020B0604030504040204" pitchFamily="34" charset="-120"/>
                          <a:ea typeface="微軟正黑體" panose="020B0604030504040204" pitchFamily="34" charset="-120"/>
                        </a:rPr>
                        <a:t>總    計</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150,346,518</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工務局主管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71,105,000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smtClean="0">
                          <a:effectLst/>
                          <a:latin typeface="微軟正黑體" panose="020B0604030504040204" pitchFamily="34" charset="-120"/>
                          <a:ea typeface="微軟正黑體" panose="020B0604030504040204" pitchFamily="34" charset="-120"/>
                        </a:rPr>
                        <a:t>水利</a:t>
                      </a:r>
                      <a:r>
                        <a:rPr lang="zh-TW" altLang="en-US" sz="1200" u="none" strike="noStrike" dirty="0">
                          <a:effectLst/>
                          <a:latin typeface="微軟正黑體" panose="020B0604030504040204" pitchFamily="34" charset="-120"/>
                          <a:ea typeface="微軟正黑體" panose="020B0604030504040204" pitchFamily="34" charset="-120"/>
                        </a:rPr>
                        <a:t>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零星排水改善工程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12,000,000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水利工程處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河川設施檢修改善及新建工程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2,000,000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水利工程處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全市堤防美化工程</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第</a:t>
                      </a:r>
                      <a:r>
                        <a:rPr lang="en-US" altLang="zh-TW" sz="1200" u="none" strike="noStrike" dirty="0">
                          <a:effectLst/>
                          <a:latin typeface="微軟正黑體" panose="020B0604030504040204" pitchFamily="34" charset="-120"/>
                          <a:ea typeface="微軟正黑體" panose="020B0604030504040204" pitchFamily="34" charset="-120"/>
                        </a:rPr>
                        <a:t>4</a:t>
                      </a:r>
                      <a:r>
                        <a:rPr lang="zh-TW" altLang="en-US" sz="1200" u="none" strike="noStrike" dirty="0">
                          <a:effectLst/>
                          <a:latin typeface="微軟正黑體" panose="020B0604030504040204" pitchFamily="34" charset="-120"/>
                          <a:ea typeface="微軟正黑體" panose="020B0604030504040204" pitchFamily="34" charset="-120"/>
                        </a:rPr>
                        <a:t>期</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新建工程處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altLang="zh-TW" sz="1200" u="none" strike="noStrike" dirty="0">
                          <a:effectLst/>
                          <a:latin typeface="微軟正黑體" panose="020B0604030504040204" pitchFamily="34" charset="-120"/>
                          <a:ea typeface="微軟正黑體" panose="020B0604030504040204" pitchFamily="34" charset="-120"/>
                        </a:rPr>
                        <a:t>107</a:t>
                      </a:r>
                      <a:r>
                        <a:rPr lang="zh-TW" altLang="en-US" sz="1200" u="none" strike="noStrike" dirty="0">
                          <a:effectLst/>
                          <a:latin typeface="微軟正黑體" panose="020B0604030504040204" pitchFamily="34" charset="-120"/>
                          <a:ea typeface="微軟正黑體" panose="020B0604030504040204" pitchFamily="34" charset="-120"/>
                        </a:rPr>
                        <a:t>年度道路改善及維護工程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25,500,000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新建工程處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altLang="zh-TW" sz="1200" u="none" strike="noStrike" dirty="0">
                          <a:effectLst/>
                          <a:latin typeface="微軟正黑體" panose="020B0604030504040204" pitchFamily="34" charset="-120"/>
                          <a:ea typeface="微軟正黑體" panose="020B0604030504040204" pitchFamily="34" charset="-120"/>
                        </a:rPr>
                        <a:t>107</a:t>
                      </a:r>
                      <a:r>
                        <a:rPr lang="zh-TW" altLang="en-US" sz="1200" u="none" strike="noStrike" dirty="0">
                          <a:effectLst/>
                          <a:latin typeface="微軟正黑體" panose="020B0604030504040204" pitchFamily="34" charset="-120"/>
                          <a:ea typeface="微軟正黑體" panose="020B0604030504040204" pitchFamily="34" charset="-120"/>
                        </a:rPr>
                        <a:t>年度人行道改善工程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21,155,000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新建工程處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altLang="zh-TW" sz="1200" u="none" strike="noStrike" dirty="0">
                          <a:effectLst/>
                          <a:latin typeface="微軟正黑體" panose="020B0604030504040204" pitchFamily="34" charset="-120"/>
                          <a:ea typeface="微軟正黑體" panose="020B0604030504040204" pitchFamily="34" charset="-120"/>
                        </a:rPr>
                        <a:t>107</a:t>
                      </a:r>
                      <a:r>
                        <a:rPr lang="zh-TW" altLang="en-US" sz="1200" u="none" strike="noStrike" dirty="0">
                          <a:effectLst/>
                          <a:latin typeface="微軟正黑體" panose="020B0604030504040204" pitchFamily="34" charset="-120"/>
                          <a:ea typeface="微軟正黑體" panose="020B0604030504040204" pitchFamily="34" charset="-120"/>
                        </a:rPr>
                        <a:t>年度橋涵改善工程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800,000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臺北市</a:t>
                      </a:r>
                      <a:r>
                        <a:rPr lang="en-US" altLang="zh-TW" sz="1200" u="none" strike="noStrike" dirty="0">
                          <a:effectLst/>
                          <a:latin typeface="微軟正黑體" panose="020B0604030504040204" pitchFamily="34" charset="-120"/>
                          <a:ea typeface="微軟正黑體" panose="020B0604030504040204" pitchFamily="34" charset="-120"/>
                        </a:rPr>
                        <a:t>12</a:t>
                      </a:r>
                      <a:r>
                        <a:rPr lang="zh-TW" altLang="en-US" sz="1200" u="none" strike="noStrike" dirty="0">
                          <a:effectLst/>
                          <a:latin typeface="微軟正黑體" panose="020B0604030504040204" pitchFamily="34" charset="-120"/>
                          <a:ea typeface="微軟正黑體" panose="020B0604030504040204" pitchFamily="34" charset="-120"/>
                        </a:rPr>
                        <a:t>行政區所轄鄰里公園整建及社區環境改造工程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a:effectLst/>
                          <a:latin typeface="微軟正黑體" panose="020B0604030504040204" pitchFamily="34" charset="-120"/>
                          <a:ea typeface="微軟正黑體" panose="020B0604030504040204" pitchFamily="34" charset="-120"/>
                        </a:rPr>
                        <a:t>3,000,000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青年公園管理所所轄公園整建工程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a:effectLst/>
                          <a:latin typeface="微軟正黑體" panose="020B0604030504040204" pitchFamily="34" charset="-120"/>
                          <a:ea typeface="微軟正黑體" panose="020B0604030504040204" pitchFamily="34" charset="-120"/>
                        </a:rPr>
                        <a:t>450,000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綠化教室及園藝展覽館講師鐘點費</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艋舺公園景觀噴泉等機電設施委外維護</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南港公園管理所所轄公園整建工程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1,400,000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公園路燈工程管理處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花卉試驗中心所轄公園整建工程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2,200,000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大地工程處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登山步道緊急處理工程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750,000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大地工程處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山區道路緊急處理工程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1,250,000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marL="0" algn="l" defTabSz="914400" rtl="0" eaLnBrk="1" fontAlgn="t" latinLnBrk="0" hangingPunct="1"/>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環境保護局主管</a:t>
                      </a: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3,078,000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環境保護局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山水綠生態公園共融式遊樂設施工程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3,078,000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marL="0" algn="l" defTabSz="914400" rtl="0" eaLnBrk="1" fontAlgn="t" latinLnBrk="0" hangingPunct="1"/>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文化局主管</a:t>
                      </a: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1,250,000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00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文化局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推動文化生活圈及生活美學館推廣活動等計畫、推動社區總體營造及文化活動等推廣計畫 </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1,250,000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marL="0" algn="l" defTabSz="914400" rtl="0" eaLnBrk="1" fontAlgn="t" latinLnBrk="0" hangingPunct="1"/>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消防局主管</a:t>
                      </a: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3,505,792</a:t>
                      </a:r>
                      <a:endParaRPr lang="en-US" altLang="zh-TW"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消防局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空地美化工程</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安東綠茵園</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3,505,792</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marL="0" algn="l" defTabSz="914400" rtl="0" eaLnBrk="1" fontAlgn="t" latinLnBrk="0" hangingPunct="1"/>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觀光傳播局主管</a:t>
                      </a: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100,000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觀光傳播局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遊程推廣費</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marL="0" algn="l" defTabSz="914400" rtl="0" eaLnBrk="1" fontAlgn="t" latinLnBrk="0" hangingPunct="1"/>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體育局主管</a:t>
                      </a:r>
                    </a:p>
                  </a:txBody>
                  <a:tcPr marL="84469"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6,000,00</a:t>
                      </a:r>
                      <a:r>
                        <a:rPr lang="en-US" altLang="zh-TW" sz="1200" b="1" u="none" strike="noStrike" dirty="0" smtClean="0">
                          <a:effectLst/>
                          <a:latin typeface="微軟正黑體" panose="020B0604030504040204" pitchFamily="34" charset="-120"/>
                          <a:ea typeface="微軟正黑體" panose="020B0604030504040204" pitchFamily="34" charset="-120"/>
                        </a:rPr>
                        <a:t>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735">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體育局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8938"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轄管運動場區整建工程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6,000,000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4948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1"/>
          </p:nvPr>
        </p:nvSpPr>
        <p:spPr>
          <a:xfrm>
            <a:off x="3028950" y="6575426"/>
            <a:ext cx="3086100" cy="365125"/>
          </a:xfrm>
        </p:spPr>
        <p:txBody>
          <a:bodyPr/>
          <a:lstStyle/>
          <a:p>
            <a:fld id="{7CFA93DC-38C4-448B-BB12-31B4DB377945}" type="slidenum">
              <a:rPr lang="en-US" altLang="zh-TW" smtClean="0">
                <a:solidFill>
                  <a:prstClr val="black">
                    <a:tint val="75000"/>
                  </a:prstClr>
                </a:solidFill>
              </a:rPr>
              <a:pPr/>
              <a:t>14</a:t>
            </a:fld>
            <a:endParaRPr lang="en-US" altLang="zh-TW" dirty="0">
              <a:solidFill>
                <a:prstClr val="black">
                  <a:tint val="75000"/>
                </a:prstClr>
              </a:solidFill>
            </a:endParaRPr>
          </a:p>
        </p:txBody>
      </p:sp>
      <p:sp>
        <p:nvSpPr>
          <p:cNvPr id="10" name="矩形 6"/>
          <p:cNvSpPr>
            <a:spLocks noChangeArrowheads="1"/>
          </p:cNvSpPr>
          <p:nvPr/>
        </p:nvSpPr>
        <p:spPr bwMode="auto">
          <a:xfrm>
            <a:off x="7865110" y="582974"/>
            <a:ext cx="1082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FontTx/>
              <a:buNone/>
            </a:pPr>
            <a:r>
              <a:rPr kumimoji="1" lang="zh-TW" altLang="en-US" sz="1000" dirty="0" smtClean="0">
                <a:solidFill>
                  <a:srgbClr val="000000"/>
                </a:solidFill>
                <a:latin typeface="微軟正黑體" panose="020B0604030504040204" pitchFamily="34" charset="-120"/>
                <a:ea typeface="微軟正黑體" panose="020B0604030504040204" pitchFamily="34" charset="-120"/>
              </a:rPr>
              <a:t>單位：新臺幣元</a:t>
            </a:r>
          </a:p>
        </p:txBody>
      </p:sp>
      <p:sp>
        <p:nvSpPr>
          <p:cNvPr id="11" name="矩形 5"/>
          <p:cNvSpPr>
            <a:spLocks noChangeArrowheads="1"/>
          </p:cNvSpPr>
          <p:nvPr/>
        </p:nvSpPr>
        <p:spPr bwMode="auto">
          <a:xfrm>
            <a:off x="1472998" y="275793"/>
            <a:ext cx="63321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FontTx/>
              <a:buNone/>
            </a:pPr>
            <a:r>
              <a:rPr kumimoji="1" lang="en-US" altLang="zh-TW" sz="2200" b="1" dirty="0" smtClean="0">
                <a:solidFill>
                  <a:srgbClr val="115964"/>
                </a:solidFill>
                <a:latin typeface="微軟正黑體" panose="020B0604030504040204" pitchFamily="34" charset="-120"/>
                <a:ea typeface="微軟正黑體" panose="020B0604030504040204" pitchFamily="34" charset="-120"/>
              </a:rPr>
              <a:t>107</a:t>
            </a:r>
            <a:r>
              <a:rPr kumimoji="1" lang="zh-TW" altLang="en-US" sz="2200" b="1" dirty="0">
                <a:solidFill>
                  <a:srgbClr val="115964"/>
                </a:solidFill>
                <a:latin typeface="微軟正黑體" panose="020B0604030504040204" pitchFamily="34" charset="-120"/>
                <a:ea typeface="微軟正黑體" panose="020B0604030504040204" pitchFamily="34" charset="-120"/>
              </a:rPr>
              <a:t>年度預算案公民</a:t>
            </a:r>
            <a:r>
              <a:rPr kumimoji="1" lang="zh-TW" altLang="en-US" sz="2200" b="1" dirty="0" smtClean="0">
                <a:solidFill>
                  <a:srgbClr val="115964"/>
                </a:solidFill>
                <a:latin typeface="微軟正黑體" panose="020B0604030504040204" pitchFamily="34" charset="-120"/>
                <a:ea typeface="微軟正黑體" panose="020B0604030504040204" pitchFamily="34" charset="-120"/>
              </a:rPr>
              <a:t>提案參與式預算項目編列情形</a:t>
            </a:r>
            <a:endParaRPr kumimoji="1" lang="zh-TW" altLang="en-US" sz="2200" dirty="0" smtClean="0">
              <a:solidFill>
                <a:srgbClr val="115964"/>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668699941"/>
              </p:ext>
            </p:extLst>
          </p:nvPr>
        </p:nvGraphicFramePr>
        <p:xfrm>
          <a:off x="400050" y="828675"/>
          <a:ext cx="8429625" cy="5796614"/>
        </p:xfrm>
        <a:graphic>
          <a:graphicData uri="http://schemas.openxmlformats.org/drawingml/2006/table">
            <a:tbl>
              <a:tblPr>
                <a:tableStyleId>{5C22544A-7EE6-4342-B048-85BDC9FD1C3A}</a:tableStyleId>
              </a:tblPr>
              <a:tblGrid>
                <a:gridCol w="2057400"/>
                <a:gridCol w="5419725"/>
                <a:gridCol w="952500"/>
              </a:tblGrid>
              <a:tr h="292347">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機關</a:t>
                      </a:r>
                      <a:r>
                        <a:rPr lang="en-US" altLang="zh-TW" sz="1200" b="1" u="none" strike="noStrike" dirty="0">
                          <a:effectLst/>
                          <a:latin typeface="微軟正黑體" panose="020B0604030504040204" pitchFamily="34" charset="-120"/>
                          <a:ea typeface="微軟正黑體" panose="020B0604030504040204" pitchFamily="34" charset="-120"/>
                        </a:rPr>
                        <a:t>(</a:t>
                      </a:r>
                      <a:r>
                        <a:rPr lang="zh-TW" altLang="en-US" sz="1200" b="1" u="none" strike="noStrike" dirty="0">
                          <a:effectLst/>
                          <a:latin typeface="微軟正黑體" panose="020B0604030504040204" pitchFamily="34" charset="-120"/>
                          <a:ea typeface="微軟正黑體" panose="020B0604030504040204" pitchFamily="34" charset="-120"/>
                        </a:rPr>
                        <a:t>基金</a:t>
                      </a:r>
                      <a:r>
                        <a:rPr lang="en-US" altLang="zh-TW" sz="1200" b="1" u="none" strike="noStrike" dirty="0">
                          <a:effectLst/>
                          <a:latin typeface="微軟正黑體" panose="020B0604030504040204" pitchFamily="34" charset="-120"/>
                          <a:ea typeface="微軟正黑體" panose="020B0604030504040204" pitchFamily="34" charset="-120"/>
                        </a:rPr>
                        <a:t>)</a:t>
                      </a:r>
                      <a:r>
                        <a:rPr lang="zh-TW" altLang="en-US" sz="1200" b="1" u="none" strike="noStrike" dirty="0">
                          <a:effectLst/>
                          <a:latin typeface="微軟正黑體" panose="020B0604030504040204" pitchFamily="34" charset="-120"/>
                          <a:ea typeface="微軟正黑體" panose="020B0604030504040204" pitchFamily="34" charset="-120"/>
                        </a:rPr>
                        <a:t>名稱</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u="none" strike="noStrike" dirty="0" smtClean="0">
                          <a:effectLst/>
                          <a:latin typeface="微軟正黑體" panose="020B0604030504040204" pitchFamily="34" charset="-120"/>
                          <a:ea typeface="微軟正黑體" panose="020B0604030504040204" pitchFamily="34" charset="-120"/>
                        </a:rPr>
                        <a:t>計畫項目</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預算案數</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93" marR="4693" marT="4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資訊局主管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a:effectLst/>
                          <a:latin typeface="微軟正黑體" panose="020B0604030504040204" pitchFamily="34" charset="-120"/>
                          <a:ea typeface="微軟正黑體" panose="020B0604030504040204" pitchFamily="34" charset="-120"/>
                        </a:rPr>
                        <a:t>　</a:t>
                      </a: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b="1" u="none" strike="noStrike" dirty="0">
                          <a:effectLst/>
                          <a:latin typeface="微軟正黑體" panose="020B0604030504040204" pitchFamily="34" charset="-120"/>
                          <a:ea typeface="微軟正黑體" panose="020B0604030504040204" pitchFamily="34" charset="-120"/>
                        </a:rPr>
                        <a:t> </a:t>
                      </a:r>
                      <a:r>
                        <a:rPr lang="en-US" altLang="zh-TW" sz="1200" b="1" u="none" strike="noStrike" dirty="0" smtClean="0">
                          <a:effectLst/>
                          <a:latin typeface="微軟正黑體" panose="020B0604030504040204" pitchFamily="34" charset="-120"/>
                          <a:ea typeface="微軟正黑體" panose="020B0604030504040204" pitchFamily="34" charset="-120"/>
                        </a:rPr>
                        <a:t>6,000,000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資訊局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a:effectLst/>
                          <a:latin typeface="微軟正黑體" panose="020B0604030504040204" pitchFamily="34" charset="-120"/>
                          <a:ea typeface="微軟正黑體" panose="020B0604030504040204" pitchFamily="34" charset="-120"/>
                        </a:rPr>
                        <a:t>強化數位關懷增進數位機會推動相關費用</a:t>
                      </a: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6,000,000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kern="1200" smtClean="0">
                          <a:solidFill>
                            <a:schemeClr val="dk1"/>
                          </a:solidFill>
                          <a:effectLst/>
                          <a:latin typeface="微軟正黑體" panose="020B0604030504040204" pitchFamily="34" charset="-120"/>
                          <a:ea typeface="微軟正黑體" panose="020B0604030504040204" pitchFamily="34" charset="-120"/>
                          <a:cs typeface="+mn-cs"/>
                        </a:rPr>
                        <a:t>市政府</a:t>
                      </a:r>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主管</a:t>
                      </a: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10,873,894</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信義區公所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a:effectLst/>
                          <a:latin typeface="微軟正黑體" panose="020B0604030504040204" pitchFamily="34" charset="-120"/>
                          <a:ea typeface="微軟正黑體" panose="020B0604030504040204" pitchFamily="34" charset="-120"/>
                        </a:rPr>
                        <a:t>四育區民活動中心新建工程</a:t>
                      </a:r>
                      <a:endParaRPr lang="zh-TW" alt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10,843,894</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內湖區公所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a:effectLst/>
                          <a:latin typeface="微軟正黑體" panose="020B0604030504040204" pitchFamily="34" charset="-120"/>
                          <a:ea typeface="微軟正黑體" panose="020B0604030504040204" pitchFamily="34" charset="-120"/>
                        </a:rPr>
                        <a:t>藝文活動</a:t>
                      </a:r>
                      <a:r>
                        <a:rPr lang="en-US" altLang="zh-TW" sz="1200" u="none" strike="noStrike">
                          <a:effectLst/>
                          <a:latin typeface="微軟正黑體" panose="020B0604030504040204" pitchFamily="34" charset="-120"/>
                          <a:ea typeface="微軟正黑體" panose="020B0604030504040204" pitchFamily="34" charset="-120"/>
                        </a:rPr>
                        <a:t>(</a:t>
                      </a:r>
                      <a:r>
                        <a:rPr lang="zh-TW" altLang="en-US" sz="1200" u="none" strike="noStrike">
                          <a:effectLst/>
                          <a:latin typeface="微軟正黑體" panose="020B0604030504040204" pitchFamily="34" charset="-120"/>
                          <a:ea typeface="微軟正黑體" panose="020B0604030504040204" pitchFamily="34" charset="-120"/>
                        </a:rPr>
                        <a:t>列入內湖巡寶走讀系列活動</a:t>
                      </a:r>
                      <a:r>
                        <a:rPr lang="en-US" altLang="zh-TW" sz="1200" u="none" strike="noStrike">
                          <a:effectLst/>
                          <a:latin typeface="微軟正黑體" panose="020B0604030504040204" pitchFamily="34" charset="-120"/>
                          <a:ea typeface="微軟正黑體" panose="020B0604030504040204" pitchFamily="34" charset="-120"/>
                        </a:rPr>
                        <a:t>)</a:t>
                      </a:r>
                      <a:endParaRPr lang="en-US" altLang="zh-TW"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30,000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民政局主管</a:t>
                      </a: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a:effectLst/>
                          <a:latin typeface="微軟正黑體" panose="020B0604030504040204" pitchFamily="34" charset="-120"/>
                          <a:ea typeface="微軟正黑體" panose="020B0604030504040204" pitchFamily="34" charset="-120"/>
                        </a:rPr>
                        <a:t>　</a:t>
                      </a:r>
                      <a:endParaRPr lang="zh-TW" altLang="en-US" sz="1200" b="1" i="0" u="none" strike="noStrike">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110,000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510">
                <a:tc>
                  <a:txBody>
                    <a:bodyPr/>
                    <a:lstStyle/>
                    <a:p>
                      <a:pPr algn="l" fontAlgn="t"/>
                      <a:r>
                        <a:rPr lang="zh-TW" altLang="en-US" sz="1200" u="none" strike="noStrike" dirty="0" smtClean="0">
                          <a:effectLst/>
                          <a:latin typeface="微軟正黑體" panose="020B0604030504040204" pitchFamily="34" charset="-120"/>
                          <a:ea typeface="微軟正黑體" panose="020B0604030504040204" pitchFamily="34" charset="-120"/>
                        </a:rPr>
                        <a:t>民政局</a:t>
                      </a:r>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中山區公所執行</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基層藝文活動</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宣導永靜公園賞櫻趣，白天夜晚都美麗</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10,000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民政局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辦理單身聯誼活動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a:effectLst/>
                          <a:latin typeface="微軟正黑體" panose="020B0604030504040204" pitchFamily="34" charset="-120"/>
                          <a:ea typeface="微軟正黑體" panose="020B0604030504040204" pitchFamily="34" charset="-120"/>
                        </a:rPr>
                        <a:t>100,000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產業發展局主管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smtClean="0">
                          <a:effectLst/>
                          <a:latin typeface="微軟正黑體" panose="020B0604030504040204" pitchFamily="34" charset="-120"/>
                          <a:ea typeface="微軟正黑體" panose="020B0604030504040204" pitchFamily="34" charset="-120"/>
                        </a:rPr>
                        <a:t>2,300,000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78">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產業發展局</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補助本市各級農會或農業相關單位，辦理臺北市農業振興方案各項計畫</a:t>
                      </a:r>
                      <a:r>
                        <a:rPr lang="zh-TW" altLang="en-US" sz="1200" u="none" strike="noStrike" dirty="0" smtClean="0">
                          <a:effectLst/>
                          <a:latin typeface="微軟正黑體" panose="020B0604030504040204" pitchFamily="34" charset="-120"/>
                          <a:ea typeface="微軟正黑體" panose="020B0604030504040204" pitchFamily="34" charset="-120"/>
                        </a:rPr>
                        <a:t>經費</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1,200,000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4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市場處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辦理農產品運銷等相關計畫補助款，改善批發市場環境，提升承銷作業效率，提高進場消費者滿意度，促進交易公平性及決價機制透明</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經常支出</a:t>
                      </a:r>
                      <a:r>
                        <a:rPr lang="en-US" altLang="zh-TW" sz="1200" u="none" strike="noStrike" dirty="0" smtClean="0">
                          <a:effectLst/>
                          <a:latin typeface="微軟正黑體" panose="020B0604030504040204" pitchFamily="34" charset="-120"/>
                          <a:ea typeface="微軟正黑體" panose="020B0604030504040204" pitchFamily="34" charset="-120"/>
                        </a:rPr>
                        <a:t>)</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4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臺北市市場發展基金</a:t>
                      </a:r>
                      <a:br>
                        <a:rPr lang="zh-TW" altLang="en-US" sz="1200" u="none" strike="noStrike" dirty="0">
                          <a:effectLst/>
                          <a:latin typeface="微軟正黑體" panose="020B0604030504040204" pitchFamily="34" charset="-120"/>
                          <a:ea typeface="微軟正黑體" panose="020B0604030504040204" pitchFamily="34" charset="-120"/>
                        </a:rPr>
                      </a:b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市場處</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執行「提升臺北市傳統市場營運及服務品質方案」</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輔導臺北市傳統市場營運及行銷推廣</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交通局主管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b="1" u="none" strike="noStrike" dirty="0">
                          <a:effectLst/>
                          <a:latin typeface="微軟正黑體" panose="020B0604030504040204" pitchFamily="34" charset="-120"/>
                          <a:ea typeface="微軟正黑體" panose="020B0604030504040204" pitchFamily="34" charset="-120"/>
                        </a:rPr>
                        <a:t>22,799,000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交通管制工程處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交通標線工程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a:effectLst/>
                          <a:latin typeface="微軟正黑體" panose="020B0604030504040204" pitchFamily="34" charset="-120"/>
                          <a:ea typeface="微軟正黑體" panose="020B0604030504040204" pitchFamily="34" charset="-120"/>
                        </a:rPr>
                        <a:t>524,000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公共運輸處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汰換及增購公車動態系統智慧型站牌</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獨立式</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a:effectLst/>
                          <a:latin typeface="微軟正黑體" panose="020B0604030504040204" pitchFamily="34" charset="-120"/>
                          <a:ea typeface="微軟正黑體" panose="020B0604030504040204" pitchFamily="34" charset="-120"/>
                        </a:rPr>
                        <a:t>16,000,000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4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公有收費停車場基金</a:t>
                      </a:r>
                      <a:br>
                        <a:rPr lang="zh-TW" altLang="en-US" sz="1200" u="none" strike="noStrike" dirty="0">
                          <a:effectLst/>
                          <a:latin typeface="微軟正黑體" panose="020B0604030504040204" pitchFamily="34" charset="-120"/>
                          <a:ea typeface="微軟正黑體" panose="020B0604030504040204" pitchFamily="34" charset="-120"/>
                        </a:rPr>
                      </a:b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停車管理工程處</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內湖</a:t>
                      </a:r>
                      <a:r>
                        <a:rPr lang="en-US" altLang="zh-TW" sz="1200" u="none" strike="noStrike" dirty="0">
                          <a:effectLst/>
                          <a:latin typeface="微軟正黑體" panose="020B0604030504040204" pitchFamily="34" charset="-120"/>
                          <a:ea typeface="微軟正黑體" panose="020B0604030504040204" pitchFamily="34" charset="-120"/>
                        </a:rPr>
                        <a:t>321K01</a:t>
                      </a:r>
                      <a:r>
                        <a:rPr lang="zh-TW" altLang="en-US" sz="1200" u="none" strike="noStrike" dirty="0">
                          <a:effectLst/>
                          <a:latin typeface="微軟正黑體" panose="020B0604030504040204" pitchFamily="34" charset="-120"/>
                          <a:ea typeface="微軟正黑體" panose="020B0604030504040204" pitchFamily="34" charset="-120"/>
                        </a:rPr>
                        <a:t>停車場新建工程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6,275,000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都市發展局主管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b="1" u="none" strike="noStrike" dirty="0">
                          <a:effectLst/>
                          <a:latin typeface="微軟正黑體" panose="020B0604030504040204" pitchFamily="34" charset="-120"/>
                          <a:ea typeface="微軟正黑體" panose="020B0604030504040204" pitchFamily="34" charset="-120"/>
                        </a:rPr>
                        <a:t> </a:t>
                      </a:r>
                      <a:r>
                        <a:rPr lang="en-US" altLang="zh-TW" sz="1200" b="1" u="none" strike="noStrike" dirty="0" smtClean="0">
                          <a:effectLst/>
                          <a:latin typeface="微軟正黑體" panose="020B0604030504040204" pitchFamily="34" charset="-120"/>
                          <a:ea typeface="微軟正黑體" panose="020B0604030504040204" pitchFamily="34" charset="-120"/>
                        </a:rPr>
                        <a:t>17,425,872</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137">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臺北市住宅基金</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各出租國宅、停車場維修費</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17,425,872</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020">
                <a:tc>
                  <a:txBody>
                    <a:bodyPr/>
                    <a:lstStyle/>
                    <a:p>
                      <a:pPr algn="l" fontAlgn="t"/>
                      <a:r>
                        <a:rPr lang="zh-TW" altLang="en-US" sz="1200" b="1" u="none" strike="noStrike" dirty="0">
                          <a:effectLst/>
                          <a:latin typeface="微軟正黑體" panose="020B0604030504040204" pitchFamily="34" charset="-120"/>
                          <a:ea typeface="微軟正黑體" panose="020B0604030504040204" pitchFamily="34" charset="-120"/>
                        </a:rPr>
                        <a:t>教育局主管</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1566"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zh-TW" altLang="en-US" sz="1200" u="none" strike="noStrike" dirty="0">
                          <a:effectLst/>
                          <a:latin typeface="微軟正黑體" panose="020B0604030504040204" pitchFamily="34" charset="-120"/>
                          <a:ea typeface="微軟正黑體" panose="020B0604030504040204" pitchFamily="34" charset="-120"/>
                        </a:rPr>
                        <a:t>  </a:t>
                      </a:r>
                      <a:r>
                        <a:rPr lang="en-US" altLang="zh-TW" sz="1200" b="1" u="none" strike="noStrike" dirty="0" smtClean="0">
                          <a:effectLst/>
                          <a:latin typeface="微軟正黑體" panose="020B0604030504040204" pitchFamily="34" charset="-120"/>
                          <a:ea typeface="微軟正黑體" panose="020B0604030504040204" pitchFamily="34" charset="-120"/>
                        </a:rPr>
                        <a:t>5,798,960</a:t>
                      </a: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502">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地方教育發展</a:t>
                      </a:r>
                      <a:r>
                        <a:rPr lang="zh-TW" altLang="en-US" sz="1200" u="none" strike="noStrike" dirty="0" smtClean="0">
                          <a:effectLst/>
                          <a:latin typeface="微軟正黑體" panose="020B0604030504040204" pitchFamily="34" charset="-120"/>
                          <a:ea typeface="微軟正黑體" panose="020B0604030504040204" pitchFamily="34" charset="-120"/>
                        </a:rPr>
                        <a:t>基金</a:t>
                      </a:r>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教育局</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所屬學校校園空間活化所需搬遷及整修費用、國小校園教學與學習空間優化方案</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900,000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4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地方教育發展</a:t>
                      </a:r>
                      <a:r>
                        <a:rPr lang="zh-TW" altLang="en-US" sz="1200" u="none" strike="noStrike" dirty="0" smtClean="0">
                          <a:effectLst/>
                          <a:latin typeface="微軟正黑體" panose="020B0604030504040204" pitchFamily="34" charset="-120"/>
                          <a:ea typeface="微軟正黑體" panose="020B0604030504040204" pitchFamily="34" charset="-120"/>
                        </a:rPr>
                        <a:t>基金</a:t>
                      </a:r>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教育局</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配合教育部補助辦理老人教育活動計畫教育局自籌經費；補助樂齡學習中心及樂齡學堂開辦課程與</a:t>
                      </a:r>
                      <a:r>
                        <a:rPr lang="zh-TW" altLang="en-US" sz="1200" u="none" strike="noStrike" dirty="0" smtClean="0">
                          <a:effectLst/>
                          <a:latin typeface="微軟正黑體" panose="020B0604030504040204" pitchFamily="34" charset="-120"/>
                          <a:ea typeface="微軟正黑體" panose="020B0604030504040204" pitchFamily="34" charset="-120"/>
                        </a:rPr>
                        <a:t>活動</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20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地方教育發展</a:t>
                      </a:r>
                      <a:r>
                        <a:rPr lang="zh-TW" altLang="en-US" sz="1200" u="none" strike="noStrike" dirty="0" smtClean="0">
                          <a:effectLst/>
                          <a:latin typeface="微軟正黑體" panose="020B0604030504040204" pitchFamily="34" charset="-120"/>
                          <a:ea typeface="微軟正黑體" panose="020B0604030504040204" pitchFamily="34" charset="-120"/>
                        </a:rPr>
                        <a:t>基金</a:t>
                      </a:r>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教育局</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無遮簷人行道環境美化工程</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0" algn="just" defTabSz="895350" fontAlgn="t"/>
                      <a:r>
                        <a:rPr lang="zh-TW" altLang="en-US" sz="1200" u="none" strike="noStrike" dirty="0" smtClean="0">
                          <a:effectLst/>
                          <a:latin typeface="微軟正黑體" panose="020B0604030504040204" pitchFamily="34" charset="-120"/>
                          <a:ea typeface="微軟正黑體" panose="020B0604030504040204" pitchFamily="34" charset="-120"/>
                        </a:rPr>
                        <a:t>     </a:t>
                      </a:r>
                      <a:r>
                        <a:rPr lang="en-US" altLang="zh-TW" sz="1200" u="none" strike="noStrike" dirty="0" smtClean="0">
                          <a:effectLst/>
                          <a:latin typeface="微軟正黑體" panose="020B0604030504040204" pitchFamily="34" charset="-120"/>
                          <a:ea typeface="微軟正黑體" panose="020B0604030504040204" pitchFamily="34" charset="-120"/>
                        </a:rPr>
                        <a:t>998,960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550">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地方教育發展</a:t>
                      </a:r>
                      <a:r>
                        <a:rPr lang="zh-TW" altLang="en-US" sz="1200" u="none" strike="noStrike" dirty="0" smtClean="0">
                          <a:effectLst/>
                          <a:latin typeface="微軟正黑體" panose="020B0604030504040204" pitchFamily="34" charset="-120"/>
                          <a:ea typeface="微軟正黑體" panose="020B0604030504040204" pitchFamily="34" charset="-120"/>
                        </a:rPr>
                        <a:t>基金</a:t>
                      </a:r>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教育局</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委託民間團體辦理社區大學</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200,000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49">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地方教育發展</a:t>
                      </a:r>
                      <a:r>
                        <a:rPr lang="zh-TW" altLang="en-US" sz="1200" u="none" strike="noStrike" dirty="0" smtClean="0">
                          <a:effectLst/>
                          <a:latin typeface="微軟正黑體" panose="020B0604030504040204" pitchFamily="34" charset="-120"/>
                          <a:ea typeface="微軟正黑體" panose="020B0604030504040204" pitchFamily="34" charset="-120"/>
                        </a:rPr>
                        <a:t>基金</a:t>
                      </a:r>
                      <a:endParaRPr lang="en-US" altLang="zh-TW" sz="1200" u="none" strike="noStrike" dirty="0" smtClean="0">
                        <a:effectLst/>
                        <a:latin typeface="微軟正黑體" panose="020B0604030504040204" pitchFamily="34" charset="-120"/>
                        <a:ea typeface="微軟正黑體" panose="020B0604030504040204" pitchFamily="34" charset="-120"/>
                      </a:endParaRPr>
                    </a:p>
                    <a:p>
                      <a:pPr algn="l" fontAlgn="t"/>
                      <a:r>
                        <a:rPr lang="en-US" altLang="zh-TW" sz="1200" u="none" strike="noStrike" dirty="0" smtClean="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民族國小</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63133"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增設幼兒園設施</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zh-TW" sz="1200" u="none" strike="noStrike" dirty="0" smtClean="0">
                          <a:effectLst/>
                          <a:latin typeface="微軟正黑體" panose="020B0604030504040204" pitchFamily="34" charset="-120"/>
                          <a:ea typeface="微軟正黑體" panose="020B0604030504040204" pitchFamily="34" charset="-120"/>
                        </a:rPr>
                        <a:t>3,500,000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31" marR="4531" marT="4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49060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26"/>
          <p:cNvSpPr>
            <a:spLocks noChangeArrowheads="1"/>
          </p:cNvSpPr>
          <p:nvPr/>
        </p:nvSpPr>
        <p:spPr bwMode="gray">
          <a:xfrm>
            <a:off x="367553" y="260648"/>
            <a:ext cx="8374986" cy="1501313"/>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4" name="矩形 3"/>
          <p:cNvSpPr/>
          <p:nvPr/>
        </p:nvSpPr>
        <p:spPr>
          <a:xfrm>
            <a:off x="431600" y="332656"/>
            <a:ext cx="8246893" cy="1384995"/>
          </a:xfrm>
          <a:prstGeom prst="rect">
            <a:avLst/>
          </a:prstGeom>
        </p:spPr>
        <p:txBody>
          <a:bodyPr wrap="square">
            <a:spAutoFit/>
          </a:bodyPr>
          <a:lstStyle/>
          <a:p>
            <a:pPr marL="715963" indent="-715963" algn="just" hangingPunct="0"/>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六、因應少子化及高齡化人口年齡結構變動趨勢，增列相關預算</a:t>
            </a:r>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，營造</a:t>
            </a:r>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有利生養環境及完善銀髮友善照顧，並深化社福力，落實弱勢關懷</a:t>
            </a:r>
            <a:endParaRPr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506414" y="1844824"/>
            <a:ext cx="8097264" cy="2464777"/>
          </a:xfrm>
          <a:prstGeom prst="rect">
            <a:avLst/>
          </a:prstGeom>
        </p:spPr>
        <p:txBody>
          <a:bodyPr wrap="square">
            <a:spAutoFit/>
          </a:bodyPr>
          <a:lstStyle/>
          <a:p>
            <a:pPr marL="449263" indent="-449263" algn="just">
              <a:lnSpc>
                <a:spcPts val="2300"/>
              </a:lnSpc>
              <a:spcBef>
                <a:spcPts val="600"/>
              </a:spcBef>
              <a:spcAft>
                <a:spcPts val="600"/>
              </a:spcAft>
              <a:buFont typeface="Wingdings" panose="05000000000000000000" pitchFamily="2" charset="2"/>
              <a:buChar char="n"/>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營造有利生養環境</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，持續發放生育獎勵金及增列育兒津貼，並於地方教育發展基金</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新增</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歲幼兒就讀私立幼兒園學費補助</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、增設公立幼兒園</a:t>
            </a:r>
            <a:r>
              <a:rPr lang="en-US" altLang="zh-TW"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歲專班及增設非營利幼兒園補助等</a:t>
            </a:r>
            <a:endParaRPr lang="en-US" altLang="zh-TW"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indent="-449263" algn="just">
              <a:lnSpc>
                <a:spcPts val="2300"/>
              </a:lnSpc>
              <a:spcBef>
                <a:spcPts val="600"/>
              </a:spcBef>
              <a:spcAft>
                <a:spcPts val="600"/>
              </a:spcAft>
              <a:buFont typeface="Wingdings" panose="05000000000000000000" pitchFamily="2" charset="2"/>
              <a:buChar char="n"/>
            </a:pPr>
            <a:r>
              <a:rPr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營造</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悅齡親老社會</a:t>
            </a:r>
            <a:r>
              <a:rPr lang="zh-TW" altLang="en-US"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，持續</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辦理社區關懷據點、擴增籌設長期照顧設施及擴大敬老卡使用於捷運及</a:t>
            </a:r>
            <a:r>
              <a:rPr lang="en-US" altLang="zh-TW" sz="2000" dirty="0" err="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YouBike</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創新服務</a:t>
            </a:r>
            <a:r>
              <a:rPr lang="zh-TW" altLang="en-US"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等</a:t>
            </a:r>
            <a:endParaRPr lang="en-US" altLang="zh-TW"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indent="-449263" algn="just">
              <a:lnSpc>
                <a:spcPts val="2300"/>
              </a:lnSpc>
              <a:spcBef>
                <a:spcPts val="600"/>
              </a:spcBef>
              <a:spcAft>
                <a:spcPts val="600"/>
              </a:spcAft>
              <a:buFont typeface="Wingdings" panose="05000000000000000000" pitchFamily="2" charset="2"/>
              <a:buChar char="n"/>
            </a:pPr>
            <a:r>
              <a:rPr lang="en-US" altLang="zh-TW"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年度總預算案</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社會福利</a:t>
            </a:r>
            <a:r>
              <a:rPr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支出編列</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310.99</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，較上年度增加</a:t>
            </a:r>
            <a:r>
              <a:rPr lang="en-US" altLang="zh-TW"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47.32</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億元，約增</a:t>
            </a:r>
            <a:r>
              <a:rPr lang="en-US" altLang="zh-TW"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17.95</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其中</a:t>
            </a:r>
            <a:r>
              <a:rPr lang="zh-TW" altLang="en-US" sz="2000" dirty="0" smtClean="0">
                <a:solidFill>
                  <a:prstClr val="black"/>
                </a:solidFill>
                <a:latin typeface="標楷體"/>
                <a:ea typeface="標楷體"/>
                <a:cs typeface="Times New Roman" panose="02020603050405020304" pitchFamily="18" charset="0"/>
              </a:rPr>
              <a:t>：</a:t>
            </a:r>
            <a:endParaRPr lang="en-US" altLang="zh-TW"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1"/>
          </p:nvPr>
        </p:nvSpPr>
        <p:spPr>
          <a:xfrm>
            <a:off x="3124200" y="6453336"/>
            <a:ext cx="2895600" cy="365125"/>
          </a:xfrm>
        </p:spPr>
        <p:txBody>
          <a:bodyPr/>
          <a:lstStyle/>
          <a:p>
            <a:fld id="{7CFA93DC-38C4-448B-BB12-31B4DB377945}" type="slidenum">
              <a:rPr lang="en-US" altLang="zh-TW" smtClean="0">
                <a:solidFill>
                  <a:prstClr val="black">
                    <a:tint val="75000"/>
                  </a:prstClr>
                </a:solidFill>
              </a:rPr>
              <a:pPr/>
              <a:t>15</a:t>
            </a:fld>
            <a:endParaRPr lang="en-US" altLang="zh-TW" dirty="0">
              <a:solidFill>
                <a:prstClr val="black">
                  <a:tint val="75000"/>
                </a:prst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03936625"/>
              </p:ext>
            </p:extLst>
          </p:nvPr>
        </p:nvGraphicFramePr>
        <p:xfrm>
          <a:off x="506414" y="4329008"/>
          <a:ext cx="8458075" cy="2183616"/>
        </p:xfrm>
        <a:graphic>
          <a:graphicData uri="http://schemas.openxmlformats.org/drawingml/2006/table">
            <a:tbl>
              <a:tblPr firstRow="1" bandRow="1">
                <a:tableStyleId>{F5AB1C69-6EDB-4FF4-983F-18BD219EF322}</a:tableStyleId>
              </a:tblPr>
              <a:tblGrid>
                <a:gridCol w="845807"/>
                <a:gridCol w="6061620"/>
                <a:gridCol w="1550648"/>
              </a:tblGrid>
              <a:tr h="576064">
                <a:tc gridSpan="2">
                  <a:txBody>
                    <a:bodyPr/>
                    <a:lstStyle/>
                    <a:p>
                      <a:pPr algn="ctr">
                        <a:lnSpc>
                          <a:spcPts val="2800"/>
                        </a:lnSpc>
                        <a:spcBef>
                          <a:spcPts val="3600"/>
                        </a:spcBef>
                      </a:pPr>
                      <a:r>
                        <a:rPr lang="zh-TW" altLang="en-US" sz="1800" dirty="0" smtClean="0">
                          <a:solidFill>
                            <a:schemeClr val="accent5">
                              <a:lumMod val="50000"/>
                            </a:schemeClr>
                          </a:solidFill>
                          <a:latin typeface="微軟正黑體" panose="020B0604030504040204" pitchFamily="34" charset="-120"/>
                          <a:ea typeface="微軟正黑體" panose="020B0604030504040204" pitchFamily="34" charset="-120"/>
                        </a:rPr>
                        <a:t>       項          目</a:t>
                      </a:r>
                      <a:endParaRPr lang="zh-TW" altLang="en-US" sz="1800" dirty="0">
                        <a:solidFill>
                          <a:schemeClr val="accent5">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89804"/>
                      </a:schemeClr>
                    </a:solidFill>
                  </a:tcPr>
                </a:tc>
                <a:tc hMerge="1">
                  <a:txBody>
                    <a:bodyPr/>
                    <a:lstStyle/>
                    <a:p>
                      <a:pPr algn="ctr">
                        <a:spcBef>
                          <a:spcPts val="3600"/>
                        </a:spcBef>
                      </a:pPr>
                      <a:endParaRPr lang="zh-TW" altLang="en-US" dirty="0"/>
                    </a:p>
                  </a:txBody>
                  <a:tcPr/>
                </a:tc>
                <a:tc>
                  <a:txBody>
                    <a:bodyPr/>
                    <a:lstStyle/>
                    <a:p>
                      <a:pPr algn="ctr">
                        <a:lnSpc>
                          <a:spcPts val="2000"/>
                        </a:lnSpc>
                      </a:pPr>
                      <a:r>
                        <a:rPr lang="en-US" altLang="zh-TW" sz="1400" dirty="0" smtClean="0">
                          <a:solidFill>
                            <a:schemeClr val="accent5">
                              <a:lumMod val="50000"/>
                            </a:schemeClr>
                          </a:solidFill>
                          <a:latin typeface="微軟正黑體" panose="020B0604030504040204" pitchFamily="34" charset="-120"/>
                          <a:ea typeface="微軟正黑體" panose="020B0604030504040204" pitchFamily="34" charset="-120"/>
                        </a:rPr>
                        <a:t>107</a:t>
                      </a:r>
                      <a:r>
                        <a:rPr lang="zh-TW" altLang="en-US" sz="1400" dirty="0" smtClean="0">
                          <a:solidFill>
                            <a:schemeClr val="accent5">
                              <a:lumMod val="50000"/>
                            </a:schemeClr>
                          </a:solidFill>
                          <a:latin typeface="微軟正黑體" panose="020B0604030504040204" pitchFamily="34" charset="-120"/>
                          <a:ea typeface="微軟正黑體" panose="020B0604030504040204" pitchFamily="34" charset="-120"/>
                        </a:rPr>
                        <a:t>年度預算</a:t>
                      </a:r>
                      <a:r>
                        <a:rPr lang="en-US" altLang="zh-TW" sz="1400"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400" dirty="0" smtClean="0">
                          <a:solidFill>
                            <a:schemeClr val="accent5">
                              <a:lumMod val="50000"/>
                            </a:schemeClr>
                          </a:solidFill>
                          <a:latin typeface="微軟正黑體" panose="020B0604030504040204" pitchFamily="34" charset="-120"/>
                          <a:ea typeface="微軟正黑體" panose="020B0604030504040204" pitchFamily="34" charset="-120"/>
                        </a:rPr>
                        <a:t>案</a:t>
                      </a:r>
                      <a:r>
                        <a:rPr lang="en-US" altLang="zh-TW" sz="1400" dirty="0" smtClean="0">
                          <a:solidFill>
                            <a:schemeClr val="accent5">
                              <a:lumMod val="50000"/>
                            </a:schemeClr>
                          </a:solidFill>
                          <a:latin typeface="微軟正黑體" panose="020B0604030504040204" pitchFamily="34" charset="-120"/>
                          <a:ea typeface="微軟正黑體" panose="020B0604030504040204" pitchFamily="34" charset="-120"/>
                        </a:rPr>
                        <a:t>)</a:t>
                      </a:r>
                    </a:p>
                    <a:p>
                      <a:pPr algn="ctr">
                        <a:lnSpc>
                          <a:spcPts val="2000"/>
                        </a:lnSpc>
                      </a:pPr>
                      <a:r>
                        <a:rPr lang="zh-TW" altLang="en-US" sz="1400" dirty="0" smtClean="0">
                          <a:solidFill>
                            <a:schemeClr val="accent5">
                              <a:lumMod val="50000"/>
                            </a:schemeClr>
                          </a:solidFill>
                          <a:latin typeface="微軟正黑體" panose="020B0604030504040204" pitchFamily="34" charset="-120"/>
                          <a:ea typeface="微軟正黑體" panose="020B0604030504040204" pitchFamily="34" charset="-120"/>
                        </a:rPr>
                        <a:t>編列數</a:t>
                      </a:r>
                      <a:endParaRPr lang="zh-TW" altLang="en-US" sz="1400" dirty="0">
                        <a:solidFill>
                          <a:schemeClr val="accent5">
                            <a:lumMod val="50000"/>
                          </a:schemeClr>
                        </a:solidFill>
                        <a:latin typeface="微軟正黑體" panose="020B0604030504040204" pitchFamily="34" charset="-120"/>
                        <a:ea typeface="微軟正黑體" panose="020B0604030504040204" pitchFamily="34" charset="-12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89804"/>
                      </a:schemeClr>
                    </a:solidFill>
                  </a:tcPr>
                </a:tc>
              </a:tr>
              <a:tr h="417552">
                <a:tc rowSpan="4">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新增</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項目</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1800" b="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擇要</a:t>
                      </a:r>
                      <a:r>
                        <a:rPr lang="en-US" altLang="zh-TW" sz="1800" b="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T w="381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辦理本市</a:t>
                      </a: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6-12</a:t>
                      </a: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歲兒童搭捷運優惠票價費用</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txBody>
                  <a:tcPr>
                    <a:lnT w="38100" cmpd="sng">
                      <a:noFill/>
                    </a:lnT>
                  </a:tcPr>
                </a:tc>
                <a:tc>
                  <a:txBody>
                    <a:bodyPr/>
                    <a:lstStyle/>
                    <a:p>
                      <a:pPr algn="r"/>
                      <a:r>
                        <a:rPr lang="en-US" altLang="zh-TW" dirty="0" smtClean="0"/>
                        <a:t>1.15</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T w="38100" cmpd="sng">
                      <a:noFill/>
                    </a:lnT>
                  </a:tcPr>
                </a:tc>
              </a:tr>
              <a:tr h="312916">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辦理本市兒童接種輪狀病毒疫苗費用</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衛生局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txBody>
                  <a:tcPr/>
                </a:tc>
                <a:tc>
                  <a:txBody>
                    <a:bodyPr/>
                    <a:lstStyle/>
                    <a:p>
                      <a:pPr algn="r"/>
                      <a:r>
                        <a:rPr lang="en-US" altLang="zh-TW" dirty="0" smtClean="0"/>
                        <a:t>0.52</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r h="312916">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分級租金補貼新制補助低收及中低收入戶加碼差額</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txBody>
                  <a:tcPr/>
                </a:tc>
                <a:tc>
                  <a:txBody>
                    <a:bodyPr/>
                    <a:lstStyle/>
                    <a:p>
                      <a:pPr algn="r"/>
                      <a:r>
                        <a:rPr lang="en-US" altLang="zh-TW" dirty="0" smtClean="0"/>
                        <a:t>1.50</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r h="435104">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補助住宅基金辦理「社會住宅包租代管試辦計畫」加碼補貼</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都發局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txBody>
                  <a:tcPr/>
                </a:tc>
                <a:tc>
                  <a:txBody>
                    <a:bodyPr/>
                    <a:lstStyle/>
                    <a:p>
                      <a:pPr algn="r"/>
                      <a:r>
                        <a:rPr lang="en-US" altLang="zh-TW" dirty="0" smtClean="0"/>
                        <a:t>0.55</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5112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1"/>
          </p:nvPr>
        </p:nvSpPr>
        <p:spPr/>
        <p:txBody>
          <a:bodyPr/>
          <a:lstStyle/>
          <a:p>
            <a:fld id="{7CFA93DC-38C4-448B-BB12-31B4DB377945}" type="slidenum">
              <a:rPr lang="en-US" altLang="zh-TW" smtClean="0">
                <a:solidFill>
                  <a:prstClr val="black">
                    <a:tint val="75000"/>
                  </a:prstClr>
                </a:solidFill>
              </a:rPr>
              <a:pPr/>
              <a:t>16</a:t>
            </a:fld>
            <a:endParaRPr lang="en-US" altLang="zh-TW" dirty="0">
              <a:solidFill>
                <a:prstClr val="black">
                  <a:tint val="75000"/>
                </a:prst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451253030"/>
              </p:ext>
            </p:extLst>
          </p:nvPr>
        </p:nvGraphicFramePr>
        <p:xfrm>
          <a:off x="395536" y="332656"/>
          <a:ext cx="8496944" cy="6251599"/>
        </p:xfrm>
        <a:graphic>
          <a:graphicData uri="http://schemas.openxmlformats.org/drawingml/2006/table">
            <a:tbl>
              <a:tblPr firstRow="1" bandRow="1">
                <a:tableStyleId>{5C22544A-7EE6-4342-B048-85BDC9FD1C3A}</a:tableStyleId>
              </a:tblPr>
              <a:tblGrid>
                <a:gridCol w="792088"/>
                <a:gridCol w="4752528"/>
                <a:gridCol w="2952328"/>
              </a:tblGrid>
              <a:tr h="648576">
                <a:tc gridSpan="2">
                  <a:txBody>
                    <a:bodyPr/>
                    <a:lstStyle/>
                    <a:p>
                      <a:pPr algn="ctr">
                        <a:lnSpc>
                          <a:spcPct val="150000"/>
                        </a:lnSpc>
                        <a:spcBef>
                          <a:spcPts val="2400"/>
                        </a:spcBef>
                      </a:pPr>
                      <a:r>
                        <a:rPr lang="zh-TW" altLang="en-US" sz="1800" b="1" dirty="0" smtClean="0">
                          <a:solidFill>
                            <a:schemeClr val="accent5">
                              <a:lumMod val="50000"/>
                            </a:schemeClr>
                          </a:solidFill>
                          <a:latin typeface="微軟正黑體" panose="020B0604030504040204" pitchFamily="34" charset="-120"/>
                          <a:ea typeface="微軟正黑體" panose="020B0604030504040204" pitchFamily="34" charset="-120"/>
                        </a:rPr>
                        <a:t>                               項            目</a:t>
                      </a:r>
                      <a:endParaRPr lang="zh-TW" altLang="en-US" sz="1800" b="1" dirty="0">
                        <a:solidFill>
                          <a:schemeClr val="accent5">
                            <a:lumMod val="50000"/>
                          </a:schemeClr>
                        </a:solidFill>
                        <a:latin typeface="微軟正黑體" panose="020B0604030504040204" pitchFamily="34" charset="-120"/>
                        <a:ea typeface="微軟正黑體" panose="020B0604030504040204" pitchFamily="34" charset="-120"/>
                      </a:endParaRPr>
                    </a:p>
                  </a:txBody>
                  <a:tcPr anchor="ctr">
                    <a:solidFill>
                      <a:schemeClr val="accent5">
                        <a:lumMod val="40000"/>
                        <a:lumOff val="60000"/>
                        <a:alpha val="78000"/>
                      </a:schemeClr>
                    </a:solidFill>
                  </a:tcPr>
                </a:tc>
                <a:tc hMerge="1">
                  <a:txBody>
                    <a:bodyPr/>
                    <a:lstStyle/>
                    <a:p>
                      <a:pPr algn="ctr">
                        <a:spcBef>
                          <a:spcPts val="2400"/>
                        </a:spcBef>
                      </a:pPr>
                      <a:endParaRPr lang="zh-TW" altLang="en-US" dirty="0"/>
                    </a:p>
                  </a:txBody>
                  <a:tcPr/>
                </a:tc>
                <a:tc>
                  <a:txBody>
                    <a:bodyPr/>
                    <a:lstStyle/>
                    <a:p>
                      <a:pPr algn="ctr">
                        <a:lnSpc>
                          <a:spcPts val="1900"/>
                        </a:lnSpc>
                      </a:pPr>
                      <a:r>
                        <a:rPr lang="zh-TW" altLang="en-US" sz="1400" b="1" dirty="0" smtClean="0">
                          <a:solidFill>
                            <a:schemeClr val="accent5">
                              <a:lumMod val="50000"/>
                            </a:schemeClr>
                          </a:solidFill>
                          <a:latin typeface="微軟正黑體" panose="020B0604030504040204" pitchFamily="34" charset="-120"/>
                          <a:ea typeface="微軟正黑體" panose="020B0604030504040204" pitchFamily="34" charset="-120"/>
                        </a:rPr>
                        <a:t>                                 </a:t>
                      </a:r>
                      <a:r>
                        <a:rPr lang="en-US" altLang="zh-TW" sz="1400" b="1" dirty="0" smtClean="0">
                          <a:solidFill>
                            <a:schemeClr val="accent5">
                              <a:lumMod val="50000"/>
                            </a:schemeClr>
                          </a:solidFill>
                          <a:latin typeface="微軟正黑體" panose="020B0604030504040204" pitchFamily="34" charset="-120"/>
                          <a:ea typeface="微軟正黑體" panose="020B0604030504040204" pitchFamily="34" charset="-120"/>
                        </a:rPr>
                        <a:t>107</a:t>
                      </a:r>
                      <a:r>
                        <a:rPr lang="zh-TW" altLang="en-US" sz="1400" b="1" dirty="0" smtClean="0">
                          <a:solidFill>
                            <a:schemeClr val="accent5">
                              <a:lumMod val="50000"/>
                            </a:schemeClr>
                          </a:solidFill>
                          <a:latin typeface="微軟正黑體" panose="020B0604030504040204" pitchFamily="34" charset="-120"/>
                          <a:ea typeface="微軟正黑體" panose="020B0604030504040204" pitchFamily="34" charset="-120"/>
                        </a:rPr>
                        <a:t>年度預算</a:t>
                      </a:r>
                      <a:r>
                        <a:rPr lang="en-US" altLang="zh-TW" sz="1400" b="1"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400" b="1" dirty="0" smtClean="0">
                          <a:solidFill>
                            <a:schemeClr val="accent5">
                              <a:lumMod val="50000"/>
                            </a:schemeClr>
                          </a:solidFill>
                          <a:latin typeface="微軟正黑體" panose="020B0604030504040204" pitchFamily="34" charset="-120"/>
                          <a:ea typeface="微軟正黑體" panose="020B0604030504040204" pitchFamily="34" charset="-120"/>
                        </a:rPr>
                        <a:t>案</a:t>
                      </a:r>
                      <a:r>
                        <a:rPr lang="en-US" altLang="zh-TW" sz="1400" b="1" dirty="0" smtClean="0">
                          <a:solidFill>
                            <a:schemeClr val="accent5">
                              <a:lumMod val="50000"/>
                            </a:schemeClr>
                          </a:solidFill>
                          <a:latin typeface="微軟正黑體" panose="020B0604030504040204" pitchFamily="34" charset="-120"/>
                          <a:ea typeface="微軟正黑體" panose="020B0604030504040204" pitchFamily="34" charset="-120"/>
                        </a:rPr>
                        <a:t>)</a:t>
                      </a:r>
                    </a:p>
                    <a:p>
                      <a:pPr algn="ctr">
                        <a:lnSpc>
                          <a:spcPts val="1900"/>
                        </a:lnSpc>
                      </a:pPr>
                      <a:r>
                        <a:rPr lang="zh-TW" altLang="en-US" sz="1400" b="1" dirty="0" smtClean="0">
                          <a:solidFill>
                            <a:schemeClr val="accent5">
                              <a:lumMod val="50000"/>
                            </a:schemeClr>
                          </a:solidFill>
                          <a:latin typeface="微軟正黑體" panose="020B0604030504040204" pitchFamily="34" charset="-120"/>
                          <a:ea typeface="微軟正黑體" panose="020B0604030504040204" pitchFamily="34" charset="-120"/>
                        </a:rPr>
                        <a:t>                                       編列數</a:t>
                      </a:r>
                      <a:endParaRPr lang="zh-TW" altLang="en-US" sz="1400" b="1" dirty="0">
                        <a:solidFill>
                          <a:schemeClr val="accent5">
                            <a:lumMod val="50000"/>
                          </a:schemeClr>
                        </a:solidFill>
                        <a:latin typeface="微軟正黑體" panose="020B0604030504040204" pitchFamily="34" charset="-120"/>
                        <a:ea typeface="微軟正黑體" panose="020B0604030504040204" pitchFamily="34" charset="-120"/>
                      </a:endParaRPr>
                    </a:p>
                  </a:txBody>
                  <a:tcPr anchor="ctr">
                    <a:solidFill>
                      <a:schemeClr val="accent5">
                        <a:lumMod val="40000"/>
                        <a:lumOff val="60000"/>
                        <a:alpha val="78000"/>
                      </a:schemeClr>
                    </a:solidFill>
                  </a:tcPr>
                </a:tc>
              </a:tr>
              <a:tr h="398512">
                <a:tc rowSpan="10">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賡</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續</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理</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項</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r>
                        <a:rPr lang="zh-TW" altLang="en-US"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目</a:t>
                      </a:r>
                      <a:endParaRPr lang="en-US" altLang="zh-TW" sz="2000" b="1"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擇要</a:t>
                      </a:r>
                      <a:r>
                        <a:rPr kumimoji="0" lang="en-US" altLang="zh-TW" sz="1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1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600"/>
                        </a:lnSpc>
                        <a:spcBef>
                          <a:spcPts val="0"/>
                        </a:spcBef>
                        <a:spcAft>
                          <a:spcPts val="0"/>
                        </a:spcAft>
                        <a:buClrTx/>
                        <a:buSzTx/>
                        <a:buFontTx/>
                        <a:buNone/>
                        <a:tabLst/>
                        <a:defRPr/>
                      </a:pPr>
                      <a:endParaRPr lang="zh-TW" altLang="en-US" sz="1800" b="1"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rgbClr val="D5ECF7">
                        <a:alpha val="50000"/>
                      </a:srgbClr>
                    </a:solidFill>
                  </a:tcPr>
                </a:tc>
                <a:tc>
                  <a:txBody>
                    <a:bodyPr/>
                    <a:lstStyle/>
                    <a:p>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生育獎勵金 </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民政局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rgbClr val="D5ECF7">
                        <a:alpha val="50000"/>
                      </a:srgbClr>
                    </a:solidFill>
                  </a:tcPr>
                </a:tc>
                <a:tc>
                  <a:txBody>
                    <a:bodyPr/>
                    <a:lstStyle/>
                    <a:p>
                      <a:pPr algn="r"/>
                      <a:r>
                        <a:rPr lang="en-US" altLang="zh-TW" dirty="0" smtClean="0"/>
                        <a:t>5.50</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rgbClr val="D5ECF7">
                        <a:alpha val="50000"/>
                      </a:srgbClr>
                    </a:solidFill>
                  </a:tcPr>
                </a:tc>
              </a:tr>
              <a:tr h="370840">
                <a:tc vMerge="1">
                  <a:txBody>
                    <a:bodyPr/>
                    <a:lstStyle/>
                    <a:p>
                      <a:endParaRPr lang="zh-TW" altLang="en-US" dirty="0"/>
                    </a:p>
                  </a:txBody>
                  <a:tcPr/>
                </a:tc>
                <a:tc>
                  <a:txBody>
                    <a:bodyPr/>
                    <a:lstStyle/>
                    <a:p>
                      <a:pPr marL="0" algn="l" defTabSz="914400" rtl="0" eaLnBrk="1" latinLnBrk="0" hangingPunct="1"/>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補助</a:t>
                      </a:r>
                      <a:r>
                        <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歲以下兒童育兒津貼 </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algn="r"/>
                      <a:r>
                        <a:rPr lang="en-US" altLang="zh-TW" dirty="0" smtClean="0"/>
                        <a:t>34.50</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 </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r"/>
                      <a:r>
                        <a:rPr lang="en-US" altLang="zh-TW" sz="1600" dirty="0" smtClean="0">
                          <a:solidFill>
                            <a:srgbClr val="FF5050"/>
                          </a:solidFill>
                        </a:rPr>
                        <a:t>(+2.50</a:t>
                      </a:r>
                      <a:r>
                        <a:rPr lang="zh-TW" altLang="en-US" sz="1600" dirty="0" smtClean="0">
                          <a:solidFill>
                            <a:srgbClr val="FF5050"/>
                          </a:solidFill>
                          <a:latin typeface="微軟正黑體" panose="020B0604030504040204" pitchFamily="34" charset="-120"/>
                          <a:ea typeface="微軟正黑體" panose="020B0604030504040204" pitchFamily="34" charset="-120"/>
                        </a:rPr>
                        <a:t>億元</a:t>
                      </a:r>
                      <a:r>
                        <a:rPr lang="en-US" altLang="zh-TW" sz="1600" dirty="0" smtClean="0">
                          <a:solidFill>
                            <a:srgbClr val="FF5050"/>
                          </a:solidFill>
                        </a:rPr>
                        <a:t>)</a:t>
                      </a:r>
                      <a:endParaRPr lang="zh-TW" altLang="en-US" sz="1600" dirty="0">
                        <a:solidFill>
                          <a:srgbClr val="FF5050"/>
                        </a:solidFill>
                      </a:endParaRPr>
                    </a:p>
                  </a:txBody>
                  <a:tcPr>
                    <a:solidFill>
                      <a:schemeClr val="bg1"/>
                    </a:solidFill>
                  </a:tcPr>
                </a:tc>
              </a:tr>
              <a:tr h="434072">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歲以下兒童托育補助 </a:t>
                      </a:r>
                      <a:r>
                        <a:rPr kumimoji="0" lang="en-US" altLang="zh-TW"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社會局</a:t>
                      </a:r>
                      <a:r>
                        <a:rPr kumimoji="0" lang="en-US" altLang="zh-TW"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rgbClr val="D5ECF7">
                        <a:alpha val="50000"/>
                      </a:srgbClr>
                    </a:solidFill>
                  </a:tcPr>
                </a:tc>
                <a:tc>
                  <a:txBody>
                    <a:bodyPr/>
                    <a:lstStyle/>
                    <a:p>
                      <a:pPr marL="0" algn="r" defTabSz="914400" rtl="0" eaLnBrk="1" latinLnBrk="0" hangingPunct="1"/>
                      <a:r>
                        <a:rPr lang="en-US" altLang="zh-TW" sz="1800" kern="1200" dirty="0" smtClean="0">
                          <a:solidFill>
                            <a:schemeClr val="dk1"/>
                          </a:solidFill>
                          <a:latin typeface="+mn-lt"/>
                          <a:ea typeface="+mn-ea"/>
                          <a:cs typeface="+mn-cs"/>
                        </a:rPr>
                        <a:t>1.80</a:t>
                      </a:r>
                      <a:r>
                        <a:rPr lang="zh-TW" altLang="en-US" sz="1800" kern="1200" dirty="0" smtClean="0">
                          <a:solidFill>
                            <a:schemeClr val="dk1"/>
                          </a:solidFill>
                          <a:latin typeface="+mn-lt"/>
                          <a:ea typeface="+mn-ea"/>
                          <a:cs typeface="+mn-cs"/>
                        </a:rPr>
                        <a:t>億元</a:t>
                      </a:r>
                      <a:endParaRPr lang="zh-TW" altLang="en-US" sz="1800" kern="1200" dirty="0">
                        <a:solidFill>
                          <a:schemeClr val="dk1"/>
                        </a:solidFill>
                        <a:latin typeface="+mn-lt"/>
                        <a:ea typeface="+mn-ea"/>
                        <a:cs typeface="+mn-cs"/>
                      </a:endParaRPr>
                    </a:p>
                  </a:txBody>
                  <a:tcPr>
                    <a:solidFill>
                      <a:srgbClr val="D5ECF7">
                        <a:alpha val="50000"/>
                      </a:srgbClr>
                    </a:solidFill>
                  </a:tcPr>
                </a:tc>
              </a:tr>
              <a:tr h="370840">
                <a:tc vMerge="1">
                  <a:txBody>
                    <a:bodyPr/>
                    <a:lstStyle/>
                    <a:p>
                      <a:endParaRPr lang="zh-TW" altLang="en-US" dirty="0"/>
                    </a:p>
                  </a:txBody>
                  <a:tcPr/>
                </a:tc>
                <a:tc>
                  <a:txBody>
                    <a:bodyPr/>
                    <a:lstStyle/>
                    <a:p>
                      <a:pPr marL="0" algn="l" defTabSz="914400" rtl="0" eaLnBrk="1" latinLnBrk="0" hangingPunct="1"/>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老人乘車</a:t>
                      </a:r>
                      <a:r>
                        <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船</a:t>
                      </a:r>
                      <a:r>
                        <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補助費 </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algn="r"/>
                      <a:r>
                        <a:rPr lang="en-US" altLang="zh-TW" dirty="0" smtClean="0"/>
                        <a:t>11.58</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algn="r" defTabSz="914400" rtl="0" eaLnBrk="1" latinLnBrk="0" hangingPunct="1"/>
                      <a:r>
                        <a:rPr lang="en-US" altLang="zh-TW" sz="1600" kern="1200" dirty="0" smtClean="0">
                          <a:solidFill>
                            <a:srgbClr val="FF5050"/>
                          </a:solidFill>
                          <a:latin typeface="+mn-lt"/>
                          <a:ea typeface="+mn-ea"/>
                          <a:cs typeface="+mn-cs"/>
                        </a:rPr>
                        <a:t>(+4.04</a:t>
                      </a:r>
                      <a:r>
                        <a:rPr lang="zh-TW" altLang="en-US" sz="1600" kern="1200" dirty="0" smtClean="0">
                          <a:solidFill>
                            <a:srgbClr val="FF5050"/>
                          </a:solidFill>
                          <a:latin typeface="微軟正黑體" panose="020B0604030504040204" pitchFamily="34" charset="-120"/>
                          <a:ea typeface="微軟正黑體" panose="020B0604030504040204" pitchFamily="34" charset="-120"/>
                          <a:cs typeface="+mn-cs"/>
                        </a:rPr>
                        <a:t>億元</a:t>
                      </a:r>
                      <a:r>
                        <a:rPr lang="en-US" altLang="zh-TW" sz="1600" kern="1200" dirty="0" smtClean="0">
                          <a:solidFill>
                            <a:srgbClr val="FF5050"/>
                          </a:solidFill>
                          <a:latin typeface="+mn-lt"/>
                          <a:ea typeface="+mn-ea"/>
                          <a:cs typeface="+mn-cs"/>
                        </a:rPr>
                        <a:t>)</a:t>
                      </a:r>
                      <a:endParaRPr lang="zh-TW" altLang="en-US" sz="1600" kern="1200" dirty="0">
                        <a:solidFill>
                          <a:srgbClr val="FF5050"/>
                        </a:solidFill>
                        <a:latin typeface="+mn-lt"/>
                        <a:ea typeface="+mn-ea"/>
                        <a:cs typeface="+mn-cs"/>
                      </a:endParaRPr>
                    </a:p>
                  </a:txBody>
                  <a:tcPr>
                    <a:solidFill>
                      <a:schemeClr val="bg1"/>
                    </a:solidFill>
                  </a:tcPr>
                </a:tc>
              </a:tr>
              <a:tr h="542528">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本市老人健保費補助 </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rgbClr val="D5ECF7">
                        <a:alpha val="4902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dirty="0" smtClean="0"/>
                        <a:t>14.52</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另於公彩基金編列</a:t>
                      </a: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2.28</a:t>
                      </a: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rgbClr val="D5ECF7">
                        <a:alpha val="49020"/>
                      </a:srgbClr>
                    </a:solidFill>
                  </a:tcPr>
                </a:tc>
              </a:tr>
              <a:tr h="371088">
                <a:tc vMerge="1">
                  <a:txBody>
                    <a:bodyPr/>
                    <a:lstStyle/>
                    <a:p>
                      <a:endParaRPr lang="zh-TW"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佈建社會福利設施 </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algn="r"/>
                      <a:r>
                        <a:rPr lang="en-US" altLang="zh-TW" dirty="0" smtClean="0"/>
                        <a:t>7.64</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zh-TW" altLang="en-US" sz="18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bg1"/>
                    </a:solidFill>
                  </a:tcPr>
                </a:tc>
              </a:tr>
              <a:tr h="679033">
                <a:tc vMerge="1">
                  <a:txBody>
                    <a:bodyPr/>
                    <a:lstStyle/>
                    <a:p>
                      <a:endParaRPr lang="zh-TW"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辦理社區關懷據點與老人活動據點及老人社會參與方案 </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rgbClr val="D5ECF7">
                        <a:alpha val="50000"/>
                      </a:srgbClr>
                    </a:solidFill>
                  </a:tcPr>
                </a:tc>
                <a:tc>
                  <a:txBody>
                    <a:bodyPr/>
                    <a:lstStyle/>
                    <a:p>
                      <a:pPr algn="r"/>
                      <a:r>
                        <a:rPr lang="en-US" altLang="zh-TW" dirty="0" smtClean="0"/>
                        <a:t>0.61</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另於公彩基金編列</a:t>
                      </a: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1.25</a:t>
                      </a:r>
                      <a:r>
                        <a:rPr lang="zh-TW" altLang="en-US"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r>
                        <a:rPr lang="en-US" altLang="zh-TW" sz="16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txBody>
                  <a:tcPr>
                    <a:solidFill>
                      <a:srgbClr val="D5ECF7">
                        <a:alpha val="50000"/>
                      </a:srgbClr>
                    </a:solidFill>
                  </a:tcPr>
                </a:tc>
              </a:tr>
              <a:tr h="508511">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低收入戶生活扶助 </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社會局</a:t>
                      </a:r>
                      <a:r>
                        <a:rPr lang="en-US" altLang="zh-TW"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noProof="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algn="r"/>
                      <a:r>
                        <a:rPr lang="en-US" altLang="zh-TW" dirty="0" smtClean="0"/>
                        <a:t>15.66</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algn="r" defTabSz="914400" rtl="0" eaLnBrk="1" latinLnBrk="0" hangingPunct="1"/>
                      <a:r>
                        <a:rPr lang="en-US" altLang="zh-TW" sz="1600" kern="1200" dirty="0" smtClean="0">
                          <a:solidFill>
                            <a:srgbClr val="FF5050"/>
                          </a:solidFill>
                          <a:latin typeface="+mn-lt"/>
                          <a:ea typeface="+mn-ea"/>
                          <a:cs typeface="+mn-cs"/>
                        </a:rPr>
                        <a:t>(+2.32</a:t>
                      </a:r>
                      <a:r>
                        <a:rPr lang="zh-TW" altLang="en-US" sz="1600" kern="1200" dirty="0" smtClean="0">
                          <a:solidFill>
                            <a:srgbClr val="FF5050"/>
                          </a:solidFill>
                          <a:latin typeface="微軟正黑體" panose="020B0604030504040204" pitchFamily="34" charset="-120"/>
                          <a:ea typeface="微軟正黑體" panose="020B0604030504040204" pitchFamily="34" charset="-120"/>
                          <a:cs typeface="+mn-cs"/>
                        </a:rPr>
                        <a:t>億元</a:t>
                      </a:r>
                      <a:r>
                        <a:rPr lang="en-US" altLang="zh-TW" sz="1600" kern="1200" dirty="0" smtClean="0">
                          <a:solidFill>
                            <a:srgbClr val="FF5050"/>
                          </a:solidFill>
                          <a:latin typeface="+mn-lt"/>
                          <a:ea typeface="+mn-ea"/>
                          <a:cs typeface="+mn-cs"/>
                        </a:rPr>
                        <a:t>)</a:t>
                      </a:r>
                      <a:endParaRPr lang="zh-TW" altLang="en-US" sz="1600" kern="1200" dirty="0">
                        <a:solidFill>
                          <a:srgbClr val="FF5050"/>
                        </a:solidFill>
                        <a:latin typeface="+mn-lt"/>
                        <a:ea typeface="+mn-ea"/>
                        <a:cs typeface="+mn-cs"/>
                      </a:endParaRPr>
                    </a:p>
                  </a:txBody>
                  <a:tcPr>
                    <a:solidFill>
                      <a:schemeClr val="bg1"/>
                    </a:solidFill>
                  </a:tcPr>
                </a:tc>
              </a:tr>
              <a:tr h="641838">
                <a:tc vMerge="1">
                  <a:txBody>
                    <a:bodyPr/>
                    <a:lstStyle/>
                    <a:p>
                      <a:endParaRPr lang="zh-TW" altLang="en-US" sz="1600" dirty="0"/>
                    </a:p>
                  </a:txBody>
                  <a:tcPr/>
                </a:tc>
                <a:tc>
                  <a:txBody>
                    <a:bodyPr/>
                    <a:lstStyle/>
                    <a:p>
                      <a:pPr marL="0" algn="l" defTabSz="914400" rtl="0" eaLnBrk="1" latinLnBrk="0" hangingPunct="1"/>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補助住宅基金辦理「分級租金補貼方案」</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algn="l" defTabSz="914400" rtl="0" eaLnBrk="1" latinLnBrk="0" hangingPunct="1"/>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一般戶加碼租金補貼 </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都發局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rgbClr val="D5ECF7">
                        <a:alpha val="50196"/>
                      </a:srgbClr>
                    </a:solidFill>
                  </a:tcPr>
                </a:tc>
                <a:tc>
                  <a:txBody>
                    <a:bodyPr/>
                    <a:lstStyle/>
                    <a:p>
                      <a:pPr algn="r"/>
                      <a:r>
                        <a:rPr lang="en-US" altLang="zh-TW" dirty="0" smtClean="0"/>
                        <a:t>4.45</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algn="r" defTabSz="914400" rtl="0" eaLnBrk="1" latinLnBrk="0" hangingPunct="1"/>
                      <a:r>
                        <a:rPr lang="en-US" altLang="zh-TW" sz="1600" kern="1200" dirty="0" smtClean="0">
                          <a:solidFill>
                            <a:srgbClr val="FF5050"/>
                          </a:solidFill>
                          <a:latin typeface="+mn-lt"/>
                          <a:ea typeface="+mn-ea"/>
                          <a:cs typeface="+mn-cs"/>
                        </a:rPr>
                        <a:t>(+1.74</a:t>
                      </a:r>
                      <a:r>
                        <a:rPr lang="zh-TW" altLang="en-US" sz="1600" kern="1200" dirty="0" smtClean="0">
                          <a:solidFill>
                            <a:srgbClr val="FF5050"/>
                          </a:solidFill>
                          <a:latin typeface="微軟正黑體" panose="020B0604030504040204" pitchFamily="34" charset="-120"/>
                          <a:ea typeface="微軟正黑體" panose="020B0604030504040204" pitchFamily="34" charset="-120"/>
                          <a:cs typeface="+mn-cs"/>
                        </a:rPr>
                        <a:t>億元</a:t>
                      </a:r>
                      <a:r>
                        <a:rPr lang="en-US" altLang="zh-TW" sz="1600" kern="1200" dirty="0" smtClean="0">
                          <a:solidFill>
                            <a:srgbClr val="FF5050"/>
                          </a:solidFill>
                          <a:latin typeface="+mn-lt"/>
                          <a:ea typeface="+mn-ea"/>
                          <a:cs typeface="+mn-cs"/>
                        </a:rPr>
                        <a:t>)</a:t>
                      </a:r>
                      <a:endParaRPr lang="zh-TW" altLang="en-US" sz="1600" kern="1200" dirty="0">
                        <a:solidFill>
                          <a:srgbClr val="FF5050"/>
                        </a:solidFill>
                        <a:latin typeface="+mn-lt"/>
                        <a:ea typeface="+mn-ea"/>
                        <a:cs typeface="+mn-cs"/>
                      </a:endParaRPr>
                    </a:p>
                  </a:txBody>
                  <a:tcPr>
                    <a:solidFill>
                      <a:srgbClr val="D5ECF7">
                        <a:alpha val="50196"/>
                      </a:srgbClr>
                    </a:solidFill>
                  </a:tcPr>
                </a:tc>
              </a:tr>
              <a:tr h="370840">
                <a:tc vMerge="1">
                  <a:txBody>
                    <a:bodyPr/>
                    <a:lstStyle/>
                    <a:p>
                      <a:endParaRPr lang="zh-TW" altLang="en-US" sz="1600" dirty="0"/>
                    </a:p>
                  </a:txBody>
                  <a:tcPr/>
                </a:tc>
                <a:tc>
                  <a:txBody>
                    <a:bodyPr/>
                    <a:lstStyle/>
                    <a:p>
                      <a:pPr marL="0" algn="l" defTabSz="914400" rtl="0" eaLnBrk="1" latinLnBrk="0" hangingPunct="1"/>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攤撥非設籍本市住民勞工保險及全民健康保險保險費爭議款 </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勞動局</a:t>
                      </a:r>
                      <a:r>
                        <a:rPr lang="en-US" altLang="zh-TW" sz="14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algn="r"/>
                      <a:r>
                        <a:rPr lang="en-US" altLang="zh-TW" dirty="0" smtClean="0"/>
                        <a:t>63.29</a:t>
                      </a:r>
                      <a:r>
                        <a:rPr lang="zh-TW" altLang="en-US"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億元</a:t>
                      </a:r>
                      <a:endParaRPr lang="en-US" altLang="zh-TW" sz="1800" kern="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algn="r" defTabSz="914400" rtl="0" eaLnBrk="1" latinLnBrk="0" hangingPunct="1"/>
                      <a:r>
                        <a:rPr lang="en-US" altLang="zh-TW" sz="1600" kern="1200" dirty="0" smtClean="0">
                          <a:solidFill>
                            <a:srgbClr val="FF5050"/>
                          </a:solidFill>
                          <a:latin typeface="+mn-lt"/>
                          <a:ea typeface="+mn-ea"/>
                          <a:cs typeface="+mn-cs"/>
                        </a:rPr>
                        <a:t>(+18.99</a:t>
                      </a:r>
                      <a:r>
                        <a:rPr lang="zh-TW" altLang="en-US" sz="1600" kern="1200" dirty="0" smtClean="0">
                          <a:solidFill>
                            <a:srgbClr val="FF5050"/>
                          </a:solidFill>
                          <a:latin typeface="微軟正黑體" panose="020B0604030504040204" pitchFamily="34" charset="-120"/>
                          <a:ea typeface="微軟正黑體" panose="020B0604030504040204" pitchFamily="34" charset="-120"/>
                          <a:cs typeface="+mn-cs"/>
                        </a:rPr>
                        <a:t>億元</a:t>
                      </a:r>
                      <a:r>
                        <a:rPr lang="en-US" altLang="zh-TW" sz="1600" kern="1200" dirty="0" smtClean="0">
                          <a:solidFill>
                            <a:srgbClr val="FF5050"/>
                          </a:solidFill>
                          <a:latin typeface="+mn-lt"/>
                          <a:ea typeface="+mn-ea"/>
                          <a:cs typeface="+mn-cs"/>
                        </a:rPr>
                        <a:t>)</a:t>
                      </a:r>
                      <a:endParaRPr lang="zh-TW" altLang="en-US" sz="1600" kern="1200" dirty="0">
                        <a:solidFill>
                          <a:srgbClr val="FF5050"/>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val="396582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7082" y="1124744"/>
            <a:ext cx="8953500" cy="5122171"/>
          </a:xfrm>
          <a:prstGeom prst="rect">
            <a:avLst/>
          </a:prstGeom>
        </p:spPr>
        <p:txBody>
          <a:bodyPr wrap="square">
            <a:spAutoFit/>
          </a:bodyPr>
          <a:lstStyle/>
          <a:p>
            <a:pPr marL="523875" indent="-523875">
              <a:lnSpc>
                <a:spcPts val="2800"/>
              </a:lnSpc>
              <a:spcBef>
                <a:spcPts val="1800"/>
              </a:spcBef>
              <a:buFont typeface="Wingdings" panose="05000000000000000000" pitchFamily="2" charset="2"/>
              <a:buChar char="n"/>
            </a:pPr>
            <a:r>
              <a:rPr lang="zh-TW" altLang="en-US" sz="2200" kern="100" dirty="0" smtClean="0">
                <a:latin typeface="微軟正黑體" panose="020B0604030504040204" pitchFamily="34" charset="-120"/>
                <a:ea typeface="微軟正黑體" panose="020B0604030504040204" pitchFamily="34" charset="-120"/>
              </a:rPr>
              <a:t>因應</a:t>
            </a:r>
            <a:r>
              <a:rPr lang="zh-TW" altLang="en-US" sz="2200" kern="100" dirty="0">
                <a:latin typeface="微軟正黑體" panose="020B0604030504040204" pitchFamily="34" charset="-120"/>
                <a:ea typeface="微軟正黑體" panose="020B0604030504040204" pitchFamily="34" charset="-120"/>
              </a:rPr>
              <a:t>年度</a:t>
            </a:r>
            <a:r>
              <a:rPr lang="zh-TW" altLang="en-US" sz="2200" kern="100" dirty="0" smtClean="0">
                <a:latin typeface="微軟正黑體" panose="020B0604030504040204" pitchFamily="34" charset="-120"/>
                <a:ea typeface="微軟正黑體" panose="020B0604030504040204" pitchFamily="34" charset="-120"/>
              </a:rPr>
              <a:t>預算案送</a:t>
            </a:r>
            <a:r>
              <a:rPr lang="zh-TW" altLang="en-US" sz="2200" kern="100" dirty="0">
                <a:latin typeface="微軟正黑體" panose="020B0604030504040204" pitchFamily="34" charset="-120"/>
                <a:ea typeface="微軟正黑體" panose="020B0604030504040204" pitchFamily="34" charset="-120"/>
              </a:rPr>
              <a:t>貴會審議至實際執行長達</a:t>
            </a:r>
            <a:r>
              <a:rPr lang="en-US" altLang="zh-TW" sz="2200" kern="100" dirty="0">
                <a:latin typeface="微軟正黑體" panose="020B0604030504040204" pitchFamily="34" charset="-120"/>
                <a:ea typeface="微軟正黑體" panose="020B0604030504040204" pitchFamily="34" charset="-120"/>
              </a:rPr>
              <a:t>1</a:t>
            </a:r>
            <a:r>
              <a:rPr lang="zh-TW" altLang="en-US" sz="2200" kern="100" dirty="0" smtClean="0">
                <a:latin typeface="微軟正黑體" panose="020B0604030504040204" pitchFamily="34" charset="-120"/>
                <a:ea typeface="微軟正黑體" panose="020B0604030504040204" pitchFamily="34" charset="-120"/>
              </a:rPr>
              <a:t>年</a:t>
            </a:r>
            <a:r>
              <a:rPr lang="en-US" altLang="zh-TW" sz="2200" kern="100" dirty="0" smtClean="0">
                <a:latin typeface="微軟正黑體" panose="020B0604030504040204" pitchFamily="34" charset="-120"/>
                <a:ea typeface="微軟正黑體" panose="020B0604030504040204" pitchFamily="34" charset="-120"/>
              </a:rPr>
              <a:t>5</a:t>
            </a:r>
            <a:r>
              <a:rPr lang="zh-TW" altLang="en-US" sz="2200" kern="100" dirty="0" smtClean="0">
                <a:latin typeface="微軟正黑體" panose="020B0604030504040204" pitchFamily="34" charset="-120"/>
                <a:ea typeface="微軟正黑體" panose="020B0604030504040204" pitchFamily="34" charset="-120"/>
              </a:rPr>
              <a:t>個</a:t>
            </a:r>
            <a:r>
              <a:rPr lang="zh-TW" altLang="en-US" sz="2200" kern="100" dirty="0">
                <a:latin typeface="微軟正黑體" panose="020B0604030504040204" pitchFamily="34" charset="-120"/>
                <a:ea typeface="微軟正黑體" panose="020B0604030504040204" pitchFamily="34" charset="-120"/>
              </a:rPr>
              <a:t>月期間</a:t>
            </a:r>
            <a:r>
              <a:rPr lang="zh-TW" altLang="en-US" sz="2200" kern="100" dirty="0" smtClean="0">
                <a:latin typeface="微軟正黑體" panose="020B0604030504040204" pitchFamily="34" charset="-120"/>
                <a:ea typeface="微軟正黑體" panose="020B0604030504040204" pitchFamily="34" charset="-120"/>
              </a:rPr>
              <a:t>，其間</a:t>
            </a:r>
            <a:r>
              <a:rPr lang="zh-TW" altLang="en-US" sz="2200" b="1" kern="100" dirty="0" smtClean="0">
                <a:latin typeface="微軟正黑體" panose="020B0604030504040204" pitchFamily="34" charset="-120"/>
                <a:ea typeface="微軟正黑體" panose="020B0604030504040204" pitchFamily="34" charset="-120"/>
              </a:rPr>
              <a:t>奉准修訂、增加業務量、</a:t>
            </a:r>
            <a:r>
              <a:rPr lang="zh-TW" altLang="en-US" sz="2200" kern="100" dirty="0" smtClean="0">
                <a:latin typeface="微軟正黑體" panose="020B0604030504040204" pitchFamily="34" charset="-120"/>
                <a:ea typeface="微軟正黑體" panose="020B0604030504040204" pitchFamily="34" charset="-120"/>
              </a:rPr>
              <a:t>經研議有</a:t>
            </a:r>
            <a:r>
              <a:rPr lang="zh-TW" altLang="en-US" sz="2200" b="1" kern="100" dirty="0">
                <a:latin typeface="微軟正黑體" panose="020B0604030504040204" pitchFamily="34" charset="-120"/>
                <a:ea typeface="微軟正黑體" panose="020B0604030504040204" pitchFamily="34" charset="-120"/>
              </a:rPr>
              <a:t>需及時辦理之臨時政事</a:t>
            </a:r>
            <a:r>
              <a:rPr lang="zh-TW" altLang="en-US" sz="2200" kern="100" dirty="0">
                <a:latin typeface="微軟正黑體" panose="020B0604030504040204" pitchFamily="34" charset="-120"/>
                <a:ea typeface="微軟正黑體" panose="020B0604030504040204" pitchFamily="34" charset="-120"/>
              </a:rPr>
              <a:t>或</a:t>
            </a:r>
            <a:r>
              <a:rPr lang="zh-TW" altLang="en-US" sz="2200" b="1" kern="100" dirty="0">
                <a:latin typeface="微軟正黑體" panose="020B0604030504040204" pitchFamily="34" charset="-120"/>
                <a:ea typeface="微軟正黑體" panose="020B0604030504040204" pitchFamily="34" charset="-120"/>
              </a:rPr>
              <a:t>新增計畫</a:t>
            </a:r>
            <a:r>
              <a:rPr lang="zh-TW" altLang="en-US" sz="2200" kern="100" dirty="0">
                <a:latin typeface="微軟正黑體" panose="020B0604030504040204" pitchFamily="34" charset="-120"/>
                <a:ea typeface="微軟正黑體" panose="020B0604030504040204" pitchFamily="34" charset="-120"/>
              </a:rPr>
              <a:t>，</a:t>
            </a:r>
            <a:r>
              <a:rPr lang="zh-TW" altLang="en-US" sz="2200" b="1" kern="100" dirty="0">
                <a:latin typeface="微軟正黑體" panose="020B0604030504040204" pitchFamily="34" charset="-120"/>
                <a:ea typeface="微軟正黑體" panose="020B0604030504040204" pitchFamily="34" charset="-120"/>
              </a:rPr>
              <a:t>需</a:t>
            </a:r>
            <a:r>
              <a:rPr lang="zh-TW" altLang="en-US" sz="2200" kern="100" dirty="0">
                <a:latin typeface="微軟正黑體" panose="020B0604030504040204" pitchFamily="34" charset="-120"/>
                <a:ea typeface="微軟正黑體" panose="020B0604030504040204" pitchFamily="34" charset="-120"/>
              </a:rPr>
              <a:t>有</a:t>
            </a:r>
            <a:r>
              <a:rPr lang="zh-TW" altLang="en-US" sz="2200" b="1" kern="100" dirty="0">
                <a:latin typeface="微軟正黑體" panose="020B0604030504040204" pitchFamily="34" charset="-120"/>
                <a:ea typeface="微軟正黑體" panose="020B0604030504040204" pitchFamily="34" charset="-120"/>
              </a:rPr>
              <a:t>預備金因應</a:t>
            </a:r>
            <a:r>
              <a:rPr lang="zh-TW" altLang="en-US" sz="2200" kern="100" dirty="0">
                <a:latin typeface="微軟正黑體" panose="020B0604030504040204" pitchFamily="34" charset="-120"/>
                <a:ea typeface="微軟正黑體" panose="020B0604030504040204" pitchFamily="34" charset="-120"/>
              </a:rPr>
              <a:t>，避免</a:t>
            </a:r>
            <a:r>
              <a:rPr lang="zh-TW" altLang="en-US" sz="2200" kern="100" dirty="0" smtClean="0">
                <a:latin typeface="微軟正黑體" panose="020B0604030504040204" pitchFamily="34" charset="-120"/>
                <a:ea typeface="微軟正黑體" panose="020B0604030504040204" pitchFamily="34" charset="-120"/>
              </a:rPr>
              <a:t>計畫延遲</a:t>
            </a:r>
            <a:endParaRPr lang="zh-TW" altLang="en-US" sz="2200" kern="100" dirty="0">
              <a:latin typeface="微軟正黑體" panose="020B0604030504040204" pitchFamily="34" charset="-120"/>
              <a:ea typeface="微軟正黑體" panose="020B0604030504040204" pitchFamily="34" charset="-120"/>
            </a:endParaRPr>
          </a:p>
          <a:p>
            <a:pPr marL="523875" indent="-523875">
              <a:lnSpc>
                <a:spcPts val="2800"/>
              </a:lnSpc>
              <a:spcBef>
                <a:spcPts val="600"/>
              </a:spcBef>
              <a:buFont typeface="Wingdings" panose="05000000000000000000" pitchFamily="2" charset="2"/>
              <a:buChar char="n"/>
            </a:pPr>
            <a:r>
              <a:rPr lang="zh-TW" altLang="en-US" sz="2200" kern="100" dirty="0" smtClean="0">
                <a:latin typeface="微軟正黑體" panose="020B0604030504040204" pitchFamily="34" charset="-120"/>
                <a:ea typeface="微軟正黑體" panose="020B0604030504040204" pitchFamily="34" charset="-120"/>
              </a:rPr>
              <a:t>各</a:t>
            </a:r>
            <a:r>
              <a:rPr lang="zh-TW" altLang="en-US" sz="2200" kern="100" dirty="0">
                <a:latin typeface="微軟正黑體" panose="020B0604030504040204" pitchFamily="34" charset="-120"/>
                <a:ea typeface="微軟正黑體" panose="020B0604030504040204" pitchFamily="34" charset="-120"/>
              </a:rPr>
              <a:t>機關</a:t>
            </a:r>
            <a:r>
              <a:rPr lang="zh-TW" altLang="en-US" sz="2200" b="1" kern="100" dirty="0">
                <a:latin typeface="微軟正黑體" panose="020B0604030504040204" pitchFamily="34" charset="-120"/>
                <a:ea typeface="微軟正黑體" panose="020B0604030504040204" pitchFamily="34" charset="-120"/>
              </a:rPr>
              <a:t>預算核實編列</a:t>
            </a:r>
            <a:r>
              <a:rPr lang="zh-TW" altLang="en-US" sz="2200" kern="100" dirty="0" smtClean="0">
                <a:latin typeface="微軟正黑體" panose="020B0604030504040204" pitchFamily="34" charset="-120"/>
                <a:ea typeface="微軟正黑體" panose="020B0604030504040204" pitchFamily="34" charset="-120"/>
              </a:rPr>
              <a:t>，</a:t>
            </a:r>
            <a:r>
              <a:rPr lang="zh-TW" altLang="en-US" sz="2200" b="1" kern="100" dirty="0" smtClean="0">
                <a:latin typeface="微軟正黑體" panose="020B0604030504040204" pitchFamily="34" charset="-120"/>
                <a:ea typeface="微軟正黑體" panose="020B0604030504040204" pitchFamily="34" charset="-120"/>
              </a:rPr>
              <a:t>實際</a:t>
            </a:r>
            <a:r>
              <a:rPr lang="zh-TW" altLang="en-US" sz="2200" b="1" kern="100" dirty="0">
                <a:latin typeface="微軟正黑體" panose="020B0604030504040204" pitchFamily="34" charset="-120"/>
                <a:ea typeface="微軟正黑體" panose="020B0604030504040204" pitchFamily="34" charset="-120"/>
              </a:rPr>
              <a:t>執行</a:t>
            </a:r>
            <a:r>
              <a:rPr lang="zh-TW" altLang="en-US" sz="2200" kern="100" dirty="0">
                <a:latin typeface="微軟正黑體" panose="020B0604030504040204" pitchFamily="34" charset="-120"/>
                <a:ea typeface="微軟正黑體" panose="020B0604030504040204" pitchFamily="34" charset="-120"/>
              </a:rPr>
              <a:t>若</a:t>
            </a:r>
            <a:r>
              <a:rPr lang="zh-TW" altLang="en-US" sz="2200" b="1" kern="100" dirty="0">
                <a:latin typeface="微軟正黑體" panose="020B0604030504040204" pitchFamily="34" charset="-120"/>
                <a:ea typeface="微軟正黑體" panose="020B0604030504040204" pitchFamily="34" charset="-120"/>
              </a:rPr>
              <a:t>確有不足</a:t>
            </a:r>
            <a:r>
              <a:rPr lang="zh-TW" altLang="en-US" sz="2200" kern="100" dirty="0">
                <a:latin typeface="微軟正黑體" panose="020B0604030504040204" pitchFamily="34" charset="-120"/>
                <a:ea typeface="微軟正黑體" panose="020B0604030504040204" pitchFamily="34" charset="-120"/>
              </a:rPr>
              <a:t>，需</a:t>
            </a:r>
            <a:r>
              <a:rPr lang="zh-TW" altLang="en-US" sz="2200" b="1" kern="100" dirty="0">
                <a:latin typeface="微軟正黑體" panose="020B0604030504040204" pitchFamily="34" charset="-120"/>
                <a:ea typeface="微軟正黑體" panose="020B0604030504040204" pitchFamily="34" charset="-120"/>
              </a:rPr>
              <a:t>動支</a:t>
            </a:r>
            <a:r>
              <a:rPr lang="zh-TW" altLang="en-US" sz="2200" b="1" kern="100" dirty="0" smtClean="0">
                <a:latin typeface="微軟正黑體" panose="020B0604030504040204" pitchFamily="34" charset="-120"/>
                <a:ea typeface="微軟正黑體" panose="020B0604030504040204" pitchFamily="34" charset="-120"/>
              </a:rPr>
              <a:t>預備金因應</a:t>
            </a:r>
            <a:endParaRPr lang="en-US" altLang="zh-TW" sz="2200" kern="100" dirty="0" smtClean="0">
              <a:latin typeface="微軟正黑體" panose="020B0604030504040204" pitchFamily="34" charset="-120"/>
              <a:ea typeface="微軟正黑體" panose="020B0604030504040204" pitchFamily="34" charset="-120"/>
            </a:endParaRPr>
          </a:p>
          <a:p>
            <a:pPr marL="523875" indent="-523875">
              <a:lnSpc>
                <a:spcPts val="2800"/>
              </a:lnSpc>
              <a:spcBef>
                <a:spcPts val="600"/>
              </a:spcBef>
              <a:buFont typeface="Wingdings" panose="05000000000000000000" pitchFamily="2" charset="2"/>
              <a:buChar char="n"/>
            </a:pPr>
            <a:r>
              <a:rPr lang="zh-TW" altLang="en-US" sz="2200" b="1" kern="100" dirty="0" smtClean="0">
                <a:latin typeface="微軟正黑體" panose="020B0604030504040204" pitchFamily="34" charset="-120"/>
                <a:ea typeface="微軟正黑體" panose="020B0604030504040204" pitchFamily="34" charset="-120"/>
              </a:rPr>
              <a:t>極端</a:t>
            </a:r>
            <a:r>
              <a:rPr lang="zh-TW" altLang="en-US" sz="2200" b="1" kern="100" dirty="0">
                <a:latin typeface="微軟正黑體" panose="020B0604030504040204" pitchFamily="34" charset="-120"/>
                <a:ea typeface="微軟正黑體" panose="020B0604030504040204" pitchFamily="34" charset="-120"/>
              </a:rPr>
              <a:t>氣候</a:t>
            </a:r>
            <a:r>
              <a:rPr lang="zh-TW" altLang="en-US" sz="2200" kern="100" dirty="0">
                <a:latin typeface="微軟正黑體" panose="020B0604030504040204" pitchFamily="34" charset="-120"/>
                <a:ea typeface="微軟正黑體" panose="020B0604030504040204" pitchFamily="34" charset="-120"/>
              </a:rPr>
              <a:t>及</a:t>
            </a:r>
            <a:r>
              <a:rPr lang="zh-TW" altLang="en-US" sz="2200" b="1" kern="100" dirty="0">
                <a:latin typeface="微軟正黑體" panose="020B0604030504040204" pitchFamily="34" charset="-120"/>
                <a:ea typeface="微軟正黑體" panose="020B0604030504040204" pitchFamily="34" charset="-120"/>
              </a:rPr>
              <a:t>新興傳染疾病</a:t>
            </a:r>
            <a:r>
              <a:rPr lang="zh-TW" altLang="en-US" sz="2200" kern="100" dirty="0">
                <a:latin typeface="微軟正黑體" panose="020B0604030504040204" pitchFamily="34" charset="-120"/>
                <a:ea typeface="微軟正黑體" panose="020B0604030504040204" pitchFamily="34" charset="-120"/>
              </a:rPr>
              <a:t>威脅</a:t>
            </a:r>
            <a:r>
              <a:rPr lang="zh-TW" altLang="en-US" sz="2200" kern="100" dirty="0" smtClean="0">
                <a:latin typeface="微軟正黑體" panose="020B0604030504040204" pitchFamily="34" charset="-120"/>
                <a:ea typeface="微軟正黑體" panose="020B0604030504040204" pitchFamily="34" charset="-120"/>
              </a:rPr>
              <a:t>，及政事</a:t>
            </a:r>
            <a:r>
              <a:rPr lang="zh-TW" altLang="en-US" sz="2200" kern="100" dirty="0">
                <a:latin typeface="微軟正黑體" panose="020B0604030504040204" pitchFamily="34" charset="-120"/>
                <a:ea typeface="微軟正黑體" panose="020B0604030504040204" pitchFamily="34" charset="-120"/>
              </a:rPr>
              <a:t>臨時需要</a:t>
            </a:r>
            <a:r>
              <a:rPr lang="zh-TW" altLang="en-US" sz="2200" kern="100" dirty="0" smtClean="0">
                <a:latin typeface="微軟正黑體" panose="020B0604030504040204" pitchFamily="34" charset="-120"/>
                <a:ea typeface="微軟正黑體" panose="020B0604030504040204" pitchFamily="34" charset="-120"/>
              </a:rPr>
              <a:t>（因應</a:t>
            </a:r>
            <a:r>
              <a:rPr lang="zh-TW" altLang="en-US" sz="2200" kern="100" dirty="0">
                <a:latin typeface="微軟正黑體" panose="020B0604030504040204" pitchFamily="34" charset="-120"/>
                <a:ea typeface="微軟正黑體" panose="020B0604030504040204" pitchFamily="34" charset="-120"/>
              </a:rPr>
              <a:t>公共安全緊急</a:t>
            </a:r>
            <a:r>
              <a:rPr lang="zh-TW" altLang="en-US" sz="2200" kern="100" dirty="0" smtClean="0">
                <a:latin typeface="微軟正黑體" panose="020B0604030504040204" pitchFamily="34" charset="-120"/>
                <a:ea typeface="微軟正黑體" panose="020B0604030504040204" pitchFamily="34" charset="-120"/>
              </a:rPr>
              <a:t>應變及工程</a:t>
            </a:r>
            <a:r>
              <a:rPr lang="zh-TW" altLang="en-US" sz="2200" kern="100" dirty="0">
                <a:latin typeface="微軟正黑體" panose="020B0604030504040204" pitchFamily="34" charset="-120"/>
                <a:ea typeface="微軟正黑體" panose="020B0604030504040204" pitchFamily="34" charset="-120"/>
              </a:rPr>
              <a:t>臨時改善需求等</a:t>
            </a:r>
            <a:r>
              <a:rPr lang="zh-TW" altLang="en-US" sz="2200" kern="100" dirty="0" smtClean="0">
                <a:latin typeface="微軟正黑體" panose="020B0604030504040204" pitchFamily="34" charset="-120"/>
                <a:ea typeface="微軟正黑體" panose="020B0604030504040204" pitchFamily="34" charset="-120"/>
              </a:rPr>
              <a:t>），</a:t>
            </a:r>
            <a:r>
              <a:rPr lang="zh-TW" altLang="en-US" sz="2200" b="1" kern="100" dirty="0">
                <a:latin typeface="微軟正黑體" panose="020B0604030504040204" pitchFamily="34" charset="-120"/>
                <a:ea typeface="微軟正黑體" panose="020B0604030504040204" pitchFamily="34" charset="-120"/>
              </a:rPr>
              <a:t>需保有動支彈性</a:t>
            </a:r>
            <a:r>
              <a:rPr lang="zh-TW" altLang="en-US" sz="2200" kern="100" dirty="0" smtClean="0">
                <a:latin typeface="微軟正黑體" panose="020B0604030504040204" pitchFamily="34" charset="-120"/>
                <a:ea typeface="微軟正黑體" panose="020B0604030504040204" pitchFamily="34" charset="-120"/>
              </a:rPr>
              <a:t>，以為緊急應變之用</a:t>
            </a:r>
            <a:endParaRPr lang="en-US" altLang="zh-TW" sz="2200" kern="100" dirty="0" smtClean="0">
              <a:latin typeface="微軟正黑體" panose="020B0604030504040204" pitchFamily="34" charset="-120"/>
              <a:ea typeface="微軟正黑體" panose="020B0604030504040204" pitchFamily="34" charset="-120"/>
            </a:endParaRPr>
          </a:p>
          <a:p>
            <a:pPr marL="523875" indent="-523875">
              <a:lnSpc>
                <a:spcPts val="2800"/>
              </a:lnSpc>
              <a:spcBef>
                <a:spcPts val="600"/>
              </a:spcBef>
              <a:buFont typeface="Wingdings" panose="05000000000000000000" pitchFamily="2" charset="2"/>
              <a:buChar char="n"/>
            </a:pPr>
            <a:r>
              <a:rPr lang="zh-TW" altLang="en-US" sz="2200" kern="100" dirty="0" smtClean="0">
                <a:latin typeface="微軟正黑體" panose="020B0604030504040204" pitchFamily="34" charset="-120"/>
                <a:ea typeface="微軟正黑體" panose="020B0604030504040204" pitchFamily="34" charset="-120"/>
              </a:rPr>
              <a:t>各</a:t>
            </a:r>
            <a:r>
              <a:rPr lang="zh-TW" altLang="en-US" sz="2200" kern="100" dirty="0">
                <a:latin typeface="微軟正黑體" panose="020B0604030504040204" pitchFamily="34" charset="-120"/>
                <a:ea typeface="微軟正黑體" panose="020B0604030504040204" pitchFamily="34" charset="-120"/>
              </a:rPr>
              <a:t>機關申請動支第二</a:t>
            </a:r>
            <a:r>
              <a:rPr lang="zh-TW" altLang="en-US" sz="2200" kern="100" dirty="0" smtClean="0">
                <a:latin typeface="微軟正黑體" panose="020B0604030504040204" pitchFamily="34" charset="-120"/>
                <a:ea typeface="微軟正黑體" panose="020B0604030504040204" pitchFamily="34" charset="-120"/>
              </a:rPr>
              <a:t>預備金，均依法依</a:t>
            </a:r>
            <a:r>
              <a:rPr lang="zh-TW" altLang="en-US" sz="2200" kern="100" dirty="0">
                <a:latin typeface="微軟正黑體" panose="020B0604030504040204" pitchFamily="34" charset="-120"/>
                <a:ea typeface="微軟正黑體" panose="020B0604030504040204" pitchFamily="34" charset="-120"/>
              </a:rPr>
              <a:t>程序核准動支，</a:t>
            </a:r>
            <a:r>
              <a:rPr lang="zh-TW" altLang="en-US" sz="2200" b="1" kern="100" dirty="0">
                <a:latin typeface="微軟正黑體" panose="020B0604030504040204" pitchFamily="34" charset="-120"/>
                <a:ea typeface="微軟正黑體" panose="020B0604030504040204" pitchFamily="34" charset="-120"/>
              </a:rPr>
              <a:t>核實動支</a:t>
            </a:r>
            <a:r>
              <a:rPr lang="zh-TW" altLang="en-US" sz="2200" kern="100" dirty="0">
                <a:latin typeface="微軟正黑體" panose="020B0604030504040204" pitchFamily="34" charset="-120"/>
                <a:ea typeface="微軟正黑體" panose="020B0604030504040204" pitchFamily="34" charset="-120"/>
              </a:rPr>
              <a:t>後，若有</a:t>
            </a:r>
            <a:r>
              <a:rPr lang="zh-TW" altLang="en-US" sz="2200" b="1" kern="100" dirty="0">
                <a:latin typeface="微軟正黑體" panose="020B0604030504040204" pitchFamily="34" charset="-120"/>
                <a:ea typeface="微軟正黑體" panose="020B0604030504040204" pitchFamily="34" charset="-120"/>
              </a:rPr>
              <a:t>剩餘</a:t>
            </a:r>
            <a:r>
              <a:rPr lang="zh-TW" altLang="en-US" sz="2200" kern="100" dirty="0" smtClean="0">
                <a:latin typeface="微軟正黑體" panose="020B0604030504040204" pitchFamily="34" charset="-120"/>
                <a:ea typeface="微軟正黑體" panose="020B0604030504040204" pitchFamily="34" charset="-120"/>
              </a:rPr>
              <a:t>，</a:t>
            </a:r>
            <a:r>
              <a:rPr lang="zh-TW" altLang="en-US" sz="2200" b="1" kern="100" dirty="0" smtClean="0">
                <a:latin typeface="微軟正黑體" panose="020B0604030504040204" pitchFamily="34" charset="-120"/>
                <a:ea typeface="微軟正黑體" panose="020B0604030504040204" pitchFamily="34" charset="-120"/>
              </a:rPr>
              <a:t>全數</a:t>
            </a:r>
            <a:r>
              <a:rPr lang="zh-TW" altLang="en-US" sz="2200" b="1" kern="100" dirty="0">
                <a:latin typeface="微軟正黑體" panose="020B0604030504040204" pitchFamily="34" charset="-120"/>
                <a:ea typeface="微軟正黑體" panose="020B0604030504040204" pitchFamily="34" charset="-120"/>
              </a:rPr>
              <a:t>繳回市</a:t>
            </a:r>
            <a:r>
              <a:rPr lang="zh-TW" altLang="en-US" sz="2200" b="1" kern="100" dirty="0" smtClean="0">
                <a:latin typeface="微軟正黑體" panose="020B0604030504040204" pitchFamily="34" charset="-120"/>
                <a:ea typeface="微軟正黑體" panose="020B0604030504040204" pitchFamily="34" charset="-120"/>
              </a:rPr>
              <a:t>庫</a:t>
            </a:r>
            <a:endParaRPr lang="en-US" altLang="zh-TW" sz="2200" kern="100" dirty="0" smtClean="0">
              <a:latin typeface="微軟正黑體" panose="020B0604030504040204" pitchFamily="34" charset="-120"/>
              <a:ea typeface="微軟正黑體" panose="020B0604030504040204" pitchFamily="34" charset="-120"/>
            </a:endParaRPr>
          </a:p>
          <a:p>
            <a:pPr marL="523875" indent="-523875">
              <a:lnSpc>
                <a:spcPts val="2800"/>
              </a:lnSpc>
              <a:spcBef>
                <a:spcPts val="600"/>
              </a:spcBef>
              <a:buFont typeface="Wingdings" panose="05000000000000000000" pitchFamily="2" charset="2"/>
              <a:buChar char="n"/>
            </a:pPr>
            <a:r>
              <a:rPr lang="zh-TW" altLang="en-US" sz="2200" b="1" kern="100" dirty="0" smtClean="0">
                <a:latin typeface="微軟正黑體" panose="020B0604030504040204" pitchFamily="34" charset="-120"/>
                <a:ea typeface="微軟正黑體" panose="020B0604030504040204" pitchFamily="34" charset="-120"/>
              </a:rPr>
              <a:t>動</a:t>
            </a:r>
            <a:r>
              <a:rPr lang="zh-TW" altLang="en-US" sz="2200" b="1" kern="100" dirty="0">
                <a:latin typeface="微軟正黑體" panose="020B0604030504040204" pitchFamily="34" charset="-120"/>
                <a:ea typeface="微軟正黑體" panose="020B0604030504040204" pitchFamily="34" charset="-120"/>
              </a:rPr>
              <a:t>支及支用情形</a:t>
            </a:r>
            <a:r>
              <a:rPr lang="zh-TW" altLang="en-US" sz="2200" kern="100" dirty="0" smtClean="0">
                <a:latin typeface="微軟正黑體" panose="020B0604030504040204" pitchFamily="34" charset="-120"/>
                <a:ea typeface="微軟正黑體" panose="020B0604030504040204" pitchFamily="34" charset="-120"/>
              </a:rPr>
              <a:t>定期</a:t>
            </a:r>
            <a:r>
              <a:rPr lang="zh-TW" altLang="en-US" sz="2200" b="1" kern="100" dirty="0">
                <a:latin typeface="微軟正黑體" panose="020B0604030504040204" pitchFamily="34" charset="-120"/>
                <a:ea typeface="微軟正黑體" panose="020B0604030504040204" pitchFamily="34" charset="-120"/>
              </a:rPr>
              <a:t>上網公開</a:t>
            </a:r>
            <a:r>
              <a:rPr lang="zh-TW" altLang="en-US" sz="2200" kern="100" dirty="0" smtClean="0">
                <a:latin typeface="微軟正黑體" panose="020B0604030504040204" pitchFamily="34" charset="-120"/>
                <a:ea typeface="微軟正黑體" panose="020B0604030504040204" pitchFamily="34" charset="-120"/>
              </a:rPr>
              <a:t>，</a:t>
            </a:r>
            <a:r>
              <a:rPr lang="zh-TW" altLang="en-US" sz="2200" b="1" kern="100" dirty="0">
                <a:latin typeface="微軟正黑體" panose="020B0604030504040204" pitchFamily="34" charset="-120"/>
                <a:ea typeface="微軟正黑體" panose="020B0604030504040204" pitchFamily="34" charset="-120"/>
              </a:rPr>
              <a:t>年度終了</a:t>
            </a:r>
            <a:r>
              <a:rPr lang="zh-TW" altLang="en-US" sz="2200" kern="100" dirty="0" smtClean="0">
                <a:latin typeface="微軟正黑體" panose="020B0604030504040204" pitchFamily="34" charset="-120"/>
                <a:ea typeface="微軟正黑體" panose="020B0604030504040204" pitchFamily="34" charset="-120"/>
              </a:rPr>
              <a:t>並</a:t>
            </a:r>
            <a:r>
              <a:rPr lang="zh-TW" altLang="en-US" sz="2200" kern="100" dirty="0">
                <a:latin typeface="微軟正黑體" panose="020B0604030504040204" pitchFamily="34" charset="-120"/>
                <a:ea typeface="微軟正黑體" panose="020B0604030504040204" pitchFamily="34" charset="-120"/>
              </a:rPr>
              <a:t>依預算法規定</a:t>
            </a:r>
            <a:r>
              <a:rPr lang="zh-TW" altLang="en-US" sz="2200" b="1" kern="100" dirty="0" smtClean="0">
                <a:latin typeface="微軟正黑體" panose="020B0604030504040204" pitchFamily="34" charset="-120"/>
                <a:ea typeface="微軟正黑體" panose="020B0604030504040204" pitchFamily="34" charset="-120"/>
              </a:rPr>
              <a:t>編動</a:t>
            </a:r>
            <a:r>
              <a:rPr lang="zh-TW" altLang="en-US" sz="2200" b="1" kern="100" dirty="0">
                <a:latin typeface="微軟正黑體" panose="020B0604030504040204" pitchFamily="34" charset="-120"/>
                <a:ea typeface="微軟正黑體" panose="020B0604030504040204" pitchFamily="34" charset="-120"/>
              </a:rPr>
              <a:t>支數額表函請貴會</a:t>
            </a:r>
            <a:r>
              <a:rPr lang="zh-TW" altLang="en-US" sz="2200" b="1" kern="100" dirty="0" smtClean="0">
                <a:latin typeface="微軟正黑體" panose="020B0604030504040204" pitchFamily="34" charset="-120"/>
                <a:ea typeface="微軟正黑體" panose="020B0604030504040204" pitchFamily="34" charset="-120"/>
              </a:rPr>
              <a:t>審議</a:t>
            </a:r>
            <a:endParaRPr lang="en-US" altLang="zh-TW" sz="2200" kern="100" dirty="0" smtClean="0">
              <a:latin typeface="微軟正黑體" panose="020B0604030504040204" pitchFamily="34" charset="-120"/>
              <a:ea typeface="微軟正黑體" panose="020B0604030504040204" pitchFamily="34" charset="-120"/>
            </a:endParaRPr>
          </a:p>
          <a:p>
            <a:pPr marL="523875" indent="-523875">
              <a:lnSpc>
                <a:spcPts val="2800"/>
              </a:lnSpc>
              <a:spcBef>
                <a:spcPts val="600"/>
              </a:spcBef>
              <a:buFont typeface="Wingdings" panose="05000000000000000000" pitchFamily="2" charset="2"/>
              <a:buChar char="n"/>
            </a:pPr>
            <a:r>
              <a:rPr lang="zh-TW" altLang="en-US" sz="2200" kern="100" dirty="0" smtClean="0">
                <a:latin typeface="微軟正黑體" panose="020B0604030504040204" pitchFamily="34" charset="-120"/>
                <a:ea typeface="微軟正黑體" panose="020B0604030504040204" pitchFamily="34" charset="-120"/>
              </a:rPr>
              <a:t>從嚴審查機關</a:t>
            </a:r>
            <a:r>
              <a:rPr lang="zh-TW" altLang="en-US" sz="2200" kern="100" dirty="0">
                <a:latin typeface="微軟正黑體" panose="020B0604030504040204" pitchFamily="34" charset="-120"/>
                <a:ea typeface="微軟正黑體" panose="020B0604030504040204" pitchFamily="34" charset="-120"/>
              </a:rPr>
              <a:t>申請動支第二預備金案件，</a:t>
            </a:r>
            <a:r>
              <a:rPr lang="zh-TW" altLang="en-US" sz="2200" b="1" kern="100" dirty="0">
                <a:latin typeface="微軟正黑體" panose="020B0604030504040204" pitchFamily="34" charset="-120"/>
                <a:ea typeface="微軟正黑體" panose="020B0604030504040204" pitchFamily="34" charset="-120"/>
              </a:rPr>
              <a:t>訂</a:t>
            </a:r>
            <a:r>
              <a:rPr lang="zh-TW" altLang="en-US" sz="2200" b="1" kern="100" dirty="0" smtClean="0">
                <a:latin typeface="微軟正黑體" panose="020B0604030504040204" pitchFamily="34" charset="-120"/>
                <a:ea typeface="微軟正黑體" panose="020B0604030504040204" pitchFamily="34" charset="-120"/>
              </a:rPr>
              <a:t>有</a:t>
            </a:r>
            <a:r>
              <a:rPr lang="zh-TW" altLang="en-US" sz="2200" kern="100" dirty="0" smtClean="0">
                <a:latin typeface="微軟正黑體" panose="020B0604030504040204" pitchFamily="34" charset="-120"/>
                <a:ea typeface="微軟正黑體" panose="020B0604030504040204" pitchFamily="34" charset="-120"/>
              </a:rPr>
              <a:t>各</a:t>
            </a:r>
            <a:r>
              <a:rPr lang="zh-TW" altLang="en-US" sz="2200" kern="100" dirty="0">
                <a:latin typeface="微軟正黑體" panose="020B0604030504040204" pitchFamily="34" charset="-120"/>
                <a:ea typeface="微軟正黑體" panose="020B0604030504040204" pitchFamily="34" charset="-120"/>
              </a:rPr>
              <a:t>機關申請動支第二預備金</a:t>
            </a:r>
            <a:r>
              <a:rPr lang="zh-TW" altLang="en-US" sz="2200" b="1" kern="100" dirty="0">
                <a:latin typeface="微軟正黑體" panose="020B0604030504040204" pitchFamily="34" charset="-120"/>
                <a:ea typeface="微軟正黑體" panose="020B0604030504040204" pitchFamily="34" charset="-120"/>
              </a:rPr>
              <a:t>流程圖</a:t>
            </a:r>
            <a:r>
              <a:rPr lang="zh-TW" altLang="en-US" sz="2200" kern="100" dirty="0" smtClean="0">
                <a:latin typeface="微軟正黑體" panose="020B0604030504040204" pitchFamily="34" charset="-120"/>
                <a:ea typeface="微軟正黑體" panose="020B0604030504040204" pitchFamily="34" charset="-120"/>
              </a:rPr>
              <a:t>及</a:t>
            </a:r>
            <a:r>
              <a:rPr lang="zh-TW" altLang="en-US" sz="2200" b="1" kern="100" dirty="0">
                <a:latin typeface="微軟正黑體" panose="020B0604030504040204" pitchFamily="34" charset="-120"/>
                <a:ea typeface="微軟正黑體" panose="020B0604030504040204" pitchFamily="34" charset="-120"/>
              </a:rPr>
              <a:t>審查</a:t>
            </a:r>
            <a:r>
              <a:rPr lang="zh-TW" altLang="en-US" sz="2200" b="1" kern="100" dirty="0" smtClean="0">
                <a:latin typeface="微軟正黑體" panose="020B0604030504040204" pitchFamily="34" charset="-120"/>
                <a:ea typeface="微軟正黑體" panose="020B0604030504040204" pitchFamily="34" charset="-120"/>
              </a:rPr>
              <a:t>機制</a:t>
            </a:r>
            <a:endParaRPr lang="en-US" altLang="zh-TW" sz="2200" kern="100" dirty="0" smtClean="0">
              <a:latin typeface="標楷體" panose="03000509000000000000" pitchFamily="65" charset="-120"/>
              <a:ea typeface="標楷體" panose="03000509000000000000" pitchFamily="65" charset="-120"/>
            </a:endParaRPr>
          </a:p>
        </p:txBody>
      </p:sp>
      <p:sp>
        <p:nvSpPr>
          <p:cNvPr id="6" name="AutoShape 526"/>
          <p:cNvSpPr>
            <a:spLocks noChangeArrowheads="1"/>
          </p:cNvSpPr>
          <p:nvPr/>
        </p:nvSpPr>
        <p:spPr bwMode="gray">
          <a:xfrm>
            <a:off x="78270" y="378526"/>
            <a:ext cx="8374986" cy="566354"/>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11" name="投影片編號版面配置區 5"/>
          <p:cNvSpPr>
            <a:spLocks noGrp="1"/>
          </p:cNvSpPr>
          <p:nvPr>
            <p:ph type="sldNum" sz="quarter" idx="11"/>
          </p:nvPr>
        </p:nvSpPr>
        <p:spPr>
          <a:xfrm>
            <a:off x="3053888" y="6492875"/>
            <a:ext cx="3086100" cy="365125"/>
          </a:xfrm>
        </p:spPr>
        <p:txBody>
          <a:bodyPr/>
          <a:lstStyle/>
          <a:p>
            <a:fld id="{7CFA93DC-38C4-448B-BB12-31B4DB377945}" type="slidenum">
              <a:rPr lang="en-US" altLang="zh-TW" smtClean="0"/>
              <a:pPr/>
              <a:t>17</a:t>
            </a:fld>
            <a:endParaRPr lang="en-US" altLang="zh-TW" dirty="0"/>
          </a:p>
        </p:txBody>
      </p:sp>
      <p:sp>
        <p:nvSpPr>
          <p:cNvPr id="10" name="矩形 9"/>
          <p:cNvSpPr/>
          <p:nvPr/>
        </p:nvSpPr>
        <p:spPr>
          <a:xfrm>
            <a:off x="89299" y="413212"/>
            <a:ext cx="8352928" cy="523220"/>
          </a:xfrm>
          <a:prstGeom prst="rect">
            <a:avLst/>
          </a:prstGeom>
          <a:ln>
            <a:noFill/>
          </a:ln>
        </p:spPr>
        <p:txBody>
          <a:bodyPr wrap="square">
            <a:spAutoFit/>
          </a:bodyPr>
          <a:lstStyle/>
          <a:p>
            <a:pPr indent="92075"/>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七、</a:t>
            </a:r>
            <a:r>
              <a:rPr lang="en-US"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年度第二預備金續編列</a:t>
            </a:r>
            <a:r>
              <a:rPr lang="en-US"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12.5</a:t>
            </a:r>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p>
        </p:txBody>
      </p:sp>
    </p:spTree>
    <p:extLst>
      <p:ext uri="{BB962C8B-B14F-4D97-AF65-F5344CB8AC3E}">
        <p14:creationId xmlns:p14="http://schemas.microsoft.com/office/powerpoint/2010/main" val="148551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526"/>
          <p:cNvSpPr>
            <a:spLocks noChangeArrowheads="1"/>
          </p:cNvSpPr>
          <p:nvPr/>
        </p:nvSpPr>
        <p:spPr bwMode="gray">
          <a:xfrm>
            <a:off x="362466" y="342880"/>
            <a:ext cx="8374986" cy="521644"/>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27651" name="矩形 4"/>
          <p:cNvSpPr>
            <a:spLocks noChangeArrowheads="1"/>
          </p:cNvSpPr>
          <p:nvPr/>
        </p:nvSpPr>
        <p:spPr bwMode="auto">
          <a:xfrm>
            <a:off x="-371474" y="981075"/>
            <a:ext cx="9220200"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4863" indent="-804863"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indent="-746125" hangingPunct="1">
              <a:lnSpc>
                <a:spcPts val="2800"/>
              </a:lnSpc>
              <a:spcBef>
                <a:spcPct val="0"/>
              </a:spcBef>
              <a:buClrTx/>
              <a:buSzTx/>
              <a:buFontTx/>
              <a:buNone/>
            </a:pPr>
            <a:r>
              <a:rPr lang="zh-TW" altLang="en-US" sz="2000" dirty="0" smtClean="0">
                <a:solidFill>
                  <a:prstClr val="black"/>
                </a:solidFill>
                <a:latin typeface="標楷體" pitchFamily="65" charset="-120"/>
                <a:ea typeface="標楷體" pitchFamily="65" charset="-120"/>
              </a:rPr>
              <a:t>         </a:t>
            </a:r>
            <a:r>
              <a:rPr lang="zh-TW" altLang="en-US" sz="2000" dirty="0" smtClean="0">
                <a:solidFill>
                  <a:prstClr val="black"/>
                </a:solidFill>
                <a:latin typeface="微軟正黑體" panose="020B0604030504040204" pitchFamily="34" charset="-120"/>
                <a:ea typeface="微軟正黑體" panose="020B0604030504040204" pitchFamily="34" charset="-120"/>
              </a:rPr>
              <a:t>本市</a:t>
            </a:r>
            <a:r>
              <a:rPr lang="en-US" altLang="zh-TW" sz="2000" dirty="0" smtClean="0">
                <a:solidFill>
                  <a:prstClr val="black"/>
                </a:solidFill>
                <a:latin typeface="微軟正黑體" panose="020B0604030504040204" pitchFamily="34" charset="-120"/>
                <a:ea typeface="微軟正黑體" panose="020B0604030504040204" pitchFamily="34" charset="-120"/>
              </a:rPr>
              <a:t>107</a:t>
            </a:r>
            <a:r>
              <a:rPr lang="zh-TW" altLang="en-US" sz="2000" dirty="0" smtClean="0">
                <a:solidFill>
                  <a:prstClr val="black"/>
                </a:solidFill>
                <a:latin typeface="微軟正黑體" panose="020B0604030504040204" pitchFamily="34" charset="-120"/>
                <a:ea typeface="微軟正黑體" panose="020B0604030504040204" pitchFamily="34" charset="-120"/>
              </a:rPr>
              <a:t>年度</a:t>
            </a:r>
            <a:r>
              <a:rPr lang="zh-TW" altLang="en-US" sz="2000" dirty="0">
                <a:solidFill>
                  <a:prstClr val="black"/>
                </a:solidFill>
                <a:latin typeface="微軟正黑體" panose="020B0604030504040204" pitchFamily="34" charset="-120"/>
                <a:ea typeface="微軟正黑體" panose="020B0604030504040204" pitchFamily="34" charset="-120"/>
              </a:rPr>
              <a:t>共</a:t>
            </a:r>
            <a:r>
              <a:rPr lang="zh-TW" altLang="en-US" sz="2000" dirty="0" smtClean="0">
                <a:solidFill>
                  <a:prstClr val="black"/>
                </a:solidFill>
                <a:latin typeface="微軟正黑體" panose="020B0604030504040204" pitchFamily="34" charset="-120"/>
                <a:ea typeface="微軟正黑體" panose="020B0604030504040204" pitchFamily="34" charset="-120"/>
              </a:rPr>
              <a:t>有</a:t>
            </a:r>
            <a:r>
              <a:rPr lang="en-US" altLang="zh-TW" sz="2000" dirty="0">
                <a:solidFill>
                  <a:prstClr val="black"/>
                </a:solidFill>
                <a:latin typeface="微軟正黑體" panose="020B0604030504040204" pitchFamily="34" charset="-120"/>
                <a:ea typeface="微軟正黑體" panose="020B0604030504040204" pitchFamily="34" charset="-120"/>
              </a:rPr>
              <a:t>31</a:t>
            </a:r>
            <a:r>
              <a:rPr lang="zh-TW" altLang="en-US" sz="2000" dirty="0">
                <a:solidFill>
                  <a:prstClr val="black"/>
                </a:solidFill>
                <a:latin typeface="微軟正黑體" panose="020B0604030504040204" pitchFamily="34" charset="-120"/>
                <a:ea typeface="微軟正黑體" panose="020B0604030504040204" pitchFamily="34" charset="-120"/>
              </a:rPr>
              <a:t>個基金</a:t>
            </a:r>
            <a:r>
              <a:rPr lang="en-US" altLang="zh-TW" sz="2000" dirty="0">
                <a:solidFill>
                  <a:prstClr val="black"/>
                </a:solidFill>
                <a:latin typeface="微軟正黑體" panose="020B0604030504040204" pitchFamily="34" charset="-120"/>
                <a:ea typeface="微軟正黑體" panose="020B0604030504040204" pitchFamily="34" charset="-120"/>
              </a:rPr>
              <a:t>(</a:t>
            </a:r>
            <a:r>
              <a:rPr lang="zh-TW" altLang="en-US" sz="2000" dirty="0">
                <a:solidFill>
                  <a:prstClr val="black"/>
                </a:solidFill>
                <a:latin typeface="微軟正黑體" panose="020B0604030504040204" pitchFamily="34" charset="-120"/>
                <a:ea typeface="微軟正黑體" panose="020B0604030504040204" pitchFamily="34" charset="-120"/>
              </a:rPr>
              <a:t>較上年度無增減</a:t>
            </a:r>
            <a:r>
              <a:rPr lang="en-US" altLang="zh-TW" sz="2000" dirty="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，共</a:t>
            </a:r>
            <a:r>
              <a:rPr lang="zh-TW" altLang="en-US" sz="2000" dirty="0">
                <a:solidFill>
                  <a:prstClr val="black"/>
                </a:solidFill>
                <a:latin typeface="微軟正黑體" panose="020B0604030504040204" pitchFamily="34" charset="-120"/>
                <a:ea typeface="微軟正黑體" panose="020B0604030504040204" pitchFamily="34" charset="-120"/>
              </a:rPr>
              <a:t>編列</a:t>
            </a:r>
            <a:r>
              <a:rPr lang="zh-TW" altLang="en-US" sz="2000" b="1" dirty="0">
                <a:latin typeface="微軟正黑體" panose="020B0604030504040204" pitchFamily="34" charset="-120"/>
                <a:ea typeface="微軟正黑體" panose="020B0604030504040204" pitchFamily="34" charset="-120"/>
              </a:rPr>
              <a:t>收入</a:t>
            </a:r>
            <a:r>
              <a:rPr lang="en-US" altLang="zh-TW" sz="2000" b="1" dirty="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基金</a:t>
            </a:r>
            <a:r>
              <a:rPr lang="zh-TW" altLang="en-US" sz="2000" b="1" dirty="0">
                <a:latin typeface="微軟正黑體" panose="020B0604030504040204" pitchFamily="34" charset="-120"/>
                <a:ea typeface="微軟正黑體" panose="020B0604030504040204" pitchFamily="34" charset="-120"/>
              </a:rPr>
              <a:t>來源</a:t>
            </a:r>
            <a:r>
              <a:rPr lang="en-US" altLang="zh-TW" sz="2000" b="1" dirty="0">
                <a:latin typeface="微軟正黑體" panose="020B0604030504040204" pitchFamily="34" charset="-120"/>
                <a:ea typeface="微軟正黑體" panose="020B0604030504040204" pitchFamily="34" charset="-120"/>
              </a:rPr>
              <a:t>) </a:t>
            </a:r>
            <a:r>
              <a:rPr lang="en-US" altLang="zh-TW" sz="2000" dirty="0" smtClean="0">
                <a:solidFill>
                  <a:prstClr val="black"/>
                </a:solidFill>
                <a:latin typeface="微軟正黑體" panose="020B0604030504040204" pitchFamily="34" charset="-120"/>
                <a:ea typeface="微軟正黑體" panose="020B0604030504040204" pitchFamily="34" charset="-120"/>
              </a:rPr>
              <a:t>2,258.70</a:t>
            </a:r>
            <a:r>
              <a:rPr lang="zh-TW" altLang="en-US" sz="2000" dirty="0">
                <a:solidFill>
                  <a:prstClr val="black"/>
                </a:solidFill>
                <a:latin typeface="微軟正黑體" panose="020B0604030504040204" pitchFamily="34" charset="-120"/>
                <a:ea typeface="微軟正黑體" panose="020B0604030504040204" pitchFamily="34" charset="-120"/>
              </a:rPr>
              <a:t>億元、</a:t>
            </a:r>
            <a:r>
              <a:rPr lang="zh-TW" altLang="en-US" sz="2000" b="1" dirty="0">
                <a:latin typeface="微軟正黑體" panose="020B0604030504040204" pitchFamily="34" charset="-120"/>
                <a:ea typeface="微軟正黑體" panose="020B0604030504040204" pitchFamily="34" charset="-120"/>
              </a:rPr>
              <a:t>支出</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基金用途</a:t>
            </a:r>
            <a:r>
              <a:rPr lang="en-US" altLang="zh-TW" sz="2000" b="1" dirty="0">
                <a:latin typeface="微軟正黑體" panose="020B0604030504040204" pitchFamily="34" charset="-120"/>
                <a:ea typeface="微軟正黑體" panose="020B0604030504040204" pitchFamily="34" charset="-120"/>
              </a:rPr>
              <a:t>) </a:t>
            </a:r>
            <a:r>
              <a:rPr lang="en-US" altLang="zh-TW" sz="2000" dirty="0" smtClean="0">
                <a:solidFill>
                  <a:prstClr val="black"/>
                </a:solidFill>
                <a:latin typeface="微軟正黑體" panose="020B0604030504040204" pitchFamily="34" charset="-120"/>
                <a:ea typeface="微軟正黑體" panose="020B0604030504040204" pitchFamily="34" charset="-120"/>
              </a:rPr>
              <a:t>2,130.47</a:t>
            </a:r>
            <a:r>
              <a:rPr lang="zh-TW" altLang="en-US" sz="2000" dirty="0">
                <a:solidFill>
                  <a:prstClr val="black"/>
                </a:solidFill>
                <a:latin typeface="微軟正黑體" panose="020B0604030504040204" pitchFamily="34" charset="-120"/>
                <a:ea typeface="微軟正黑體" panose="020B0604030504040204" pitchFamily="34" charset="-120"/>
              </a:rPr>
              <a:t>億元、</a:t>
            </a:r>
            <a:r>
              <a:rPr lang="zh-TW" altLang="en-US" sz="2000" b="1" dirty="0">
                <a:latin typeface="微軟正黑體" panose="020B0604030504040204" pitchFamily="34" charset="-120"/>
                <a:ea typeface="微軟正黑體" panose="020B0604030504040204" pitchFamily="34" charset="-120"/>
              </a:rPr>
              <a:t>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賸</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餘</a:t>
            </a:r>
            <a:r>
              <a:rPr lang="en-US" altLang="zh-TW" sz="2000" dirty="0" smtClean="0">
                <a:solidFill>
                  <a:prstClr val="black"/>
                </a:solidFill>
                <a:latin typeface="微軟正黑體" panose="020B0604030504040204" pitchFamily="34" charset="-120"/>
                <a:ea typeface="微軟正黑體" panose="020B0604030504040204" pitchFamily="34" charset="-120"/>
              </a:rPr>
              <a:t>128.23</a:t>
            </a:r>
            <a:r>
              <a:rPr lang="zh-TW" altLang="en-US" sz="2000" dirty="0">
                <a:solidFill>
                  <a:prstClr val="black"/>
                </a:solidFill>
                <a:latin typeface="微軟正黑體" panose="020B0604030504040204" pitchFamily="34" charset="-120"/>
                <a:ea typeface="微軟正黑體" panose="020B0604030504040204" pitchFamily="34" charset="-120"/>
              </a:rPr>
              <a:t>億元，繳庫</a:t>
            </a:r>
            <a:r>
              <a:rPr lang="zh-TW" altLang="en-US" sz="2000" dirty="0" smtClean="0">
                <a:solidFill>
                  <a:prstClr val="black"/>
                </a:solidFill>
                <a:latin typeface="微軟正黑體" panose="020B0604030504040204" pitchFamily="34" charset="-120"/>
                <a:ea typeface="微軟正黑體" panose="020B0604030504040204" pitchFamily="34" charset="-120"/>
              </a:rPr>
              <a:t>數</a:t>
            </a:r>
            <a:r>
              <a:rPr lang="en-US" altLang="zh-TW" sz="2000" dirty="0" smtClean="0">
                <a:solidFill>
                  <a:prstClr val="black"/>
                </a:solidFill>
                <a:latin typeface="微軟正黑體" panose="020B0604030504040204" pitchFamily="34" charset="-120"/>
                <a:ea typeface="微軟正黑體" panose="020B0604030504040204" pitchFamily="34" charset="-120"/>
              </a:rPr>
              <a:t>76.46</a:t>
            </a:r>
            <a:r>
              <a:rPr lang="zh-TW" altLang="en-US" sz="2000" dirty="0" smtClean="0">
                <a:solidFill>
                  <a:prstClr val="black"/>
                </a:solidFill>
                <a:latin typeface="微軟正黑體" panose="020B0604030504040204" pitchFamily="34" charset="-120"/>
                <a:ea typeface="微軟正黑體" panose="020B0604030504040204" pitchFamily="34" charset="-120"/>
              </a:rPr>
              <a:t>億</a:t>
            </a:r>
            <a:r>
              <a:rPr lang="zh-TW" altLang="en-US" sz="2000" dirty="0">
                <a:solidFill>
                  <a:prstClr val="black"/>
                </a:solidFill>
                <a:latin typeface="微軟正黑體" panose="020B0604030504040204" pitchFamily="34" charset="-120"/>
                <a:ea typeface="微軟正黑體" panose="020B0604030504040204" pitchFamily="34" charset="-120"/>
              </a:rPr>
              <a:t>元，</a:t>
            </a:r>
            <a:r>
              <a:rPr lang="zh-TW" altLang="en-US" sz="2000" b="1" dirty="0" smtClean="0">
                <a:latin typeface="微軟正黑體" panose="020B0604030504040204" pitchFamily="34" charset="-120"/>
                <a:ea typeface="微軟正黑體" panose="020B0604030504040204" pitchFamily="34" charset="-120"/>
              </a:rPr>
              <a:t>增減資</a:t>
            </a:r>
            <a:r>
              <a:rPr lang="zh-TW" altLang="en-US" sz="2000" dirty="0">
                <a:solidFill>
                  <a:prstClr val="black"/>
                </a:solidFill>
                <a:latin typeface="微軟正黑體" panose="020B0604030504040204" pitchFamily="34" charset="-120"/>
                <a:ea typeface="微軟正黑體" panose="020B0604030504040204" pitchFamily="34" charset="-120"/>
              </a:rPr>
              <a:t>（增</a:t>
            </a:r>
            <a:r>
              <a:rPr lang="zh-TW" altLang="en-US" sz="2000" dirty="0" smtClean="0">
                <a:solidFill>
                  <a:prstClr val="black"/>
                </a:solidFill>
                <a:latin typeface="微軟正黑體" panose="020B0604030504040204" pitchFamily="34" charset="-120"/>
                <a:ea typeface="微軟正黑體" panose="020B0604030504040204" pitchFamily="34" charset="-120"/>
              </a:rPr>
              <a:t>撥或折減基金）</a:t>
            </a:r>
            <a:r>
              <a:rPr lang="en-US" altLang="zh-TW" sz="2000" dirty="0" smtClean="0">
                <a:solidFill>
                  <a:prstClr val="black"/>
                </a:solidFill>
                <a:latin typeface="微軟正黑體" panose="020B0604030504040204" pitchFamily="34" charset="-120"/>
                <a:ea typeface="微軟正黑體" panose="020B0604030504040204" pitchFamily="34" charset="-120"/>
              </a:rPr>
              <a:t>239.14</a:t>
            </a:r>
            <a:r>
              <a:rPr lang="zh-TW" altLang="en-US" sz="2000" dirty="0" smtClean="0">
                <a:solidFill>
                  <a:prstClr val="black"/>
                </a:solidFill>
                <a:latin typeface="微軟正黑體" panose="020B0604030504040204" pitchFamily="34" charset="-120"/>
                <a:ea typeface="微軟正黑體" panose="020B0604030504040204" pitchFamily="34" charset="-120"/>
              </a:rPr>
              <a:t>億</a:t>
            </a:r>
            <a:r>
              <a:rPr lang="zh-TW" altLang="en-US" sz="2000" dirty="0">
                <a:solidFill>
                  <a:prstClr val="black"/>
                </a:solidFill>
                <a:latin typeface="微軟正黑體" panose="020B0604030504040204" pitchFamily="34" charset="-120"/>
                <a:ea typeface="微軟正黑體" panose="020B0604030504040204" pitchFamily="34" charset="-120"/>
              </a:rPr>
              <a:t>元，固定資產投資</a:t>
            </a:r>
            <a:r>
              <a:rPr lang="en-US" altLang="zh-TW" sz="2000" dirty="0" smtClean="0">
                <a:solidFill>
                  <a:prstClr val="black"/>
                </a:solidFill>
                <a:latin typeface="微軟正黑體" panose="020B0604030504040204" pitchFamily="34" charset="-120"/>
                <a:ea typeface="微軟正黑體" panose="020B0604030504040204" pitchFamily="34" charset="-120"/>
              </a:rPr>
              <a:t>183.81</a:t>
            </a:r>
            <a:r>
              <a:rPr lang="zh-TW" altLang="en-US" sz="2000" dirty="0" smtClean="0">
                <a:solidFill>
                  <a:prstClr val="black"/>
                </a:solidFill>
                <a:latin typeface="微軟正黑體" panose="020B0604030504040204" pitchFamily="34" charset="-120"/>
                <a:ea typeface="微軟正黑體" panose="020B0604030504040204" pitchFamily="34" charset="-120"/>
              </a:rPr>
              <a:t>億元</a:t>
            </a:r>
            <a:endParaRPr lang="zh-TW" altLang="en-US" sz="2000" dirty="0">
              <a:solidFill>
                <a:prstClr val="black"/>
              </a:solidFill>
              <a:latin typeface="微軟正黑體" panose="020B0604030504040204" pitchFamily="34" charset="-120"/>
              <a:ea typeface="微軟正黑體" panose="020B0604030504040204" pitchFamily="34" charset="-120"/>
            </a:endParaRPr>
          </a:p>
          <a:p>
            <a:pPr hangingPunct="1">
              <a:lnSpc>
                <a:spcPts val="2800"/>
              </a:lnSpc>
              <a:spcBef>
                <a:spcPct val="0"/>
              </a:spcBef>
              <a:buClrTx/>
              <a:buSzTx/>
              <a:buFontTx/>
              <a:buNone/>
            </a:pPr>
            <a:endParaRPr lang="zh-TW" altLang="en-US" sz="2000" dirty="0">
              <a:solidFill>
                <a:prstClr val="black"/>
              </a:solidFill>
              <a:latin typeface="標楷體" pitchFamily="65" charset="-120"/>
              <a:ea typeface="標楷體" pitchFamily="65" charset="-120"/>
            </a:endParaRPr>
          </a:p>
        </p:txBody>
      </p:sp>
      <p:sp>
        <p:nvSpPr>
          <p:cNvPr id="27654" name="矩形 9"/>
          <p:cNvSpPr>
            <a:spLocks noChangeArrowheads="1"/>
          </p:cNvSpPr>
          <p:nvPr/>
        </p:nvSpPr>
        <p:spPr bwMode="auto">
          <a:xfrm>
            <a:off x="12280900" y="6881813"/>
            <a:ext cx="384175" cy="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18288" tIns="0" rIns="0" bIns="0"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zh-TW" altLang="en-US" sz="1100">
                <a:solidFill>
                  <a:prstClr val="black"/>
                </a:solidFill>
              </a:rPr>
              <a:t>註</a:t>
            </a:r>
            <a:r>
              <a:rPr lang="en-US" altLang="zh-TW" sz="1100">
                <a:solidFill>
                  <a:prstClr val="black"/>
                </a:solidFill>
              </a:rPr>
              <a:t>3</a:t>
            </a:r>
            <a:endParaRPr lang="zh-TW" altLang="en-US" sz="1100">
              <a:solidFill>
                <a:prstClr val="black"/>
              </a:solidFill>
            </a:endParaRPr>
          </a:p>
        </p:txBody>
      </p:sp>
      <p:sp>
        <p:nvSpPr>
          <p:cNvPr id="27655" name="矩形 11"/>
          <p:cNvSpPr>
            <a:spLocks noChangeArrowheads="1"/>
          </p:cNvSpPr>
          <p:nvPr/>
        </p:nvSpPr>
        <p:spPr bwMode="auto">
          <a:xfrm>
            <a:off x="12280900" y="6797675"/>
            <a:ext cx="384175" cy="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18288" tIns="0" rIns="0" bIns="0"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zh-TW" altLang="en-US" sz="1100">
                <a:solidFill>
                  <a:prstClr val="black"/>
                </a:solidFill>
              </a:rPr>
              <a:t>註</a:t>
            </a:r>
            <a:r>
              <a:rPr lang="en-US" altLang="zh-TW" sz="1100">
                <a:solidFill>
                  <a:prstClr val="black"/>
                </a:solidFill>
              </a:rPr>
              <a:t>3</a:t>
            </a:r>
            <a:endParaRPr lang="zh-TW" altLang="en-US" sz="1100">
              <a:solidFill>
                <a:prstClr val="black"/>
              </a:solidFill>
            </a:endParaRPr>
          </a:p>
        </p:txBody>
      </p:sp>
      <p:sp>
        <p:nvSpPr>
          <p:cNvPr id="27656" name="矩形 6"/>
          <p:cNvSpPr>
            <a:spLocks noChangeArrowheads="1"/>
          </p:cNvSpPr>
          <p:nvPr/>
        </p:nvSpPr>
        <p:spPr bwMode="auto">
          <a:xfrm>
            <a:off x="7762373" y="2896737"/>
            <a:ext cx="121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zh-TW" altLang="en-US" sz="1000" dirty="0">
                <a:solidFill>
                  <a:prstClr val="black"/>
                </a:solidFill>
                <a:latin typeface="微軟正黑體" panose="020B0604030504040204" pitchFamily="34" charset="-120"/>
                <a:ea typeface="微軟正黑體" panose="020B0604030504040204" pitchFamily="34" charset="-120"/>
              </a:rPr>
              <a:t>單位：新臺幣億元</a:t>
            </a:r>
          </a:p>
        </p:txBody>
      </p:sp>
      <p:sp>
        <p:nvSpPr>
          <p:cNvPr id="14" name="矩形 13"/>
          <p:cNvSpPr/>
          <p:nvPr/>
        </p:nvSpPr>
        <p:spPr>
          <a:xfrm>
            <a:off x="381717" y="342880"/>
            <a:ext cx="7920880" cy="523220"/>
          </a:xfrm>
          <a:prstGeom prst="rect">
            <a:avLst/>
          </a:prstGeom>
        </p:spPr>
        <p:txBody>
          <a:bodyPr wrap="square">
            <a:spAutoFit/>
          </a:bodyPr>
          <a:lstStyle/>
          <a:p>
            <a:pPr indent="92075"/>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八、附屬單位預算編列情形</a:t>
            </a:r>
            <a:endParaRPr lang="zh-TW"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投影片編號版面配置區 5"/>
          <p:cNvSpPr txBox="1">
            <a:spLocks/>
          </p:cNvSpPr>
          <p:nvPr/>
        </p:nvSpPr>
        <p:spPr>
          <a:xfrm>
            <a:off x="3028950" y="6455411"/>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93DC-38C4-448B-BB12-31B4DB377945}" type="slidenum">
              <a:rPr lang="en-US" altLang="zh-TW" smtClean="0">
                <a:solidFill>
                  <a:prstClr val="black">
                    <a:tint val="75000"/>
                  </a:prstClr>
                </a:solidFill>
              </a:rPr>
              <a:pPr/>
              <a:t>18</a:t>
            </a:fld>
            <a:endParaRPr lang="en-US" altLang="zh-TW" dirty="0">
              <a:solidFill>
                <a:prstClr val="black">
                  <a:tint val="75000"/>
                </a:prstClr>
              </a:solidFill>
            </a:endParaRPr>
          </a:p>
        </p:txBody>
      </p:sp>
      <p:sp>
        <p:nvSpPr>
          <p:cNvPr id="18" name="矩形 5"/>
          <p:cNvSpPr>
            <a:spLocks noChangeArrowheads="1"/>
          </p:cNvSpPr>
          <p:nvPr/>
        </p:nvSpPr>
        <p:spPr bwMode="auto">
          <a:xfrm>
            <a:off x="1930815" y="2570078"/>
            <a:ext cx="5767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FontTx/>
              <a:buNone/>
            </a:pPr>
            <a:r>
              <a:rPr kumimoji="1" lang="zh-TW" altLang="en-US" sz="2200" b="1" dirty="0" smtClean="0">
                <a:solidFill>
                  <a:srgbClr val="115964"/>
                </a:solidFill>
                <a:latin typeface="微軟正黑體" panose="020B0604030504040204" pitchFamily="34" charset="-120"/>
                <a:ea typeface="微軟正黑體" panose="020B0604030504040204" pitchFamily="34" charset="-120"/>
              </a:rPr>
              <a:t>臺北市政府</a:t>
            </a:r>
            <a:r>
              <a:rPr kumimoji="1" lang="en-US" altLang="zh-TW" sz="2200" b="1" dirty="0" smtClean="0">
                <a:solidFill>
                  <a:srgbClr val="115964"/>
                </a:solidFill>
                <a:latin typeface="微軟正黑體" panose="020B0604030504040204" pitchFamily="34" charset="-120"/>
                <a:ea typeface="微軟正黑體" panose="020B0604030504040204" pitchFamily="34" charset="-120"/>
              </a:rPr>
              <a:t>107</a:t>
            </a:r>
            <a:r>
              <a:rPr kumimoji="1" lang="zh-TW" altLang="en-US" sz="2200" b="1" dirty="0" smtClean="0">
                <a:solidFill>
                  <a:srgbClr val="115964"/>
                </a:solidFill>
                <a:latin typeface="微軟正黑體" panose="020B0604030504040204" pitchFamily="34" charset="-120"/>
                <a:ea typeface="微軟正黑體" panose="020B0604030504040204" pitchFamily="34" charset="-120"/>
              </a:rPr>
              <a:t>年度附屬單位預算核列情形表</a:t>
            </a:r>
            <a:endParaRPr kumimoji="1" lang="zh-TW" altLang="en-US" sz="2200" dirty="0" smtClean="0">
              <a:solidFill>
                <a:srgbClr val="115964"/>
              </a:solidFill>
              <a:latin typeface="微軟正黑體" panose="020B0604030504040204" pitchFamily="34" charset="-120"/>
              <a:ea typeface="微軟正黑體" panose="020B0604030504040204" pitchFamily="34" charset="-120"/>
            </a:endParaRPr>
          </a:p>
        </p:txBody>
      </p:sp>
      <p:graphicFrame>
        <p:nvGraphicFramePr>
          <p:cNvPr id="19" name="表格 18"/>
          <p:cNvGraphicFramePr>
            <a:graphicFrameLocks noGrp="1"/>
          </p:cNvGraphicFramePr>
          <p:nvPr>
            <p:extLst>
              <p:ext uri="{D42A27DB-BD31-4B8C-83A1-F6EECF244321}">
                <p14:modId xmlns:p14="http://schemas.microsoft.com/office/powerpoint/2010/main" val="2639380315"/>
              </p:ext>
            </p:extLst>
          </p:nvPr>
        </p:nvGraphicFramePr>
        <p:xfrm>
          <a:off x="466099" y="3147891"/>
          <a:ext cx="8497888" cy="3263653"/>
        </p:xfrm>
        <a:graphic>
          <a:graphicData uri="http://schemas.openxmlformats.org/drawingml/2006/table">
            <a:tbl>
              <a:tblPr/>
              <a:tblGrid>
                <a:gridCol w="1852499"/>
                <a:gridCol w="1856133"/>
                <a:gridCol w="1854315"/>
                <a:gridCol w="1735734"/>
                <a:gridCol w="1199207"/>
              </a:tblGrid>
              <a:tr h="202265">
                <a:tc rowSpan="2">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基金名稱</a:t>
                      </a:r>
                      <a:endParaRPr kumimoji="0"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rowSpan="2">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107</a:t>
                      </a: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年度預算案數</a:t>
                      </a:r>
                      <a:endParaRPr kumimoji="0"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rowSpan="2">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106</a:t>
                      </a: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年度法定預算</a:t>
                      </a:r>
                      <a:endParaRPr kumimoji="0"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2">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比較</a:t>
                      </a:r>
                      <a:endParaRPr kumimoji="0"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008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金額</a:t>
                      </a:r>
                      <a:endParaRPr kumimoji="0"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65558">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一、收入</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基金來源</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2,258.70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2,377.76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-119.06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-5.01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74275">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二、支出</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基金用途</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2,130.47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2,266.92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-136.45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-6.02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74275">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三、盈</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賸</a:t>
                      </a:r>
                      <a:r>
                        <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餘</a:t>
                      </a:r>
                      <a:endPar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128.23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110.84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17.39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15.69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74275">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四、繳庫數</a:t>
                      </a:r>
                      <a:endParaRPr kumimoji="0" lang="en-US" altLang="zh-TW"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76.46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34.82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41.64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119.59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74275">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五、增減資（增撥或</a:t>
                      </a:r>
                      <a:endParaRPr kumimoji="0" lang="en-US"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折減基金）</a:t>
                      </a:r>
                      <a:endParaRPr kumimoji="0" lang="en-US"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239.14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105.58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133.56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126.50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474275">
                <a:tc>
                  <a:txBody>
                    <a:bodyPr/>
                    <a:lstStyle>
                      <a:lvl1pPr marL="0" algn="l" defTabSz="914400" rtl="0" eaLnBrk="0" latinLnBrk="0" hangingPunct="0">
                        <a:spcBef>
                          <a:spcPct val="20000"/>
                        </a:spcBef>
                        <a:buClr>
                          <a:srgbClr val="0BD0D9"/>
                        </a:buClr>
                        <a:buSzPct val="95000"/>
                        <a:buFont typeface="Wingdings 2" pitchFamily="18" charset="2"/>
                        <a:defRPr sz="2200" kern="1200">
                          <a:solidFill>
                            <a:schemeClr val="tx1"/>
                          </a:solidFill>
                          <a:latin typeface="Constantia" pitchFamily="18" charset="0"/>
                          <a:ea typeface=""/>
                          <a:cs typeface=""/>
                        </a:defRPr>
                      </a:lvl1pPr>
                      <a:lvl2pPr marL="742950" indent="-285750" algn="l" defTabSz="914400" rtl="0" eaLnBrk="0" latinLnBrk="0" hangingPunct="0">
                        <a:spcBef>
                          <a:spcPct val="20000"/>
                        </a:spcBef>
                        <a:buClr>
                          <a:schemeClr val="accent1"/>
                        </a:buClr>
                        <a:buSzPct val="85000"/>
                        <a:buFont typeface="Wingdings 2" pitchFamily="18" charset="2"/>
                        <a:defRPr sz="2000" kern="1200">
                          <a:solidFill>
                            <a:schemeClr val="tx1"/>
                          </a:solidFill>
                          <a:latin typeface="Constantia" pitchFamily="18" charset="0"/>
                          <a:ea typeface=""/>
                          <a:cs typeface=""/>
                        </a:defRPr>
                      </a:lvl2pPr>
                      <a:lvl3pPr marL="1143000" indent="-228600" algn="l" defTabSz="914400" rtl="0" eaLnBrk="0" latinLnBrk="0" hangingPunct="0">
                        <a:spcBef>
                          <a:spcPct val="20000"/>
                        </a:spcBef>
                        <a:buClr>
                          <a:schemeClr val="accent2"/>
                        </a:buClr>
                        <a:buSzPct val="70000"/>
                        <a:buFont typeface="Wingdings 2" pitchFamily="18" charset="2"/>
                        <a:defRPr sz="1900" kern="1200">
                          <a:solidFill>
                            <a:schemeClr val="tx1"/>
                          </a:solidFill>
                          <a:latin typeface="Constantia" pitchFamily="18" charset="0"/>
                          <a:ea typeface=""/>
                          <a:cs typeface=""/>
                        </a:defRPr>
                      </a:lvl3pPr>
                      <a:lvl4pPr marL="1600200" indent="-228600" algn="l" defTabSz="914400" rtl="0" eaLnBrk="0" latinLnBrk="0" hangingPunct="0">
                        <a:spcBef>
                          <a:spcPct val="20000"/>
                        </a:spcBef>
                        <a:buClr>
                          <a:srgbClr val="0BD0D9"/>
                        </a:buClr>
                        <a:buSzPct val="65000"/>
                        <a:buFont typeface="Wingdings 2" pitchFamily="18" charset="2"/>
                        <a:defRPr sz="1800" kern="1200">
                          <a:solidFill>
                            <a:schemeClr val="tx1"/>
                          </a:solidFill>
                          <a:latin typeface="Constantia" pitchFamily="18" charset="0"/>
                          <a:ea typeface=""/>
                          <a:cs typeface=""/>
                        </a:defRPr>
                      </a:lvl4pPr>
                      <a:lvl5pPr marL="2057400" indent="-228600" algn="l" defTabSz="914400" rtl="0" eaLnBrk="0" latinLnBrk="0" hangingPunct="0">
                        <a:spcBef>
                          <a:spcPct val="20000"/>
                        </a:spcBef>
                        <a:buClr>
                          <a:srgbClr val="10CF9B"/>
                        </a:buClr>
                        <a:buSzPct val="65000"/>
                        <a:buFont typeface="Wingdings 2" pitchFamily="18" charset="2"/>
                        <a:defRPr sz="1800" kern="1200">
                          <a:solidFill>
                            <a:schemeClr val="tx1"/>
                          </a:solidFill>
                          <a:latin typeface="Constantia" pitchFamily="18" charset="0"/>
                          <a:ea typeface=""/>
                          <a:cs typeface=""/>
                        </a:defRPr>
                      </a:lvl5pPr>
                      <a:lvl6pPr marL="25146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6pPr>
                      <a:lvl7pPr marL="29718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7pPr>
                      <a:lvl8pPr marL="34290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8pPr>
                      <a:lvl9pPr marL="3886200" indent="-228600" algn="l" defTabSz="914400" rtl="0" eaLnBrk="0" fontAlgn="base" latinLnBrk="0" hangingPunct="0">
                        <a:spcBef>
                          <a:spcPct val="20000"/>
                        </a:spcBef>
                        <a:spcAft>
                          <a:spcPct val="0"/>
                        </a:spcAft>
                        <a:buClr>
                          <a:srgbClr val="10CF9B"/>
                        </a:buClr>
                        <a:buSzPct val="65000"/>
                        <a:buFont typeface="Wingdings 2" pitchFamily="18" charset="2"/>
                        <a:defRPr sz="1800" kern="1200">
                          <a:solidFill>
                            <a:schemeClr val="tx1"/>
                          </a:solidFill>
                          <a:latin typeface="Constantia" pitchFamily="18" charset="0"/>
                          <a:ea typeface=""/>
                          <a:cs typeface=""/>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六、固定資產投資</a:t>
                      </a:r>
                      <a:endParaRPr kumimoji="0" lang="en-US"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183.81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170.38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13.43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4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7.88 </a:t>
                      </a:r>
                      <a:endParaRPr kumimoji="0" lang="en-US" altLang="zh-TW" sz="14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19" marR="7619"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8148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142" y="1178163"/>
            <a:ext cx="8277716" cy="4555093"/>
          </a:xfrm>
          <a:prstGeom prst="rect">
            <a:avLst/>
          </a:prstGeom>
        </p:spPr>
        <p:txBody>
          <a:bodyPr wrap="square">
            <a:spAutoFit/>
          </a:bodyPr>
          <a:lstStyle/>
          <a:p>
            <a:pPr marL="342900" indent="-342900" algn="just">
              <a:lnSpc>
                <a:spcPts val="3000"/>
              </a:lnSpc>
              <a:spcBef>
                <a:spcPts val="600"/>
              </a:spcBef>
              <a:buFont typeface="Wingdings" panose="05000000000000000000" pitchFamily="2" charset="2"/>
              <a:buChar char="n"/>
              <a:defRPr/>
            </a:pP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106</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年度本市地方總預算</a:t>
            </a:r>
            <a:r>
              <a:rPr lang="zh-TW" altLang="en-US" sz="2000" kern="100" dirty="0" smtClean="0">
                <a:latin typeface="微軟正黑體" panose="020B0604030504040204" pitchFamily="34" charset="-120"/>
                <a:ea typeface="微軟正黑體" panose="020B0604030504040204" pitchFamily="34" charset="-120"/>
                <a:cs typeface="Times New Roman"/>
              </a:rPr>
              <a:t>前經貴會審議通過歲入</a:t>
            </a:r>
            <a:r>
              <a:rPr lang="en-US" altLang="zh-TW" sz="2000" kern="100" dirty="0" smtClean="0">
                <a:latin typeface="微軟正黑體" panose="020B0604030504040204" pitchFamily="34" charset="-120"/>
                <a:ea typeface="微軟正黑體" panose="020B0604030504040204" pitchFamily="34" charset="-120"/>
                <a:cs typeface="Times New Roman"/>
              </a:rPr>
              <a:t>1,608.63</a:t>
            </a:r>
            <a:r>
              <a:rPr lang="zh-TW" altLang="en-US" sz="2000" kern="100" dirty="0">
                <a:latin typeface="微軟正黑體" panose="020B0604030504040204" pitchFamily="34" charset="-120"/>
                <a:ea typeface="微軟正黑體" panose="020B0604030504040204" pitchFamily="34" charset="-120"/>
                <a:cs typeface="Times New Roman"/>
              </a:rPr>
              <a:t>億</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元，歲出</a:t>
            </a:r>
            <a:r>
              <a:rPr lang="en-US" altLang="zh-TW" sz="2000" kern="100" dirty="0" smtClean="0">
                <a:solidFill>
                  <a:srgbClr val="000000"/>
                </a:solidFill>
                <a:latin typeface="微軟正黑體" panose="020B0604030504040204" pitchFamily="34" charset="-120"/>
                <a:ea typeface="微軟正黑體" panose="020B0604030504040204" pitchFamily="34" charset="-120"/>
                <a:cs typeface="Times New Roman"/>
              </a:rPr>
              <a:t>1,657.59</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元</a:t>
            </a:r>
            <a:endParaRPr lang="en-US" altLang="zh-TW" sz="2000" kern="100" dirty="0" smtClean="0">
              <a:solidFill>
                <a:srgbClr val="000000"/>
              </a:solidFill>
              <a:latin typeface="微軟正黑體" panose="020B0604030504040204" pitchFamily="34" charset="-120"/>
              <a:ea typeface="微軟正黑體" panose="020B0604030504040204" pitchFamily="34" charset="-120"/>
              <a:cs typeface="Times New Roman"/>
            </a:endParaRPr>
          </a:p>
          <a:p>
            <a:pPr marL="342900" indent="-342900" algn="just">
              <a:lnSpc>
                <a:spcPts val="3000"/>
              </a:lnSpc>
              <a:spcBef>
                <a:spcPts val="600"/>
              </a:spcBef>
              <a:buFont typeface="Wingdings" panose="05000000000000000000" pitchFamily="2" charset="2"/>
              <a:buChar char="n"/>
              <a:defRPr/>
            </a:pP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歲入</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歲出相抵後短絀</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48.96</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億元，連同債務還本</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86</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，尚</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須融資</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調度</a:t>
            </a:r>
            <a:r>
              <a:rPr lang="en-US" altLang="zh-TW" sz="2000" kern="100" dirty="0" smtClean="0">
                <a:solidFill>
                  <a:srgbClr val="000000"/>
                </a:solidFill>
                <a:latin typeface="微軟正黑體" panose="020B0604030504040204" pitchFamily="34" charset="-120"/>
                <a:ea typeface="微軟正黑體" panose="020B0604030504040204" pitchFamily="34" charset="-120"/>
                <a:cs typeface="Times New Roman"/>
              </a:rPr>
              <a:t>134.96</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全數移用</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以前年度歲計</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賸餘彌平</a:t>
            </a:r>
            <a:endPar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endParaRPr>
          </a:p>
          <a:p>
            <a:pPr marL="342900" indent="-342900" algn="just">
              <a:lnSpc>
                <a:spcPts val="3000"/>
              </a:lnSpc>
              <a:spcBef>
                <a:spcPts val="600"/>
              </a:spcBef>
              <a:buFont typeface="Wingdings" panose="05000000000000000000" pitchFamily="2" charset="2"/>
              <a:buChar char="n"/>
              <a:defRPr/>
            </a:pP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因應行政院以</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特別統籌分配稅款核撥因應社會福利津貼補助標準調增等業務所需</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，並以</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一般性補助款補助教師專案退休金</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核發鼓勵辦理促進民間參與公共建設案件獎勵金</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連同</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中央各部會以年度預算對本府各機關之計畫型補助款，須辦理追加預算始符</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規定，以及部分</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機關基於業務</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需要等必須辦理追加</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減</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預算案</a:t>
            </a:r>
            <a:endParaRPr lang="en-US" altLang="zh-TW" sz="2000" kern="100" dirty="0" smtClean="0">
              <a:solidFill>
                <a:srgbClr val="000000"/>
              </a:solidFill>
              <a:latin typeface="微軟正黑體" panose="020B0604030504040204" pitchFamily="34" charset="-120"/>
              <a:ea typeface="微軟正黑體" panose="020B0604030504040204" pitchFamily="34" charset="-120"/>
              <a:cs typeface="Times New Roman"/>
            </a:endParaRPr>
          </a:p>
          <a:p>
            <a:pPr marL="342900" indent="-342900" algn="just">
              <a:lnSpc>
                <a:spcPts val="3000"/>
              </a:lnSpc>
              <a:spcBef>
                <a:spcPts val="600"/>
              </a:spcBef>
              <a:buFont typeface="Wingdings" panose="05000000000000000000" pitchFamily="2" charset="2"/>
              <a:buChar char="n"/>
              <a:defRPr/>
            </a:pP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歲入</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淨計追加</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80.79</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億元，歲出淨計追加</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51.10</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億元，歲入淨計追加與歲出淨計追加相抵後賸餘</a:t>
            </a:r>
            <a:r>
              <a:rPr lang="en-US" altLang="zh-TW" sz="2000" kern="100" dirty="0">
                <a:solidFill>
                  <a:srgbClr val="000000"/>
                </a:solidFill>
                <a:latin typeface="微軟正黑體" panose="020B0604030504040204" pitchFamily="34" charset="-120"/>
                <a:ea typeface="微軟正黑體" panose="020B0604030504040204" pitchFamily="34" charset="-120"/>
                <a:cs typeface="Times New Roman"/>
              </a:rPr>
              <a:t>29.69</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rPr>
              <a:t>億元，以增加債務還本方式</a:t>
            </a:r>
            <a:r>
              <a:rPr lang="zh-TW" altLang="en-US" sz="2000" kern="100" dirty="0" smtClean="0">
                <a:solidFill>
                  <a:srgbClr val="000000"/>
                </a:solidFill>
                <a:latin typeface="微軟正黑體" panose="020B0604030504040204" pitchFamily="34" charset="-120"/>
                <a:ea typeface="微軟正黑體" panose="020B0604030504040204" pitchFamily="34" charset="-120"/>
                <a:cs typeface="Times New Roman"/>
              </a:rPr>
              <a:t>辦理</a:t>
            </a:r>
            <a:endPar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a:endParaRPr>
          </a:p>
        </p:txBody>
      </p:sp>
      <p:sp>
        <p:nvSpPr>
          <p:cNvPr id="11" name="標題 1"/>
          <p:cNvSpPr txBox="1">
            <a:spLocks/>
          </p:cNvSpPr>
          <p:nvPr/>
        </p:nvSpPr>
        <p:spPr>
          <a:xfrm>
            <a:off x="611560" y="0"/>
            <a:ext cx="7886700" cy="1090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標楷體" panose="03000509000000000000" pitchFamily="65" charset="-120"/>
                <a:cs typeface="+mj-cs"/>
              </a:defRPr>
            </a:lvl1pPr>
          </a:lstStyle>
          <a:p>
            <a:pPr algn="ctr"/>
            <a:endParaRPr lang="en-US" altLang="zh-TW" sz="40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投影片編號版面配置區 5"/>
          <p:cNvSpPr txBox="1">
            <a:spLocks/>
          </p:cNvSpPr>
          <p:nvPr/>
        </p:nvSpPr>
        <p:spPr>
          <a:xfrm>
            <a:off x="3028950" y="6356351"/>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FA93DC-38C4-448B-BB12-31B4DB377945}" type="slidenum">
              <a:rPr lang="en-US" altLang="zh-TW" smtClean="0">
                <a:solidFill>
                  <a:prstClr val="black">
                    <a:tint val="75000"/>
                  </a:prstClr>
                </a:solidFill>
              </a:rPr>
              <a:pPr>
                <a:defRPr/>
              </a:pPr>
              <a:t>19</a:t>
            </a:fld>
            <a:endParaRPr lang="en-US" altLang="zh-TW" dirty="0">
              <a:solidFill>
                <a:prstClr val="black">
                  <a:tint val="75000"/>
                </a:prstClr>
              </a:solidFill>
            </a:endParaRPr>
          </a:p>
        </p:txBody>
      </p:sp>
      <p:sp>
        <p:nvSpPr>
          <p:cNvPr id="10" name="Text Box 23"/>
          <p:cNvSpPr txBox="1">
            <a:spLocks noChangeArrowheads="1"/>
          </p:cNvSpPr>
          <p:nvPr/>
        </p:nvSpPr>
        <p:spPr bwMode="auto">
          <a:xfrm>
            <a:off x="103550" y="247204"/>
            <a:ext cx="8936900" cy="7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ts val="5000"/>
              </a:lnSpc>
              <a:spcBef>
                <a:spcPct val="50000"/>
              </a:spcBef>
              <a:defRPr/>
            </a:pPr>
            <a:r>
              <a:rPr lang="zh-TW" altLang="en-US" sz="36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參</a:t>
            </a:r>
            <a:r>
              <a:rPr lang="en-US" altLang="zh-TW" sz="36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600" b="1" dirty="0">
                <a:solidFill>
                  <a:prstClr val="black"/>
                </a:solidFill>
                <a:latin typeface="微軟正黑體" panose="020B0604030504040204" pitchFamily="34" charset="-120"/>
                <a:ea typeface="微軟正黑體" panose="020B0604030504040204" pitchFamily="34" charset="-120"/>
              </a:rPr>
              <a:t>106</a:t>
            </a:r>
            <a:r>
              <a:rPr lang="zh-TW" altLang="en-US" sz="3600" b="1" dirty="0">
                <a:solidFill>
                  <a:prstClr val="black"/>
                </a:solidFill>
                <a:latin typeface="微軟正黑體" panose="020B0604030504040204" pitchFamily="34" charset="-120"/>
                <a:ea typeface="微軟正黑體" panose="020B0604030504040204" pitchFamily="34" charset="-120"/>
              </a:rPr>
              <a:t>年度總預算追加</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減</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預算案編製結果</a:t>
            </a:r>
            <a:endParaRPr lang="zh-TW" altLang="en-US" sz="3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5108987"/>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100000" l="0" r="99896">
                        <a14:foregroundMark x1="26354" y1="47879" x2="26354" y2="47879"/>
                        <a14:foregroundMark x1="26354" y1="54697" x2="26354" y2="54697"/>
                        <a14:foregroundMark x1="26354" y1="43485" x2="26354" y2="43485"/>
                        <a14:foregroundMark x1="24479" y1="46364" x2="24479" y2="46364"/>
                        <a14:foregroundMark x1="24740" y1="48939" x2="24740" y2="48939"/>
                        <a14:foregroundMark x1="25365" y1="38788" x2="25365" y2="38788"/>
                        <a14:foregroundMark x1="25104" y1="35758" x2="25104" y2="35758"/>
                        <a14:foregroundMark x1="24479" y1="43485" x2="24479" y2="43485"/>
                      </a14:backgroundRemoval>
                    </a14:imgEffect>
                  </a14:imgLayer>
                </a14:imgProps>
              </a:ext>
              <a:ext uri="{28A0092B-C50C-407E-A947-70E740481C1C}">
                <a14:useLocalDpi xmlns:a14="http://schemas.microsoft.com/office/drawing/2010/main" val="0"/>
              </a:ext>
            </a:extLst>
          </a:blip>
          <a:srcRect r="9788"/>
          <a:stretch/>
        </p:blipFill>
        <p:spPr>
          <a:xfrm>
            <a:off x="0" y="1420942"/>
            <a:ext cx="10750532" cy="2872231"/>
          </a:xfrm>
          <a:prstGeom prst="rect">
            <a:avLst/>
          </a:prstGeom>
        </p:spPr>
      </p:pic>
      <p:pic>
        <p:nvPicPr>
          <p:cNvPr id="14" name="圖片 13"/>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458974">
            <a:off x="5904507" y="1314676"/>
            <a:ext cx="3184437" cy="2731856"/>
          </a:xfrm>
          <a:prstGeom prst="rect">
            <a:avLst/>
          </a:prstGeom>
        </p:spPr>
      </p:pic>
      <p:sp>
        <p:nvSpPr>
          <p:cNvPr id="16" name="文字方塊 15"/>
          <p:cNvSpPr txBox="1"/>
          <p:nvPr/>
        </p:nvSpPr>
        <p:spPr>
          <a:xfrm>
            <a:off x="6412649" y="2446970"/>
            <a:ext cx="2643917" cy="646331"/>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正直</a:t>
            </a:r>
            <a:r>
              <a:rPr lang="zh-TW" altLang="en-US" b="1" dirty="0" smtClean="0">
                <a:solidFill>
                  <a:prstClr val="black"/>
                </a:solidFill>
                <a:latin typeface="微軟正黑體" panose="020B0604030504040204" pitchFamily="34" charset="-120"/>
                <a:ea typeface="微軟正黑體" panose="020B0604030504040204" pitchFamily="34" charset="-120"/>
              </a:rPr>
              <a:t>誠信 團隊合作</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r>
              <a:rPr lang="zh-TW" altLang="en-US" b="1" dirty="0">
                <a:solidFill>
                  <a:prstClr val="black"/>
                </a:solidFill>
                <a:latin typeface="微軟正黑體" panose="020B0604030504040204" pitchFamily="34" charset="-120"/>
                <a:ea typeface="微軟正黑體" panose="020B0604030504040204" pitchFamily="34" charset="-120"/>
              </a:rPr>
              <a:t>創新</a:t>
            </a:r>
            <a:r>
              <a:rPr lang="zh-TW" altLang="en-US" b="1" dirty="0" smtClean="0">
                <a:solidFill>
                  <a:prstClr val="black"/>
                </a:solidFill>
                <a:latin typeface="微軟正黑體" panose="020B0604030504040204" pitchFamily="34" charset="-120"/>
                <a:ea typeface="微軟正黑體" panose="020B0604030504040204" pitchFamily="34" charset="-120"/>
              </a:rPr>
              <a:t>卓越 開放共享</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6727871" y="2153372"/>
            <a:ext cx="1313180"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2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微軟正黑體" panose="020B0604030504040204" pitchFamily="34" charset="-120"/>
                <a:ea typeface="微軟正黑體" panose="020B0604030504040204" pitchFamily="34" charset="-120"/>
              </a:rPr>
              <a:t>核心價值</a:t>
            </a:r>
          </a:p>
        </p:txBody>
      </p:sp>
      <p:pic>
        <p:nvPicPr>
          <p:cNvPr id="30" name="圖片 29"/>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626072">
            <a:off x="3281368" y="1127622"/>
            <a:ext cx="2536363" cy="2384894"/>
          </a:xfrm>
          <a:prstGeom prst="rect">
            <a:avLst/>
          </a:prstGeom>
        </p:spPr>
      </p:pic>
      <p:sp>
        <p:nvSpPr>
          <p:cNvPr id="31" name="文字方塊 30"/>
          <p:cNvSpPr txBox="1"/>
          <p:nvPr/>
        </p:nvSpPr>
        <p:spPr>
          <a:xfrm>
            <a:off x="3590104" y="2233741"/>
            <a:ext cx="2408318"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成為宜居永續城市</a:t>
            </a:r>
          </a:p>
        </p:txBody>
      </p:sp>
      <p:sp>
        <p:nvSpPr>
          <p:cNvPr id="32" name="矩形 31"/>
          <p:cNvSpPr/>
          <p:nvPr/>
        </p:nvSpPr>
        <p:spPr>
          <a:xfrm>
            <a:off x="4135264" y="1934307"/>
            <a:ext cx="748923"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220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微軟正黑體" panose="020B0604030504040204" pitchFamily="34" charset="-120"/>
                <a:ea typeface="微軟正黑體" panose="020B0604030504040204" pitchFamily="34" charset="-120"/>
              </a:rPr>
              <a:t>願景</a:t>
            </a:r>
            <a:endParaRPr lang="zh-TW" altLang="en-US" sz="2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微軟正黑體" panose="020B0604030504040204" pitchFamily="34" charset="-120"/>
              <a:ea typeface="微軟正黑體" panose="020B0604030504040204" pitchFamily="34" charset="-120"/>
            </a:endParaRPr>
          </a:p>
        </p:txBody>
      </p:sp>
      <p:pic>
        <p:nvPicPr>
          <p:cNvPr id="33" name="圖片 32"/>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rot="20446276">
            <a:off x="127134" y="1229832"/>
            <a:ext cx="2767264" cy="2384607"/>
          </a:xfrm>
          <a:prstGeom prst="rect">
            <a:avLst/>
          </a:prstGeom>
        </p:spPr>
      </p:pic>
      <p:sp>
        <p:nvSpPr>
          <p:cNvPr id="34" name="文字方塊 33"/>
          <p:cNvSpPr txBox="1"/>
          <p:nvPr/>
        </p:nvSpPr>
        <p:spPr>
          <a:xfrm>
            <a:off x="866418" y="2287501"/>
            <a:ext cx="1473334" cy="646331"/>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為市民</a:t>
            </a:r>
            <a:r>
              <a:rPr lang="zh-TW" altLang="en-US" b="1" dirty="0" smtClean="0">
                <a:solidFill>
                  <a:prstClr val="black"/>
                </a:solidFill>
                <a:latin typeface="微軟正黑體" panose="020B0604030504040204" pitchFamily="34" charset="-120"/>
                <a:ea typeface="微軟正黑體" panose="020B0604030504040204" pitchFamily="34" charset="-120"/>
              </a:rPr>
              <a:t>服務</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r>
              <a:rPr lang="zh-TW" altLang="en-US" b="1" dirty="0">
                <a:solidFill>
                  <a:prstClr val="black"/>
                </a:solidFill>
                <a:latin typeface="微軟正黑體" panose="020B0604030504040204" pitchFamily="34" charset="-120"/>
                <a:ea typeface="微軟正黑體" panose="020B0604030504040204" pitchFamily="34" charset="-120"/>
              </a:rPr>
              <a:t>替城市創新</a:t>
            </a:r>
            <a:endParaRPr lang="en-US" altLang="zh-TW" b="1" dirty="0" smtClean="0">
              <a:solidFill>
                <a:prstClr val="black"/>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1089671" y="1985986"/>
            <a:ext cx="748923"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2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微軟正黑體" panose="020B0604030504040204" pitchFamily="34" charset="-120"/>
                <a:ea typeface="微軟正黑體" panose="020B0604030504040204" pitchFamily="34" charset="-120"/>
              </a:rPr>
              <a:t>使命</a:t>
            </a:r>
          </a:p>
        </p:txBody>
      </p:sp>
      <p:pic>
        <p:nvPicPr>
          <p:cNvPr id="36" name="圖片 35"/>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b="50808"/>
          <a:stretch/>
        </p:blipFill>
        <p:spPr>
          <a:xfrm rot="256190">
            <a:off x="1748604" y="4174795"/>
            <a:ext cx="6054728" cy="2865845"/>
          </a:xfrm>
          <a:prstGeom prst="rect">
            <a:avLst/>
          </a:prstGeom>
        </p:spPr>
      </p:pic>
      <p:pic>
        <p:nvPicPr>
          <p:cNvPr id="37" name="Picture 3" descr="C:\Users\wa-0032\Desktop\草案編輯\icon\ic_account_balance_black_24dp\ic_account_balance_black_24dp\web\ic_account_balance_black_24dp_2x.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940" y="6297990"/>
            <a:ext cx="457200" cy="314049"/>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5126338" y="6217504"/>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smtClean="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精實良善治理</a:t>
            </a:r>
            <a:endPar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endParaRPr>
          </a:p>
        </p:txBody>
      </p:sp>
      <p:sp>
        <p:nvSpPr>
          <p:cNvPr id="39" name="矩形 38"/>
          <p:cNvSpPr/>
          <p:nvPr/>
        </p:nvSpPr>
        <p:spPr>
          <a:xfrm>
            <a:off x="5586425" y="5614321"/>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smtClean="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精進健康安全</a:t>
            </a:r>
            <a:endPar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endParaRPr>
          </a:p>
        </p:txBody>
      </p:sp>
      <p:pic>
        <p:nvPicPr>
          <p:cNvPr id="40" name="Picture 4" descr="C:\Users\wa-0032\Desktop\草案編輯\icon\ic_group_black_24dp\ic_group_black_24dp\web\ic_group_black_24dp_2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479" y="5730551"/>
            <a:ext cx="457200" cy="3140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C:\Users\wa-0032\Desktop\草案編輯\icon\ic_child_care_black_24dp\ic_child_care_black_24dp\web\ic_child_care_black_24dp_2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4440" y="5160356"/>
            <a:ext cx="457200" cy="314049"/>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5024847" y="4990633"/>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smtClean="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打造優質教育</a:t>
            </a:r>
            <a:endPar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endParaRPr>
          </a:p>
        </p:txBody>
      </p:sp>
      <p:pic>
        <p:nvPicPr>
          <p:cNvPr id="43" name="Picture 15" descr="C:\Users\wa-0032\Desktop\草案編輯\icon\ic_child_friendly_black_24dp\ic_child_friendly_black_24dp\web\ic_child_friendly_black_24dp_2x.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7504" y="4475040"/>
            <a:ext cx="457200" cy="314049"/>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5443905" y="4371915"/>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強化社會支持</a:t>
            </a:r>
          </a:p>
        </p:txBody>
      </p:sp>
      <p:sp>
        <p:nvSpPr>
          <p:cNvPr id="45" name="矩形 44"/>
          <p:cNvSpPr/>
          <p:nvPr/>
        </p:nvSpPr>
        <p:spPr>
          <a:xfrm>
            <a:off x="1440679" y="4370131"/>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營造永續環境</a:t>
            </a:r>
          </a:p>
        </p:txBody>
      </p:sp>
      <p:sp>
        <p:nvSpPr>
          <p:cNvPr id="46" name="矩形 45"/>
          <p:cNvSpPr/>
          <p:nvPr/>
        </p:nvSpPr>
        <p:spPr>
          <a:xfrm>
            <a:off x="1976999" y="4948871"/>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健全都市發展</a:t>
            </a:r>
          </a:p>
        </p:txBody>
      </p:sp>
      <p:sp>
        <p:nvSpPr>
          <p:cNvPr id="47" name="矩形 46"/>
          <p:cNvSpPr/>
          <p:nvPr/>
        </p:nvSpPr>
        <p:spPr>
          <a:xfrm>
            <a:off x="1514232" y="5611184"/>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發展多元文化</a:t>
            </a:r>
          </a:p>
        </p:txBody>
      </p:sp>
      <p:sp>
        <p:nvSpPr>
          <p:cNvPr id="48" name="矩形 47"/>
          <p:cNvSpPr/>
          <p:nvPr/>
        </p:nvSpPr>
        <p:spPr>
          <a:xfrm>
            <a:off x="2023341" y="6183095"/>
            <a:ext cx="2339102"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TW" altLang="en-US" sz="2800" b="1" cap="all" dirty="0">
                <a:ln/>
                <a:solidFill>
                  <a:prstClr val="black"/>
                </a:solidFill>
                <a:effectLst>
                  <a:outerShdw blurRad="19685" dist="12700" dir="5400000" algn="tl" rotWithShape="0">
                    <a:srgbClr val="4F81BD">
                      <a:satMod val="130000"/>
                      <a:alpha val="60000"/>
                    </a:srgbClr>
                  </a:outerShdw>
                </a:effectLst>
                <a:latin typeface="微軟正黑體" panose="020B0604030504040204" pitchFamily="34" charset="-120"/>
                <a:ea typeface="微軟正黑體" panose="020B0604030504040204" pitchFamily="34" charset="-120"/>
              </a:rPr>
              <a:t>優化產業勞動</a:t>
            </a:r>
          </a:p>
        </p:txBody>
      </p:sp>
      <p:pic>
        <p:nvPicPr>
          <p:cNvPr id="49" name="Picture 12" descr="C:\Users\wa-0032\Desktop\草案編輯\icon\ic_work_black_24dp\ic_work_black_24dp\web\ic_work_black_24dp_2x.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00225" y="6356921"/>
            <a:ext cx="457200" cy="31404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E:\每日工作\107施政計畫\草案編輯\編輯圖檔\icon\ic_location_city_black_24dp\ic_location_city_black_24dp\web\ic_location_city_black_24dp_2x.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9852" y="5064630"/>
            <a:ext cx="457200" cy="3140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wa-0032\Desktop\ic_enhanced_encryption_black_24dp\web\ic_enhanced_encryption_black_24dp_2x.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9463" y="5719941"/>
            <a:ext cx="457200" cy="31404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wa-0032\Desktop\ic_wb_sunny_black_24dp\web\ic_wb_sunny_black_24dp_2x.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110" y="4541135"/>
            <a:ext cx="457200" cy="31404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34370" y="196223"/>
            <a:ext cx="9378370" cy="707886"/>
          </a:xfrm>
          <a:prstGeom prst="rect">
            <a:avLst/>
          </a:prstGeom>
        </p:spPr>
        <p:txBody>
          <a:bodyPr wrap="square">
            <a:spAutoFit/>
          </a:bodyPr>
          <a:lstStyle/>
          <a:p>
            <a:pPr algn="ctr">
              <a:spcBef>
                <a:spcPct val="50000"/>
              </a:spcBef>
              <a:defRPr/>
            </a:pPr>
            <a:r>
              <a:rPr lang="zh-TW" altLang="en-US" sz="40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壹、</a:t>
            </a:r>
            <a:r>
              <a:rPr lang="en-US" altLang="zh-TW" sz="40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4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年度施政計畫</a:t>
            </a:r>
            <a:r>
              <a:rPr lang="zh-TW" altLang="en-US" sz="40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重點發展</a:t>
            </a:r>
            <a:r>
              <a:rPr lang="zh-TW" altLang="en-US" sz="4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策略</a:t>
            </a:r>
          </a:p>
        </p:txBody>
      </p:sp>
      <p:sp>
        <p:nvSpPr>
          <p:cNvPr id="53" name="AutoShape 525"/>
          <p:cNvSpPr>
            <a:spLocks noChangeArrowheads="1"/>
          </p:cNvSpPr>
          <p:nvPr/>
        </p:nvSpPr>
        <p:spPr bwMode="gray">
          <a:xfrm>
            <a:off x="378854" y="894967"/>
            <a:ext cx="4480144" cy="740934"/>
          </a:xfrm>
          <a:prstGeom prst="roundRect">
            <a:avLst>
              <a:gd name="adj" fmla="val 16667"/>
            </a:avLst>
          </a:prstGeom>
          <a:solidFill>
            <a:schemeClr val="accent6">
              <a:lumMod val="20000"/>
              <a:lumOff val="80000"/>
            </a:scheme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54" name="文字方塊 53"/>
          <p:cNvSpPr txBox="1"/>
          <p:nvPr/>
        </p:nvSpPr>
        <p:spPr>
          <a:xfrm>
            <a:off x="545813" y="1011228"/>
            <a:ext cx="4338374" cy="523220"/>
          </a:xfrm>
          <a:prstGeom prst="rect">
            <a:avLst/>
          </a:prstGeom>
          <a:noFill/>
        </p:spPr>
        <p:txBody>
          <a:bodyPr vert="horz" wrap="square" rtlCol="0">
            <a:spAutoFit/>
          </a:bodyPr>
          <a:lstStyle/>
          <a:p>
            <a:pPr algn="just"/>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一、臺北市政府策略地圖</a:t>
            </a:r>
            <a:endPar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1607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584403" y="110038"/>
            <a:ext cx="7886700" cy="1090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標楷體" panose="03000509000000000000" pitchFamily="65" charset="-120"/>
                <a:cs typeface="+mj-cs"/>
              </a:defRPr>
            </a:lvl1pPr>
          </a:lstStyle>
          <a:p>
            <a:endParaRPr lang="en-US" altLang="zh-TW" sz="3200" b="1" dirty="0" smtClean="0">
              <a:effectLst>
                <a:outerShdw blurRad="38100" dist="38100" dir="2700000" algn="tl">
                  <a:srgbClr val="000000">
                    <a:alpha val="43137"/>
                  </a:srgbClr>
                </a:outerShdw>
              </a:effectLst>
              <a:latin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679820781"/>
              </p:ext>
            </p:extLst>
          </p:nvPr>
        </p:nvGraphicFramePr>
        <p:xfrm>
          <a:off x="694208" y="1864002"/>
          <a:ext cx="7755583" cy="4229294"/>
        </p:xfrm>
        <a:graphic>
          <a:graphicData uri="http://schemas.openxmlformats.org/drawingml/2006/table">
            <a:tbl>
              <a:tblPr firstRow="1" firstCol="1" bandRow="1"/>
              <a:tblGrid>
                <a:gridCol w="1096674"/>
                <a:gridCol w="1390857"/>
                <a:gridCol w="5268052"/>
              </a:tblGrid>
              <a:tr h="478041">
                <a:tc>
                  <a:txBody>
                    <a:bodyPr/>
                    <a:lstStyle/>
                    <a:p>
                      <a:pPr algn="ctr" eaLnBrk="0">
                        <a:spcAft>
                          <a:spcPts val="0"/>
                        </a:spcAft>
                      </a:pP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來源</a:t>
                      </a:r>
                      <a:r>
                        <a:rPr lang="zh-TW" sz="1200" kern="100" dirty="0" smtClean="0">
                          <a:solidFill>
                            <a:srgbClr val="000000"/>
                          </a:solidFill>
                          <a:effectLst/>
                          <a:latin typeface="微軟正黑體" panose="020B0604030504040204" pitchFamily="34" charset="-120"/>
                          <a:ea typeface="微軟正黑體" panose="020B0604030504040204" pitchFamily="34" charset="-120"/>
                        </a:rPr>
                        <a:t>別</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spcAft>
                          <a:spcPts val="0"/>
                        </a:spcAft>
                      </a:pPr>
                      <a:r>
                        <a:rPr lang="zh-TW" altLang="en-US" sz="1200" kern="100" dirty="0" smtClean="0">
                          <a:solidFill>
                            <a:srgbClr val="000000"/>
                          </a:solidFill>
                          <a:effectLst/>
                          <a:latin typeface="微軟正黑體" panose="020B0604030504040204" pitchFamily="34" charset="-120"/>
                          <a:ea typeface="微軟正黑體" panose="020B0604030504040204" pitchFamily="34" charset="-120"/>
                          <a:cs typeface="+mn-cs"/>
                        </a:rPr>
                        <a:t>追加金額</a:t>
                      </a:r>
                      <a:endParaRPr lang="zh-TW" sz="1200" kern="100" dirty="0">
                        <a:solidFill>
                          <a:srgbClr val="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歲入</a:t>
                      </a:r>
                      <a:r>
                        <a:rPr 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減</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a:t>
                      </a:r>
                      <a:r>
                        <a:rPr lang="zh-TW" sz="1200" kern="100" dirty="0" smtClean="0">
                          <a:solidFill>
                            <a:srgbClr val="000000"/>
                          </a:solidFill>
                          <a:effectLst/>
                          <a:latin typeface="微軟正黑體" panose="020B0604030504040204" pitchFamily="34" charset="-120"/>
                          <a:ea typeface="微軟正黑體" panose="020B0604030504040204" pitchFamily="34" charset="-120"/>
                        </a:rPr>
                        <a:t>主要</a:t>
                      </a:r>
                      <a:r>
                        <a:rPr lang="zh-TW" sz="1200" kern="100" dirty="0">
                          <a:solidFill>
                            <a:srgbClr val="000000"/>
                          </a:solidFill>
                          <a:effectLst/>
                          <a:latin typeface="微軟正黑體" panose="020B0604030504040204" pitchFamily="34" charset="-120"/>
                          <a:ea typeface="微軟正黑體" panose="020B0604030504040204" pitchFamily="34" charset="-120"/>
                        </a:rPr>
                        <a:t>內容</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9">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稅課</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endParaRPr lang="en-US" altLang="zh-TW" sz="1200" kern="100" dirty="0" smtClean="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0" fontAlgn="auto" latinLnBrk="0" hangingPunct="1">
                        <a:lnSpc>
                          <a:spcPct val="100000"/>
                        </a:lnSpc>
                        <a:spcBef>
                          <a:spcPts val="0"/>
                        </a:spcBef>
                        <a:spcAft>
                          <a:spcPts val="0"/>
                        </a:spcAft>
                        <a:buClrTx/>
                        <a:buSzTx/>
                        <a:buFont typeface="+mj-lt"/>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32.79</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eaLnBrk="0">
                        <a:spcAft>
                          <a:spcPts val="0"/>
                        </a:spcAft>
                        <a:buFont typeface="+mj-lt"/>
                        <a:buNone/>
                      </a:pPr>
                      <a:r>
                        <a:rPr lang="en-US" altLang="zh-TW" sz="1200" kern="100" dirty="0" smtClean="0">
                          <a:solidFill>
                            <a:schemeClr val="tx1"/>
                          </a:solidFill>
                          <a:effectLst/>
                          <a:latin typeface="微軟正黑體" panose="020B0604030504040204" pitchFamily="34" charset="-120"/>
                          <a:ea typeface="微軟正黑體" panose="020B0604030504040204" pitchFamily="34" charset="-120"/>
                          <a:cs typeface="+mn-cs"/>
                        </a:rPr>
                        <a:t>1.</a:t>
                      </a:r>
                      <a:r>
                        <a:rPr lang="zh-TW" altLang="en-US" sz="12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zh-TW" sz="1200" kern="100" dirty="0">
                          <a:solidFill>
                            <a:srgbClr val="000000"/>
                          </a:solidFill>
                          <a:effectLst/>
                          <a:latin typeface="微軟正黑體" panose="020B0604030504040204" pitchFamily="34" charset="-120"/>
                          <a:ea typeface="微軟正黑體" panose="020B0604030504040204" pitchFamily="34" charset="-120"/>
                        </a:rPr>
                        <a:t>贈與稅</a:t>
                      </a:r>
                      <a:r>
                        <a:rPr lang="en-US" sz="1200" kern="100" dirty="0">
                          <a:solidFill>
                            <a:srgbClr val="000000"/>
                          </a:solidFill>
                          <a:effectLst/>
                          <a:latin typeface="微軟正黑體" panose="020B0604030504040204" pitchFamily="34" charset="-120"/>
                          <a:ea typeface="微軟正黑體" panose="020B0604030504040204" pitchFamily="34" charset="-120"/>
                        </a:rPr>
                        <a:t>25</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p>
                      <a:pPr marL="0" lvl="0" indent="0" algn="just" eaLnBrk="0">
                        <a:spcAft>
                          <a:spcPts val="0"/>
                        </a:spcAft>
                        <a:buFont typeface="+mj-lt"/>
                        <a:buNone/>
                      </a:pP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2.</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 </a:t>
                      </a:r>
                      <a:r>
                        <a:rPr lang="zh-TW" altLang="en-US" sz="1200" kern="100" baseline="0" dirty="0" smtClean="0">
                          <a:solidFill>
                            <a:srgbClr val="000000"/>
                          </a:solidFill>
                          <a:effectLst/>
                          <a:latin typeface="微軟正黑體" panose="020B0604030504040204" pitchFamily="34" charset="-120"/>
                          <a:ea typeface="微軟正黑體" panose="020B0604030504040204" pitchFamily="34" charset="-120"/>
                        </a:rPr>
                        <a:t> </a:t>
                      </a:r>
                      <a:r>
                        <a:rPr lang="zh-TW" sz="1200" kern="100" dirty="0" smtClean="0">
                          <a:solidFill>
                            <a:srgbClr val="000000"/>
                          </a:solidFill>
                          <a:effectLst/>
                          <a:latin typeface="微軟正黑體" panose="020B0604030504040204" pitchFamily="34" charset="-120"/>
                          <a:ea typeface="微軟正黑體" panose="020B0604030504040204" pitchFamily="34" charset="-120"/>
                        </a:rPr>
                        <a:t>行政院</a:t>
                      </a:r>
                      <a:r>
                        <a:rPr lang="zh-TW" sz="1200" kern="100" dirty="0">
                          <a:solidFill>
                            <a:srgbClr val="000000"/>
                          </a:solidFill>
                          <a:effectLst/>
                          <a:latin typeface="微軟正黑體" panose="020B0604030504040204" pitchFamily="34" charset="-120"/>
                          <a:ea typeface="微軟正黑體" panose="020B0604030504040204" pitchFamily="34" charset="-120"/>
                        </a:rPr>
                        <a:t>核撥本府因應社會福利津貼補助標準調增所需經費</a:t>
                      </a:r>
                      <a:r>
                        <a:rPr lang="en-US" sz="1200" kern="100" dirty="0">
                          <a:solidFill>
                            <a:srgbClr val="000000"/>
                          </a:solidFill>
                          <a:effectLst/>
                          <a:latin typeface="微軟正黑體" panose="020B0604030504040204" pitchFamily="34" charset="-120"/>
                          <a:ea typeface="微軟正黑體" panose="020B0604030504040204" pitchFamily="34" charset="-120"/>
                        </a:rPr>
                        <a:t>7.11</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05">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規費</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0" fontAlgn="auto" latinLnBrk="0" hangingPunct="1">
                        <a:lnSpc>
                          <a:spcPct val="100000"/>
                        </a:lnSpc>
                        <a:spcBef>
                          <a:spcPts val="0"/>
                        </a:spcBef>
                        <a:spcAft>
                          <a:spcPts val="0"/>
                        </a:spcAft>
                        <a:buClrTx/>
                        <a:buSzTx/>
                        <a:buFontTx/>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1.03</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追加使用人於本市經管道路土地之地面或其上方、地下設置管線或設施使用費收入</a:t>
                      </a:r>
                      <a:r>
                        <a:rPr lang="en-US" sz="1200" kern="100" dirty="0">
                          <a:solidFill>
                            <a:srgbClr val="000000"/>
                          </a:solidFill>
                          <a:effectLst/>
                          <a:latin typeface="微軟正黑體" panose="020B0604030504040204" pitchFamily="34" charset="-120"/>
                          <a:ea typeface="微軟正黑體" panose="020B0604030504040204" pitchFamily="34" charset="-120"/>
                        </a:rPr>
                        <a:t>1.03</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674">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財產</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endParaRPr lang="en-US" altLang="zh-TW" sz="1200" kern="100" dirty="0" smtClean="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0" fontAlgn="auto" latinLnBrk="0" hangingPunct="1">
                        <a:lnSpc>
                          <a:spcPct val="100000"/>
                        </a:lnSpc>
                        <a:spcBef>
                          <a:spcPts val="0"/>
                        </a:spcBef>
                        <a:spcAft>
                          <a:spcPts val="0"/>
                        </a:spcAft>
                        <a:buClrTx/>
                        <a:buSzTx/>
                        <a:buFont typeface="+mj-lt"/>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0.97</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eaLnBrk="0">
                        <a:spcAft>
                          <a:spcPts val="0"/>
                        </a:spcAft>
                        <a:buFont typeface="+mj-lt"/>
                        <a:buNone/>
                      </a:pP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1.</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 </a:t>
                      </a:r>
                      <a:r>
                        <a:rPr 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zh-TW" sz="1200" kern="100" dirty="0">
                          <a:solidFill>
                            <a:srgbClr val="000000"/>
                          </a:solidFill>
                          <a:effectLst/>
                          <a:latin typeface="微軟正黑體" panose="020B0604030504040204" pitchFamily="34" charset="-120"/>
                          <a:ea typeface="微軟正黑體" panose="020B0604030504040204" pitchFamily="34" charset="-120"/>
                        </a:rPr>
                        <a:t>內湖科技園區產業支援設施開發計畫興建營運移轉案開發權利金</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r>
                        <a:rPr lang="en-US" sz="1200" kern="100" dirty="0" smtClean="0">
                          <a:solidFill>
                            <a:srgbClr val="000000"/>
                          </a:solidFill>
                          <a:effectLst/>
                          <a:latin typeface="微軟正黑體" panose="020B0604030504040204" pitchFamily="34" charset="-120"/>
                          <a:ea typeface="微軟正黑體" panose="020B0604030504040204" pitchFamily="34" charset="-120"/>
                        </a:rPr>
                        <a:t>0.55</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p>
                      <a:pPr marL="0" lvl="0" indent="0" algn="just" eaLnBrk="0">
                        <a:spcAft>
                          <a:spcPts val="0"/>
                        </a:spcAft>
                        <a:buFont typeface="+mj-lt"/>
                        <a:buNone/>
                      </a:pP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2.</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  </a:t>
                      </a:r>
                      <a:r>
                        <a:rPr 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zh-TW" sz="1200" kern="100" dirty="0">
                          <a:solidFill>
                            <a:srgbClr val="000000"/>
                          </a:solidFill>
                          <a:effectLst/>
                          <a:latin typeface="微軟正黑體" panose="020B0604030504040204" pitchFamily="34" charset="-120"/>
                          <a:ea typeface="微軟正黑體" panose="020B0604030504040204" pitchFamily="34" charset="-120"/>
                        </a:rPr>
                        <a:t>內湖區舊宗路</a:t>
                      </a:r>
                      <a:r>
                        <a:rPr lang="en-US" sz="1200" kern="100" dirty="0">
                          <a:solidFill>
                            <a:srgbClr val="000000"/>
                          </a:solidFill>
                          <a:effectLst/>
                          <a:latin typeface="微軟正黑體" panose="020B0604030504040204" pitchFamily="34" charset="-120"/>
                          <a:ea typeface="微軟正黑體" panose="020B0604030504040204" pitchFamily="34" charset="-120"/>
                        </a:rPr>
                        <a:t>13</a:t>
                      </a:r>
                      <a:r>
                        <a:rPr lang="zh-TW" sz="1200" kern="100" dirty="0">
                          <a:solidFill>
                            <a:srgbClr val="000000"/>
                          </a:solidFill>
                          <a:effectLst/>
                          <a:latin typeface="微軟正黑體" panose="020B0604030504040204" pitchFamily="34" charset="-120"/>
                          <a:ea typeface="微軟正黑體" panose="020B0604030504040204" pitchFamily="34" charset="-120"/>
                        </a:rPr>
                        <a:t>地號市有公用房地使用費收入</a:t>
                      </a:r>
                      <a:r>
                        <a:rPr lang="en-US" sz="1200" kern="100" dirty="0">
                          <a:solidFill>
                            <a:srgbClr val="000000"/>
                          </a:solidFill>
                          <a:effectLst/>
                          <a:latin typeface="微軟正黑體" panose="020B0604030504040204" pitchFamily="34" charset="-120"/>
                          <a:ea typeface="微軟正黑體" panose="020B0604030504040204" pitchFamily="34" charset="-120"/>
                        </a:rPr>
                        <a:t>0.33</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384">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營業盈餘</a:t>
                      </a:r>
                      <a:r>
                        <a:rPr lang="zh-TW" sz="1200" kern="100" dirty="0" smtClean="0">
                          <a:solidFill>
                            <a:srgbClr val="000000"/>
                          </a:solidFill>
                          <a:effectLst/>
                          <a:latin typeface="微軟正黑體" panose="020B0604030504040204" pitchFamily="34" charset="-120"/>
                          <a:ea typeface="微軟正黑體" panose="020B0604030504040204" pitchFamily="34" charset="-120"/>
                        </a:rPr>
                        <a:t>及</a:t>
                      </a:r>
                      <a:endParaRPr lang="en-US" altLang="zh-TW" sz="1200" kern="100" dirty="0" smtClean="0">
                        <a:solidFill>
                          <a:srgbClr val="000000"/>
                        </a:solidFill>
                        <a:effectLst/>
                        <a:latin typeface="微軟正黑體" panose="020B0604030504040204" pitchFamily="34" charset="-120"/>
                        <a:ea typeface="微軟正黑體" panose="020B0604030504040204" pitchFamily="34" charset="-120"/>
                      </a:endParaRPr>
                    </a:p>
                    <a:p>
                      <a:pPr algn="just" eaLnBrk="0">
                        <a:spcAft>
                          <a:spcPts val="0"/>
                        </a:spcAft>
                      </a:pPr>
                      <a:r>
                        <a:rPr lang="zh-TW" sz="1200" kern="100" dirty="0" smtClean="0">
                          <a:solidFill>
                            <a:srgbClr val="000000"/>
                          </a:solidFill>
                          <a:effectLst/>
                          <a:latin typeface="微軟正黑體" panose="020B0604030504040204" pitchFamily="34" charset="-120"/>
                          <a:ea typeface="微軟正黑體" panose="020B0604030504040204" pitchFamily="34" charset="-120"/>
                        </a:rPr>
                        <a:t>事業收入</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淨追加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11.76</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eaLnBrk="0">
                        <a:spcAft>
                          <a:spcPts val="0"/>
                        </a:spcAft>
                        <a:buFont typeface="+mj-lt"/>
                        <a:buNone/>
                      </a:pP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1.</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  </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追加富邦金控及臺灣肥料股份有限公司股息紅利收入</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6.72</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altLang="zh-TW" sz="1200" kern="100" dirty="0" smtClean="0">
                        <a:effectLst/>
                        <a:latin typeface="微軟正黑體" panose="020B0604030504040204" pitchFamily="34" charset="-120"/>
                        <a:ea typeface="微軟正黑體" panose="020B0604030504040204" pitchFamily="34" charset="-120"/>
                      </a:endParaRPr>
                    </a:p>
                    <a:p>
                      <a:pPr marL="0" lvl="0" indent="0" algn="just" eaLnBrk="0">
                        <a:spcAft>
                          <a:spcPts val="0"/>
                        </a:spcAft>
                        <a:buFont typeface="+mj-lt"/>
                        <a:buNone/>
                      </a:pP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2.</a:t>
                      </a:r>
                      <a:r>
                        <a:rPr lang="zh-TW" altLang="en-US" sz="1200" kern="100" dirty="0" smtClean="0">
                          <a:solidFill>
                            <a:srgbClr val="000000"/>
                          </a:solidFill>
                          <a:effectLst/>
                          <a:latin typeface="微軟正黑體" panose="020B0604030504040204" pitchFamily="34" charset="-120"/>
                          <a:ea typeface="微軟正黑體" panose="020B0604030504040204" pitchFamily="34" charset="-120"/>
                        </a:rPr>
                        <a:t>  </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追加臺北大眾捷運股份有限公司發放股票股利收入</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4.76</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altLang="zh-TW" sz="1200" kern="100" dirty="0" smtClean="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82">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補助</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0" fontAlgn="auto" latinLnBrk="0" hangingPunct="1">
                        <a:lnSpc>
                          <a:spcPct val="100000"/>
                        </a:lnSpc>
                        <a:spcBef>
                          <a:spcPts val="0"/>
                        </a:spcBef>
                        <a:spcAft>
                          <a:spcPts val="0"/>
                        </a:spcAft>
                        <a:buClrTx/>
                        <a:buSzTx/>
                        <a:buFont typeface="+mj-lt"/>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淨追加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21.02</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eaLnBrk="0">
                        <a:spcAft>
                          <a:spcPts val="0"/>
                        </a:spcAft>
                        <a:buFont typeface="+mj-lt"/>
                        <a:buNone/>
                      </a:pPr>
                      <a:r>
                        <a:rPr lang="zh-TW" sz="1200" kern="100" dirty="0" smtClean="0">
                          <a:solidFill>
                            <a:srgbClr val="000000"/>
                          </a:solidFill>
                          <a:effectLst/>
                          <a:latin typeface="微軟正黑體" panose="020B0604030504040204" pitchFamily="34" charset="-120"/>
                          <a:ea typeface="微軟正黑體" panose="020B0604030504040204" pitchFamily="34" charset="-120"/>
                        </a:rPr>
                        <a:t>中央</a:t>
                      </a:r>
                      <a:r>
                        <a:rPr lang="zh-TW" sz="1200" kern="100" dirty="0">
                          <a:solidFill>
                            <a:srgbClr val="000000"/>
                          </a:solidFill>
                          <a:effectLst/>
                          <a:latin typeface="微軟正黑體" panose="020B0604030504040204" pitchFamily="34" charset="-120"/>
                          <a:ea typeface="微軟正黑體" panose="020B0604030504040204" pitchFamily="34" charset="-120"/>
                        </a:rPr>
                        <a:t>各部會計畫型補助款</a:t>
                      </a:r>
                      <a:r>
                        <a:rPr lang="en-US" sz="1200" kern="100" dirty="0">
                          <a:solidFill>
                            <a:srgbClr val="000000"/>
                          </a:solidFill>
                          <a:effectLst/>
                          <a:latin typeface="微軟正黑體" panose="020B0604030504040204" pitchFamily="34" charset="-120"/>
                          <a:ea typeface="微軟正黑體" panose="020B0604030504040204" pitchFamily="34" charset="-120"/>
                        </a:rPr>
                        <a:t>19.48</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39">
                <a:tc>
                  <a:txBody>
                    <a:bodyPr/>
                    <a:lstStyle/>
                    <a:p>
                      <a:pPr algn="just" eaLnBrk="0">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rPr>
                        <a:t>其他</a:t>
                      </a:r>
                      <a:r>
                        <a:rPr lang="zh-TW" sz="1200" kern="100" dirty="0" smtClean="0">
                          <a:solidFill>
                            <a:srgbClr val="000000"/>
                          </a:solidFill>
                          <a:effectLst/>
                          <a:latin typeface="微軟正黑體" panose="020B0604030504040204" pitchFamily="34" charset="-120"/>
                          <a:ea typeface="微軟正黑體" panose="020B0604030504040204" pitchFamily="34" charset="-120"/>
                        </a:rPr>
                        <a:t>收入</a:t>
                      </a:r>
                      <a:endParaRPr lang="en-US" altLang="zh-TW" sz="1200" kern="100" dirty="0" smtClean="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0" fontAlgn="auto" latinLnBrk="0" hangingPunct="1">
                        <a:lnSpc>
                          <a:spcPct val="100000"/>
                        </a:lnSpc>
                        <a:spcBef>
                          <a:spcPts val="0"/>
                        </a:spcBef>
                        <a:spcAft>
                          <a:spcPts val="0"/>
                        </a:spcAft>
                        <a:buClrTx/>
                        <a:buSzTx/>
                        <a:buFont typeface="+mj-lt"/>
                        <a:buNone/>
                        <a:tabLst/>
                        <a:defRPr/>
                      </a:pP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追加</a:t>
                      </a:r>
                      <a:r>
                        <a:rPr lang="en-US" altLang="zh-TW" sz="1200" kern="100" dirty="0" smtClean="0">
                          <a:solidFill>
                            <a:srgbClr val="000000"/>
                          </a:solidFill>
                          <a:effectLst/>
                          <a:latin typeface="微軟正黑體" panose="020B0604030504040204" pitchFamily="34" charset="-120"/>
                          <a:ea typeface="微軟正黑體" panose="020B0604030504040204" pitchFamily="34" charset="-120"/>
                        </a:rPr>
                        <a:t>13.22</a:t>
                      </a:r>
                      <a:r>
                        <a:rPr lang="zh-TW" altLang="zh-TW" sz="12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eaLnBrk="0">
                        <a:spcAft>
                          <a:spcPts val="0"/>
                        </a:spcAft>
                        <a:buFont typeface="+mj-lt"/>
                        <a:buNone/>
                      </a:pPr>
                      <a:r>
                        <a:rPr lang="zh-TW" sz="1200" kern="100" dirty="0">
                          <a:solidFill>
                            <a:srgbClr val="000000"/>
                          </a:solidFill>
                          <a:effectLst/>
                          <a:latin typeface="微軟正黑體" panose="020B0604030504040204" pitchFamily="34" charset="-120"/>
                          <a:ea typeface="微軟正黑體" panose="020B0604030504040204" pitchFamily="34" charset="-120"/>
                        </a:rPr>
                        <a:t>追加「臺北都會區大眾捷運系統土地開發基金」土開效益部分償還新莊線及蘆洲支線自償性經費繳庫收入</a:t>
                      </a:r>
                      <a:r>
                        <a:rPr lang="en-US" sz="1200" kern="100" dirty="0">
                          <a:solidFill>
                            <a:srgbClr val="000000"/>
                          </a:solidFill>
                          <a:effectLst/>
                          <a:latin typeface="微軟正黑體" panose="020B0604030504040204" pitchFamily="34" charset="-120"/>
                          <a:ea typeface="微軟正黑體" panose="020B0604030504040204" pitchFamily="34" charset="-120"/>
                        </a:rPr>
                        <a:t>12.18</a:t>
                      </a:r>
                      <a:r>
                        <a:rPr lang="zh-TW" sz="1200" kern="100" dirty="0">
                          <a:solidFill>
                            <a:srgbClr val="000000"/>
                          </a:solidFill>
                          <a:effectLst/>
                          <a:latin typeface="微軟正黑體" panose="020B0604030504040204" pitchFamily="34" charset="-120"/>
                          <a:ea typeface="微軟正黑體" panose="020B0604030504040204" pitchFamily="34" charset="-120"/>
                        </a:rPr>
                        <a:t>億</a:t>
                      </a:r>
                      <a:r>
                        <a:rPr lang="zh-TW" sz="12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文字方塊 8"/>
          <p:cNvSpPr txBox="1"/>
          <p:nvPr/>
        </p:nvSpPr>
        <p:spPr>
          <a:xfrm>
            <a:off x="554444" y="998586"/>
            <a:ext cx="7920880" cy="769441"/>
          </a:xfrm>
          <a:prstGeom prst="rect">
            <a:avLst/>
          </a:prstGeom>
          <a:noFill/>
        </p:spPr>
        <p:txBody>
          <a:bodyPr wrap="square" rtlCol="0">
            <a:spAutoFit/>
          </a:bodyPr>
          <a:lstStyle/>
          <a:p>
            <a:pPr>
              <a:spcBef>
                <a:spcPts val="1200"/>
              </a:spcBef>
              <a:spcAft>
                <a:spcPts val="600"/>
              </a:spcAft>
            </a:pPr>
            <a:r>
              <a:rPr lang="zh-TW" altLang="zh-TW" sz="2200" dirty="0">
                <a:latin typeface="微軟正黑體" panose="020B0604030504040204" pitchFamily="34" charset="-120"/>
                <a:ea typeface="微軟正黑體" panose="020B0604030504040204" pitchFamily="34" charset="-120"/>
              </a:rPr>
              <a:t>各</a:t>
            </a:r>
            <a:r>
              <a:rPr lang="zh-TW" altLang="zh-TW" sz="2200" dirty="0" smtClean="0">
                <a:latin typeface="微軟正黑體" panose="020B0604030504040204" pitchFamily="34" charset="-120"/>
                <a:ea typeface="微軟正黑體" panose="020B0604030504040204" pitchFamily="34" charset="-120"/>
              </a:rPr>
              <a:t>機關</a:t>
            </a:r>
            <a:r>
              <a:rPr lang="zh-TW" altLang="en-US" sz="2200" dirty="0" smtClean="0">
                <a:solidFill>
                  <a:prstClr val="black"/>
                </a:solidFill>
                <a:latin typeface="微軟正黑體" panose="020B0604030504040204" pitchFamily="34" charset="-120"/>
                <a:ea typeface="微軟正黑體" panose="020B0604030504040204" pitchFamily="34" charset="-120"/>
              </a:rPr>
              <a:t>追加</a:t>
            </a:r>
            <a:r>
              <a:rPr lang="en-US" altLang="zh-TW" sz="2200" dirty="0" smtClean="0">
                <a:solidFill>
                  <a:prstClr val="black"/>
                </a:solidFill>
                <a:latin typeface="微軟正黑體" panose="020B0604030504040204" pitchFamily="34" charset="-120"/>
                <a:ea typeface="微軟正黑體" panose="020B0604030504040204" pitchFamily="34" charset="-120"/>
              </a:rPr>
              <a:t>80.90</a:t>
            </a:r>
            <a:r>
              <a:rPr lang="zh-TW" altLang="en-US" sz="2200" dirty="0" smtClean="0">
                <a:solidFill>
                  <a:prstClr val="black"/>
                </a:solidFill>
                <a:latin typeface="微軟正黑體" panose="020B0604030504040204" pitchFamily="34" charset="-120"/>
                <a:ea typeface="微軟正黑體" panose="020B0604030504040204" pitchFamily="34" charset="-120"/>
              </a:rPr>
              <a:t>億</a:t>
            </a:r>
            <a:r>
              <a:rPr lang="zh-TW" altLang="en-US" sz="2200" dirty="0">
                <a:solidFill>
                  <a:prstClr val="black"/>
                </a:solidFill>
                <a:latin typeface="微軟正黑體" panose="020B0604030504040204" pitchFamily="34" charset="-120"/>
                <a:ea typeface="微軟正黑體" panose="020B0604030504040204" pitchFamily="34" charset="-120"/>
              </a:rPr>
              <a:t>元、追減</a:t>
            </a:r>
            <a:r>
              <a:rPr lang="en-US" altLang="zh-TW" sz="2200" dirty="0">
                <a:solidFill>
                  <a:prstClr val="black"/>
                </a:solidFill>
                <a:latin typeface="微軟正黑體" panose="020B0604030504040204" pitchFamily="34" charset="-120"/>
                <a:ea typeface="微軟正黑體" panose="020B0604030504040204" pitchFamily="34" charset="-120"/>
              </a:rPr>
              <a:t>0.11</a:t>
            </a:r>
            <a:r>
              <a:rPr lang="zh-TW" altLang="en-US" sz="2200" dirty="0">
                <a:solidFill>
                  <a:prstClr val="black"/>
                </a:solidFill>
                <a:latin typeface="微軟正黑體" panose="020B0604030504040204" pitchFamily="34" charset="-120"/>
                <a:ea typeface="微軟正黑體" panose="020B0604030504040204" pitchFamily="34" charset="-120"/>
              </a:rPr>
              <a:t>億元，</a:t>
            </a:r>
            <a:r>
              <a:rPr lang="zh-TW" altLang="en-US" sz="2200" dirty="0" smtClean="0">
                <a:latin typeface="微軟正黑體" panose="020B0604030504040204" pitchFamily="34" charset="-120"/>
                <a:ea typeface="微軟正黑體" panose="020B0604030504040204" pitchFamily="34" charset="-120"/>
              </a:rPr>
              <a:t>淨</a:t>
            </a:r>
            <a:r>
              <a:rPr lang="zh-TW" altLang="zh-TW" sz="2200" dirty="0" smtClean="0">
                <a:latin typeface="微軟正黑體" panose="020B0604030504040204" pitchFamily="34" charset="-120"/>
                <a:ea typeface="微軟正黑體" panose="020B0604030504040204" pitchFamily="34" charset="-120"/>
              </a:rPr>
              <a:t>計</a:t>
            </a:r>
            <a:r>
              <a:rPr lang="zh-TW" altLang="zh-TW" sz="2200" dirty="0">
                <a:latin typeface="微軟正黑體" panose="020B0604030504040204" pitchFamily="34" charset="-120"/>
                <a:ea typeface="微軟正黑體" panose="020B0604030504040204" pitchFamily="34" charset="-120"/>
              </a:rPr>
              <a:t>追加</a:t>
            </a:r>
            <a:r>
              <a:rPr lang="en-US" altLang="zh-TW" sz="2200" dirty="0">
                <a:latin typeface="微軟正黑體" panose="020B0604030504040204" pitchFamily="34" charset="-120"/>
                <a:ea typeface="微軟正黑體" panose="020B0604030504040204" pitchFamily="34" charset="-120"/>
              </a:rPr>
              <a:t>80.79</a:t>
            </a:r>
            <a:r>
              <a:rPr lang="zh-TW" altLang="zh-TW" sz="2200" dirty="0">
                <a:latin typeface="微軟正黑體" panose="020B0604030504040204" pitchFamily="34" charset="-120"/>
                <a:ea typeface="微軟正黑體" panose="020B0604030504040204" pitchFamily="34" charset="-120"/>
              </a:rPr>
              <a:t>億元</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主要</a:t>
            </a:r>
            <a:r>
              <a:rPr lang="zh-TW" altLang="en-US" sz="2200" dirty="0" smtClean="0">
                <a:latin typeface="微軟正黑體" panose="020B0604030504040204" pitchFamily="34" charset="-120"/>
                <a:ea typeface="微軟正黑體" panose="020B0604030504040204" pitchFamily="34" charset="-120"/>
              </a:rPr>
              <a:t>內容說明如下</a:t>
            </a:r>
            <a:r>
              <a:rPr lang="zh-TW"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sp>
        <p:nvSpPr>
          <p:cNvPr id="10" name="投影片編號版面配置區 5"/>
          <p:cNvSpPr txBox="1">
            <a:spLocks/>
          </p:cNvSpPr>
          <p:nvPr/>
        </p:nvSpPr>
        <p:spPr>
          <a:xfrm>
            <a:off x="3028950" y="6356351"/>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CFA93DC-38C4-448B-BB12-31B4DB377945}"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zh-TW" sz="1200" b="0" i="0" u="none" strike="noStrike" kern="1200" cap="none" spc="0" normalizeH="0" baseline="0" noProof="0" dirty="0">
              <a:ln>
                <a:noFill/>
              </a:ln>
              <a:solidFill>
                <a:prstClr val="black">
                  <a:tint val="75000"/>
                </a:prstClr>
              </a:solidFill>
              <a:effectLst/>
              <a:uLnTx/>
              <a:uFillTx/>
              <a:latin typeface="Calibri" panose="020F0502020204030204"/>
              <a:ea typeface="新細明體"/>
            </a:endParaRPr>
          </a:p>
        </p:txBody>
      </p:sp>
      <p:sp>
        <p:nvSpPr>
          <p:cNvPr id="12" name="AutoShape 526"/>
          <p:cNvSpPr>
            <a:spLocks noChangeArrowheads="1"/>
          </p:cNvSpPr>
          <p:nvPr/>
        </p:nvSpPr>
        <p:spPr bwMode="gray">
          <a:xfrm>
            <a:off x="395536" y="240643"/>
            <a:ext cx="8374986" cy="661968"/>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13" name="文字方塊 12"/>
          <p:cNvSpPr txBox="1"/>
          <p:nvPr/>
        </p:nvSpPr>
        <p:spPr>
          <a:xfrm>
            <a:off x="523547" y="336618"/>
            <a:ext cx="8277716" cy="523220"/>
          </a:xfrm>
          <a:prstGeom prst="rect">
            <a:avLst/>
          </a:prstGeom>
          <a:noFill/>
        </p:spPr>
        <p:txBody>
          <a:bodyPr wrap="square" rtlCol="0">
            <a:spAutoFit/>
          </a:bodyPr>
          <a:lstStyle/>
          <a:p>
            <a:pPr>
              <a:spcBef>
                <a:spcPts val="1800"/>
              </a:spcBef>
            </a:pPr>
            <a:r>
              <a:rPr kumimoji="1" lang="zh-TW" altLang="en-US" sz="2800" b="1" dirty="0" smtClean="0">
                <a:latin typeface="微軟正黑體" panose="020B0604030504040204" pitchFamily="34" charset="-120"/>
                <a:ea typeface="微軟正黑體" panose="020B0604030504040204" pitchFamily="34" charset="-120"/>
              </a:rPr>
              <a:t>一、歲入追加</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減</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情形</a:t>
            </a:r>
            <a:endParaRPr kumimoji="1" lang="zh-TW" altLang="en-US" sz="2800" b="1" dirty="0">
              <a:latin typeface="微軟正黑體" panose="020B0604030504040204" pitchFamily="34" charset="-120"/>
              <a:ea typeface="微軟正黑體" panose="020B0604030504040204" pitchFamily="34" charset="-120"/>
            </a:endParaRPr>
          </a:p>
        </p:txBody>
      </p:sp>
      <p:sp>
        <p:nvSpPr>
          <p:cNvPr id="14" name="AutoShape 526"/>
          <p:cNvSpPr>
            <a:spLocks noChangeArrowheads="1"/>
          </p:cNvSpPr>
          <p:nvPr/>
        </p:nvSpPr>
        <p:spPr bwMode="gray">
          <a:xfrm>
            <a:off x="426433" y="213302"/>
            <a:ext cx="8374986" cy="661968"/>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15" name="文字方塊 14"/>
          <p:cNvSpPr txBox="1"/>
          <p:nvPr/>
        </p:nvSpPr>
        <p:spPr>
          <a:xfrm>
            <a:off x="554444" y="309277"/>
            <a:ext cx="8277716" cy="523220"/>
          </a:xfrm>
          <a:prstGeom prst="rect">
            <a:avLst/>
          </a:prstGeom>
          <a:noFill/>
        </p:spPr>
        <p:txBody>
          <a:bodyPr wrap="square" rtlCol="0">
            <a:spAutoFit/>
          </a:bodyPr>
          <a:lstStyle/>
          <a:p>
            <a:pPr>
              <a:spcBef>
                <a:spcPts val="1800"/>
              </a:spcBef>
            </a:pPr>
            <a:r>
              <a:rPr kumimoji="1" lang="zh-TW" altLang="en-US" sz="2800" b="1" dirty="0" smtClean="0">
                <a:latin typeface="微軟正黑體" panose="020B0604030504040204" pitchFamily="34" charset="-120"/>
                <a:ea typeface="微軟正黑體" panose="020B0604030504040204" pitchFamily="34" charset="-120"/>
              </a:rPr>
              <a:t>一、歲入追加</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減</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情形</a:t>
            </a:r>
            <a:endParaRPr kumimoji="1"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8988548"/>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703" y="956335"/>
            <a:ext cx="8277716" cy="2785378"/>
          </a:xfrm>
          <a:prstGeom prst="rect">
            <a:avLst/>
          </a:prstGeom>
        </p:spPr>
        <p:txBody>
          <a:bodyPr wrap="square">
            <a:spAutoFit/>
          </a:bodyPr>
          <a:lstStyle/>
          <a:p>
            <a:pPr algn="just">
              <a:lnSpc>
                <a:spcPts val="3000"/>
              </a:lnSpc>
              <a:spcBef>
                <a:spcPts val="600"/>
              </a:spcBef>
              <a:defRPr/>
            </a:pPr>
            <a:r>
              <a:rPr lang="zh-TW" altLang="en-US" sz="2000" dirty="0" smtClean="0">
                <a:solidFill>
                  <a:prstClr val="black"/>
                </a:solidFill>
                <a:latin typeface="標楷體" panose="03000509000000000000" pitchFamily="65" charset="-120"/>
                <a:ea typeface="標楷體" panose="03000509000000000000" pitchFamily="65" charset="-120"/>
              </a:rPr>
              <a:t>    </a:t>
            </a:r>
            <a:endParaRPr lang="en-US" altLang="zh-TW" sz="1900" dirty="0" smtClean="0">
              <a:solidFill>
                <a:prstClr val="black"/>
              </a:solidFill>
              <a:latin typeface="標楷體" panose="03000509000000000000" pitchFamily="65" charset="-120"/>
              <a:ea typeface="標楷體" panose="03000509000000000000" pitchFamily="65" charset="-120"/>
            </a:endParaRPr>
          </a:p>
          <a:p>
            <a:pPr algn="just">
              <a:lnSpc>
                <a:spcPts val="3000"/>
              </a:lnSpc>
              <a:spcBef>
                <a:spcPts val="600"/>
              </a:spcBef>
              <a:defRPr/>
            </a:pPr>
            <a:endParaRPr lang="en-US" altLang="zh-TW" sz="1900" dirty="0">
              <a:solidFill>
                <a:prstClr val="black"/>
              </a:solidFill>
              <a:latin typeface="標楷體" panose="03000509000000000000" pitchFamily="65" charset="-120"/>
              <a:ea typeface="標楷體" panose="03000509000000000000" pitchFamily="65" charset="-120"/>
            </a:endParaRPr>
          </a:p>
          <a:p>
            <a:pPr algn="just">
              <a:lnSpc>
                <a:spcPts val="3000"/>
              </a:lnSpc>
              <a:spcBef>
                <a:spcPts val="600"/>
              </a:spcBef>
              <a:defRPr/>
            </a:pPr>
            <a:endParaRPr lang="en-US" altLang="zh-TW" sz="1900" dirty="0" smtClean="0">
              <a:solidFill>
                <a:prstClr val="black"/>
              </a:solidFill>
              <a:latin typeface="標楷體" panose="03000509000000000000" pitchFamily="65" charset="-120"/>
              <a:ea typeface="標楷體" panose="03000509000000000000" pitchFamily="65" charset="-120"/>
            </a:endParaRPr>
          </a:p>
          <a:p>
            <a:pPr algn="just">
              <a:lnSpc>
                <a:spcPts val="3000"/>
              </a:lnSpc>
              <a:spcBef>
                <a:spcPts val="600"/>
              </a:spcBef>
              <a:defRPr/>
            </a:pPr>
            <a:endParaRPr lang="en-US" altLang="zh-TW" sz="1900" dirty="0">
              <a:solidFill>
                <a:prstClr val="black"/>
              </a:solidFill>
              <a:latin typeface="標楷體" panose="03000509000000000000" pitchFamily="65" charset="-120"/>
              <a:ea typeface="標楷體" panose="03000509000000000000" pitchFamily="65" charset="-120"/>
            </a:endParaRPr>
          </a:p>
          <a:p>
            <a:pPr algn="just">
              <a:lnSpc>
                <a:spcPts val="3000"/>
              </a:lnSpc>
              <a:spcBef>
                <a:spcPts val="600"/>
              </a:spcBef>
              <a:defRPr/>
            </a:pPr>
            <a:endParaRPr lang="en-US" altLang="zh-TW" sz="1900" dirty="0" smtClean="0">
              <a:solidFill>
                <a:prstClr val="black"/>
              </a:solidFill>
              <a:latin typeface="標楷體" panose="03000509000000000000" pitchFamily="65" charset="-120"/>
              <a:ea typeface="標楷體" panose="03000509000000000000" pitchFamily="65" charset="-120"/>
            </a:endParaRPr>
          </a:p>
          <a:p>
            <a:pPr algn="just">
              <a:lnSpc>
                <a:spcPts val="3000"/>
              </a:lnSpc>
              <a:spcBef>
                <a:spcPts val="600"/>
              </a:spcBef>
              <a:defRPr/>
            </a:pPr>
            <a:endParaRPr lang="en-US" altLang="zh-TW" sz="1900" dirty="0">
              <a:solidFill>
                <a:prstClr val="black"/>
              </a:solidFill>
              <a:latin typeface="標楷體" panose="03000509000000000000" pitchFamily="65" charset="-120"/>
              <a:ea typeface="標楷體" panose="03000509000000000000" pitchFamily="65" charset="-120"/>
            </a:endParaRPr>
          </a:p>
        </p:txBody>
      </p:sp>
      <p:sp>
        <p:nvSpPr>
          <p:cNvPr id="6" name="投影片編號版面配置區 5"/>
          <p:cNvSpPr txBox="1">
            <a:spLocks/>
          </p:cNvSpPr>
          <p:nvPr/>
        </p:nvSpPr>
        <p:spPr>
          <a:xfrm>
            <a:off x="3028950" y="6356351"/>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CFA93DC-38C4-448B-BB12-31B4DB377945}"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zh-TW" sz="1200" b="0" i="0" u="none" strike="noStrike" kern="1200" cap="none" spc="0" normalizeH="0" baseline="0" noProof="0" dirty="0">
              <a:ln>
                <a:noFill/>
              </a:ln>
              <a:solidFill>
                <a:prstClr val="black">
                  <a:tint val="75000"/>
                </a:prstClr>
              </a:solidFill>
              <a:effectLst/>
              <a:uLnTx/>
              <a:uFillTx/>
              <a:latin typeface="Calibri" panose="020F0502020204030204"/>
              <a:ea typeface="新細明體"/>
            </a:endParaRPr>
          </a:p>
        </p:txBody>
      </p:sp>
      <p:graphicFrame>
        <p:nvGraphicFramePr>
          <p:cNvPr id="7" name="表格 6"/>
          <p:cNvGraphicFramePr>
            <a:graphicFrameLocks noGrp="1"/>
          </p:cNvGraphicFramePr>
          <p:nvPr>
            <p:extLst>
              <p:ext uri="{D42A27DB-BD31-4B8C-83A1-F6EECF244321}">
                <p14:modId xmlns:p14="http://schemas.microsoft.com/office/powerpoint/2010/main" val="4104510199"/>
              </p:ext>
            </p:extLst>
          </p:nvPr>
        </p:nvGraphicFramePr>
        <p:xfrm>
          <a:off x="611560" y="1736726"/>
          <a:ext cx="7725222" cy="4682490"/>
        </p:xfrm>
        <a:graphic>
          <a:graphicData uri="http://schemas.openxmlformats.org/drawingml/2006/table">
            <a:tbl>
              <a:tblPr firstRow="1" firstCol="1" bandRow="1"/>
              <a:tblGrid>
                <a:gridCol w="1543616"/>
                <a:gridCol w="6181606"/>
              </a:tblGrid>
              <a:tr h="314325">
                <a:tc>
                  <a:txBody>
                    <a:bodyPr/>
                    <a:lstStyle/>
                    <a:p>
                      <a:pPr algn="ctr"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機關別</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歲出追加</a:t>
                      </a:r>
                      <a:r>
                        <a:rPr lang="en-US" sz="1300" kern="100" dirty="0">
                          <a:solidFill>
                            <a:srgbClr val="000000"/>
                          </a:solidFill>
                          <a:effectLst/>
                          <a:latin typeface="微軟正黑體" panose="020B0604030504040204" pitchFamily="34" charset="-120"/>
                          <a:ea typeface="微軟正黑體" panose="020B0604030504040204" pitchFamily="34" charset="-120"/>
                        </a:rPr>
                        <a:t>(</a:t>
                      </a:r>
                      <a:r>
                        <a:rPr lang="zh-TW" sz="1300" kern="100" dirty="0">
                          <a:solidFill>
                            <a:srgbClr val="000000"/>
                          </a:solidFill>
                          <a:effectLst/>
                          <a:latin typeface="微軟正黑體" panose="020B0604030504040204" pitchFamily="34" charset="-120"/>
                          <a:ea typeface="微軟正黑體" panose="020B0604030504040204" pitchFamily="34" charset="-120"/>
                        </a:rPr>
                        <a:t>減</a:t>
                      </a:r>
                      <a:r>
                        <a:rPr lang="en-US" sz="1300" kern="100" dirty="0">
                          <a:solidFill>
                            <a:srgbClr val="000000"/>
                          </a:solidFill>
                          <a:effectLst/>
                          <a:latin typeface="微軟正黑體" panose="020B0604030504040204" pitchFamily="34" charset="-120"/>
                          <a:ea typeface="微軟正黑體" panose="020B0604030504040204" pitchFamily="34" charset="-120"/>
                        </a:rPr>
                        <a:t>)</a:t>
                      </a:r>
                      <a:r>
                        <a:rPr lang="zh-TW" sz="1300" kern="100" dirty="0">
                          <a:solidFill>
                            <a:srgbClr val="000000"/>
                          </a:solidFill>
                          <a:effectLst/>
                          <a:latin typeface="微軟正黑體" panose="020B0604030504040204" pitchFamily="34" charset="-120"/>
                          <a:ea typeface="微軟正黑體" panose="020B0604030504040204" pitchFamily="34" charset="-120"/>
                        </a:rPr>
                        <a:t>主要內容</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本府相關機關</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6690" indent="-186690" algn="just" eaLnBrk="0">
                        <a:spcAft>
                          <a:spcPts val="0"/>
                        </a:spcAft>
                      </a:pPr>
                      <a:r>
                        <a:rPr lang="zh-TW" altLang="zh-TW" sz="1300" kern="100" dirty="0" smtClean="0">
                          <a:solidFill>
                            <a:srgbClr val="000000"/>
                          </a:solidFill>
                          <a:effectLst/>
                          <a:latin typeface="微軟正黑體" panose="020B0604030504040204" pitchFamily="34" charset="-120"/>
                          <a:ea typeface="微軟正黑體" panose="020B0604030504040204" pitchFamily="34" charset="-120"/>
                        </a:rPr>
                        <a:t>以中央各部會年度預算計畫型補助款，追加辦理相關計畫經費</a:t>
                      </a:r>
                      <a:r>
                        <a:rPr lang="en-US" altLang="zh-TW" sz="1300" kern="100" dirty="0" smtClean="0">
                          <a:solidFill>
                            <a:srgbClr val="000000"/>
                          </a:solidFill>
                          <a:effectLst/>
                          <a:latin typeface="微軟正黑體" panose="020B0604030504040204" pitchFamily="34" charset="-120"/>
                          <a:ea typeface="微軟正黑體" panose="020B0604030504040204" pitchFamily="34" charset="-120"/>
                        </a:rPr>
                        <a:t>19.48</a:t>
                      </a:r>
                      <a:r>
                        <a:rPr lang="zh-TW" altLang="zh-TW" sz="13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altLang="zh-TW" sz="1200" kern="100" dirty="0" smtClean="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just" eaLnBrk="0">
                        <a:spcAft>
                          <a:spcPts val="0"/>
                        </a:spcAft>
                      </a:pPr>
                      <a:r>
                        <a:rPr lang="zh-TW" altLang="en-US" sz="1300" kern="100" dirty="0" smtClean="0">
                          <a:solidFill>
                            <a:srgbClr val="000000"/>
                          </a:solidFill>
                          <a:effectLst/>
                          <a:latin typeface="微軟正黑體" panose="020B0604030504040204" pitchFamily="34" charset="-120"/>
                          <a:ea typeface="微軟正黑體" panose="020B0604030504040204" pitchFamily="34" charset="-120"/>
                        </a:rPr>
                        <a:t>本府相關</a:t>
                      </a:r>
                      <a:r>
                        <a:rPr lang="zh-TW" sz="1300" kern="100" dirty="0" smtClean="0">
                          <a:solidFill>
                            <a:srgbClr val="000000"/>
                          </a:solidFill>
                          <a:effectLst/>
                          <a:latin typeface="微軟正黑體" panose="020B0604030504040204" pitchFamily="34" charset="-120"/>
                          <a:ea typeface="微軟正黑體" panose="020B0604030504040204" pitchFamily="34" charset="-120"/>
                        </a:rPr>
                        <a:t>機關</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因組織修編，追加相關經費</a:t>
                      </a:r>
                      <a:r>
                        <a:rPr lang="en-US" sz="1300" kern="100" dirty="0">
                          <a:solidFill>
                            <a:srgbClr val="000000"/>
                          </a:solidFill>
                          <a:effectLst/>
                          <a:latin typeface="微軟正黑體" panose="020B0604030504040204" pitchFamily="34" charset="-120"/>
                          <a:ea typeface="微軟正黑體" panose="020B0604030504040204" pitchFamily="34" charset="-120"/>
                        </a:rPr>
                        <a:t>0.11</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r>
                        <a:rPr lang="zh-TW" altLang="zh-TW" sz="1300" kern="100" dirty="0" smtClean="0">
                          <a:solidFill>
                            <a:srgbClr val="000000"/>
                          </a:solidFill>
                          <a:effectLst/>
                          <a:latin typeface="微軟正黑體" panose="020B0604030504040204" pitchFamily="34" charset="-120"/>
                          <a:ea typeface="微軟正黑體" panose="020B0604030504040204" pitchFamily="34" charset="-120"/>
                        </a:rPr>
                        <a:t>，追減相關經費</a:t>
                      </a:r>
                      <a:r>
                        <a:rPr lang="en-US" altLang="zh-TW" sz="1300" kern="100" dirty="0" smtClean="0">
                          <a:solidFill>
                            <a:srgbClr val="000000"/>
                          </a:solidFill>
                          <a:effectLst/>
                          <a:latin typeface="微軟正黑體" panose="020B0604030504040204" pitchFamily="34" charset="-120"/>
                          <a:ea typeface="微軟正黑體" panose="020B0604030504040204" pitchFamily="34" charset="-120"/>
                        </a:rPr>
                        <a:t>0.02</a:t>
                      </a:r>
                      <a:r>
                        <a:rPr lang="zh-TW" altLang="zh-TW" sz="1300" kern="100" dirty="0" smtClean="0">
                          <a:solidFill>
                            <a:srgbClr val="000000"/>
                          </a:solidFill>
                          <a:effectLst/>
                          <a:latin typeface="微軟正黑體" panose="020B0604030504040204" pitchFamily="34" charset="-120"/>
                          <a:ea typeface="微軟正黑體" panose="020B0604030504040204" pitchFamily="34" charset="-120"/>
                        </a:rPr>
                        <a:t>億元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社會局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以行政院核撥特別統籌分配稅款，追加因應社會福利津貼補助標準調增所需經費</a:t>
                      </a:r>
                      <a:r>
                        <a:rPr lang="en-US" sz="1300" kern="100" dirty="0">
                          <a:solidFill>
                            <a:srgbClr val="000000"/>
                          </a:solidFill>
                          <a:effectLst/>
                          <a:latin typeface="微軟正黑體" panose="020B0604030504040204" pitchFamily="34" charset="-120"/>
                          <a:ea typeface="微軟正黑體" panose="020B0604030504040204" pitchFamily="34" charset="-120"/>
                        </a:rPr>
                        <a:t>7.11</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工務局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以行政院核撥特別統籌分配稅款，追加辦理推動土壤液化潛勢區防治改善示範計畫</a:t>
                      </a:r>
                      <a:r>
                        <a:rPr lang="en-US" sz="1300" kern="100" dirty="0">
                          <a:solidFill>
                            <a:srgbClr val="000000"/>
                          </a:solidFill>
                          <a:effectLst/>
                          <a:latin typeface="微軟正黑體" panose="020B0604030504040204" pitchFamily="34" charset="-120"/>
                          <a:ea typeface="微軟正黑體" panose="020B0604030504040204" pitchFamily="34" charset="-120"/>
                        </a:rPr>
                        <a:t>0.46</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建築管理工程處</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以行政院核撥特別統籌分配稅款，追加辦理既有住宅耐震安檢作業</a:t>
                      </a:r>
                      <a:r>
                        <a:rPr lang="en-US" sz="1300" kern="100" dirty="0">
                          <a:solidFill>
                            <a:srgbClr val="000000"/>
                          </a:solidFill>
                          <a:effectLst/>
                          <a:latin typeface="微軟正黑體" panose="020B0604030504040204" pitchFamily="34" charset="-120"/>
                          <a:ea typeface="微軟正黑體" panose="020B0604030504040204" pitchFamily="34" charset="-120"/>
                        </a:rPr>
                        <a:t>0.22</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250">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動物保護處</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以行政院核撥特別統籌分配稅款，追加辦理</a:t>
                      </a:r>
                      <a:r>
                        <a:rPr lang="en-US" sz="1300" kern="100" dirty="0">
                          <a:solidFill>
                            <a:srgbClr val="000000"/>
                          </a:solidFill>
                          <a:effectLst/>
                          <a:latin typeface="微軟正黑體" panose="020B0604030504040204" pitchFamily="34" charset="-120"/>
                          <a:ea typeface="微軟正黑體" panose="020B0604030504040204" pitchFamily="34" charset="-120"/>
                        </a:rPr>
                        <a:t>105</a:t>
                      </a:r>
                      <a:r>
                        <a:rPr lang="zh-TW" sz="1300" kern="100" dirty="0">
                          <a:solidFill>
                            <a:srgbClr val="000000"/>
                          </a:solidFill>
                          <a:effectLst/>
                          <a:latin typeface="微軟正黑體" panose="020B0604030504040204" pitchFamily="34" charset="-120"/>
                          <a:ea typeface="微軟正黑體" panose="020B0604030504040204" pitchFamily="34" charset="-120"/>
                        </a:rPr>
                        <a:t>年度高病原性家禽流行性感冒疫情所需撲殺家禽補償費</a:t>
                      </a:r>
                      <a:r>
                        <a:rPr lang="en-US" sz="1300" kern="100" dirty="0">
                          <a:solidFill>
                            <a:srgbClr val="000000"/>
                          </a:solidFill>
                          <a:effectLst/>
                          <a:latin typeface="微軟正黑體" panose="020B0604030504040204" pitchFamily="34" charset="-120"/>
                          <a:ea typeface="微軟正黑體" panose="020B0604030504040204" pitchFamily="34" charset="-120"/>
                        </a:rPr>
                        <a:t>44</a:t>
                      </a:r>
                      <a:r>
                        <a:rPr lang="zh-TW" sz="1300" kern="100" dirty="0">
                          <a:solidFill>
                            <a:srgbClr val="000000"/>
                          </a:solidFill>
                          <a:effectLst/>
                          <a:latin typeface="微軟正黑體" panose="020B0604030504040204" pitchFamily="34" charset="-120"/>
                          <a:ea typeface="微軟正黑體" panose="020B0604030504040204" pitchFamily="34" charset="-120"/>
                        </a:rPr>
                        <a:t>萬餘</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交通局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投資臺北大眾捷運股份有限公司及大都會汽車客運股份有限公司發放股票股利轉增資，追加</a:t>
                      </a:r>
                      <a:r>
                        <a:rPr lang="en-US" sz="1300" kern="100" dirty="0">
                          <a:solidFill>
                            <a:srgbClr val="000000"/>
                          </a:solidFill>
                          <a:effectLst/>
                          <a:latin typeface="微軟正黑體" panose="020B0604030504040204" pitchFamily="34" charset="-120"/>
                          <a:ea typeface="微軟正黑體" panose="020B0604030504040204" pitchFamily="34" charset="-120"/>
                        </a:rPr>
                        <a:t>5.14</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公共運輸處</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公車運價與票價差額補貼，追加</a:t>
                      </a:r>
                      <a:r>
                        <a:rPr lang="en-US" sz="1300" kern="100" dirty="0">
                          <a:solidFill>
                            <a:srgbClr val="000000"/>
                          </a:solidFill>
                          <a:effectLst/>
                          <a:latin typeface="微軟正黑體" panose="020B0604030504040204" pitchFamily="34" charset="-120"/>
                          <a:ea typeface="微軟正黑體" panose="020B0604030504040204" pitchFamily="34" charset="-120"/>
                        </a:rPr>
                        <a:t>4.68</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體育局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altLang="en-US" sz="1300" kern="100" dirty="0" smtClean="0">
                          <a:solidFill>
                            <a:srgbClr val="000000"/>
                          </a:solidFill>
                          <a:effectLst/>
                          <a:latin typeface="微軟正黑體" panose="020B0604030504040204" pitchFamily="34" charset="-120"/>
                          <a:ea typeface="微軟正黑體" panose="020B0604030504040204" pitchFamily="34" charset="-120"/>
                        </a:rPr>
                        <a:t>補助地方教育發展基金辦理</a:t>
                      </a:r>
                      <a:r>
                        <a:rPr lang="en-US" sz="1300" kern="100" dirty="0" smtClean="0">
                          <a:solidFill>
                            <a:srgbClr val="000000"/>
                          </a:solidFill>
                          <a:effectLst/>
                          <a:latin typeface="微軟正黑體" panose="020B0604030504040204" pitchFamily="34" charset="-120"/>
                          <a:ea typeface="微軟正黑體" panose="020B0604030504040204" pitchFamily="34" charset="-120"/>
                        </a:rPr>
                        <a:t>2017</a:t>
                      </a:r>
                      <a:r>
                        <a:rPr lang="zh-TW" sz="1300" kern="100" dirty="0">
                          <a:solidFill>
                            <a:srgbClr val="000000"/>
                          </a:solidFill>
                          <a:effectLst/>
                          <a:latin typeface="微軟正黑體" panose="020B0604030504040204" pitchFamily="34" charset="-120"/>
                          <a:ea typeface="微軟正黑體" panose="020B0604030504040204" pitchFamily="34" charset="-120"/>
                        </a:rPr>
                        <a:t>臺北世界大學運動會場館興建工程</a:t>
                      </a:r>
                      <a:r>
                        <a:rPr lang="en-US" sz="1300" kern="100" dirty="0">
                          <a:solidFill>
                            <a:srgbClr val="000000"/>
                          </a:solidFill>
                          <a:effectLst/>
                          <a:latin typeface="微軟正黑體" panose="020B0604030504040204" pitchFamily="34" charset="-120"/>
                          <a:ea typeface="微軟正黑體" panose="020B0604030504040204" pitchFamily="34" charset="-120"/>
                        </a:rPr>
                        <a:t>-</a:t>
                      </a:r>
                      <a:r>
                        <a:rPr lang="zh-TW" sz="1300" kern="100" dirty="0">
                          <a:solidFill>
                            <a:srgbClr val="000000"/>
                          </a:solidFill>
                          <a:effectLst/>
                          <a:latin typeface="微軟正黑體" panose="020B0604030504040204" pitchFamily="34" charset="-120"/>
                          <a:ea typeface="微軟正黑體" panose="020B0604030504040204" pitchFamily="34" charset="-120"/>
                        </a:rPr>
                        <a:t>臺北籃球館新建工程</a:t>
                      </a:r>
                      <a:r>
                        <a:rPr lang="zh-TW" sz="1300" kern="100" dirty="0" smtClean="0">
                          <a:solidFill>
                            <a:srgbClr val="000000"/>
                          </a:solidFill>
                          <a:effectLst/>
                          <a:latin typeface="微軟正黑體" panose="020B0604030504040204" pitchFamily="34" charset="-120"/>
                          <a:ea typeface="微軟正黑體" panose="020B0604030504040204" pitchFamily="34" charset="-120"/>
                        </a:rPr>
                        <a:t>經費</a:t>
                      </a:r>
                      <a:r>
                        <a:rPr lang="en-US" sz="1300" kern="100" dirty="0" smtClean="0">
                          <a:solidFill>
                            <a:srgbClr val="000000"/>
                          </a:solidFill>
                          <a:effectLst/>
                          <a:latin typeface="微軟正黑體" panose="020B0604030504040204" pitchFamily="34" charset="-120"/>
                          <a:ea typeface="微軟正黑體" panose="020B0604030504040204" pitchFamily="34" charset="-120"/>
                        </a:rPr>
                        <a:t>1.73</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捷運工程局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「臺北都會大眾捷運系統土地開發基金」土開效益部分償還新莊線及蘆洲支線本府部分之自償性經費，追加</a:t>
                      </a:r>
                      <a:r>
                        <a:rPr lang="en-US" sz="1300" kern="100" dirty="0">
                          <a:solidFill>
                            <a:srgbClr val="000000"/>
                          </a:solidFill>
                          <a:effectLst/>
                          <a:latin typeface="微軟正黑體" panose="020B0604030504040204" pitchFamily="34" charset="-120"/>
                          <a:ea typeface="微軟正黑體" panose="020B0604030504040204" pitchFamily="34" charset="-120"/>
                        </a:rPr>
                        <a:t>12.18</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5">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消防局及體育局</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spcAft>
                          <a:spcPts val="0"/>
                        </a:spcAft>
                      </a:pPr>
                      <a:r>
                        <a:rPr lang="zh-TW" sz="1300" kern="100" dirty="0">
                          <a:solidFill>
                            <a:srgbClr val="000000"/>
                          </a:solidFill>
                          <a:effectLst/>
                          <a:latin typeface="微軟正黑體" panose="020B0604030504040204" pitchFamily="34" charset="-120"/>
                          <a:ea typeface="微軟正黑體" panose="020B0604030504040204" pitchFamily="34" charset="-120"/>
                        </a:rPr>
                        <a:t>中央補助計畫經費，追減其</a:t>
                      </a:r>
                      <a:r>
                        <a:rPr lang="en-US" sz="1300" kern="100" dirty="0">
                          <a:solidFill>
                            <a:srgbClr val="000000"/>
                          </a:solidFill>
                          <a:effectLst/>
                          <a:latin typeface="微軟正黑體" panose="020B0604030504040204" pitchFamily="34" charset="-120"/>
                          <a:ea typeface="微軟正黑體" panose="020B0604030504040204" pitchFamily="34" charset="-120"/>
                        </a:rPr>
                        <a:t>106</a:t>
                      </a:r>
                      <a:r>
                        <a:rPr lang="zh-TW" sz="1300" kern="100" dirty="0">
                          <a:solidFill>
                            <a:srgbClr val="000000"/>
                          </a:solidFill>
                          <a:effectLst/>
                          <a:latin typeface="微軟正黑體" panose="020B0604030504040204" pitchFamily="34" charset="-120"/>
                          <a:ea typeface="微軟正黑體" panose="020B0604030504040204" pitchFamily="34" charset="-120"/>
                        </a:rPr>
                        <a:t>年度已編列之預算</a:t>
                      </a:r>
                      <a:r>
                        <a:rPr lang="en-US" sz="1300" kern="100" dirty="0">
                          <a:solidFill>
                            <a:srgbClr val="000000"/>
                          </a:solidFill>
                          <a:effectLst/>
                          <a:latin typeface="微軟正黑體" panose="020B0604030504040204" pitchFamily="34" charset="-120"/>
                          <a:ea typeface="微軟正黑體" panose="020B0604030504040204" pitchFamily="34" charset="-120"/>
                        </a:rPr>
                        <a:t>0.09</a:t>
                      </a:r>
                      <a:r>
                        <a:rPr lang="zh-TW" sz="1300" kern="100" dirty="0">
                          <a:solidFill>
                            <a:srgbClr val="000000"/>
                          </a:solidFill>
                          <a:effectLst/>
                          <a:latin typeface="微軟正黑體" panose="020B0604030504040204" pitchFamily="34" charset="-120"/>
                          <a:ea typeface="微軟正黑體" panose="020B0604030504040204" pitchFamily="34" charset="-120"/>
                        </a:rPr>
                        <a:t>億</a:t>
                      </a:r>
                      <a:r>
                        <a:rPr lang="zh-TW" sz="1300" kern="100" dirty="0" smtClean="0">
                          <a:solidFill>
                            <a:srgbClr val="000000"/>
                          </a:solidFill>
                          <a:effectLst/>
                          <a:latin typeface="微軟正黑體" panose="020B0604030504040204" pitchFamily="34" charset="-120"/>
                          <a:ea typeface="微軟正黑體" panose="020B0604030504040204" pitchFamily="34" charset="-120"/>
                        </a:rPr>
                        <a:t>元</a:t>
                      </a:r>
                      <a:endParaRPr lang="zh-TW" sz="12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文字方塊 8"/>
          <p:cNvSpPr txBox="1"/>
          <p:nvPr/>
        </p:nvSpPr>
        <p:spPr>
          <a:xfrm>
            <a:off x="611560" y="896078"/>
            <a:ext cx="7920880" cy="810478"/>
          </a:xfrm>
          <a:prstGeom prst="rect">
            <a:avLst/>
          </a:prstGeom>
          <a:noFill/>
        </p:spPr>
        <p:txBody>
          <a:bodyPr wrap="square" rtlCol="0">
            <a:spAutoFit/>
          </a:bodyPr>
          <a:lstStyle/>
          <a:p>
            <a:pPr>
              <a:lnSpc>
                <a:spcPts val="2800"/>
              </a:lnSpc>
              <a:spcAft>
                <a:spcPts val="600"/>
              </a:spcAft>
            </a:pPr>
            <a:r>
              <a:rPr lang="zh-TW" altLang="en-US" sz="2200" dirty="0">
                <a:solidFill>
                  <a:prstClr val="black"/>
                </a:solidFill>
                <a:latin typeface="微軟正黑體" panose="020B0604030504040204" pitchFamily="34" charset="-120"/>
                <a:ea typeface="微軟正黑體" panose="020B0604030504040204" pitchFamily="34" charset="-120"/>
              </a:rPr>
              <a:t>各機關追加</a:t>
            </a:r>
            <a:r>
              <a:rPr lang="en-US" altLang="zh-TW" sz="2200" dirty="0">
                <a:solidFill>
                  <a:prstClr val="black"/>
                </a:solidFill>
                <a:latin typeface="微軟正黑體" panose="020B0604030504040204" pitchFamily="34" charset="-120"/>
                <a:ea typeface="微軟正黑體" panose="020B0604030504040204" pitchFamily="34" charset="-120"/>
              </a:rPr>
              <a:t>51.21</a:t>
            </a:r>
            <a:r>
              <a:rPr lang="zh-TW" altLang="en-US" sz="2200" dirty="0">
                <a:solidFill>
                  <a:prstClr val="black"/>
                </a:solidFill>
                <a:latin typeface="微軟正黑體" panose="020B0604030504040204" pitchFamily="34" charset="-120"/>
                <a:ea typeface="微軟正黑體" panose="020B0604030504040204" pitchFamily="34" charset="-120"/>
              </a:rPr>
              <a:t>億元、追減</a:t>
            </a:r>
            <a:r>
              <a:rPr lang="en-US" altLang="zh-TW" sz="2200" dirty="0">
                <a:solidFill>
                  <a:prstClr val="black"/>
                </a:solidFill>
                <a:latin typeface="微軟正黑體" panose="020B0604030504040204" pitchFamily="34" charset="-120"/>
                <a:ea typeface="微軟正黑體" panose="020B0604030504040204" pitchFamily="34" charset="-120"/>
              </a:rPr>
              <a:t>0.11</a:t>
            </a:r>
            <a:r>
              <a:rPr lang="zh-TW" altLang="en-US" sz="2200" dirty="0">
                <a:solidFill>
                  <a:prstClr val="black"/>
                </a:solidFill>
                <a:latin typeface="微軟正黑體" panose="020B0604030504040204" pitchFamily="34" charset="-120"/>
                <a:ea typeface="微軟正黑體" panose="020B0604030504040204" pitchFamily="34" charset="-120"/>
              </a:rPr>
              <a:t>億元，淨計追加</a:t>
            </a:r>
            <a:r>
              <a:rPr lang="en-US" altLang="zh-TW" sz="2200" dirty="0">
                <a:solidFill>
                  <a:prstClr val="black"/>
                </a:solidFill>
                <a:latin typeface="微軟正黑體" panose="020B0604030504040204" pitchFamily="34" charset="-120"/>
                <a:ea typeface="微軟正黑體" panose="020B0604030504040204" pitchFamily="34" charset="-120"/>
              </a:rPr>
              <a:t>51.10</a:t>
            </a:r>
            <a:r>
              <a:rPr lang="zh-TW" altLang="en-US" sz="2200" dirty="0">
                <a:solidFill>
                  <a:prstClr val="black"/>
                </a:solidFill>
                <a:latin typeface="微軟正黑體" panose="020B0604030504040204" pitchFamily="34" charset="-120"/>
                <a:ea typeface="微軟正黑體" panose="020B0604030504040204" pitchFamily="34" charset="-120"/>
              </a:rPr>
              <a:t>億元</a:t>
            </a:r>
            <a:r>
              <a:rPr lang="zh-TW" altLang="en-US" sz="2200" dirty="0" smtClean="0">
                <a:solidFill>
                  <a:prstClr val="black"/>
                </a:solidFill>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主要</a:t>
            </a:r>
            <a:r>
              <a:rPr lang="zh-TW" altLang="en-US" sz="2200" dirty="0">
                <a:latin typeface="微軟正黑體" panose="020B0604030504040204" pitchFamily="34" charset="-120"/>
                <a:ea typeface="微軟正黑體" panose="020B0604030504040204" pitchFamily="34" charset="-120"/>
              </a:rPr>
              <a:t>內容說明如下</a:t>
            </a:r>
            <a:r>
              <a:rPr lang="zh-TW" altLang="zh-TW" sz="2200" dirty="0" smtClean="0">
                <a:latin typeface="微軟正黑體" panose="020B0604030504040204" pitchFamily="34" charset="-120"/>
                <a:ea typeface="微軟正黑體" panose="020B0604030504040204" pitchFamily="34" charset="-120"/>
              </a:rPr>
              <a:t>：</a:t>
            </a:r>
          </a:p>
        </p:txBody>
      </p:sp>
      <p:sp>
        <p:nvSpPr>
          <p:cNvPr id="10" name="AutoShape 526"/>
          <p:cNvSpPr>
            <a:spLocks noChangeArrowheads="1"/>
          </p:cNvSpPr>
          <p:nvPr/>
        </p:nvSpPr>
        <p:spPr bwMode="gray">
          <a:xfrm>
            <a:off x="426433" y="213302"/>
            <a:ext cx="8374986" cy="661968"/>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11" name="文字方塊 10"/>
          <p:cNvSpPr txBox="1"/>
          <p:nvPr/>
        </p:nvSpPr>
        <p:spPr>
          <a:xfrm>
            <a:off x="554444" y="309277"/>
            <a:ext cx="8277716" cy="523220"/>
          </a:xfrm>
          <a:prstGeom prst="rect">
            <a:avLst/>
          </a:prstGeom>
          <a:noFill/>
        </p:spPr>
        <p:txBody>
          <a:bodyPr wrap="square" rtlCol="0">
            <a:spAutoFit/>
          </a:bodyPr>
          <a:lstStyle/>
          <a:p>
            <a:pPr>
              <a:spcBef>
                <a:spcPts val="1800"/>
              </a:spcBef>
            </a:pPr>
            <a:r>
              <a:rPr kumimoji="1" lang="zh-TW" altLang="en-US" sz="2800" b="1" dirty="0">
                <a:latin typeface="微軟正黑體" panose="020B0604030504040204" pitchFamily="34" charset="-120"/>
                <a:ea typeface="微軟正黑體" panose="020B0604030504040204" pitchFamily="34" charset="-120"/>
              </a:rPr>
              <a:t>二</a:t>
            </a:r>
            <a:r>
              <a:rPr kumimoji="1" lang="zh-TW" altLang="en-US" sz="2800" b="1" dirty="0" smtClean="0">
                <a:latin typeface="微軟正黑體" panose="020B0604030504040204" pitchFamily="34" charset="-120"/>
                <a:ea typeface="微軟正黑體" panose="020B0604030504040204" pitchFamily="34" charset="-120"/>
              </a:rPr>
              <a:t>、歲出追加</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減</a:t>
            </a:r>
            <a:r>
              <a:rPr kumimoji="1" lang="en-US" altLang="zh-TW" sz="2800" b="1" dirty="0" smtClean="0">
                <a:latin typeface="微軟正黑體" panose="020B0604030504040204" pitchFamily="34" charset="-120"/>
                <a:ea typeface="微軟正黑體" panose="020B0604030504040204" pitchFamily="34" charset="-120"/>
              </a:rPr>
              <a:t>)</a:t>
            </a:r>
            <a:r>
              <a:rPr kumimoji="1" lang="zh-TW" altLang="en-US" sz="2800" b="1" dirty="0" smtClean="0">
                <a:latin typeface="微軟正黑體" panose="020B0604030504040204" pitchFamily="34" charset="-120"/>
                <a:ea typeface="微軟正黑體" panose="020B0604030504040204" pitchFamily="34" charset="-120"/>
              </a:rPr>
              <a:t>情形</a:t>
            </a:r>
            <a:endParaRPr kumimoji="1"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1935956"/>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6052" y="950416"/>
            <a:ext cx="8277716" cy="1682512"/>
          </a:xfrm>
          <a:prstGeom prst="rect">
            <a:avLst/>
          </a:prstGeom>
        </p:spPr>
        <p:txBody>
          <a:bodyPr wrap="square">
            <a:spAutoFit/>
          </a:bodyPr>
          <a:lstStyle/>
          <a:p>
            <a:pPr indent="431800" algn="just" eaLnBrk="0">
              <a:lnSpc>
                <a:spcPts val="3100"/>
              </a:lnSpc>
              <a:spcBef>
                <a:spcPts val="1200"/>
              </a:spcBef>
              <a:spcAft>
                <a:spcPts val="0"/>
              </a:spcAft>
            </a:pPr>
            <a:r>
              <a:rPr lang="en-US" altLang="zh-TW" sz="2200" kern="100" dirty="0">
                <a:solidFill>
                  <a:srgbClr val="000000"/>
                </a:solidFill>
                <a:latin typeface="微軟正黑體" panose="020B0604030504040204" pitchFamily="34" charset="-120"/>
                <a:ea typeface="微軟正黑體" panose="020B0604030504040204" pitchFamily="34" charset="-120"/>
              </a:rPr>
              <a:t>106</a:t>
            </a:r>
            <a:r>
              <a:rPr lang="zh-TW" altLang="zh-TW" sz="2200" kern="100" dirty="0" smtClean="0">
                <a:solidFill>
                  <a:srgbClr val="000000"/>
                </a:solidFill>
                <a:latin typeface="微軟正黑體" panose="020B0604030504040204" pitchFamily="34" charset="-120"/>
                <a:ea typeface="微軟正黑體" panose="020B0604030504040204" pitchFamily="34" charset="-120"/>
              </a:rPr>
              <a:t>年度總預算經追加</a:t>
            </a:r>
            <a:r>
              <a:rPr lang="en-US" altLang="zh-TW" sz="2200" kern="100" dirty="0">
                <a:solidFill>
                  <a:srgbClr val="000000"/>
                </a:solidFill>
                <a:latin typeface="微軟正黑體" panose="020B0604030504040204" pitchFamily="34" charset="-120"/>
                <a:ea typeface="微軟正黑體" panose="020B0604030504040204" pitchFamily="34" charset="-120"/>
              </a:rPr>
              <a:t>(</a:t>
            </a:r>
            <a:r>
              <a:rPr lang="zh-TW" altLang="zh-TW" sz="2200" kern="100" dirty="0">
                <a:solidFill>
                  <a:srgbClr val="000000"/>
                </a:solidFill>
                <a:latin typeface="微軟正黑體" panose="020B0604030504040204" pitchFamily="34" charset="-120"/>
                <a:ea typeface="微軟正黑體" panose="020B0604030504040204" pitchFamily="34" charset="-120"/>
              </a:rPr>
              <a:t>減</a:t>
            </a:r>
            <a:r>
              <a:rPr lang="en-US" altLang="zh-TW" sz="2200" kern="100" dirty="0">
                <a:solidFill>
                  <a:srgbClr val="000000"/>
                </a:solidFill>
                <a:latin typeface="微軟正黑體" panose="020B0604030504040204" pitchFamily="34" charset="-120"/>
                <a:ea typeface="微軟正黑體" panose="020B0604030504040204" pitchFamily="34" charset="-120"/>
              </a:rPr>
              <a:t>)</a:t>
            </a:r>
            <a:r>
              <a:rPr lang="zh-TW" altLang="zh-TW" sz="2200" kern="100" dirty="0">
                <a:solidFill>
                  <a:srgbClr val="000000"/>
                </a:solidFill>
                <a:latin typeface="微軟正黑體" panose="020B0604030504040204" pitchFamily="34" charset="-120"/>
                <a:ea typeface="微軟正黑體" panose="020B0604030504040204" pitchFamily="34" charset="-120"/>
              </a:rPr>
              <a:t>後，歲入增為</a:t>
            </a:r>
            <a:r>
              <a:rPr lang="en-US" altLang="zh-TW" sz="2200" kern="100" dirty="0">
                <a:solidFill>
                  <a:srgbClr val="000000"/>
                </a:solidFill>
                <a:latin typeface="微軟正黑體" panose="020B0604030504040204" pitchFamily="34" charset="-120"/>
                <a:ea typeface="微軟正黑體" panose="020B0604030504040204" pitchFamily="34" charset="-120"/>
              </a:rPr>
              <a:t>1,689.42</a:t>
            </a:r>
            <a:r>
              <a:rPr lang="zh-TW" altLang="zh-TW" sz="2200" kern="100" dirty="0">
                <a:solidFill>
                  <a:srgbClr val="000000"/>
                </a:solidFill>
                <a:latin typeface="微軟正黑體" panose="020B0604030504040204" pitchFamily="34" charset="-120"/>
                <a:ea typeface="微軟正黑體" panose="020B0604030504040204" pitchFamily="34" charset="-120"/>
              </a:rPr>
              <a:t>億元，歲出增為</a:t>
            </a:r>
            <a:r>
              <a:rPr lang="en-US" altLang="zh-TW" sz="2200" kern="100" dirty="0">
                <a:solidFill>
                  <a:srgbClr val="000000"/>
                </a:solidFill>
                <a:latin typeface="微軟正黑體" panose="020B0604030504040204" pitchFamily="34" charset="-120"/>
                <a:ea typeface="微軟正黑體" panose="020B0604030504040204" pitchFamily="34" charset="-120"/>
              </a:rPr>
              <a:t>1,708.69</a:t>
            </a:r>
            <a:r>
              <a:rPr lang="zh-TW" altLang="zh-TW" sz="2200" kern="100" dirty="0">
                <a:solidFill>
                  <a:srgbClr val="000000"/>
                </a:solidFill>
                <a:latin typeface="微軟正黑體" panose="020B0604030504040204" pitchFamily="34" charset="-120"/>
                <a:ea typeface="微軟正黑體" panose="020B0604030504040204" pitchFamily="34" charset="-120"/>
              </a:rPr>
              <a:t>億元，歲入歲出相抵</a:t>
            </a:r>
            <a:r>
              <a:rPr lang="zh-TW" altLang="zh-TW" sz="2200" kern="100" dirty="0" smtClean="0">
                <a:solidFill>
                  <a:srgbClr val="000000"/>
                </a:solidFill>
                <a:latin typeface="微軟正黑體" panose="020B0604030504040204" pitchFamily="34" charset="-120"/>
                <a:ea typeface="微軟正黑體" panose="020B0604030504040204" pitchFamily="34" charset="-120"/>
              </a:rPr>
              <a:t>後</a:t>
            </a:r>
            <a:r>
              <a:rPr lang="zh-TW" altLang="en-US" sz="2200" kern="100" dirty="0" smtClean="0">
                <a:solidFill>
                  <a:srgbClr val="000000"/>
                </a:solidFill>
                <a:latin typeface="微軟正黑體" panose="020B0604030504040204" pitchFamily="34" charset="-120"/>
                <a:ea typeface="微軟正黑體" panose="020B0604030504040204" pitchFamily="34" charset="-120"/>
              </a:rPr>
              <a:t>短絀</a:t>
            </a:r>
            <a:r>
              <a:rPr lang="en-US" altLang="zh-TW" sz="2200" kern="100" dirty="0" smtClean="0">
                <a:solidFill>
                  <a:srgbClr val="000000"/>
                </a:solidFill>
                <a:latin typeface="微軟正黑體" panose="020B0604030504040204" pitchFamily="34" charset="-120"/>
                <a:ea typeface="微軟正黑體" panose="020B0604030504040204" pitchFamily="34" charset="-120"/>
              </a:rPr>
              <a:t>19.27</a:t>
            </a:r>
            <a:r>
              <a:rPr lang="zh-TW" altLang="zh-TW" sz="2200" kern="100" dirty="0">
                <a:solidFill>
                  <a:srgbClr val="000000"/>
                </a:solidFill>
                <a:latin typeface="微軟正黑體" panose="020B0604030504040204" pitchFamily="34" charset="-120"/>
                <a:ea typeface="微軟正黑體" panose="020B0604030504040204" pitchFamily="34" charset="-120"/>
              </a:rPr>
              <a:t>億元，與債務還本</a:t>
            </a:r>
            <a:r>
              <a:rPr lang="en-US" altLang="zh-TW" sz="2200" kern="100" dirty="0">
                <a:solidFill>
                  <a:srgbClr val="000000"/>
                </a:solidFill>
                <a:latin typeface="微軟正黑體" panose="020B0604030504040204" pitchFamily="34" charset="-120"/>
                <a:ea typeface="微軟正黑體" panose="020B0604030504040204" pitchFamily="34" charset="-120"/>
              </a:rPr>
              <a:t>115.69</a:t>
            </a:r>
            <a:r>
              <a:rPr lang="zh-TW" altLang="zh-TW" sz="2200" kern="100" dirty="0">
                <a:solidFill>
                  <a:srgbClr val="000000"/>
                </a:solidFill>
                <a:latin typeface="微軟正黑體" panose="020B0604030504040204" pitchFamily="34" charset="-120"/>
                <a:ea typeface="微軟正黑體" panose="020B0604030504040204" pitchFamily="34" charset="-120"/>
              </a:rPr>
              <a:t>億元併計</a:t>
            </a:r>
            <a:r>
              <a:rPr lang="zh-TW" altLang="zh-TW" sz="2200" kern="100" dirty="0" smtClean="0">
                <a:solidFill>
                  <a:srgbClr val="000000"/>
                </a:solidFill>
                <a:latin typeface="微軟正黑體" panose="020B0604030504040204" pitchFamily="34" charset="-120"/>
                <a:ea typeface="微軟正黑體" panose="020B0604030504040204" pitchFamily="34" charset="-120"/>
              </a:rPr>
              <a:t>，尚</a:t>
            </a:r>
            <a:r>
              <a:rPr lang="zh-TW" altLang="zh-TW" sz="2200" kern="100" dirty="0">
                <a:solidFill>
                  <a:srgbClr val="000000"/>
                </a:solidFill>
                <a:latin typeface="微軟正黑體" panose="020B0604030504040204" pitchFamily="34" charset="-120"/>
                <a:ea typeface="微軟正黑體" panose="020B0604030504040204" pitchFamily="34" charset="-120"/>
              </a:rPr>
              <a:t>須融資調度數</a:t>
            </a:r>
            <a:r>
              <a:rPr lang="en-US" altLang="zh-TW" sz="2200" kern="100" dirty="0">
                <a:solidFill>
                  <a:srgbClr val="000000"/>
                </a:solidFill>
                <a:latin typeface="微軟正黑體" panose="020B0604030504040204" pitchFamily="34" charset="-120"/>
                <a:ea typeface="微軟正黑體" panose="020B0604030504040204" pitchFamily="34" charset="-120"/>
              </a:rPr>
              <a:t>134.96</a:t>
            </a:r>
            <a:r>
              <a:rPr lang="zh-TW" altLang="zh-TW" sz="2200" kern="100" dirty="0">
                <a:solidFill>
                  <a:srgbClr val="000000"/>
                </a:solidFill>
                <a:latin typeface="微軟正黑體" panose="020B0604030504040204" pitchFamily="34" charset="-120"/>
                <a:ea typeface="微軟正黑體" panose="020B0604030504040204" pitchFamily="34" charset="-120"/>
              </a:rPr>
              <a:t>億元，</a:t>
            </a:r>
            <a:r>
              <a:rPr lang="zh-TW" altLang="zh-TW" sz="2200" kern="100" dirty="0" smtClean="0">
                <a:solidFill>
                  <a:srgbClr val="000000"/>
                </a:solidFill>
                <a:latin typeface="微軟正黑體" panose="020B0604030504040204" pitchFamily="34" charset="-120"/>
                <a:ea typeface="微軟正黑體" panose="020B0604030504040204" pitchFamily="34" charset="-120"/>
              </a:rPr>
              <a:t>全數移用</a:t>
            </a:r>
            <a:r>
              <a:rPr lang="zh-TW" altLang="zh-TW" sz="2200" kern="100" dirty="0">
                <a:solidFill>
                  <a:srgbClr val="000000"/>
                </a:solidFill>
                <a:latin typeface="微軟正黑體" panose="020B0604030504040204" pitchFamily="34" charset="-120"/>
                <a:ea typeface="微軟正黑體" panose="020B0604030504040204" pitchFamily="34" charset="-120"/>
              </a:rPr>
              <a:t>以前年度歲計</a:t>
            </a:r>
            <a:r>
              <a:rPr lang="zh-TW" altLang="zh-TW" sz="2200" kern="100" dirty="0" smtClean="0">
                <a:solidFill>
                  <a:srgbClr val="000000"/>
                </a:solidFill>
                <a:latin typeface="微軟正黑體" panose="020B0604030504040204" pitchFamily="34" charset="-120"/>
                <a:ea typeface="微軟正黑體" panose="020B0604030504040204" pitchFamily="34" charset="-120"/>
              </a:rPr>
              <a:t>賸餘彌平</a:t>
            </a:r>
            <a:endParaRPr lang="zh-TW" altLang="zh-TW" sz="2200" kern="100" dirty="0">
              <a:solidFill>
                <a:prstClr val="black"/>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611560" y="44624"/>
            <a:ext cx="7886700" cy="1090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標楷體" panose="03000509000000000000" pitchFamily="65" charset="-120"/>
                <a:cs typeface="+mj-cs"/>
              </a:defRPr>
            </a:lvl1pPr>
          </a:lstStyle>
          <a:p>
            <a:pPr algn="ctr"/>
            <a:endParaRPr lang="en-US" altLang="zh-TW" sz="40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文字方塊 4"/>
          <p:cNvSpPr txBox="1">
            <a:spLocks noChangeArrowheads="1"/>
          </p:cNvSpPr>
          <p:nvPr/>
        </p:nvSpPr>
        <p:spPr bwMode="auto">
          <a:xfrm>
            <a:off x="7150683" y="2552689"/>
            <a:ext cx="1714500" cy="29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indent="304800"/>
            <a:r>
              <a:rPr lang="zh-TW" altLang="en-US" sz="1200" kern="100" dirty="0">
                <a:solidFill>
                  <a:prstClr val="black"/>
                </a:solidFill>
                <a:latin typeface="Times New Roman"/>
                <a:ea typeface="標楷體"/>
              </a:rPr>
              <a:t>單位：新臺幣億元</a:t>
            </a:r>
            <a:endParaRPr lang="zh-TW" altLang="en-US" sz="1200" dirty="0">
              <a:solidFill>
                <a:prstClr val="black"/>
              </a:solidFill>
              <a:latin typeface="Times New Roman"/>
              <a:ea typeface="Arial Unicode MS"/>
            </a:endParaRPr>
          </a:p>
        </p:txBody>
      </p:sp>
      <p:sp>
        <p:nvSpPr>
          <p:cNvPr id="7" name="投影片編號版面配置區 5"/>
          <p:cNvSpPr txBox="1">
            <a:spLocks/>
          </p:cNvSpPr>
          <p:nvPr/>
        </p:nvSpPr>
        <p:spPr>
          <a:xfrm>
            <a:off x="3028950" y="6492875"/>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CFA93DC-38C4-448B-BB12-31B4DB377945}"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zh-TW" sz="1200" b="0" i="0" u="none" strike="noStrike" kern="1200" cap="none" spc="0" normalizeH="0" baseline="0" noProof="0" dirty="0">
              <a:ln>
                <a:noFill/>
              </a:ln>
              <a:solidFill>
                <a:prstClr val="black">
                  <a:tint val="75000"/>
                </a:prstClr>
              </a:solidFill>
              <a:effectLst/>
              <a:uLnTx/>
              <a:uFillTx/>
              <a:latin typeface="Calibri" panose="020F0502020204030204"/>
              <a:ea typeface="新細明體"/>
            </a:endParaRPr>
          </a:p>
        </p:txBody>
      </p:sp>
      <p:graphicFrame>
        <p:nvGraphicFramePr>
          <p:cNvPr id="9" name="表格 8"/>
          <p:cNvGraphicFramePr>
            <a:graphicFrameLocks noGrp="1"/>
          </p:cNvGraphicFramePr>
          <p:nvPr>
            <p:extLst>
              <p:ext uri="{D42A27DB-BD31-4B8C-83A1-F6EECF244321}">
                <p14:modId xmlns:p14="http://schemas.microsoft.com/office/powerpoint/2010/main" val="2181637894"/>
              </p:ext>
            </p:extLst>
          </p:nvPr>
        </p:nvGraphicFramePr>
        <p:xfrm>
          <a:off x="631999" y="2831986"/>
          <a:ext cx="8233184" cy="3421305"/>
        </p:xfrm>
        <a:graphic>
          <a:graphicData uri="http://schemas.openxmlformats.org/drawingml/2006/table">
            <a:tbl>
              <a:tblPr/>
              <a:tblGrid>
                <a:gridCol w="2793484"/>
                <a:gridCol w="972019"/>
                <a:gridCol w="992317"/>
                <a:gridCol w="992317"/>
                <a:gridCol w="902106"/>
                <a:gridCol w="902106"/>
                <a:gridCol w="678835"/>
              </a:tblGrid>
              <a:tr h="238888">
                <a:tc rowSpan="2">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項</a:t>
                      </a:r>
                      <a:r>
                        <a:rPr lang="en-US" sz="1400" kern="0" dirty="0">
                          <a:solidFill>
                            <a:srgbClr val="000000"/>
                          </a:solidFill>
                          <a:effectLst/>
                          <a:latin typeface="微軟正黑體" panose="020B0604030504040204" pitchFamily="34" charset="-120"/>
                          <a:ea typeface="微軟正黑體" panose="020B0604030504040204" pitchFamily="34" charset="-120"/>
                        </a:rPr>
                        <a:t>    </a:t>
                      </a:r>
                      <a:r>
                        <a:rPr lang="zh-TW" sz="1400" kern="0" dirty="0">
                          <a:solidFill>
                            <a:srgbClr val="000000"/>
                          </a:solidFill>
                          <a:effectLst/>
                          <a:latin typeface="微軟正黑體" panose="020B0604030504040204" pitchFamily="34" charset="-120"/>
                          <a:ea typeface="微軟正黑體" panose="020B0604030504040204" pitchFamily="34" charset="-120"/>
                        </a:rPr>
                        <a:t>目</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kern="0" dirty="0" smtClean="0">
                          <a:solidFill>
                            <a:srgbClr val="000000"/>
                          </a:solidFill>
                          <a:effectLst/>
                          <a:latin typeface="微軟正黑體" panose="020B0604030504040204" pitchFamily="34" charset="-120"/>
                          <a:ea typeface="微軟正黑體" panose="020B0604030504040204" pitchFamily="34" charset="-120"/>
                        </a:rPr>
                        <a:t>10</a:t>
                      </a:r>
                      <a:r>
                        <a:rPr lang="en-US" altLang="zh-TW" sz="1400" kern="0" dirty="0" smtClean="0">
                          <a:solidFill>
                            <a:srgbClr val="000000"/>
                          </a:solidFill>
                          <a:effectLst/>
                          <a:latin typeface="微軟正黑體" panose="020B0604030504040204" pitchFamily="34" charset="-120"/>
                          <a:ea typeface="微軟正黑體" panose="020B0604030504040204" pitchFamily="34" charset="-120"/>
                        </a:rPr>
                        <a:t>6</a:t>
                      </a:r>
                      <a:r>
                        <a:rPr lang="zh-TW" sz="1400" kern="0" dirty="0" smtClean="0">
                          <a:solidFill>
                            <a:srgbClr val="000000"/>
                          </a:solidFill>
                          <a:effectLst/>
                          <a:latin typeface="微軟正黑體" panose="020B0604030504040204" pitchFamily="34" charset="-120"/>
                          <a:ea typeface="微軟正黑體" panose="020B0604030504040204" pitchFamily="34" charset="-120"/>
                        </a:rPr>
                        <a:t>年度</a:t>
                      </a:r>
                      <a:r>
                        <a:rPr lang="zh-TW" sz="1400" kern="0" dirty="0">
                          <a:solidFill>
                            <a:srgbClr val="000000"/>
                          </a:solidFill>
                          <a:effectLst/>
                          <a:latin typeface="微軟正黑體" panose="020B0604030504040204" pitchFamily="34" charset="-120"/>
                          <a:ea typeface="微軟正黑體" panose="020B0604030504040204" pitchFamily="34" charset="-120"/>
                        </a:rPr>
                        <a:t>預算數</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400" kern="0">
                          <a:solidFill>
                            <a:srgbClr val="000000"/>
                          </a:solidFill>
                          <a:effectLst/>
                          <a:latin typeface="微軟正黑體" panose="020B0604030504040204" pitchFamily="34" charset="-120"/>
                          <a:ea typeface="微軟正黑體" panose="020B0604030504040204" pitchFamily="34" charset="-120"/>
                        </a:rPr>
                        <a:t>追加</a:t>
                      </a:r>
                      <a:r>
                        <a:rPr lang="en-US" sz="1400" kern="0">
                          <a:solidFill>
                            <a:srgbClr val="000000"/>
                          </a:solidFill>
                          <a:effectLst/>
                          <a:latin typeface="微軟正黑體" panose="020B0604030504040204" pitchFamily="34" charset="-120"/>
                          <a:ea typeface="微軟正黑體" panose="020B0604030504040204" pitchFamily="34" charset="-120"/>
                        </a:rPr>
                        <a:t>(</a:t>
                      </a:r>
                      <a:r>
                        <a:rPr lang="zh-TW" sz="1400" kern="0">
                          <a:solidFill>
                            <a:srgbClr val="000000"/>
                          </a:solidFill>
                          <a:effectLst/>
                          <a:latin typeface="微軟正黑體" panose="020B0604030504040204" pitchFamily="34" charset="-120"/>
                          <a:ea typeface="微軟正黑體" panose="020B0604030504040204" pitchFamily="34" charset="-120"/>
                        </a:rPr>
                        <a:t>減</a:t>
                      </a:r>
                      <a:r>
                        <a:rPr lang="en-US" sz="1400" kern="0">
                          <a:solidFill>
                            <a:srgbClr val="000000"/>
                          </a:solidFill>
                          <a:effectLst/>
                          <a:latin typeface="微軟正黑體" panose="020B0604030504040204" pitchFamily="34" charset="-120"/>
                          <a:ea typeface="微軟正黑體" panose="020B0604030504040204" pitchFamily="34" charset="-120"/>
                        </a:rPr>
                        <a:t>)</a:t>
                      </a:r>
                      <a:r>
                        <a:rPr lang="zh-TW" sz="1400" kern="0">
                          <a:solidFill>
                            <a:srgbClr val="000000"/>
                          </a:solidFill>
                          <a:effectLst/>
                          <a:latin typeface="微軟正黑體" panose="020B0604030504040204" pitchFamily="34" charset="-120"/>
                          <a:ea typeface="微軟正黑體" panose="020B0604030504040204" pitchFamily="34" charset="-120"/>
                        </a:rPr>
                        <a:t>預算數</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追加</a:t>
                      </a:r>
                      <a:r>
                        <a:rPr lang="en-US" sz="1400" kern="0" dirty="0">
                          <a:solidFill>
                            <a:srgbClr val="000000"/>
                          </a:solidFill>
                          <a:effectLst/>
                          <a:latin typeface="微軟正黑體" panose="020B0604030504040204" pitchFamily="34" charset="-120"/>
                          <a:ea typeface="微軟正黑體" panose="020B0604030504040204" pitchFamily="34" charset="-120"/>
                        </a:rPr>
                        <a:t>(</a:t>
                      </a:r>
                      <a:r>
                        <a:rPr lang="zh-TW" sz="1400" kern="0" dirty="0">
                          <a:solidFill>
                            <a:srgbClr val="000000"/>
                          </a:solidFill>
                          <a:effectLst/>
                          <a:latin typeface="微軟正黑體" panose="020B0604030504040204" pitchFamily="34" charset="-120"/>
                          <a:ea typeface="微軟正黑體" panose="020B0604030504040204" pitchFamily="34" charset="-120"/>
                        </a:rPr>
                        <a:t>減</a:t>
                      </a:r>
                      <a:r>
                        <a:rPr lang="en-US" sz="1400" kern="0" dirty="0">
                          <a:solidFill>
                            <a:srgbClr val="000000"/>
                          </a:solidFill>
                          <a:effectLst/>
                          <a:latin typeface="微軟正黑體" panose="020B0604030504040204" pitchFamily="34" charset="-120"/>
                          <a:ea typeface="微軟正黑體" panose="020B0604030504040204" pitchFamily="34" charset="-120"/>
                        </a:rPr>
                        <a:t>)</a:t>
                      </a:r>
                      <a:r>
                        <a:rPr lang="zh-TW" sz="1400" kern="0" dirty="0">
                          <a:solidFill>
                            <a:srgbClr val="000000"/>
                          </a:solidFill>
                          <a:effectLst/>
                          <a:latin typeface="微軟正黑體" panose="020B0604030504040204" pitchFamily="34" charset="-120"/>
                          <a:ea typeface="微軟正黑體" panose="020B0604030504040204" pitchFamily="34" charset="-120"/>
                        </a:rPr>
                        <a:t>後預算數</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238888">
                <a:tc vMerge="1">
                  <a:txBody>
                    <a:bodyPr/>
                    <a:lstStyle/>
                    <a:p>
                      <a:endParaRPr lang="zh-TW" altLang="en-US"/>
                    </a:p>
                  </a:txBody>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金</a:t>
                      </a:r>
                      <a:r>
                        <a:rPr lang="en-US" sz="1400" kern="0" dirty="0">
                          <a:solidFill>
                            <a:srgbClr val="000000"/>
                          </a:solidFill>
                          <a:effectLst/>
                          <a:latin typeface="微軟正黑體" panose="020B0604030504040204" pitchFamily="34" charset="-120"/>
                          <a:ea typeface="微軟正黑體" panose="020B0604030504040204" pitchFamily="34" charset="-120"/>
                        </a:rPr>
                        <a:t>   </a:t>
                      </a:r>
                      <a:r>
                        <a:rPr lang="zh-TW" sz="1400" kern="0" dirty="0">
                          <a:solidFill>
                            <a:srgbClr val="000000"/>
                          </a:solidFill>
                          <a:effectLst/>
                          <a:latin typeface="微軟正黑體" panose="020B0604030504040204" pitchFamily="34" charset="-120"/>
                          <a:ea typeface="微軟正黑體" panose="020B0604030504040204" pitchFamily="34" charset="-120"/>
                        </a:rPr>
                        <a:t>額</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金</a:t>
                      </a:r>
                      <a:r>
                        <a:rPr lang="en-US" sz="1400" kern="0" dirty="0">
                          <a:solidFill>
                            <a:srgbClr val="000000"/>
                          </a:solidFill>
                          <a:effectLst/>
                          <a:latin typeface="微軟正黑體" panose="020B0604030504040204" pitchFamily="34" charset="-120"/>
                          <a:ea typeface="微軟正黑體" panose="020B0604030504040204" pitchFamily="34" charset="-120"/>
                        </a:rPr>
                        <a:t>   </a:t>
                      </a:r>
                      <a:r>
                        <a:rPr lang="zh-TW" sz="1400" kern="0" dirty="0">
                          <a:solidFill>
                            <a:srgbClr val="000000"/>
                          </a:solidFill>
                          <a:effectLst/>
                          <a:latin typeface="微軟正黑體" panose="020B0604030504040204" pitchFamily="34" charset="-120"/>
                          <a:ea typeface="微軟正黑體" panose="020B0604030504040204" pitchFamily="34" charset="-120"/>
                        </a:rPr>
                        <a:t>額</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金</a:t>
                      </a:r>
                      <a:r>
                        <a:rPr lang="en-US" sz="1400" kern="0" dirty="0">
                          <a:solidFill>
                            <a:srgbClr val="000000"/>
                          </a:solidFill>
                          <a:effectLst/>
                          <a:latin typeface="微軟正黑體" panose="020B0604030504040204" pitchFamily="34" charset="-120"/>
                          <a:ea typeface="微軟正黑體" panose="020B0604030504040204" pitchFamily="34" charset="-120"/>
                        </a:rPr>
                        <a:t>   </a:t>
                      </a:r>
                      <a:r>
                        <a:rPr lang="zh-TW" sz="1400" kern="0" dirty="0">
                          <a:solidFill>
                            <a:srgbClr val="000000"/>
                          </a:solidFill>
                          <a:effectLst/>
                          <a:latin typeface="微軟正黑體" panose="020B0604030504040204" pitchFamily="34" charset="-120"/>
                          <a:ea typeface="微軟正黑體" panose="020B0604030504040204" pitchFamily="34" charset="-120"/>
                        </a:rPr>
                        <a:t>額</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1.</a:t>
                      </a:r>
                      <a:r>
                        <a:rPr lang="zh-TW" sz="1400" b="1" kern="0" dirty="0">
                          <a:solidFill>
                            <a:srgbClr val="000000"/>
                          </a:solidFill>
                          <a:effectLst/>
                          <a:latin typeface="微軟正黑體" panose="020B0604030504040204" pitchFamily="34" charset="-120"/>
                          <a:ea typeface="微軟正黑體" panose="020B0604030504040204" pitchFamily="34" charset="-120"/>
                        </a:rPr>
                        <a:t>歲入</a:t>
                      </a:r>
                      <a:endParaRPr lang="zh-TW" sz="1400" b="1"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1,60</a:t>
                      </a:r>
                      <a:r>
                        <a:rPr lang="en-US" altLang="zh-TW" sz="1400" b="1" kern="100" dirty="0" smtClean="0">
                          <a:effectLst/>
                          <a:latin typeface="微軟正黑體" panose="020B0604030504040204" pitchFamily="34" charset="-120"/>
                          <a:ea typeface="微軟正黑體" panose="020B0604030504040204" pitchFamily="34" charset="-120"/>
                        </a:rPr>
                        <a:t>8</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63</a:t>
                      </a:r>
                      <a:r>
                        <a:rPr lang="en-US" sz="1400" b="1"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a:effectLst/>
                          <a:latin typeface="微軟正黑體" panose="020B0604030504040204" pitchFamily="34" charset="-120"/>
                          <a:ea typeface="微軟正黑體" panose="020B0604030504040204" pitchFamily="34" charset="-120"/>
                        </a:rPr>
                        <a:t>100.00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8</a:t>
                      </a:r>
                      <a:r>
                        <a:rPr lang="en-US" altLang="zh-TW" sz="1400" b="1" kern="100" dirty="0" smtClean="0">
                          <a:effectLst/>
                          <a:latin typeface="微軟正黑體" panose="020B0604030504040204" pitchFamily="34" charset="-120"/>
                          <a:ea typeface="微軟正黑體" panose="020B0604030504040204" pitchFamily="34" charset="-120"/>
                        </a:rPr>
                        <a:t>0</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79</a:t>
                      </a:r>
                      <a:r>
                        <a:rPr lang="en-US" sz="1400" b="1"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a:effectLst/>
                          <a:latin typeface="微軟正黑體" panose="020B0604030504040204" pitchFamily="34" charset="-120"/>
                          <a:ea typeface="微軟正黑體" panose="020B0604030504040204" pitchFamily="34" charset="-120"/>
                        </a:rPr>
                        <a:t>100.00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1,6</a:t>
                      </a:r>
                      <a:r>
                        <a:rPr lang="en-US" altLang="zh-TW" sz="1400" b="1" kern="100" dirty="0" smtClean="0">
                          <a:effectLst/>
                          <a:latin typeface="微軟正黑體" panose="020B0604030504040204" pitchFamily="34" charset="-120"/>
                          <a:ea typeface="微軟正黑體" panose="020B0604030504040204" pitchFamily="34" charset="-120"/>
                        </a:rPr>
                        <a:t>89</a:t>
                      </a:r>
                      <a:r>
                        <a:rPr lang="en-US" sz="1400" b="1" kern="100" dirty="0" smtClean="0">
                          <a:effectLst/>
                          <a:latin typeface="微軟正黑體" panose="020B0604030504040204" pitchFamily="34" charset="-120"/>
                          <a:ea typeface="微軟正黑體" panose="020B0604030504040204" pitchFamily="34" charset="-120"/>
                        </a:rPr>
                        <a:t>.4</a:t>
                      </a:r>
                      <a:r>
                        <a:rPr lang="en-US" altLang="zh-TW" sz="1400" b="1" kern="100" dirty="0" smtClean="0">
                          <a:effectLst/>
                          <a:latin typeface="微軟正黑體" panose="020B0604030504040204" pitchFamily="34" charset="-120"/>
                          <a:ea typeface="微軟正黑體" panose="020B0604030504040204" pitchFamily="34" charset="-120"/>
                        </a:rPr>
                        <a:t>2</a:t>
                      </a:r>
                      <a:r>
                        <a:rPr lang="en-US" sz="1400" b="1"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a:effectLst/>
                          <a:latin typeface="微軟正黑體" panose="020B0604030504040204" pitchFamily="34" charset="-120"/>
                          <a:ea typeface="微軟正黑體" panose="020B0604030504040204" pitchFamily="34" charset="-120"/>
                        </a:rPr>
                        <a:t>100.00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indent="152400" algn="just">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(1)</a:t>
                      </a:r>
                      <a:r>
                        <a:rPr lang="zh-TW" sz="1400" kern="0" dirty="0">
                          <a:solidFill>
                            <a:srgbClr val="000000"/>
                          </a:solidFill>
                          <a:effectLst/>
                          <a:latin typeface="微軟正黑體" panose="020B0604030504040204" pitchFamily="34" charset="-120"/>
                          <a:ea typeface="微軟正黑體" panose="020B0604030504040204" pitchFamily="34" charset="-120"/>
                        </a:rPr>
                        <a:t>經常門</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a:t>
                      </a:r>
                      <a:r>
                        <a:rPr lang="en-US" altLang="zh-TW" sz="1400" kern="100" dirty="0" smtClean="0">
                          <a:effectLst/>
                          <a:latin typeface="微軟正黑體" panose="020B0604030504040204" pitchFamily="34" charset="-120"/>
                          <a:ea typeface="微軟正黑體" panose="020B0604030504040204" pitchFamily="34" charset="-120"/>
                        </a:rPr>
                        <a:t>603</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56</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9</a:t>
                      </a:r>
                      <a:r>
                        <a:rPr lang="en-US" altLang="zh-TW" sz="1400" kern="100" dirty="0" smtClean="0">
                          <a:effectLst/>
                          <a:latin typeface="微軟正黑體" panose="020B0604030504040204" pitchFamily="34" charset="-120"/>
                          <a:ea typeface="微軟正黑體" panose="020B0604030504040204" pitchFamily="34" charset="-120"/>
                        </a:rPr>
                        <a:t>9</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6</a:t>
                      </a:r>
                      <a:r>
                        <a:rPr lang="en-US" sz="1400" kern="100" dirty="0" smtClean="0">
                          <a:effectLst/>
                          <a:latin typeface="微軟正黑體" panose="020B0604030504040204" pitchFamily="34" charset="-120"/>
                          <a:ea typeface="微軟正黑體" panose="020B0604030504040204" pitchFamily="34" charset="-120"/>
                        </a:rPr>
                        <a:t>8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80</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79</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100</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00</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微軟正黑體" panose="020B0604030504040204" pitchFamily="34" charset="-120"/>
                          <a:ea typeface="微軟正黑體" panose="020B0604030504040204" pitchFamily="34" charset="-120"/>
                        </a:rPr>
                        <a:t>1,6</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84</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35</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9</a:t>
                      </a:r>
                      <a:r>
                        <a:rPr lang="en-US" altLang="zh-TW" sz="1400" kern="100" dirty="0" smtClean="0">
                          <a:effectLst/>
                          <a:latin typeface="微軟正黑體" panose="020B0604030504040204" pitchFamily="34" charset="-120"/>
                          <a:ea typeface="微軟正黑體" panose="020B0604030504040204" pitchFamily="34" charset="-120"/>
                        </a:rPr>
                        <a:t>9</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70</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zh-TW" sz="1400" kern="0" dirty="0">
                          <a:solidFill>
                            <a:srgbClr val="000000"/>
                          </a:solidFill>
                          <a:effectLst/>
                          <a:latin typeface="微軟正黑體" panose="020B0604030504040204" pitchFamily="34" charset="-120"/>
                          <a:ea typeface="微軟正黑體" panose="020B0604030504040204" pitchFamily="34" charset="-120"/>
                        </a:rPr>
                        <a:t>　</a:t>
                      </a:r>
                      <a:r>
                        <a:rPr lang="en-US" sz="1400" kern="0" dirty="0">
                          <a:solidFill>
                            <a:srgbClr val="000000"/>
                          </a:solidFill>
                          <a:effectLst/>
                          <a:latin typeface="微軟正黑體" panose="020B0604030504040204" pitchFamily="34" charset="-120"/>
                          <a:ea typeface="微軟正黑體" panose="020B0604030504040204" pitchFamily="34" charset="-120"/>
                        </a:rPr>
                        <a:t>(2)</a:t>
                      </a:r>
                      <a:r>
                        <a:rPr lang="zh-TW" sz="1400" kern="0" dirty="0">
                          <a:solidFill>
                            <a:srgbClr val="000000"/>
                          </a:solidFill>
                          <a:effectLst/>
                          <a:latin typeface="微軟正黑體" panose="020B0604030504040204" pitchFamily="34" charset="-120"/>
                          <a:ea typeface="微軟正黑體" panose="020B0604030504040204" pitchFamily="34" charset="-120"/>
                        </a:rPr>
                        <a:t>資本門</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5</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07</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0</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3</a:t>
                      </a:r>
                      <a:r>
                        <a:rPr lang="en-US" sz="1400" kern="100" dirty="0" smtClean="0">
                          <a:effectLst/>
                          <a:latin typeface="微軟正黑體" panose="020B0604030504040204" pitchFamily="34" charset="-120"/>
                          <a:ea typeface="微軟正黑體" panose="020B0604030504040204" pitchFamily="34" charset="-120"/>
                        </a:rPr>
                        <a:t>2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5</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07</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0</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3</a:t>
                      </a:r>
                      <a:r>
                        <a:rPr lang="en-US" sz="1400" kern="100" dirty="0" smtClean="0">
                          <a:effectLst/>
                          <a:latin typeface="微軟正黑體" panose="020B0604030504040204" pitchFamily="34" charset="-120"/>
                          <a:ea typeface="微軟正黑體" panose="020B0604030504040204" pitchFamily="34" charset="-120"/>
                        </a:rPr>
                        <a:t>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2.</a:t>
                      </a:r>
                      <a:r>
                        <a:rPr lang="zh-TW" sz="1400" b="1" kern="0" dirty="0">
                          <a:solidFill>
                            <a:srgbClr val="000000"/>
                          </a:solidFill>
                          <a:effectLst/>
                          <a:latin typeface="微軟正黑體" panose="020B0604030504040204" pitchFamily="34" charset="-120"/>
                          <a:ea typeface="微軟正黑體" panose="020B0604030504040204" pitchFamily="34" charset="-120"/>
                        </a:rPr>
                        <a:t>歲出</a:t>
                      </a:r>
                      <a:endParaRPr lang="zh-TW" sz="1400" b="1"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1,6</a:t>
                      </a:r>
                      <a:r>
                        <a:rPr lang="en-US" altLang="zh-TW" sz="1400" b="1" kern="100" dirty="0" smtClean="0">
                          <a:effectLst/>
                          <a:latin typeface="微軟正黑體" panose="020B0604030504040204" pitchFamily="34" charset="-120"/>
                          <a:ea typeface="微軟正黑體" panose="020B0604030504040204" pitchFamily="34" charset="-120"/>
                        </a:rPr>
                        <a:t>57</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59</a:t>
                      </a:r>
                      <a:r>
                        <a:rPr lang="en-US" sz="1400" b="1"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100.00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51</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1</a:t>
                      </a:r>
                      <a:r>
                        <a:rPr lang="en-US" sz="1400" b="1" kern="100" dirty="0" smtClean="0">
                          <a:effectLst/>
                          <a:latin typeface="微軟正黑體" panose="020B0604030504040204" pitchFamily="34" charset="-120"/>
                          <a:ea typeface="微軟正黑體" panose="020B0604030504040204" pitchFamily="34" charset="-120"/>
                        </a:rPr>
                        <a:t>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a:effectLst/>
                          <a:latin typeface="微軟正黑體" panose="020B0604030504040204" pitchFamily="34" charset="-120"/>
                          <a:ea typeface="微軟正黑體" panose="020B0604030504040204" pitchFamily="34" charset="-120"/>
                        </a:rPr>
                        <a:t>100.00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solidFill>
                            <a:srgbClr val="000000"/>
                          </a:solidFill>
                          <a:effectLst/>
                          <a:latin typeface="微軟正黑體" panose="020B0604030504040204" pitchFamily="34" charset="-120"/>
                          <a:ea typeface="微軟正黑體" panose="020B0604030504040204" pitchFamily="34" charset="-120"/>
                        </a:rPr>
                        <a:t>1,</a:t>
                      </a: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708</a:t>
                      </a:r>
                      <a:r>
                        <a:rPr lang="en-US" sz="1400" b="1"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69</a:t>
                      </a:r>
                      <a:r>
                        <a:rPr lang="en-US" sz="1400" b="1"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100.00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indent="152400" algn="just">
                        <a:spcAft>
                          <a:spcPts val="0"/>
                        </a:spcAft>
                      </a:pPr>
                      <a:r>
                        <a:rPr lang="en-US" sz="1400" kern="0">
                          <a:solidFill>
                            <a:srgbClr val="000000"/>
                          </a:solidFill>
                          <a:effectLst/>
                          <a:latin typeface="微軟正黑體" panose="020B0604030504040204" pitchFamily="34" charset="-120"/>
                          <a:ea typeface="微軟正黑體" panose="020B0604030504040204" pitchFamily="34" charset="-120"/>
                        </a:rPr>
                        <a:t>(1)</a:t>
                      </a:r>
                      <a:r>
                        <a:rPr lang="zh-TW" sz="1400" kern="0">
                          <a:solidFill>
                            <a:srgbClr val="000000"/>
                          </a:solidFill>
                          <a:effectLst/>
                          <a:latin typeface="微軟正黑體" panose="020B0604030504040204" pitchFamily="34" charset="-120"/>
                          <a:ea typeface="微軟正黑體" panose="020B0604030504040204" pitchFamily="34" charset="-120"/>
                        </a:rPr>
                        <a:t>經常門</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1,3</a:t>
                      </a:r>
                      <a:r>
                        <a:rPr lang="en-US" altLang="zh-TW" sz="1400" kern="100" dirty="0" smtClean="0">
                          <a:effectLst/>
                          <a:latin typeface="微軟正黑體" panose="020B0604030504040204" pitchFamily="34" charset="-120"/>
                          <a:ea typeface="微軟正黑體" panose="020B0604030504040204" pitchFamily="34" charset="-120"/>
                        </a:rPr>
                        <a:t>85</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16</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8</a:t>
                      </a:r>
                      <a:r>
                        <a:rPr lang="en-US" altLang="zh-TW" sz="1400" kern="100" dirty="0" smtClean="0">
                          <a:effectLst/>
                          <a:latin typeface="微軟正黑體" panose="020B0604030504040204" pitchFamily="34" charset="-120"/>
                          <a:ea typeface="微軟正黑體" panose="020B0604030504040204" pitchFamily="34" charset="-120"/>
                        </a:rPr>
                        <a:t>3</a:t>
                      </a:r>
                      <a:r>
                        <a:rPr lang="en-US" sz="1400" kern="100" dirty="0" smtClean="0">
                          <a:effectLst/>
                          <a:latin typeface="微軟正黑體" panose="020B0604030504040204" pitchFamily="34" charset="-120"/>
                          <a:ea typeface="微軟正黑體" panose="020B0604030504040204" pitchFamily="34" charset="-120"/>
                        </a:rPr>
                        <a:t>.5</a:t>
                      </a:r>
                      <a:r>
                        <a:rPr lang="en-US" altLang="zh-TW" sz="1400" kern="100" dirty="0" smtClean="0">
                          <a:effectLst/>
                          <a:latin typeface="微軟正黑體" panose="020B0604030504040204" pitchFamily="34" charset="-120"/>
                          <a:ea typeface="微軟正黑體" panose="020B0604030504040204" pitchFamily="34" charset="-120"/>
                        </a:rPr>
                        <a:t>6</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43</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25</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8</a:t>
                      </a:r>
                      <a:r>
                        <a:rPr lang="en-US" sz="1400" kern="100" dirty="0" smtClean="0">
                          <a:effectLst/>
                          <a:latin typeface="微軟正黑體" panose="020B0604030504040204" pitchFamily="34" charset="-120"/>
                          <a:ea typeface="微軟正黑體" panose="020B0604030504040204" pitchFamily="34" charset="-120"/>
                        </a:rPr>
                        <a:t>4.</a:t>
                      </a:r>
                      <a:r>
                        <a:rPr lang="en-US" altLang="zh-TW" sz="1400" kern="100" dirty="0" smtClean="0">
                          <a:effectLst/>
                          <a:latin typeface="微軟正黑體" panose="020B0604030504040204" pitchFamily="34" charset="-120"/>
                          <a:ea typeface="微軟正黑體" panose="020B0604030504040204" pitchFamily="34" charset="-120"/>
                        </a:rPr>
                        <a:t>6</a:t>
                      </a:r>
                      <a:r>
                        <a:rPr lang="en-US" sz="1400" kern="100" dirty="0" smtClean="0">
                          <a:effectLst/>
                          <a:latin typeface="微軟正黑體" panose="020B0604030504040204" pitchFamily="34" charset="-120"/>
                          <a:ea typeface="微軟正黑體" panose="020B0604030504040204" pitchFamily="34" charset="-120"/>
                        </a:rPr>
                        <a:t>4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微軟正黑體" panose="020B0604030504040204" pitchFamily="34" charset="-120"/>
                          <a:ea typeface="微軟正黑體" panose="020B0604030504040204" pitchFamily="34" charset="-120"/>
                        </a:rPr>
                        <a:t>1,</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428</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41</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8</a:t>
                      </a:r>
                      <a:r>
                        <a:rPr lang="en-US" altLang="zh-TW" sz="1400" kern="100" dirty="0" smtClean="0">
                          <a:effectLst/>
                          <a:latin typeface="微軟正黑體" panose="020B0604030504040204" pitchFamily="34" charset="-120"/>
                          <a:ea typeface="微軟正黑體" panose="020B0604030504040204" pitchFamily="34" charset="-120"/>
                        </a:rPr>
                        <a:t>3</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60</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zh-TW" sz="1400" kern="0">
                          <a:solidFill>
                            <a:srgbClr val="000000"/>
                          </a:solidFill>
                          <a:effectLst/>
                          <a:latin typeface="微軟正黑體" panose="020B0604030504040204" pitchFamily="34" charset="-120"/>
                          <a:ea typeface="微軟正黑體" panose="020B0604030504040204" pitchFamily="34" charset="-120"/>
                        </a:rPr>
                        <a:t>　</a:t>
                      </a:r>
                      <a:r>
                        <a:rPr lang="en-US" sz="1400" kern="0">
                          <a:solidFill>
                            <a:srgbClr val="000000"/>
                          </a:solidFill>
                          <a:effectLst/>
                          <a:latin typeface="微軟正黑體" panose="020B0604030504040204" pitchFamily="34" charset="-120"/>
                          <a:ea typeface="微軟正黑體" panose="020B0604030504040204" pitchFamily="34" charset="-120"/>
                        </a:rPr>
                        <a:t>(2)</a:t>
                      </a:r>
                      <a:r>
                        <a:rPr lang="zh-TW" sz="1400" kern="0">
                          <a:solidFill>
                            <a:srgbClr val="000000"/>
                          </a:solidFill>
                          <a:effectLst/>
                          <a:latin typeface="微軟正黑體" panose="020B0604030504040204" pitchFamily="34" charset="-120"/>
                          <a:ea typeface="微軟正黑體" panose="020B0604030504040204" pitchFamily="34" charset="-120"/>
                        </a:rPr>
                        <a:t>資本門</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2</a:t>
                      </a:r>
                      <a:r>
                        <a:rPr lang="en-US" altLang="zh-TW" sz="1400" kern="100" dirty="0" smtClean="0">
                          <a:effectLst/>
                          <a:latin typeface="微軟正黑體" panose="020B0604030504040204" pitchFamily="34" charset="-120"/>
                          <a:ea typeface="微軟正黑體" panose="020B0604030504040204" pitchFamily="34" charset="-120"/>
                        </a:rPr>
                        <a:t>72</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43</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a:t>
                      </a:r>
                      <a:r>
                        <a:rPr lang="en-US" altLang="zh-TW" sz="1400" kern="100" dirty="0" smtClean="0">
                          <a:effectLst/>
                          <a:latin typeface="微軟正黑體" panose="020B0604030504040204" pitchFamily="34" charset="-120"/>
                          <a:ea typeface="微軟正黑體" panose="020B0604030504040204" pitchFamily="34" charset="-120"/>
                        </a:rPr>
                        <a:t>6</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44</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7</a:t>
                      </a:r>
                      <a:r>
                        <a:rPr lang="en-US" sz="1400"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8</a:t>
                      </a:r>
                      <a:r>
                        <a:rPr lang="en-US" sz="1400" kern="100" dirty="0" smtClean="0">
                          <a:solidFill>
                            <a:srgbClr val="000000"/>
                          </a:solidFill>
                          <a:effectLst/>
                          <a:latin typeface="微軟正黑體" panose="020B0604030504040204" pitchFamily="34" charset="-120"/>
                          <a:ea typeface="微軟正黑體" panose="020B0604030504040204" pitchFamily="34" charset="-120"/>
                        </a:rPr>
                        <a:t>5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kern="100" dirty="0" smtClean="0">
                          <a:effectLst/>
                          <a:latin typeface="微軟正黑體" panose="020B0604030504040204" pitchFamily="34" charset="-120"/>
                          <a:ea typeface="微軟正黑體" panose="020B0604030504040204" pitchFamily="34" charset="-120"/>
                        </a:rPr>
                        <a:t>1</a:t>
                      </a:r>
                      <a:r>
                        <a:rPr lang="en-US" sz="1400" kern="100" dirty="0" smtClean="0">
                          <a:effectLst/>
                          <a:latin typeface="微軟正黑體" panose="020B0604030504040204" pitchFamily="34" charset="-120"/>
                          <a:ea typeface="微軟正黑體" panose="020B0604030504040204" pitchFamily="34" charset="-120"/>
                        </a:rPr>
                        <a:t>5.</a:t>
                      </a:r>
                      <a:r>
                        <a:rPr lang="en-US" altLang="zh-TW" sz="1400" kern="100" dirty="0" smtClean="0">
                          <a:effectLst/>
                          <a:latin typeface="微軟正黑體" panose="020B0604030504040204" pitchFamily="34" charset="-120"/>
                          <a:ea typeface="微軟正黑體" panose="020B0604030504040204" pitchFamily="34" charset="-120"/>
                        </a:rPr>
                        <a:t>36</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微軟正黑體" panose="020B0604030504040204" pitchFamily="34" charset="-120"/>
                          <a:ea typeface="微軟正黑體" panose="020B0604030504040204" pitchFamily="34" charset="-120"/>
                        </a:rPr>
                        <a:t>2</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80</a:t>
                      </a:r>
                      <a:r>
                        <a:rPr lang="en-US" sz="1400" kern="100" dirty="0" smtClean="0">
                          <a:solidFill>
                            <a:srgbClr val="000000"/>
                          </a:solidFill>
                          <a:effectLst/>
                          <a:latin typeface="微軟正黑體" panose="020B0604030504040204" pitchFamily="34" charset="-120"/>
                          <a:ea typeface="微軟正黑體" panose="020B0604030504040204" pitchFamily="34" charset="-120"/>
                        </a:rPr>
                        <a:t>.2</a:t>
                      </a:r>
                      <a:r>
                        <a:rPr lang="en-US" altLang="zh-TW" sz="1400" kern="100" dirty="0" smtClean="0">
                          <a:solidFill>
                            <a:srgbClr val="000000"/>
                          </a:solidFill>
                          <a:effectLst/>
                          <a:latin typeface="微軟正黑體" panose="020B0604030504040204" pitchFamily="34" charset="-120"/>
                          <a:ea typeface="微軟正黑體" panose="020B0604030504040204" pitchFamily="34" charset="-120"/>
                        </a:rPr>
                        <a:t>8</a:t>
                      </a:r>
                      <a:r>
                        <a:rPr lang="en-US" sz="1400"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a:t>
                      </a:r>
                      <a:r>
                        <a:rPr lang="en-US" altLang="zh-TW" sz="1400" kern="100" dirty="0" smtClean="0">
                          <a:effectLst/>
                          <a:latin typeface="微軟正黑體" panose="020B0604030504040204" pitchFamily="34" charset="-120"/>
                          <a:ea typeface="微軟正黑體" panose="020B0604030504040204" pitchFamily="34" charset="-120"/>
                        </a:rPr>
                        <a:t>6</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40</a:t>
                      </a:r>
                      <a:r>
                        <a:rPr lang="en-US" sz="1400"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3.</a:t>
                      </a:r>
                      <a:r>
                        <a:rPr lang="zh-TW" sz="1400" b="1" kern="0" dirty="0">
                          <a:solidFill>
                            <a:srgbClr val="000000"/>
                          </a:solidFill>
                          <a:effectLst/>
                          <a:latin typeface="微軟正黑體" panose="020B0604030504040204" pitchFamily="34" charset="-120"/>
                          <a:ea typeface="微軟正黑體" panose="020B0604030504040204" pitchFamily="34" charset="-120"/>
                        </a:rPr>
                        <a:t>歲入歲出差短</a:t>
                      </a:r>
                      <a:r>
                        <a:rPr lang="en-US" sz="1400" b="1" kern="0" dirty="0">
                          <a:solidFill>
                            <a:srgbClr val="000000"/>
                          </a:solidFill>
                          <a:effectLst/>
                          <a:latin typeface="微軟正黑體" panose="020B0604030504040204" pitchFamily="34" charset="-120"/>
                          <a:ea typeface="微軟正黑體" panose="020B0604030504040204" pitchFamily="34" charset="-120"/>
                        </a:rPr>
                        <a:t>(</a:t>
                      </a:r>
                      <a:r>
                        <a:rPr lang="zh-TW" sz="1400" b="1" kern="0" dirty="0">
                          <a:solidFill>
                            <a:srgbClr val="000000"/>
                          </a:solidFill>
                          <a:effectLst/>
                          <a:latin typeface="微軟正黑體" panose="020B0604030504040204" pitchFamily="34" charset="-120"/>
                          <a:ea typeface="微軟正黑體" panose="020B0604030504040204" pitchFamily="34" charset="-120"/>
                        </a:rPr>
                        <a:t>賸餘</a:t>
                      </a:r>
                      <a:r>
                        <a:rPr lang="en-US" sz="1400" b="1" kern="0" dirty="0">
                          <a:solidFill>
                            <a:srgbClr val="000000"/>
                          </a:solidFill>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solidFill>
                            <a:srgbClr val="000000"/>
                          </a:solidFill>
                          <a:effectLst/>
                          <a:latin typeface="微軟正黑體" panose="020B0604030504040204" pitchFamily="34" charset="-120"/>
                          <a:ea typeface="微軟正黑體" panose="020B0604030504040204" pitchFamily="34" charset="-120"/>
                        </a:rPr>
                        <a:t>4</a:t>
                      </a: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8</a:t>
                      </a:r>
                      <a:r>
                        <a:rPr lang="en-US" sz="1400" b="1" kern="100" dirty="0" smtClean="0">
                          <a:solidFill>
                            <a:srgbClr val="000000"/>
                          </a:solidFill>
                          <a:effectLst/>
                          <a:latin typeface="微軟正黑體" panose="020B0604030504040204" pitchFamily="34" charset="-120"/>
                          <a:ea typeface="微軟正黑體" panose="020B0604030504040204" pitchFamily="34" charset="-120"/>
                        </a:rPr>
                        <a:t>.</a:t>
                      </a: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96</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dirty="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-29.69</a:t>
                      </a:r>
                      <a:r>
                        <a:rPr lang="zh-TW" sz="1400" b="1" kern="100" dirty="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dirty="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19</a:t>
                      </a:r>
                      <a:r>
                        <a:rPr lang="en-US" sz="1400" b="1" kern="100" dirty="0" smtClean="0">
                          <a:solidFill>
                            <a:srgbClr val="000000"/>
                          </a:solidFill>
                          <a:effectLst/>
                          <a:latin typeface="微軟正黑體" panose="020B0604030504040204" pitchFamily="34" charset="-120"/>
                          <a:ea typeface="微軟正黑體" panose="020B0604030504040204" pitchFamily="34" charset="-120"/>
                        </a:rPr>
                        <a:t>.2</a:t>
                      </a:r>
                      <a:r>
                        <a:rPr lang="en-US" altLang="zh-TW" sz="1400" b="1" kern="100" dirty="0" smtClean="0">
                          <a:solidFill>
                            <a:srgbClr val="000000"/>
                          </a:solidFill>
                          <a:effectLst/>
                          <a:latin typeface="微軟正黑體" panose="020B0604030504040204" pitchFamily="34" charset="-120"/>
                          <a:ea typeface="微軟正黑體" panose="020B0604030504040204" pitchFamily="34" charset="-120"/>
                        </a:rPr>
                        <a:t>7</a:t>
                      </a:r>
                      <a:r>
                        <a:rPr lang="en-US" sz="1400" b="1" kern="100" dirty="0" smtClean="0">
                          <a:solidFill>
                            <a:srgbClr val="000000"/>
                          </a:solidFill>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4.</a:t>
                      </a:r>
                      <a:r>
                        <a:rPr lang="zh-TW" sz="1400" b="1" kern="0" dirty="0">
                          <a:solidFill>
                            <a:srgbClr val="000000"/>
                          </a:solidFill>
                          <a:effectLst/>
                          <a:latin typeface="微軟正黑體" panose="020B0604030504040204" pitchFamily="34" charset="-120"/>
                          <a:ea typeface="微軟正黑體" panose="020B0604030504040204" pitchFamily="34" charset="-120"/>
                        </a:rPr>
                        <a:t>債務還本</a:t>
                      </a:r>
                      <a:endParaRPr lang="zh-TW" sz="1400" b="1"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8</a:t>
                      </a:r>
                      <a:r>
                        <a:rPr lang="en-US" sz="1400" b="1" kern="100" dirty="0" smtClean="0">
                          <a:effectLst/>
                          <a:latin typeface="微軟正黑體" panose="020B0604030504040204" pitchFamily="34" charset="-120"/>
                          <a:ea typeface="微軟正黑體" panose="020B0604030504040204" pitchFamily="34" charset="-120"/>
                        </a:rPr>
                        <a:t>6.00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29.69</a:t>
                      </a:r>
                      <a:r>
                        <a:rPr lang="zh-TW" sz="1400" b="1"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115</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69</a:t>
                      </a:r>
                      <a:r>
                        <a:rPr lang="en-US" sz="1400" b="1" kern="100" dirty="0" smtClean="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19">
                <a:tc>
                  <a:txBody>
                    <a:bodyPr/>
                    <a:lstStyle/>
                    <a:p>
                      <a:pPr algn="just">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5.</a:t>
                      </a:r>
                      <a:r>
                        <a:rPr lang="zh-TW" sz="1400" b="1" kern="0" dirty="0">
                          <a:solidFill>
                            <a:srgbClr val="000000"/>
                          </a:solidFill>
                          <a:effectLst/>
                          <a:latin typeface="微軟正黑體" panose="020B0604030504040204" pitchFamily="34" charset="-120"/>
                          <a:ea typeface="微軟正黑體" panose="020B0604030504040204" pitchFamily="34" charset="-120"/>
                        </a:rPr>
                        <a:t>尚須融資調度數</a:t>
                      </a:r>
                      <a:r>
                        <a:rPr lang="en-US" sz="1400" b="1" kern="0" dirty="0">
                          <a:solidFill>
                            <a:srgbClr val="000000"/>
                          </a:solidFill>
                          <a:effectLst/>
                          <a:latin typeface="微軟正黑體" panose="020B0604030504040204" pitchFamily="34" charset="-120"/>
                          <a:ea typeface="微軟正黑體" panose="020B0604030504040204" pitchFamily="34" charset="-120"/>
                        </a:rPr>
                        <a:t>(3+4)</a:t>
                      </a:r>
                      <a:endParaRPr lang="zh-TW" sz="1400" b="1"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a:t>
                      </a:r>
                      <a:r>
                        <a:rPr lang="en-US" altLang="zh-TW" sz="1400" b="1" kern="100" dirty="0" smtClean="0">
                          <a:effectLst/>
                          <a:latin typeface="微軟正黑體" panose="020B0604030504040204" pitchFamily="34" charset="-120"/>
                          <a:ea typeface="微軟正黑體" panose="020B0604030504040204" pitchFamily="34" charset="-120"/>
                        </a:rPr>
                        <a:t>34</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9</a:t>
                      </a:r>
                      <a:r>
                        <a:rPr lang="en-US" sz="1400" b="1" kern="100" dirty="0" smtClean="0">
                          <a:effectLst/>
                          <a:latin typeface="微軟正黑體" panose="020B0604030504040204" pitchFamily="34" charset="-120"/>
                          <a:ea typeface="微軟正黑體" panose="020B0604030504040204" pitchFamily="34" charset="-120"/>
                        </a:rPr>
                        <a:t>6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100" dirty="0" smtClean="0">
                          <a:effectLst/>
                          <a:latin typeface="微軟正黑體" panose="020B0604030504040204" pitchFamily="34" charset="-120"/>
                          <a:ea typeface="微軟正黑體" panose="020B0604030504040204" pitchFamily="34" charset="-120"/>
                        </a:rPr>
                        <a:t>1</a:t>
                      </a:r>
                      <a:r>
                        <a:rPr lang="en-US" altLang="zh-TW" sz="1400" b="1" kern="100" dirty="0" smtClean="0">
                          <a:effectLst/>
                          <a:latin typeface="微軟正黑體" panose="020B0604030504040204" pitchFamily="34" charset="-120"/>
                          <a:ea typeface="微軟正黑體" panose="020B0604030504040204" pitchFamily="34" charset="-120"/>
                        </a:rPr>
                        <a:t>34</a:t>
                      </a:r>
                      <a:r>
                        <a:rPr lang="en-US" sz="1400" b="1" kern="100" dirty="0" smtClean="0">
                          <a:effectLst/>
                          <a:latin typeface="微軟正黑體" panose="020B0604030504040204" pitchFamily="34" charset="-120"/>
                          <a:ea typeface="微軟正黑體" panose="020B0604030504040204" pitchFamily="34" charset="-120"/>
                        </a:rPr>
                        <a:t>.</a:t>
                      </a:r>
                      <a:r>
                        <a:rPr lang="en-US" altLang="zh-TW" sz="1400" b="1" kern="100" dirty="0" smtClean="0">
                          <a:effectLst/>
                          <a:latin typeface="微軟正黑體" panose="020B0604030504040204" pitchFamily="34" charset="-120"/>
                          <a:ea typeface="微軟正黑體" panose="020B0604030504040204" pitchFamily="34" charset="-120"/>
                        </a:rPr>
                        <a:t>9</a:t>
                      </a:r>
                      <a:r>
                        <a:rPr lang="en-US" sz="1400" b="1" kern="100" dirty="0" smtClean="0">
                          <a:effectLst/>
                          <a:latin typeface="微軟正黑體" panose="020B0604030504040204" pitchFamily="34" charset="-120"/>
                          <a:ea typeface="微軟正黑體" panose="020B0604030504040204" pitchFamily="34" charset="-120"/>
                        </a:rPr>
                        <a:t>6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b="1"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9">
                <a:tc>
                  <a:txBody>
                    <a:bodyPr/>
                    <a:lstStyle/>
                    <a:p>
                      <a:pPr marL="0" lvl="0" indent="0" algn="just">
                        <a:spcAft>
                          <a:spcPts val="0"/>
                        </a:spcAft>
                        <a:buFont typeface="+mj-lt"/>
                        <a:buNone/>
                      </a:pPr>
                      <a:r>
                        <a:rPr lang="en-US" altLang="zh-TW" sz="1400" kern="0" dirty="0" smtClean="0">
                          <a:solidFill>
                            <a:srgbClr val="000000"/>
                          </a:solidFill>
                          <a:effectLst/>
                          <a:latin typeface="微軟正黑體" panose="020B0604030504040204" pitchFamily="34" charset="-120"/>
                          <a:ea typeface="微軟正黑體" panose="020B0604030504040204" pitchFamily="34" charset="-120"/>
                        </a:rPr>
                        <a:t>  (1)</a:t>
                      </a:r>
                      <a:r>
                        <a:rPr lang="zh-TW" sz="1400" kern="0" dirty="0" smtClean="0">
                          <a:solidFill>
                            <a:srgbClr val="000000"/>
                          </a:solidFill>
                          <a:effectLst/>
                          <a:latin typeface="微軟正黑體" panose="020B0604030504040204" pitchFamily="34" charset="-120"/>
                          <a:ea typeface="微軟正黑體" panose="020B0604030504040204" pitchFamily="34" charset="-120"/>
                        </a:rPr>
                        <a:t>發行</a:t>
                      </a:r>
                      <a:r>
                        <a:rPr lang="zh-TW" sz="1400" kern="0" dirty="0">
                          <a:solidFill>
                            <a:srgbClr val="000000"/>
                          </a:solidFill>
                          <a:effectLst/>
                          <a:latin typeface="微軟正黑體" panose="020B0604030504040204" pitchFamily="34" charset="-120"/>
                          <a:ea typeface="微軟正黑體" panose="020B0604030504040204" pitchFamily="34" charset="-120"/>
                        </a:rPr>
                        <a:t>公債及賒</a:t>
                      </a:r>
                      <a:r>
                        <a:rPr lang="zh-TW" sz="1400" kern="0" dirty="0" smtClean="0">
                          <a:solidFill>
                            <a:srgbClr val="000000"/>
                          </a:solidFill>
                          <a:effectLst/>
                          <a:latin typeface="微軟正黑體" panose="020B0604030504040204" pitchFamily="34" charset="-120"/>
                          <a:ea typeface="微軟正黑體" panose="020B0604030504040204" pitchFamily="34" charset="-120"/>
                        </a:rPr>
                        <a:t>借收入</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99">
                <a:tc>
                  <a:txBody>
                    <a:bodyPr/>
                    <a:lstStyle/>
                    <a:p>
                      <a:pPr marL="0" lvl="0" indent="0" algn="just">
                        <a:spcAft>
                          <a:spcPts val="0"/>
                        </a:spcAft>
                        <a:buFont typeface="+mj-lt"/>
                        <a:buNone/>
                      </a:pPr>
                      <a:r>
                        <a:rPr lang="en-US" altLang="zh-TW" sz="1400" kern="0" dirty="0" smtClean="0">
                          <a:solidFill>
                            <a:srgbClr val="000000"/>
                          </a:solidFill>
                          <a:effectLst/>
                          <a:latin typeface="微軟正黑體" panose="020B0604030504040204" pitchFamily="34" charset="-120"/>
                          <a:ea typeface="微軟正黑體" panose="020B0604030504040204" pitchFamily="34" charset="-120"/>
                        </a:rPr>
                        <a:t>  (2)</a:t>
                      </a:r>
                      <a:r>
                        <a:rPr lang="zh-TW" sz="1400" kern="0" dirty="0" smtClean="0">
                          <a:solidFill>
                            <a:srgbClr val="000000"/>
                          </a:solidFill>
                          <a:effectLst/>
                          <a:latin typeface="微軟正黑體" panose="020B0604030504040204" pitchFamily="34" charset="-120"/>
                          <a:ea typeface="微軟正黑體" panose="020B0604030504040204" pitchFamily="34" charset="-120"/>
                        </a:rPr>
                        <a:t>移用</a:t>
                      </a:r>
                      <a:r>
                        <a:rPr lang="zh-TW" sz="1400" kern="0" dirty="0">
                          <a:solidFill>
                            <a:srgbClr val="000000"/>
                          </a:solidFill>
                          <a:effectLst/>
                          <a:latin typeface="微軟正黑體" panose="020B0604030504040204" pitchFamily="34" charset="-120"/>
                          <a:ea typeface="微軟正黑體" panose="020B0604030504040204" pitchFamily="34" charset="-120"/>
                        </a:rPr>
                        <a:t>以前</a:t>
                      </a:r>
                      <a:r>
                        <a:rPr lang="zh-TW" sz="1400" kern="0" dirty="0" smtClean="0">
                          <a:solidFill>
                            <a:srgbClr val="000000"/>
                          </a:solidFill>
                          <a:effectLst/>
                          <a:latin typeface="微軟正黑體" panose="020B0604030504040204" pitchFamily="34" charset="-120"/>
                          <a:ea typeface="微軟正黑體" panose="020B0604030504040204" pitchFamily="34" charset="-120"/>
                        </a:rPr>
                        <a:t>年度歲計賸餘</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a:t>
                      </a:r>
                      <a:r>
                        <a:rPr lang="en-US" altLang="zh-TW" sz="1400" kern="100" dirty="0" smtClean="0">
                          <a:effectLst/>
                          <a:latin typeface="微軟正黑體" panose="020B0604030504040204" pitchFamily="34" charset="-120"/>
                          <a:ea typeface="微軟正黑體" panose="020B0604030504040204" pitchFamily="34" charset="-120"/>
                        </a:rPr>
                        <a:t>34</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9</a:t>
                      </a:r>
                      <a:r>
                        <a:rPr lang="en-US" sz="1400" kern="100" dirty="0" smtClean="0">
                          <a:effectLst/>
                          <a:latin typeface="微軟正黑體" panose="020B0604030504040204" pitchFamily="34" charset="-120"/>
                          <a:ea typeface="微軟正黑體" panose="020B0604030504040204" pitchFamily="34" charset="-120"/>
                        </a:rPr>
                        <a:t>6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effectLst/>
                          <a:latin typeface="微軟正黑體" panose="020B0604030504040204" pitchFamily="34" charset="-120"/>
                          <a:ea typeface="微軟正黑體" panose="020B0604030504040204" pitchFamily="34" charset="-120"/>
                        </a:rPr>
                        <a:t>1</a:t>
                      </a:r>
                      <a:r>
                        <a:rPr lang="en-US" altLang="zh-TW" sz="1400" kern="100" dirty="0" smtClean="0">
                          <a:effectLst/>
                          <a:latin typeface="微軟正黑體" panose="020B0604030504040204" pitchFamily="34" charset="-120"/>
                          <a:ea typeface="微軟正黑體" panose="020B0604030504040204" pitchFamily="34" charset="-120"/>
                        </a:rPr>
                        <a:t>34</a:t>
                      </a:r>
                      <a:r>
                        <a:rPr lang="en-US" sz="1400" kern="100" dirty="0" smtClean="0">
                          <a:effectLst/>
                          <a:latin typeface="微軟正黑體" panose="020B0604030504040204" pitchFamily="34" charset="-120"/>
                          <a:ea typeface="微軟正黑體" panose="020B0604030504040204" pitchFamily="34" charset="-120"/>
                        </a:rPr>
                        <a:t>.</a:t>
                      </a:r>
                      <a:r>
                        <a:rPr lang="en-US" altLang="zh-TW" sz="1400" kern="100" dirty="0" smtClean="0">
                          <a:effectLst/>
                          <a:latin typeface="微軟正黑體" panose="020B0604030504040204" pitchFamily="34" charset="-120"/>
                          <a:ea typeface="微軟正黑體" panose="020B0604030504040204" pitchFamily="34" charset="-120"/>
                        </a:rPr>
                        <a:t>9</a:t>
                      </a:r>
                      <a:r>
                        <a:rPr lang="en-US" sz="1400" kern="100" dirty="0" smtClean="0">
                          <a:effectLst/>
                          <a:latin typeface="微軟正黑體" panose="020B0604030504040204" pitchFamily="34" charset="-120"/>
                          <a:ea typeface="微軟正黑體" panose="020B0604030504040204" pitchFamily="34" charset="-120"/>
                        </a:rPr>
                        <a:t>6 </a:t>
                      </a:r>
                      <a:endParaRPr lang="zh-TW" sz="1400" kern="100" dirty="0">
                        <a:effectLst/>
                        <a:latin typeface="微軟正黑體" panose="020B0604030504040204" pitchFamily="34" charset="-120"/>
                        <a:ea typeface="微軟正黑體" panose="020B0604030504040204" pitchFamily="34" charset="-12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　</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utoShape 526"/>
          <p:cNvSpPr>
            <a:spLocks noChangeArrowheads="1"/>
          </p:cNvSpPr>
          <p:nvPr/>
        </p:nvSpPr>
        <p:spPr bwMode="gray">
          <a:xfrm>
            <a:off x="426433" y="213302"/>
            <a:ext cx="8374986" cy="661968"/>
          </a:xfrm>
          <a:prstGeom prst="roundRect">
            <a:avLst>
              <a:gd name="adj" fmla="val 16667"/>
            </a:avLst>
          </a:prstGeom>
          <a:solidFill>
            <a:schemeClr val="accent6">
              <a:lumMod val="20000"/>
              <a:lumOff val="80000"/>
            </a:schemeClr>
          </a:solidFill>
          <a:ln>
            <a:noFill/>
          </a:ln>
          <a:effectLst/>
          <a:extLst/>
        </p:spPr>
        <p:txBody>
          <a:bodyPr wrap="none" anchor="ctr"/>
          <a:lstStyle/>
          <a:p>
            <a:endParaRPr lang="zh-TW" altLang="en-US">
              <a:solidFill>
                <a:prstClr val="black"/>
              </a:solidFill>
            </a:endParaRPr>
          </a:p>
        </p:txBody>
      </p:sp>
      <p:sp>
        <p:nvSpPr>
          <p:cNvPr id="10" name="文字方塊 9"/>
          <p:cNvSpPr txBox="1"/>
          <p:nvPr/>
        </p:nvSpPr>
        <p:spPr>
          <a:xfrm>
            <a:off x="554444" y="309277"/>
            <a:ext cx="8277716" cy="523220"/>
          </a:xfrm>
          <a:prstGeom prst="rect">
            <a:avLst/>
          </a:prstGeom>
          <a:noFill/>
        </p:spPr>
        <p:txBody>
          <a:bodyPr wrap="square" rtlCol="0">
            <a:spAutoFit/>
          </a:bodyPr>
          <a:lstStyle/>
          <a:p>
            <a:pPr>
              <a:spcBef>
                <a:spcPts val="1800"/>
              </a:spcBef>
            </a:pPr>
            <a:r>
              <a:rPr kumimoji="1" lang="zh-TW" altLang="en-US" sz="2800" b="1" dirty="0" smtClean="0">
                <a:latin typeface="微軟正黑體" panose="020B0604030504040204" pitchFamily="34" charset="-120"/>
                <a:ea typeface="微軟正黑體" panose="020B0604030504040204" pitchFamily="34" charset="-120"/>
              </a:rPr>
              <a:t>三</a:t>
            </a:r>
            <a:r>
              <a:rPr kumimoji="1" lang="zh-TW" altLang="en-US" sz="2800" b="1" dirty="0">
                <a:latin typeface="微軟正黑體" panose="020B0604030504040204" pitchFamily="34" charset="-120"/>
                <a:ea typeface="微軟正黑體" panose="020B0604030504040204" pitchFamily="34" charset="-120"/>
              </a:rPr>
              <a:t>、</a:t>
            </a:r>
            <a:r>
              <a:rPr kumimoji="1" lang="en-US" altLang="zh-TW" sz="2800" b="1" dirty="0">
                <a:latin typeface="微軟正黑體" panose="020B0604030504040204" pitchFamily="34" charset="-120"/>
                <a:ea typeface="微軟正黑體" panose="020B0604030504040204" pitchFamily="34" charset="-120"/>
              </a:rPr>
              <a:t>106</a:t>
            </a:r>
            <a:r>
              <a:rPr kumimoji="1" lang="zh-TW" altLang="en-US" sz="2800" b="1" dirty="0">
                <a:latin typeface="微軟正黑體" panose="020B0604030504040204" pitchFamily="34" charset="-120"/>
                <a:ea typeface="微軟正黑體" panose="020B0604030504040204" pitchFamily="34" charset="-120"/>
              </a:rPr>
              <a:t>年度追加</a:t>
            </a:r>
            <a:r>
              <a:rPr kumimoji="1" lang="en-US" altLang="zh-TW" sz="2800" b="1" dirty="0">
                <a:latin typeface="微軟正黑體" panose="020B0604030504040204" pitchFamily="34" charset="-120"/>
                <a:ea typeface="微軟正黑體" panose="020B0604030504040204" pitchFamily="34" charset="-120"/>
              </a:rPr>
              <a:t>(</a:t>
            </a:r>
            <a:r>
              <a:rPr kumimoji="1" lang="zh-TW" altLang="en-US" sz="2800" b="1" dirty="0">
                <a:latin typeface="微軟正黑體" panose="020B0604030504040204" pitchFamily="34" charset="-120"/>
                <a:ea typeface="微軟正黑體" panose="020B0604030504040204" pitchFamily="34" charset="-120"/>
              </a:rPr>
              <a:t>減</a:t>
            </a:r>
            <a:r>
              <a:rPr kumimoji="1" lang="en-US" altLang="zh-TW" sz="2800" b="1" dirty="0">
                <a:latin typeface="微軟正黑體" panose="020B0604030504040204" pitchFamily="34" charset="-120"/>
                <a:ea typeface="微軟正黑體" panose="020B0604030504040204" pitchFamily="34" charset="-120"/>
              </a:rPr>
              <a:t>)</a:t>
            </a:r>
            <a:r>
              <a:rPr kumimoji="1" lang="zh-TW" altLang="en-US" sz="2800" b="1" dirty="0">
                <a:latin typeface="微軟正黑體" panose="020B0604030504040204" pitchFamily="34" charset="-120"/>
                <a:ea typeface="微軟正黑體" panose="020B0604030504040204" pitchFamily="34" charset="-120"/>
              </a:rPr>
              <a:t>後歲入歲出及差短</a:t>
            </a:r>
            <a:r>
              <a:rPr kumimoji="1" lang="zh-TW" altLang="en-US" sz="2800" b="1" dirty="0" smtClean="0">
                <a:latin typeface="微軟正黑體" panose="020B0604030504040204" pitchFamily="34" charset="-120"/>
                <a:ea typeface="微軟正黑體" panose="020B0604030504040204" pitchFamily="34" charset="-120"/>
              </a:rPr>
              <a:t>情形</a:t>
            </a:r>
            <a:endParaRPr kumimoji="1"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5036387"/>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11560" y="2924944"/>
            <a:ext cx="7886700" cy="88328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謝謝聆聽</a:t>
            </a:r>
            <a:r>
              <a:rPr lang="zh-TW" altLang="en-US" sz="4800" b="1" smtClean="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zh-TW" altLang="en-US" sz="4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敬請指教</a:t>
            </a:r>
            <a:endParaRPr lang="zh-TW"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986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4"/>
          <p:cNvSpPr>
            <a:spLocks noChangeArrowheads="1"/>
          </p:cNvSpPr>
          <p:nvPr/>
        </p:nvSpPr>
        <p:spPr bwMode="hidden">
          <a:xfrm>
            <a:off x="0" y="1186315"/>
            <a:ext cx="9144000" cy="1793346"/>
          </a:xfrm>
          <a:prstGeom prst="rect">
            <a:avLst/>
          </a:prstGeom>
          <a:gradFill rotWithShape="1">
            <a:gsLst>
              <a:gs pos="0">
                <a:srgbClr val="DEF1FE">
                  <a:alpha val="80000"/>
                </a:srgbClr>
              </a:gs>
              <a:gs pos="100000">
                <a:srgbClr val="DEF1FE">
                  <a:gamma/>
                  <a:tint val="3137"/>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4" name="矩形 3"/>
          <p:cNvSpPr/>
          <p:nvPr/>
        </p:nvSpPr>
        <p:spPr>
          <a:xfrm>
            <a:off x="161370" y="1245723"/>
            <a:ext cx="8905564" cy="973856"/>
          </a:xfrm>
          <a:prstGeom prst="rect">
            <a:avLst/>
          </a:prstGeom>
        </p:spPr>
        <p:txBody>
          <a:bodyPr wrap="square">
            <a:spAutoFit/>
          </a:bodyPr>
          <a:lstStyle/>
          <a:p>
            <a:pPr>
              <a:lnSpc>
                <a:spcPts val="3600"/>
              </a:lnSpc>
            </a:pPr>
            <a:r>
              <a:rPr lang="zh-TW" altLang="zh-TW" sz="2500" b="1" dirty="0" smtClean="0">
                <a:solidFill>
                  <a:prstClr val="black"/>
                </a:solidFill>
                <a:latin typeface="微軟正黑體" panose="020B0604030504040204" pitchFamily="34" charset="-120"/>
                <a:ea typeface="微軟正黑體" panose="020B0604030504040204" pitchFamily="34" charset="-120"/>
              </a:rPr>
              <a:t>優先推動施政項目</a:t>
            </a:r>
            <a:r>
              <a:rPr lang="zh-TW" altLang="en-US" sz="2500" b="1" dirty="0">
                <a:solidFill>
                  <a:prstClr val="black"/>
                </a:solidFill>
                <a:latin typeface="微軟正黑體" panose="020B0604030504040204" pitchFamily="34" charset="-120"/>
                <a:ea typeface="微軟正黑體" panose="020B0604030504040204" pitchFamily="34" charset="-120"/>
              </a:rPr>
              <a:t>共</a:t>
            </a:r>
            <a:r>
              <a:rPr lang="zh-TW" altLang="en-US" sz="2500" b="1" dirty="0" smtClean="0">
                <a:solidFill>
                  <a:prstClr val="black"/>
                </a:solidFill>
                <a:latin typeface="微軟正黑體" panose="020B0604030504040204" pitchFamily="34" charset="-120"/>
                <a:ea typeface="微軟正黑體" panose="020B0604030504040204" pitchFamily="34" charset="-120"/>
              </a:rPr>
              <a:t>編列</a:t>
            </a:r>
            <a:r>
              <a:rPr lang="en-US" altLang="zh-TW" sz="2500" b="1" u="sng" dirty="0" smtClean="0">
                <a:solidFill>
                  <a:prstClr val="black"/>
                </a:solidFill>
                <a:latin typeface="微軟正黑體" panose="020B0604030504040204" pitchFamily="34" charset="-120"/>
                <a:ea typeface="微軟正黑體" panose="020B0604030504040204" pitchFamily="34" charset="-120"/>
              </a:rPr>
              <a:t>453.05</a:t>
            </a:r>
            <a:r>
              <a:rPr lang="zh-TW" altLang="en-US" sz="2500" b="1" u="sng" dirty="0" smtClean="0">
                <a:solidFill>
                  <a:prstClr val="black"/>
                </a:solidFill>
                <a:latin typeface="微軟正黑體" panose="020B0604030504040204" pitchFamily="34" charset="-120"/>
                <a:ea typeface="微軟正黑體" panose="020B0604030504040204" pitchFamily="34" charset="-120"/>
              </a:rPr>
              <a:t>億元</a:t>
            </a:r>
            <a:r>
              <a:rPr lang="zh-TW" altLang="en-US" sz="2500" b="1" dirty="0" smtClean="0">
                <a:solidFill>
                  <a:prstClr val="black"/>
                </a:solidFill>
                <a:latin typeface="微軟正黑體" panose="020B0604030504040204" pitchFamily="34" charset="-120"/>
                <a:ea typeface="微軟正黑體" panose="020B0604030504040204" pitchFamily="34" charset="-120"/>
              </a:rPr>
              <a:t> </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包括單位預算</a:t>
            </a:r>
            <a:r>
              <a:rPr lang="en-US" altLang="zh-TW" sz="2000" dirty="0" smtClean="0">
                <a:solidFill>
                  <a:prstClr val="black"/>
                </a:solidFill>
                <a:latin typeface="微軟正黑體" panose="020B0604030504040204" pitchFamily="34" charset="-120"/>
                <a:ea typeface="微軟正黑體" panose="020B0604030504040204" pitchFamily="34" charset="-120"/>
              </a:rPr>
              <a:t>153.69</a:t>
            </a:r>
            <a:r>
              <a:rPr lang="zh-TW" altLang="en-US" sz="2000" dirty="0" smtClean="0">
                <a:solidFill>
                  <a:prstClr val="black"/>
                </a:solidFill>
                <a:latin typeface="微軟正黑體" panose="020B0604030504040204" pitchFamily="34" charset="-120"/>
                <a:ea typeface="微軟正黑體" panose="020B0604030504040204" pitchFamily="34" charset="-120"/>
              </a:rPr>
              <a:t>億元、</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a:lnSpc>
                <a:spcPts val="3600"/>
              </a:lnSpc>
            </a:pPr>
            <a:r>
              <a:rPr lang="zh-TW" altLang="en-US" sz="2000" dirty="0" smtClean="0">
                <a:solidFill>
                  <a:prstClr val="black"/>
                </a:solidFill>
                <a:latin typeface="微軟正黑體" panose="020B0604030504040204" pitchFamily="34" charset="-120"/>
                <a:ea typeface="微軟正黑體" panose="020B0604030504040204" pitchFamily="34" charset="-120"/>
              </a:rPr>
              <a:t>附屬</a:t>
            </a:r>
            <a:r>
              <a:rPr lang="zh-TW" altLang="en-US" sz="2000" dirty="0">
                <a:solidFill>
                  <a:prstClr val="black"/>
                </a:solidFill>
                <a:latin typeface="微軟正黑體" panose="020B0604030504040204" pitchFamily="34" charset="-120"/>
                <a:ea typeface="微軟正黑體" panose="020B0604030504040204" pitchFamily="34" charset="-120"/>
              </a:rPr>
              <a:t>單位</a:t>
            </a:r>
            <a:r>
              <a:rPr lang="zh-TW" altLang="en-US" sz="2000" dirty="0" smtClean="0">
                <a:solidFill>
                  <a:prstClr val="black"/>
                </a:solidFill>
                <a:latin typeface="微軟正黑體" panose="020B0604030504040204" pitchFamily="34" charset="-120"/>
                <a:ea typeface="微軟正黑體" panose="020B0604030504040204" pitchFamily="34" charset="-120"/>
              </a:rPr>
              <a:t>預算</a:t>
            </a:r>
            <a:r>
              <a:rPr lang="en-US" altLang="zh-TW" sz="2000" dirty="0" smtClean="0">
                <a:solidFill>
                  <a:prstClr val="black"/>
                </a:solidFill>
                <a:latin typeface="微軟正黑體" panose="020B0604030504040204" pitchFamily="34" charset="-120"/>
                <a:ea typeface="微軟正黑體" panose="020B0604030504040204" pitchFamily="34" charset="-120"/>
              </a:rPr>
              <a:t>236.05</a:t>
            </a:r>
            <a:r>
              <a:rPr lang="zh-TW" altLang="en-US" sz="2000" dirty="0" smtClean="0">
                <a:solidFill>
                  <a:prstClr val="black"/>
                </a:solidFill>
                <a:latin typeface="微軟正黑體" panose="020B0604030504040204" pitchFamily="34" charset="-120"/>
                <a:ea typeface="微軟正黑體" panose="020B0604030504040204" pitchFamily="34" charset="-120"/>
              </a:rPr>
              <a:t>億元、特別預算</a:t>
            </a:r>
            <a:r>
              <a:rPr lang="en-US" altLang="zh-TW" sz="2000" dirty="0" smtClean="0">
                <a:solidFill>
                  <a:prstClr val="black"/>
                </a:solidFill>
                <a:latin typeface="微軟正黑體" panose="020B0604030504040204" pitchFamily="34" charset="-120"/>
                <a:ea typeface="微軟正黑體" panose="020B0604030504040204" pitchFamily="34" charset="-120"/>
              </a:rPr>
              <a:t>63.31</a:t>
            </a:r>
            <a:r>
              <a:rPr lang="zh-TW" altLang="en-US" sz="2000" dirty="0" smtClean="0">
                <a:solidFill>
                  <a:prstClr val="black"/>
                </a:solidFill>
                <a:latin typeface="微軟正黑體" panose="020B0604030504040204" pitchFamily="34" charset="-120"/>
                <a:ea typeface="微軟正黑體" panose="020B0604030504040204" pitchFamily="34" charset="-120"/>
              </a:rPr>
              <a:t>億元</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500" b="1" dirty="0">
                <a:solidFill>
                  <a:prstClr val="black"/>
                </a:solidFill>
                <a:latin typeface="微軟正黑體" panose="020B0604030504040204" pitchFamily="34" charset="-120"/>
                <a:ea typeface="微軟正黑體" panose="020B0604030504040204" pitchFamily="34" charset="-120"/>
              </a:rPr>
              <a:t>，重點如下：</a:t>
            </a:r>
            <a:endParaRPr lang="en-US" altLang="zh-TW" sz="2500" b="1" dirty="0">
              <a:solidFill>
                <a:prstClr val="black"/>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3543300" y="6397626"/>
            <a:ext cx="2057400" cy="365125"/>
          </a:xfrm>
        </p:spPr>
        <p:txBody>
          <a:bodyPr/>
          <a:lstStyle/>
          <a:p>
            <a:pPr algn="ctr"/>
            <a:fld id="{501D1DF7-F805-4F3C-BF5C-608F38C0B79A}" type="slidenum">
              <a:rPr lang="zh-TW" altLang="en-US" smtClean="0">
                <a:solidFill>
                  <a:prstClr val="black">
                    <a:tint val="75000"/>
                  </a:prstClr>
                </a:solidFill>
              </a:rPr>
              <a:pPr algn="ctr"/>
              <a:t>3</a:t>
            </a:fld>
            <a:endParaRPr lang="zh-TW" altLang="en-US">
              <a:solidFill>
                <a:prstClr val="black">
                  <a:tint val="75000"/>
                </a:prstClr>
              </a:solidFill>
            </a:endParaRPr>
          </a:p>
        </p:txBody>
      </p:sp>
      <p:grpSp>
        <p:nvGrpSpPr>
          <p:cNvPr id="11" name="群組 10"/>
          <p:cNvGrpSpPr/>
          <p:nvPr/>
        </p:nvGrpSpPr>
        <p:grpSpPr>
          <a:xfrm>
            <a:off x="3347864" y="2314192"/>
            <a:ext cx="2469278" cy="885480"/>
            <a:chOff x="322940" y="85442"/>
            <a:chExt cx="2469278" cy="794932"/>
          </a:xfrm>
        </p:grpSpPr>
        <p:sp>
          <p:nvSpPr>
            <p:cNvPr id="12" name="圓角矩形 11"/>
            <p:cNvSpPr/>
            <p:nvPr/>
          </p:nvSpPr>
          <p:spPr>
            <a:xfrm>
              <a:off x="322940" y="85442"/>
              <a:ext cx="2469278" cy="794932"/>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13" name="圓角矩形 4"/>
            <p:cNvSpPr/>
            <p:nvPr/>
          </p:nvSpPr>
          <p:spPr>
            <a:xfrm>
              <a:off x="322940" y="147485"/>
              <a:ext cx="2391668" cy="71732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marL="136525" indent="-122238"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a:t>
              </a:r>
              <a:r>
                <a:rPr lang="zh-TW"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、健全都市發展          </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139.66</a:t>
              </a:r>
              <a:r>
                <a:rPr lang="zh-TW"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4" name="群組 13"/>
          <p:cNvGrpSpPr/>
          <p:nvPr/>
        </p:nvGrpSpPr>
        <p:grpSpPr>
          <a:xfrm>
            <a:off x="6228184" y="2304904"/>
            <a:ext cx="2438644" cy="894768"/>
            <a:chOff x="245303" y="1015801"/>
            <a:chExt cx="2438644" cy="847630"/>
          </a:xfrm>
        </p:grpSpPr>
        <p:sp>
          <p:nvSpPr>
            <p:cNvPr id="16" name="圓角矩形 15"/>
            <p:cNvSpPr/>
            <p:nvPr/>
          </p:nvSpPr>
          <p:spPr>
            <a:xfrm>
              <a:off x="245303" y="1015801"/>
              <a:ext cx="2438644" cy="847630"/>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17" name="圓角矩形 4"/>
            <p:cNvSpPr/>
            <p:nvPr/>
          </p:nvSpPr>
          <p:spPr>
            <a:xfrm>
              <a:off x="286681" y="1057179"/>
              <a:ext cx="2355888" cy="76487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marL="60325" indent="-60325"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C</a:t>
              </a:r>
              <a:r>
                <a:rPr lang="zh-TW"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、發展多元文化     </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8.95</a:t>
              </a:r>
              <a:r>
                <a:rPr lang="zh-TW"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9" name="群組 18"/>
          <p:cNvGrpSpPr/>
          <p:nvPr/>
        </p:nvGrpSpPr>
        <p:grpSpPr>
          <a:xfrm>
            <a:off x="539552" y="2317480"/>
            <a:ext cx="2338639" cy="882192"/>
            <a:chOff x="400112" y="434071"/>
            <a:chExt cx="2338639" cy="931479"/>
          </a:xfrm>
        </p:grpSpPr>
        <p:sp>
          <p:nvSpPr>
            <p:cNvPr id="20" name="圓角矩形 19"/>
            <p:cNvSpPr/>
            <p:nvPr/>
          </p:nvSpPr>
          <p:spPr>
            <a:xfrm>
              <a:off x="400112" y="434071"/>
              <a:ext cx="2338639" cy="931479"/>
            </a:xfrm>
            <a:prstGeom prst="roundRect">
              <a:avLst/>
            </a:prstGeom>
            <a:solidFill>
              <a:schemeClr val="accent6">
                <a:lumMod val="20000"/>
                <a:lumOff val="8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sp>
        <p:sp>
          <p:nvSpPr>
            <p:cNvPr id="21" name="圓角矩形 4"/>
            <p:cNvSpPr/>
            <p:nvPr/>
          </p:nvSpPr>
          <p:spPr>
            <a:xfrm>
              <a:off x="445583" y="479542"/>
              <a:ext cx="2247697" cy="84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、營造永續環境</a:t>
              </a:r>
              <a:endPar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defTabSz="800100">
                <a:lnSpc>
                  <a:spcPct val="50000"/>
                </a:lnSpc>
                <a:spcBef>
                  <a:spcPct val="0"/>
                </a:spcBef>
                <a:spcAft>
                  <a:spcPct val="35000"/>
                </a:spcAft>
              </a:pP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20.01</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 name="文字方塊 1"/>
          <p:cNvSpPr txBox="1"/>
          <p:nvPr/>
        </p:nvSpPr>
        <p:spPr>
          <a:xfrm>
            <a:off x="700759" y="3421117"/>
            <a:ext cx="2016223" cy="2862322"/>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公園綠地新建</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en-US" altLang="zh-TW" sz="2000" dirty="0" smtClean="0">
                <a:solidFill>
                  <a:prstClr val="black"/>
                </a:solidFill>
                <a:latin typeface="微軟正黑體" panose="020B0604030504040204" pitchFamily="34" charset="-120"/>
                <a:ea typeface="微軟正黑體" panose="020B0604030504040204" pitchFamily="34" charset="-120"/>
              </a:rPr>
              <a:t>LED</a:t>
            </a:r>
            <a:r>
              <a:rPr lang="zh-TW" altLang="en-US" sz="2000" dirty="0" smtClean="0">
                <a:solidFill>
                  <a:prstClr val="black"/>
                </a:solidFill>
                <a:latin typeface="微軟正黑體" panose="020B0604030504040204" pitchFamily="34" charset="-120"/>
                <a:ea typeface="微軟正黑體" panose="020B0604030504040204" pitchFamily="34" charset="-120"/>
              </a:rPr>
              <a:t>照明裝設</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排水系統改善</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滯洪池新建</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打造海綿城市</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人行道改善</a:t>
            </a:r>
            <a:r>
              <a:rPr lang="en-US" altLang="zh-TW" sz="2000" dirty="0" smtClean="0">
                <a:solidFill>
                  <a:prstClr val="black"/>
                </a:solidFill>
                <a:latin typeface="微軟正黑體" panose="020B0604030504040204" pitchFamily="34" charset="-120"/>
                <a:ea typeface="微軟正黑體" panose="020B0604030504040204" pitchFamily="34" charset="-120"/>
              </a:rPr>
              <a:t>)</a:t>
            </a: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公共自行車租賃系統建置</a:t>
            </a:r>
            <a:endParaRPr lang="en-US" altLang="zh-TW" sz="2000" dirty="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568361" y="3421117"/>
            <a:ext cx="2171171" cy="2431435"/>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打造智慧政府</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536575"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支付、交通、教育、住宅、醫療</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東區門戶計畫</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西</a:t>
            </a:r>
            <a:r>
              <a:rPr lang="zh-TW" altLang="en-US" sz="2000" dirty="0">
                <a:solidFill>
                  <a:prstClr val="black"/>
                </a:solidFill>
                <a:latin typeface="微軟正黑體" panose="020B0604030504040204" pitchFamily="34" charset="-120"/>
                <a:ea typeface="微軟正黑體" panose="020B0604030504040204" pitchFamily="34" charset="-120"/>
              </a:rPr>
              <a:t>區</a:t>
            </a:r>
            <a:r>
              <a:rPr lang="zh-TW" altLang="en-US" sz="2000" dirty="0" smtClean="0">
                <a:solidFill>
                  <a:prstClr val="black"/>
                </a:solidFill>
                <a:latin typeface="微軟正黑體" panose="020B0604030504040204" pitchFamily="34" charset="-120"/>
                <a:ea typeface="微軟正黑體" panose="020B0604030504040204" pitchFamily="34" charset="-120"/>
              </a:rPr>
              <a:t>門戶計畫</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a:solidFill>
                  <a:prstClr val="black"/>
                </a:solidFill>
                <a:latin typeface="微軟正黑體" panose="020B0604030504040204" pitchFamily="34" charset="-120"/>
                <a:ea typeface="微軟正黑體" panose="020B0604030504040204" pitchFamily="34" charset="-120"/>
              </a:rPr>
              <a:t>公有</a:t>
            </a:r>
            <a:r>
              <a:rPr lang="zh-TW" altLang="en-US" sz="2000" dirty="0" smtClean="0">
                <a:solidFill>
                  <a:prstClr val="black"/>
                </a:solidFill>
                <a:latin typeface="微軟正黑體" panose="020B0604030504040204" pitchFamily="34" charset="-120"/>
                <a:ea typeface="微軟正黑體" panose="020B0604030504040204" pitchFamily="34" charset="-120"/>
              </a:rPr>
              <a:t>市場改</a:t>
            </a:r>
            <a:r>
              <a:rPr lang="zh-TW" altLang="en-US" sz="2000" dirty="0">
                <a:solidFill>
                  <a:prstClr val="black"/>
                </a:solidFill>
                <a:latin typeface="微軟正黑體" panose="020B0604030504040204" pitchFamily="34" charset="-120"/>
                <a:ea typeface="微軟正黑體" panose="020B0604030504040204" pitchFamily="34" charset="-120"/>
              </a:rPr>
              <a:t>建</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優化綠運輸</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捷運工程</a:t>
            </a:r>
            <a:r>
              <a:rPr lang="en-US" altLang="zh-TW" sz="2000" dirty="0" smtClean="0">
                <a:solidFill>
                  <a:prstClr val="black"/>
                </a:solidFill>
                <a:latin typeface="微軟正黑體" panose="020B0604030504040204" pitchFamily="34" charset="-120"/>
                <a:ea typeface="微軟正黑體" panose="020B0604030504040204" pitchFamily="34" charset="-120"/>
              </a:rPr>
              <a:t>)</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220094" y="3426372"/>
            <a:ext cx="2752711" cy="1323439"/>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拓展臺北觀光</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提供多元藝文</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r>
              <a:rPr lang="en-US" altLang="zh-TW" sz="2000" dirty="0">
                <a:solidFill>
                  <a:prstClr val="black"/>
                </a:solidFill>
                <a:latin typeface="微軟正黑體" panose="020B0604030504040204" pitchFamily="34" charset="-120"/>
                <a:ea typeface="微軟正黑體" panose="020B0604030504040204" pitchFamily="34" charset="-120"/>
              </a:rPr>
              <a:t> </a:t>
            </a:r>
            <a:r>
              <a:rPr lang="en-US" altLang="zh-TW" sz="2000" dirty="0" smtClean="0">
                <a:solidFill>
                  <a:prstClr val="black"/>
                </a:solidFill>
                <a:latin typeface="微軟正黑體" panose="020B0604030504040204" pitchFamily="34" charset="-120"/>
                <a:ea typeface="微軟正黑體" panose="020B0604030504040204" pitchFamily="34" charset="-120"/>
              </a:rPr>
              <a:t>    </a:t>
            </a:r>
            <a:r>
              <a:rPr lang="zh-TW" altLang="en-US" sz="2000" dirty="0" smtClean="0">
                <a:solidFill>
                  <a:prstClr val="black"/>
                </a:solidFill>
                <a:latin typeface="微軟正黑體" panose="020B0604030504040204" pitchFamily="34" charset="-120"/>
                <a:ea typeface="微軟正黑體" panose="020B0604030504040204" pitchFamily="34" charset="-120"/>
              </a:rPr>
              <a:t>展演空間</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城市生態博物館</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p:txBody>
      </p:sp>
      <p:grpSp>
        <p:nvGrpSpPr>
          <p:cNvPr id="18" name="Group 524"/>
          <p:cNvGrpSpPr>
            <a:grpSpLocks/>
          </p:cNvGrpSpPr>
          <p:nvPr/>
        </p:nvGrpSpPr>
        <p:grpSpPr bwMode="auto">
          <a:xfrm>
            <a:off x="209888" y="360056"/>
            <a:ext cx="6059674" cy="749086"/>
            <a:chOff x="980" y="851"/>
            <a:chExt cx="4492" cy="827"/>
          </a:xfrm>
          <a:solidFill>
            <a:schemeClr val="accent6">
              <a:lumMod val="20000"/>
              <a:lumOff val="80000"/>
            </a:schemeClr>
          </a:solidFill>
        </p:grpSpPr>
        <p:sp>
          <p:nvSpPr>
            <p:cNvPr id="23"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24"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solidFill>
                  <a:prstClr val="black"/>
                </a:solidFill>
              </a:endParaRPr>
            </a:p>
          </p:txBody>
        </p:sp>
      </p:grpSp>
      <p:sp>
        <p:nvSpPr>
          <p:cNvPr id="25" name="矩形 24"/>
          <p:cNvSpPr/>
          <p:nvPr/>
        </p:nvSpPr>
        <p:spPr>
          <a:xfrm>
            <a:off x="209888" y="478540"/>
            <a:ext cx="7314440" cy="523220"/>
          </a:xfrm>
          <a:prstGeom prst="rect">
            <a:avLst/>
          </a:prstGeom>
        </p:spPr>
        <p:txBody>
          <a:bodyPr wrap="square">
            <a:spAutoFit/>
          </a:bodyPr>
          <a:lstStyle/>
          <a:p>
            <a:pPr indent="92075"/>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二、總預算</a:t>
            </a:r>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案與府層級優先施政</a:t>
            </a:r>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項目</a:t>
            </a:r>
            <a:endParaRPr lang="zh-TW"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6525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3543300" y="6397626"/>
            <a:ext cx="2057400" cy="365125"/>
          </a:xfrm>
        </p:spPr>
        <p:txBody>
          <a:bodyPr/>
          <a:lstStyle/>
          <a:p>
            <a:pPr algn="ctr"/>
            <a:fld id="{501D1DF7-F805-4F3C-BF5C-608F38C0B79A}" type="slidenum">
              <a:rPr lang="zh-TW" altLang="en-US" smtClean="0">
                <a:solidFill>
                  <a:prstClr val="black">
                    <a:tint val="75000"/>
                  </a:prstClr>
                </a:solidFill>
              </a:rPr>
              <a:pPr algn="ctr"/>
              <a:t>4</a:t>
            </a:fld>
            <a:endParaRPr lang="zh-TW" altLang="en-US">
              <a:solidFill>
                <a:prstClr val="black">
                  <a:tint val="75000"/>
                </a:prstClr>
              </a:solidFill>
            </a:endParaRPr>
          </a:p>
        </p:txBody>
      </p:sp>
      <p:grpSp>
        <p:nvGrpSpPr>
          <p:cNvPr id="11" name="群組 10"/>
          <p:cNvGrpSpPr/>
          <p:nvPr/>
        </p:nvGrpSpPr>
        <p:grpSpPr>
          <a:xfrm>
            <a:off x="611560" y="1556792"/>
            <a:ext cx="2340450" cy="936104"/>
            <a:chOff x="256087" y="213414"/>
            <a:chExt cx="2340450" cy="828959"/>
          </a:xfrm>
        </p:grpSpPr>
        <p:sp>
          <p:nvSpPr>
            <p:cNvPr id="12" name="圓角矩形 11"/>
            <p:cNvSpPr/>
            <p:nvPr/>
          </p:nvSpPr>
          <p:spPr>
            <a:xfrm>
              <a:off x="256087" y="213414"/>
              <a:ext cx="2340450" cy="828959"/>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13" name="圓角矩形 4"/>
            <p:cNvSpPr/>
            <p:nvPr/>
          </p:nvSpPr>
          <p:spPr>
            <a:xfrm>
              <a:off x="296553" y="253880"/>
              <a:ext cx="2259518" cy="74802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D</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、優化產業勞動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10.93</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4" name="群組 13"/>
          <p:cNvGrpSpPr/>
          <p:nvPr/>
        </p:nvGrpSpPr>
        <p:grpSpPr>
          <a:xfrm>
            <a:off x="3316558" y="1537146"/>
            <a:ext cx="2471190" cy="948872"/>
            <a:chOff x="123558" y="-1379047"/>
            <a:chExt cx="2471190" cy="895157"/>
          </a:xfrm>
        </p:grpSpPr>
        <p:sp>
          <p:nvSpPr>
            <p:cNvPr id="16" name="圓角矩形 15"/>
            <p:cNvSpPr/>
            <p:nvPr/>
          </p:nvSpPr>
          <p:spPr>
            <a:xfrm>
              <a:off x="123558" y="-1379047"/>
              <a:ext cx="2471190" cy="895157"/>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17" name="圓角矩形 4"/>
            <p:cNvSpPr/>
            <p:nvPr/>
          </p:nvSpPr>
          <p:spPr>
            <a:xfrm>
              <a:off x="167256" y="-1324979"/>
              <a:ext cx="2383794" cy="807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marL="122238" indent="-122238"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E</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、強化社會支持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151.92</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9" name="群組 18"/>
          <p:cNvGrpSpPr/>
          <p:nvPr/>
        </p:nvGrpSpPr>
        <p:grpSpPr>
          <a:xfrm>
            <a:off x="6196642" y="1524292"/>
            <a:ext cx="2392917" cy="959906"/>
            <a:chOff x="317317" y="223736"/>
            <a:chExt cx="2392917" cy="883888"/>
          </a:xfrm>
        </p:grpSpPr>
        <p:sp>
          <p:nvSpPr>
            <p:cNvPr id="20" name="圓角矩形 19"/>
            <p:cNvSpPr/>
            <p:nvPr/>
          </p:nvSpPr>
          <p:spPr>
            <a:xfrm>
              <a:off x="317317" y="223736"/>
              <a:ext cx="2392917" cy="883888"/>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21" name="圓角矩形 4"/>
            <p:cNvSpPr/>
            <p:nvPr/>
          </p:nvSpPr>
          <p:spPr>
            <a:xfrm>
              <a:off x="360465" y="266884"/>
              <a:ext cx="2306621" cy="79759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marL="68263" indent="-68263"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F</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、打造優質教育</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14.84</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 name="文字方塊 1"/>
          <p:cNvSpPr txBox="1"/>
          <p:nvPr/>
        </p:nvSpPr>
        <p:spPr>
          <a:xfrm>
            <a:off x="503785" y="2727560"/>
            <a:ext cx="2520279" cy="1815882"/>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招商引資</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內科園區升級再造</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南港生</a:t>
            </a:r>
            <a:r>
              <a:rPr lang="zh-TW" altLang="en-US" sz="1600" dirty="0">
                <a:solidFill>
                  <a:prstClr val="black"/>
                </a:solidFill>
                <a:latin typeface="微軟正黑體" panose="020B0604030504040204" pitchFamily="34" charset="-120"/>
                <a:ea typeface="微軟正黑體" panose="020B0604030504040204" pitchFamily="34" charset="-120"/>
              </a:rPr>
              <a:t>技</a:t>
            </a:r>
            <a:r>
              <a:rPr lang="zh-TW" altLang="en-US" sz="1600" dirty="0" smtClean="0">
                <a:solidFill>
                  <a:prstClr val="black"/>
                </a:solidFill>
                <a:latin typeface="微軟正黑體" panose="020B0604030504040204" pitchFamily="34" charset="-120"/>
                <a:ea typeface="微軟正黑體" panose="020B0604030504040204" pitchFamily="34" charset="-120"/>
              </a:rPr>
              <a:t>產業聚落</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商圈產業補助輔導</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保障勞動權益</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打造友善</a:t>
            </a:r>
            <a:r>
              <a:rPr lang="zh-TW" altLang="en-US" sz="2000" dirty="0">
                <a:solidFill>
                  <a:prstClr val="black"/>
                </a:solidFill>
                <a:latin typeface="微軟正黑體" panose="020B0604030504040204" pitchFamily="34" charset="-120"/>
                <a:ea typeface="微軟正黑體" panose="020B0604030504040204" pitchFamily="34" charset="-120"/>
              </a:rPr>
              <a:t>托</a:t>
            </a:r>
            <a:r>
              <a:rPr lang="zh-TW" altLang="en-US" sz="2000" dirty="0" smtClean="0">
                <a:solidFill>
                  <a:prstClr val="black"/>
                </a:solidFill>
                <a:latin typeface="微軟正黑體" panose="020B0604030504040204" pitchFamily="34" charset="-120"/>
                <a:ea typeface="微軟正黑體" panose="020B0604030504040204" pitchFamily="34" charset="-120"/>
              </a:rPr>
              <a:t>育職場</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276092" y="2727560"/>
            <a:ext cx="2808076" cy="2369880"/>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擴大公共托育與補助</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多元方案實現</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r>
              <a:rPr lang="en-US" altLang="zh-TW" sz="2000" dirty="0" smtClean="0">
                <a:solidFill>
                  <a:prstClr val="black"/>
                </a:solidFill>
                <a:latin typeface="微軟正黑體" panose="020B0604030504040204" pitchFamily="34" charset="-120"/>
                <a:ea typeface="微軟正黑體" panose="020B0604030504040204" pitchFamily="34" charset="-120"/>
              </a:rPr>
              <a:t>     </a:t>
            </a:r>
            <a:r>
              <a:rPr lang="zh-TW" altLang="en-US" sz="2000" dirty="0" smtClean="0">
                <a:solidFill>
                  <a:prstClr val="black"/>
                </a:solidFill>
                <a:latin typeface="微軟正黑體" panose="020B0604030504040204" pitchFamily="34" charset="-120"/>
                <a:ea typeface="微軟正黑體" panose="020B0604030504040204" pitchFamily="34" charset="-120"/>
              </a:rPr>
              <a:t>居住正義</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興建公共住宅</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包租代</a:t>
            </a:r>
            <a:r>
              <a:rPr lang="zh-TW" altLang="en-US" sz="1600" dirty="0">
                <a:solidFill>
                  <a:prstClr val="black"/>
                </a:solidFill>
                <a:latin typeface="微軟正黑體" panose="020B0604030504040204" pitchFamily="34" charset="-120"/>
                <a:ea typeface="微軟正黑體" panose="020B0604030504040204" pitchFamily="34" charset="-120"/>
              </a:rPr>
              <a:t>管</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dirty="0" smtClean="0">
                <a:solidFill>
                  <a:prstClr val="black"/>
                </a:solidFill>
                <a:latin typeface="微軟正黑體" panose="020B0604030504040204" pitchFamily="34" charset="-120"/>
                <a:ea typeface="微軟正黑體" panose="020B0604030504040204" pitchFamily="34" charset="-120"/>
              </a:rPr>
              <a:t>分級租金補貼</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長青樂齡環境</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老人活動據點等</a:t>
            </a:r>
            <a:r>
              <a:rPr lang="en-US" altLang="zh-TW" sz="2000" dirty="0" smtClean="0">
                <a:solidFill>
                  <a:prstClr val="black"/>
                </a:solidFill>
                <a:latin typeface="微軟正黑體" panose="020B0604030504040204" pitchFamily="34" charset="-120"/>
                <a:ea typeface="微軟正黑體" panose="020B0604030504040204" pitchFamily="34" charset="-120"/>
              </a:rPr>
              <a:t>)</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225964" y="2712886"/>
            <a:ext cx="2738524" cy="1877437"/>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創新實驗教育</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教保服務公共化</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推動全民運動</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spc="-100" dirty="0" smtClean="0">
                <a:solidFill>
                  <a:prstClr val="black"/>
                </a:solidFill>
                <a:latin typeface="微軟正黑體" panose="020B0604030504040204" pitchFamily="34" charset="-120"/>
                <a:ea typeface="微軟正黑體" panose="020B0604030504040204" pitchFamily="34" charset="-120"/>
              </a:rPr>
              <a:t>運動場館營運維護</a:t>
            </a:r>
            <a:endParaRPr lang="en-US" altLang="zh-TW" sz="1600" spc="-1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sz="1600" spc="-100" dirty="0" smtClean="0">
                <a:solidFill>
                  <a:prstClr val="black"/>
                </a:solidFill>
                <a:latin typeface="微軟正黑體" panose="020B0604030504040204" pitchFamily="34" charset="-120"/>
                <a:ea typeface="微軟正黑體" panose="020B0604030504040204" pitchFamily="34" charset="-120"/>
              </a:rPr>
              <a:t>河濱運動場地維</a:t>
            </a:r>
            <a:r>
              <a:rPr lang="zh-TW" altLang="en-US" sz="1600" spc="-100" dirty="0">
                <a:solidFill>
                  <a:prstClr val="black"/>
                </a:solidFill>
                <a:latin typeface="微軟正黑體" panose="020B0604030504040204" pitchFamily="34" charset="-120"/>
                <a:ea typeface="微軟正黑體" panose="020B0604030504040204" pitchFamily="34" charset="-120"/>
              </a:rPr>
              <a:t>管</a:t>
            </a:r>
            <a:endParaRPr lang="en-US" altLang="zh-TW" sz="1600" spc="-1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grpSp>
        <p:nvGrpSpPr>
          <p:cNvPr id="26" name="Group 524"/>
          <p:cNvGrpSpPr>
            <a:grpSpLocks/>
          </p:cNvGrpSpPr>
          <p:nvPr/>
        </p:nvGrpSpPr>
        <p:grpSpPr bwMode="auto">
          <a:xfrm>
            <a:off x="290349" y="377947"/>
            <a:ext cx="5949441" cy="749086"/>
            <a:chOff x="980" y="851"/>
            <a:chExt cx="4492" cy="827"/>
          </a:xfrm>
          <a:solidFill>
            <a:schemeClr val="accent6">
              <a:lumMod val="20000"/>
              <a:lumOff val="80000"/>
            </a:schemeClr>
          </a:solidFill>
        </p:grpSpPr>
        <p:sp>
          <p:nvSpPr>
            <p:cNvPr id="27"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28"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solidFill>
                  <a:prstClr val="black"/>
                </a:solidFill>
              </a:endParaRPr>
            </a:p>
          </p:txBody>
        </p:sp>
      </p:grpSp>
      <p:sp>
        <p:nvSpPr>
          <p:cNvPr id="29" name="矩形 28"/>
          <p:cNvSpPr/>
          <p:nvPr/>
        </p:nvSpPr>
        <p:spPr>
          <a:xfrm>
            <a:off x="209888" y="478540"/>
            <a:ext cx="7314440" cy="523220"/>
          </a:xfrm>
          <a:prstGeom prst="rect">
            <a:avLst/>
          </a:prstGeom>
        </p:spPr>
        <p:txBody>
          <a:bodyPr wrap="square">
            <a:spAutoFit/>
          </a:bodyPr>
          <a:lstStyle/>
          <a:p>
            <a:pPr indent="92075"/>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二、總預算</a:t>
            </a:r>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案與府層級優先施政</a:t>
            </a:r>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項目</a:t>
            </a:r>
            <a:endParaRPr lang="zh-TW"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78179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3543300" y="6397626"/>
            <a:ext cx="2057400" cy="365125"/>
          </a:xfrm>
        </p:spPr>
        <p:txBody>
          <a:bodyPr/>
          <a:lstStyle/>
          <a:p>
            <a:pPr algn="ctr"/>
            <a:fld id="{501D1DF7-F805-4F3C-BF5C-608F38C0B79A}" type="slidenum">
              <a:rPr lang="zh-TW" altLang="en-US" smtClean="0">
                <a:solidFill>
                  <a:prstClr val="black">
                    <a:tint val="75000"/>
                  </a:prstClr>
                </a:solidFill>
              </a:rPr>
              <a:pPr algn="ctr"/>
              <a:t>5</a:t>
            </a:fld>
            <a:endParaRPr lang="zh-TW" altLang="en-US">
              <a:solidFill>
                <a:prstClr val="black">
                  <a:tint val="75000"/>
                </a:prstClr>
              </a:solidFill>
            </a:endParaRPr>
          </a:p>
        </p:txBody>
      </p:sp>
      <p:grpSp>
        <p:nvGrpSpPr>
          <p:cNvPr id="11" name="群組 10"/>
          <p:cNvGrpSpPr/>
          <p:nvPr/>
        </p:nvGrpSpPr>
        <p:grpSpPr>
          <a:xfrm>
            <a:off x="774911" y="1628799"/>
            <a:ext cx="2348454" cy="970117"/>
            <a:chOff x="328100" y="349838"/>
            <a:chExt cx="2348454" cy="818716"/>
          </a:xfrm>
        </p:grpSpPr>
        <p:sp>
          <p:nvSpPr>
            <p:cNvPr id="12" name="圓角矩形 11"/>
            <p:cNvSpPr/>
            <p:nvPr/>
          </p:nvSpPr>
          <p:spPr>
            <a:xfrm>
              <a:off x="328100" y="349838"/>
              <a:ext cx="2348454" cy="818716"/>
            </a:xfrm>
            <a:prstGeom prst="round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sp>
        <p:sp>
          <p:nvSpPr>
            <p:cNvPr id="13" name="圓角矩形 4"/>
            <p:cNvSpPr/>
            <p:nvPr/>
          </p:nvSpPr>
          <p:spPr>
            <a:xfrm>
              <a:off x="408032" y="429770"/>
              <a:ext cx="2268522" cy="73878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G</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、精進健康安全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6.31</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4" name="群組 13"/>
          <p:cNvGrpSpPr/>
          <p:nvPr/>
        </p:nvGrpSpPr>
        <p:grpSpPr>
          <a:xfrm>
            <a:off x="3543300" y="1628800"/>
            <a:ext cx="2471190" cy="970117"/>
            <a:chOff x="440929" y="-1147058"/>
            <a:chExt cx="2471190" cy="780721"/>
          </a:xfrm>
        </p:grpSpPr>
        <p:sp>
          <p:nvSpPr>
            <p:cNvPr id="16" name="圓角矩形 15"/>
            <p:cNvSpPr/>
            <p:nvPr/>
          </p:nvSpPr>
          <p:spPr>
            <a:xfrm>
              <a:off x="440929" y="-1147058"/>
              <a:ext cx="2471190" cy="780721"/>
            </a:xfrm>
            <a:prstGeom prst="roundRect">
              <a:avLst/>
            </a:prstGeom>
            <a:solidFill>
              <a:schemeClr val="accent6">
                <a:lumMod val="20000"/>
                <a:lumOff val="8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sp>
        <p:sp>
          <p:nvSpPr>
            <p:cNvPr id="17" name="圓角矩形 4"/>
            <p:cNvSpPr/>
            <p:nvPr/>
          </p:nvSpPr>
          <p:spPr>
            <a:xfrm>
              <a:off x="479041" y="-1087978"/>
              <a:ext cx="2394966" cy="7044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en-US" altLang="zh-TW"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H</a:t>
              </a:r>
              <a:r>
                <a:rPr lang="zh-TW" altLang="en-US" sz="21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、精實良善治理          </a:t>
              </a:r>
              <a:r>
                <a:rPr lang="en-US" altLang="zh-TW"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100.43</a:t>
              </a:r>
              <a:r>
                <a:rPr lang="zh-TW" altLang="en-US" sz="2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2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 name="文字方塊 1"/>
          <p:cNvSpPr txBox="1"/>
          <p:nvPr/>
        </p:nvSpPr>
        <p:spPr>
          <a:xfrm>
            <a:off x="750123" y="2814941"/>
            <a:ext cx="2525050" cy="2246769"/>
          </a:xfrm>
          <a:prstGeom prst="rect">
            <a:avLst/>
          </a:prstGeom>
          <a:noFill/>
        </p:spPr>
        <p:txBody>
          <a:bodyPr wrap="non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精進防疫防毒</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強化</a:t>
            </a:r>
            <a:r>
              <a:rPr lang="zh-TW" altLang="en-US" sz="2000" dirty="0">
                <a:solidFill>
                  <a:prstClr val="black"/>
                </a:solidFill>
                <a:latin typeface="微軟正黑體" panose="020B0604030504040204" pitchFamily="34" charset="-120"/>
                <a:ea typeface="微軟正黑體" panose="020B0604030504040204" pitchFamily="34" charset="-120"/>
              </a:rPr>
              <a:t>食品</a:t>
            </a:r>
            <a:r>
              <a:rPr lang="zh-TW" altLang="en-US" sz="2000" dirty="0" smtClean="0">
                <a:solidFill>
                  <a:prstClr val="black"/>
                </a:solidFill>
                <a:latin typeface="微軟正黑體" panose="020B0604030504040204" pitchFamily="34" charset="-120"/>
                <a:ea typeface="微軟正黑體" panose="020B0604030504040204" pitchFamily="34" charset="-120"/>
              </a:rPr>
              <a:t>衛生安全</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完善長照安寧</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鄰里交通改善</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提升消防裝備</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強化犯罪偵防</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endParaRPr lang="en-US" altLang="zh-TW" sz="2000" dirty="0" smtClean="0">
              <a:solidFill>
                <a:prstClr val="black"/>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754254" y="2814941"/>
            <a:ext cx="2260235" cy="1877437"/>
          </a:xfrm>
          <a:prstGeom prst="rect">
            <a:avLst/>
          </a:prstGeom>
          <a:noFill/>
        </p:spPr>
        <p:txBody>
          <a:bodyPr wrap="square" rtlCol="0">
            <a:spAutoFit/>
          </a:bodyPr>
          <a:lstStyle/>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參與式預算</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提升行政透明度</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dirty="0" smtClean="0">
                <a:solidFill>
                  <a:prstClr val="black"/>
                </a:solidFill>
                <a:latin typeface="微軟正黑體" panose="020B0604030504040204" pitchFamily="34" charset="-120"/>
                <a:ea typeface="微軟正黑體" panose="020B0604030504040204" pitchFamily="34" charset="-120"/>
              </a:rPr>
              <a:t>資料開放</a:t>
            </a:r>
            <a:endParaRPr lang="en-US" altLang="zh-TW" dirty="0" smtClean="0">
              <a:solidFill>
                <a:prstClr val="black"/>
              </a:solidFill>
              <a:latin typeface="微軟正黑體" panose="020B0604030504040204" pitchFamily="34" charset="-120"/>
              <a:ea typeface="微軟正黑體" panose="020B0604030504040204" pitchFamily="34" charset="-120"/>
            </a:endParaRPr>
          </a:p>
          <a:p>
            <a:pPr marL="442913" lvl="1" indent="-285750">
              <a:buFont typeface="Wingdings" panose="05000000000000000000" pitchFamily="2" charset="2"/>
              <a:buChar char="ü"/>
            </a:pPr>
            <a:r>
              <a:rPr lang="zh-TW" altLang="en-US" dirty="0" smtClean="0">
                <a:solidFill>
                  <a:prstClr val="black"/>
                </a:solidFill>
                <a:latin typeface="微軟正黑體" panose="020B0604030504040204" pitchFamily="34" charset="-120"/>
                <a:ea typeface="微軟正黑體" panose="020B0604030504040204" pitchFamily="34" charset="-120"/>
              </a:rPr>
              <a:t>公開上網</a:t>
            </a:r>
            <a:endParaRPr lang="en-US" altLang="zh-TW" dirty="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sz="2000" dirty="0" smtClean="0">
                <a:solidFill>
                  <a:prstClr val="black"/>
                </a:solidFill>
                <a:latin typeface="微軟正黑體" panose="020B0604030504040204" pitchFamily="34" charset="-120"/>
                <a:ea typeface="微軟正黑體" panose="020B0604030504040204" pitchFamily="34" charset="-120"/>
              </a:rPr>
              <a:t>債務還本</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grpSp>
        <p:nvGrpSpPr>
          <p:cNvPr id="18" name="Group 524"/>
          <p:cNvGrpSpPr>
            <a:grpSpLocks/>
          </p:cNvGrpSpPr>
          <p:nvPr/>
        </p:nvGrpSpPr>
        <p:grpSpPr bwMode="auto">
          <a:xfrm>
            <a:off x="226211" y="365607"/>
            <a:ext cx="6145989" cy="749086"/>
            <a:chOff x="980" y="851"/>
            <a:chExt cx="4492" cy="827"/>
          </a:xfrm>
          <a:solidFill>
            <a:schemeClr val="accent6">
              <a:lumMod val="20000"/>
              <a:lumOff val="80000"/>
            </a:schemeClr>
          </a:solidFill>
        </p:grpSpPr>
        <p:sp>
          <p:nvSpPr>
            <p:cNvPr id="19"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20"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solidFill>
                  <a:prstClr val="black"/>
                </a:solidFill>
              </a:endParaRPr>
            </a:p>
          </p:txBody>
        </p:sp>
      </p:grpSp>
      <p:sp>
        <p:nvSpPr>
          <p:cNvPr id="21" name="矩形 20"/>
          <p:cNvSpPr/>
          <p:nvPr/>
        </p:nvSpPr>
        <p:spPr>
          <a:xfrm>
            <a:off x="209888" y="478540"/>
            <a:ext cx="7314440" cy="523220"/>
          </a:xfrm>
          <a:prstGeom prst="rect">
            <a:avLst/>
          </a:prstGeom>
        </p:spPr>
        <p:txBody>
          <a:bodyPr wrap="square">
            <a:spAutoFit/>
          </a:bodyPr>
          <a:lstStyle/>
          <a:p>
            <a:pPr indent="92075"/>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二、總預算</a:t>
            </a:r>
            <a:r>
              <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案與府層級優先施政</a:t>
            </a:r>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項目</a:t>
            </a:r>
            <a:endParaRPr lang="zh-TW" altLang="zh-TW"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16539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2"/>
          <p:cNvSpPr txBox="1">
            <a:spLocks/>
          </p:cNvSpPr>
          <p:nvPr/>
        </p:nvSpPr>
        <p:spPr>
          <a:xfrm>
            <a:off x="3028950" y="6530924"/>
            <a:ext cx="3086100" cy="365125"/>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93DC-38C4-448B-BB12-31B4DB377945}" type="slidenum">
              <a:rPr lang="en-US" altLang="zh-TW" smtClean="0">
                <a:solidFill>
                  <a:prstClr val="black">
                    <a:tint val="75000"/>
                  </a:prstClr>
                </a:solidFill>
              </a:rPr>
              <a:pPr/>
              <a:t>6</a:t>
            </a:fld>
            <a:endParaRPr lang="en-US" altLang="zh-TW" dirty="0">
              <a:solidFill>
                <a:prstClr val="black">
                  <a:tint val="75000"/>
                </a:prstClr>
              </a:solidFill>
            </a:endParaRPr>
          </a:p>
        </p:txBody>
      </p:sp>
      <p:sp>
        <p:nvSpPr>
          <p:cNvPr id="2" name="矩形 1"/>
          <p:cNvSpPr/>
          <p:nvPr/>
        </p:nvSpPr>
        <p:spPr>
          <a:xfrm>
            <a:off x="433142" y="1700808"/>
            <a:ext cx="8277716" cy="3802901"/>
          </a:xfrm>
          <a:prstGeom prst="rect">
            <a:avLst/>
          </a:prstGeom>
        </p:spPr>
        <p:txBody>
          <a:bodyPr wrap="square">
            <a:spAutoFit/>
          </a:bodyPr>
          <a:lstStyle/>
          <a:p>
            <a:pPr marL="457200" indent="-457200" algn="just">
              <a:lnSpc>
                <a:spcPts val="4000"/>
              </a:lnSpc>
              <a:spcBef>
                <a:spcPts val="600"/>
              </a:spcBef>
              <a:buFont typeface="Wingdings" panose="05000000000000000000" pitchFamily="2" charset="2"/>
              <a:buChar char="n"/>
              <a:defRPr/>
            </a:pPr>
            <a:r>
              <a:rPr lang="zh-TW" altLang="en-US" sz="2800" b="1" dirty="0">
                <a:solidFill>
                  <a:prstClr val="black"/>
                </a:solidFill>
                <a:latin typeface="微軟正黑體" panose="020B0604030504040204" pitchFamily="34" charset="-120"/>
                <a:ea typeface="微軟正黑體" panose="020B0604030504040204" pitchFamily="34" charset="-120"/>
              </a:rPr>
              <a:t>歲入</a:t>
            </a:r>
            <a:r>
              <a:rPr lang="zh-TW" altLang="en-US" sz="2800" dirty="0">
                <a:solidFill>
                  <a:prstClr val="black"/>
                </a:solidFill>
                <a:latin typeface="微軟正黑體" panose="020B0604030504040204" pitchFamily="34" charset="-120"/>
                <a:ea typeface="微軟正黑體" panose="020B0604030504040204" pitchFamily="34" charset="-120"/>
              </a:rPr>
              <a:t>計列</a:t>
            </a:r>
            <a:r>
              <a:rPr lang="en-US" altLang="zh-TW" sz="2800" dirty="0">
                <a:solidFill>
                  <a:prstClr val="black"/>
                </a:solidFill>
                <a:latin typeface="微軟正黑體" panose="020B0604030504040204" pitchFamily="34" charset="-120"/>
                <a:ea typeface="微軟正黑體" panose="020B0604030504040204" pitchFamily="34" charset="-120"/>
              </a:rPr>
              <a:t>1,648.55</a:t>
            </a:r>
            <a:r>
              <a:rPr lang="zh-TW" altLang="en-US" sz="2800" dirty="0">
                <a:solidFill>
                  <a:prstClr val="black"/>
                </a:solidFill>
                <a:latin typeface="微軟正黑體" panose="020B0604030504040204" pitchFamily="34" charset="-120"/>
                <a:ea typeface="微軟正黑體" panose="020B0604030504040204" pitchFamily="34" charset="-120"/>
              </a:rPr>
              <a:t>億元，</a:t>
            </a:r>
            <a:r>
              <a:rPr lang="zh-TW" altLang="zh-TW" sz="2800" dirty="0">
                <a:solidFill>
                  <a:prstClr val="black"/>
                </a:solidFill>
                <a:latin typeface="微軟正黑體" panose="020B0604030504040204" pitchFamily="34" charset="-120"/>
                <a:ea typeface="微軟正黑體" panose="020B0604030504040204" pitchFamily="34" charset="-120"/>
              </a:rPr>
              <a:t>較上年度</a:t>
            </a:r>
            <a:r>
              <a:rPr lang="zh-TW" altLang="en-US" sz="2800" dirty="0">
                <a:solidFill>
                  <a:prstClr val="black"/>
                </a:solidFill>
                <a:latin typeface="微軟正黑體" panose="020B0604030504040204" pitchFamily="34" charset="-120"/>
                <a:ea typeface="微軟正黑體" panose="020B0604030504040204" pitchFamily="34" charset="-120"/>
              </a:rPr>
              <a:t>增加</a:t>
            </a:r>
            <a:r>
              <a:rPr lang="en-US" altLang="zh-TW" sz="2800" dirty="0">
                <a:solidFill>
                  <a:prstClr val="black"/>
                </a:solidFill>
                <a:latin typeface="微軟正黑體" panose="020B0604030504040204" pitchFamily="34" charset="-120"/>
                <a:ea typeface="微軟正黑體" panose="020B0604030504040204" pitchFamily="34" charset="-120"/>
              </a:rPr>
              <a:t>39.92</a:t>
            </a:r>
            <a:r>
              <a:rPr lang="zh-TW" altLang="en-US" sz="2800" dirty="0">
                <a:solidFill>
                  <a:prstClr val="black"/>
                </a:solidFill>
                <a:latin typeface="微軟正黑體" panose="020B0604030504040204" pitchFamily="34" charset="-120"/>
                <a:ea typeface="微軟正黑體" panose="020B0604030504040204" pitchFamily="34" charset="-120"/>
              </a:rPr>
              <a:t>億元，正</a:t>
            </a:r>
            <a:r>
              <a:rPr lang="zh-TW" altLang="zh-TW" sz="2800" dirty="0">
                <a:solidFill>
                  <a:prstClr val="black"/>
                </a:solidFill>
                <a:latin typeface="微軟正黑體" panose="020B0604030504040204" pitchFamily="34" charset="-120"/>
                <a:ea typeface="微軟正黑體" panose="020B0604030504040204" pitchFamily="34" charset="-120"/>
              </a:rPr>
              <a:t>成長</a:t>
            </a:r>
            <a:r>
              <a:rPr lang="en-US" altLang="zh-TW" sz="2800" dirty="0">
                <a:solidFill>
                  <a:prstClr val="black"/>
                </a:solidFill>
                <a:latin typeface="微軟正黑體" panose="020B0604030504040204" pitchFamily="34" charset="-120"/>
                <a:ea typeface="微軟正黑體" panose="020B0604030504040204" pitchFamily="34" charset="-120"/>
              </a:rPr>
              <a:t>2.48</a:t>
            </a:r>
            <a:r>
              <a:rPr lang="zh-TW" altLang="zh-TW" sz="2800" dirty="0">
                <a:solidFill>
                  <a:prstClr val="black"/>
                </a:solidFill>
                <a:latin typeface="微軟正黑體" panose="020B0604030504040204" pitchFamily="34" charset="-120"/>
                <a:ea typeface="微軟正黑體" panose="020B0604030504040204" pitchFamily="34" charset="-120"/>
              </a:rPr>
              <a:t>％</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457200" indent="-457200" algn="just">
              <a:lnSpc>
                <a:spcPts val="4000"/>
              </a:lnSpc>
              <a:spcBef>
                <a:spcPts val="600"/>
              </a:spcBef>
              <a:buFont typeface="Wingdings" panose="05000000000000000000" pitchFamily="2" charset="2"/>
              <a:buChar char="n"/>
              <a:defRPr/>
            </a:pPr>
            <a:r>
              <a:rPr lang="zh-TW" altLang="en-US" sz="2800" b="1" dirty="0">
                <a:solidFill>
                  <a:prstClr val="black"/>
                </a:solidFill>
                <a:latin typeface="微軟正黑體" panose="020B0604030504040204" pitchFamily="34" charset="-120"/>
                <a:ea typeface="微軟正黑體" panose="020B0604030504040204" pitchFamily="34" charset="-120"/>
              </a:rPr>
              <a:t>歲出</a:t>
            </a:r>
            <a:r>
              <a:rPr lang="zh-TW" altLang="en-US" sz="2800" dirty="0">
                <a:solidFill>
                  <a:prstClr val="black"/>
                </a:solidFill>
                <a:latin typeface="微軟正黑體" panose="020B0604030504040204" pitchFamily="34" charset="-120"/>
                <a:ea typeface="微軟正黑體" panose="020B0604030504040204" pitchFamily="34" charset="-120"/>
              </a:rPr>
              <a:t>計列</a:t>
            </a:r>
            <a:r>
              <a:rPr lang="en-US" altLang="zh-TW" sz="2800" dirty="0">
                <a:solidFill>
                  <a:prstClr val="black"/>
                </a:solidFill>
                <a:latin typeface="微軟正黑體" panose="020B0604030504040204" pitchFamily="34" charset="-120"/>
                <a:ea typeface="微軟正黑體" panose="020B0604030504040204" pitchFamily="34" charset="-120"/>
              </a:rPr>
              <a:t>1,746.32</a:t>
            </a:r>
            <a:r>
              <a:rPr lang="zh-TW" altLang="en-US" sz="2800" dirty="0">
                <a:solidFill>
                  <a:prstClr val="black"/>
                </a:solidFill>
                <a:latin typeface="微軟正黑體" panose="020B0604030504040204" pitchFamily="34" charset="-120"/>
                <a:ea typeface="微軟正黑體" panose="020B0604030504040204" pitchFamily="34" charset="-120"/>
              </a:rPr>
              <a:t>億元，較上年度增加</a:t>
            </a:r>
            <a:r>
              <a:rPr lang="en-US" altLang="zh-TW" sz="2800" dirty="0">
                <a:solidFill>
                  <a:prstClr val="black"/>
                </a:solidFill>
                <a:latin typeface="微軟正黑體" panose="020B0604030504040204" pitchFamily="34" charset="-120"/>
                <a:ea typeface="微軟正黑體" panose="020B0604030504040204" pitchFamily="34" charset="-120"/>
              </a:rPr>
              <a:t>88.73</a:t>
            </a:r>
            <a:r>
              <a:rPr lang="zh-TW" altLang="en-US" sz="2800" dirty="0">
                <a:solidFill>
                  <a:prstClr val="black"/>
                </a:solidFill>
                <a:latin typeface="微軟正黑體" panose="020B0604030504040204" pitchFamily="34" charset="-120"/>
                <a:ea typeface="微軟正黑體" panose="020B0604030504040204" pitchFamily="34" charset="-120"/>
              </a:rPr>
              <a:t>億元，正成長</a:t>
            </a:r>
            <a:r>
              <a:rPr lang="en-US" altLang="zh-TW" sz="2800" dirty="0">
                <a:solidFill>
                  <a:prstClr val="black"/>
                </a:solidFill>
                <a:latin typeface="微軟正黑體" panose="020B0604030504040204" pitchFamily="34" charset="-120"/>
                <a:ea typeface="微軟正黑體" panose="020B0604030504040204" pitchFamily="34" charset="-120"/>
              </a:rPr>
              <a:t>5.35</a:t>
            </a:r>
            <a:r>
              <a:rPr lang="en-US" altLang="zh-TW" sz="2800" dirty="0" smtClean="0">
                <a:solidFill>
                  <a:prstClr val="black"/>
                </a:solidFill>
                <a:latin typeface="微軟正黑體" panose="020B0604030504040204" pitchFamily="34" charset="-120"/>
                <a:ea typeface="微軟正黑體" panose="020B0604030504040204" pitchFamily="34" charset="-120"/>
              </a:rPr>
              <a:t>%</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457200" indent="-457200" algn="just">
              <a:lnSpc>
                <a:spcPts val="4000"/>
              </a:lnSpc>
              <a:spcBef>
                <a:spcPts val="600"/>
              </a:spcBef>
              <a:buFont typeface="Wingdings" panose="05000000000000000000" pitchFamily="2" charset="2"/>
              <a:buChar char="n"/>
              <a:defRPr/>
            </a:pPr>
            <a:r>
              <a:rPr lang="zh-TW" altLang="en-US" sz="2800" b="1" dirty="0">
                <a:solidFill>
                  <a:prstClr val="black"/>
                </a:solidFill>
                <a:latin typeface="微軟正黑體" panose="020B0604030504040204" pitchFamily="34" charset="-120"/>
                <a:ea typeface="微軟正黑體" panose="020B0604030504040204" pitchFamily="34" charset="-120"/>
              </a:rPr>
              <a:t>差短</a:t>
            </a:r>
            <a:r>
              <a:rPr lang="en-US" altLang="zh-TW" sz="2800" dirty="0" smtClean="0">
                <a:solidFill>
                  <a:prstClr val="black"/>
                </a:solidFill>
                <a:latin typeface="微軟正黑體" panose="020B0604030504040204" pitchFamily="34" charset="-120"/>
                <a:ea typeface="微軟正黑體" panose="020B0604030504040204" pitchFamily="34" charset="-120"/>
              </a:rPr>
              <a:t>97.77</a:t>
            </a:r>
            <a:r>
              <a:rPr lang="zh-TW" altLang="en-US" sz="2800" dirty="0" smtClean="0">
                <a:solidFill>
                  <a:prstClr val="black"/>
                </a:solidFill>
                <a:latin typeface="微軟正黑體" panose="020B0604030504040204" pitchFamily="34" charset="-120"/>
                <a:ea typeface="微軟正黑體" panose="020B0604030504040204" pitchFamily="34" charset="-120"/>
              </a:rPr>
              <a:t>億元，連同債務還本</a:t>
            </a:r>
            <a:r>
              <a:rPr lang="en-US" altLang="zh-TW" sz="2800" dirty="0" smtClean="0">
                <a:solidFill>
                  <a:prstClr val="black"/>
                </a:solidFill>
                <a:latin typeface="微軟正黑體" panose="020B0604030504040204" pitchFamily="34" charset="-120"/>
                <a:ea typeface="微軟正黑體" panose="020B0604030504040204" pitchFamily="34" charset="-120"/>
              </a:rPr>
              <a:t>100</a:t>
            </a:r>
            <a:r>
              <a:rPr lang="zh-TW" altLang="en-US" sz="2800" dirty="0" smtClean="0">
                <a:solidFill>
                  <a:prstClr val="black"/>
                </a:solidFill>
                <a:latin typeface="微軟正黑體" panose="020B0604030504040204" pitchFamily="34" charset="-120"/>
                <a:ea typeface="微軟正黑體" panose="020B0604030504040204" pitchFamily="34" charset="-120"/>
              </a:rPr>
              <a:t>億</a:t>
            </a:r>
            <a:r>
              <a:rPr lang="zh-TW" altLang="en-US" sz="2800" dirty="0">
                <a:solidFill>
                  <a:prstClr val="black"/>
                </a:solidFill>
                <a:latin typeface="微軟正黑體" panose="020B0604030504040204" pitchFamily="34" charset="-120"/>
                <a:ea typeface="微軟正黑體" panose="020B0604030504040204" pitchFamily="34" charset="-120"/>
              </a:rPr>
              <a:t>元</a:t>
            </a:r>
            <a:r>
              <a:rPr lang="zh-TW" altLang="en-US" sz="2800" dirty="0" smtClean="0">
                <a:solidFill>
                  <a:prstClr val="black"/>
                </a:solidFill>
                <a:latin typeface="微軟正黑體" panose="020B0604030504040204" pitchFamily="34" charset="-120"/>
                <a:ea typeface="微軟正黑體" panose="020B0604030504040204" pitchFamily="34" charset="-120"/>
              </a:rPr>
              <a:t>，尚</a:t>
            </a:r>
            <a:r>
              <a:rPr lang="zh-TW" altLang="en-US" sz="2800" dirty="0">
                <a:solidFill>
                  <a:prstClr val="black"/>
                </a:solidFill>
                <a:latin typeface="微軟正黑體" panose="020B0604030504040204" pitchFamily="34" charset="-120"/>
                <a:ea typeface="微軟正黑體" panose="020B0604030504040204" pitchFamily="34" charset="-120"/>
              </a:rPr>
              <a:t>須融資</a:t>
            </a:r>
            <a:r>
              <a:rPr lang="zh-TW" altLang="en-US" sz="2800" dirty="0" smtClean="0">
                <a:solidFill>
                  <a:prstClr val="black"/>
                </a:solidFill>
                <a:latin typeface="微軟正黑體" panose="020B0604030504040204" pitchFamily="34" charset="-120"/>
                <a:ea typeface="微軟正黑體" panose="020B0604030504040204" pitchFamily="34" charset="-120"/>
              </a:rPr>
              <a:t>調度</a:t>
            </a:r>
            <a:r>
              <a:rPr lang="en-US" altLang="zh-TW" sz="2800" dirty="0" smtClean="0">
                <a:solidFill>
                  <a:prstClr val="black"/>
                </a:solidFill>
                <a:latin typeface="微軟正黑體" panose="020B0604030504040204" pitchFamily="34" charset="-120"/>
                <a:ea typeface="微軟正黑體" panose="020B0604030504040204" pitchFamily="34" charset="-120"/>
              </a:rPr>
              <a:t>197.77</a:t>
            </a:r>
            <a:r>
              <a:rPr lang="zh-TW" altLang="en-US" sz="2800" dirty="0" smtClean="0">
                <a:solidFill>
                  <a:prstClr val="black"/>
                </a:solidFill>
                <a:latin typeface="微軟正黑體" panose="020B0604030504040204" pitchFamily="34" charset="-120"/>
                <a:ea typeface="微軟正黑體" panose="020B0604030504040204" pitchFamily="34" charset="-120"/>
              </a:rPr>
              <a:t>億</a:t>
            </a:r>
            <a:r>
              <a:rPr lang="zh-TW" altLang="en-US" sz="2800" dirty="0">
                <a:solidFill>
                  <a:prstClr val="black"/>
                </a:solidFill>
                <a:latin typeface="微軟正黑體" panose="020B0604030504040204" pitchFamily="34" charset="-120"/>
                <a:ea typeface="微軟正黑體" panose="020B0604030504040204" pitchFamily="34" charset="-120"/>
              </a:rPr>
              <a:t>元，</a:t>
            </a:r>
            <a:r>
              <a:rPr lang="zh-TW" altLang="en-US" sz="2800" dirty="0" smtClean="0">
                <a:solidFill>
                  <a:prstClr val="black"/>
                </a:solidFill>
                <a:latin typeface="微軟正黑體" panose="020B0604030504040204" pitchFamily="34" charset="-120"/>
                <a:ea typeface="微軟正黑體" panose="020B0604030504040204" pitchFamily="34" charset="-120"/>
              </a:rPr>
              <a:t>全數移用</a:t>
            </a:r>
            <a:r>
              <a:rPr lang="zh-TW" altLang="en-US" sz="2800" dirty="0">
                <a:solidFill>
                  <a:prstClr val="black"/>
                </a:solidFill>
                <a:latin typeface="微軟正黑體" panose="020B0604030504040204" pitchFamily="34" charset="-120"/>
                <a:ea typeface="微軟正黑體" panose="020B0604030504040204" pitchFamily="34" charset="-120"/>
              </a:rPr>
              <a:t>以前年度歲計</a:t>
            </a:r>
            <a:r>
              <a:rPr lang="zh-TW" altLang="en-US" sz="2800" dirty="0" smtClean="0">
                <a:solidFill>
                  <a:prstClr val="black"/>
                </a:solidFill>
                <a:latin typeface="微軟正黑體" panose="020B0604030504040204" pitchFamily="34" charset="-120"/>
                <a:ea typeface="微軟正黑體" panose="020B0604030504040204" pitchFamily="34" charset="-120"/>
              </a:rPr>
              <a:t>賸餘彌</a:t>
            </a:r>
            <a:r>
              <a:rPr lang="zh-TW" altLang="en-US" sz="2800" dirty="0">
                <a:solidFill>
                  <a:prstClr val="black"/>
                </a:solidFill>
                <a:latin typeface="微軟正黑體" panose="020B0604030504040204" pitchFamily="34" charset="-120"/>
                <a:ea typeface="微軟正黑體" panose="020B0604030504040204" pitchFamily="34" charset="-120"/>
              </a:rPr>
              <a:t>平</a:t>
            </a:r>
            <a:r>
              <a:rPr lang="zh-TW" altLang="en-US" sz="2800" dirty="0" smtClean="0">
                <a:solidFill>
                  <a:prstClr val="black"/>
                </a:solidFill>
                <a:latin typeface="微軟正黑體" panose="020B0604030504040204" pitchFamily="34" charset="-120"/>
                <a:ea typeface="微軟正黑體" panose="020B0604030504040204" pitchFamily="34" charset="-120"/>
              </a:rPr>
              <a:t>。</a:t>
            </a:r>
            <a:r>
              <a:rPr lang="zh-TW" altLang="en-US" sz="3200" b="1" u="sng" dirty="0">
                <a:solidFill>
                  <a:prstClr val="black"/>
                </a:solidFill>
                <a:latin typeface="微軟正黑體" panose="020B0604030504040204" pitchFamily="34" charset="-120"/>
                <a:ea typeface="微軟正黑體" panose="020B0604030504040204" pitchFamily="34" charset="-120"/>
              </a:rPr>
              <a:t>無須舉債</a:t>
            </a:r>
            <a:r>
              <a:rPr lang="zh-TW" altLang="en-US" sz="3200" b="1" u="sng" dirty="0" smtClean="0">
                <a:solidFill>
                  <a:prstClr val="black"/>
                </a:solidFill>
                <a:latin typeface="微軟正黑體" panose="020B0604030504040204" pitchFamily="34" charset="-120"/>
                <a:ea typeface="微軟正黑體" panose="020B0604030504040204" pitchFamily="34" charset="-120"/>
              </a:rPr>
              <a:t>！</a:t>
            </a:r>
            <a:endParaRPr lang="en-US" altLang="zh-TW" sz="2800" dirty="0">
              <a:solidFill>
                <a:prstClr val="black"/>
              </a:solidFill>
              <a:latin typeface="微軟正黑體" panose="020B0604030504040204" pitchFamily="34" charset="-120"/>
              <a:ea typeface="微軟正黑體" panose="020B0604030504040204" pitchFamily="34" charset="-120"/>
            </a:endParaRPr>
          </a:p>
        </p:txBody>
      </p:sp>
      <p:grpSp>
        <p:nvGrpSpPr>
          <p:cNvPr id="9" name="Group 524"/>
          <p:cNvGrpSpPr>
            <a:grpSpLocks/>
          </p:cNvGrpSpPr>
          <p:nvPr/>
        </p:nvGrpSpPr>
        <p:grpSpPr bwMode="auto">
          <a:xfrm>
            <a:off x="310196" y="836712"/>
            <a:ext cx="5629956" cy="749086"/>
            <a:chOff x="980" y="851"/>
            <a:chExt cx="4492" cy="827"/>
          </a:xfrm>
          <a:solidFill>
            <a:schemeClr val="accent6">
              <a:lumMod val="20000"/>
              <a:lumOff val="80000"/>
            </a:schemeClr>
          </a:solidFill>
        </p:grpSpPr>
        <p:sp>
          <p:nvSpPr>
            <p:cNvPr id="11"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
          <p:nvSpPr>
            <p:cNvPr id="12"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solidFill>
                  <a:prstClr val="black"/>
                </a:solidFill>
              </a:endParaRPr>
            </a:p>
          </p:txBody>
        </p:sp>
      </p:grpSp>
      <p:sp>
        <p:nvSpPr>
          <p:cNvPr id="13" name="Text Box 23"/>
          <p:cNvSpPr txBox="1">
            <a:spLocks noChangeArrowheads="1"/>
          </p:cNvSpPr>
          <p:nvPr/>
        </p:nvSpPr>
        <p:spPr bwMode="auto">
          <a:xfrm>
            <a:off x="601662" y="962904"/>
            <a:ext cx="794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defRPr/>
            </a:pPr>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28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年度本市地方總預算案</a:t>
            </a:r>
            <a:endParaRPr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Text Box 23"/>
          <p:cNvSpPr txBox="1">
            <a:spLocks noChangeArrowheads="1"/>
          </p:cNvSpPr>
          <p:nvPr/>
        </p:nvSpPr>
        <p:spPr bwMode="auto">
          <a:xfrm>
            <a:off x="-180528" y="103188"/>
            <a:ext cx="8064896" cy="7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ts val="5000"/>
              </a:lnSpc>
              <a:spcBef>
                <a:spcPct val="50000"/>
              </a:spcBef>
              <a:defRPr/>
            </a:pPr>
            <a:r>
              <a:rPr lang="zh-TW" altLang="en-US" sz="3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貳</a:t>
            </a:r>
            <a:r>
              <a:rPr lang="en-US" altLang="zh-TW" sz="36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107</a:t>
            </a:r>
            <a:r>
              <a:rPr lang="zh-TW" altLang="en-US" sz="3600" b="1"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年度地方總預算案籌編</a:t>
            </a:r>
            <a:r>
              <a:rPr lang="zh-TW" altLang="en-US" sz="3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情形</a:t>
            </a:r>
          </a:p>
        </p:txBody>
      </p:sp>
    </p:spTree>
    <p:extLst>
      <p:ext uri="{BB962C8B-B14F-4D97-AF65-F5344CB8AC3E}">
        <p14:creationId xmlns:p14="http://schemas.microsoft.com/office/powerpoint/2010/main" val="2335918995"/>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24"/>
          <p:cNvGrpSpPr>
            <a:grpSpLocks/>
          </p:cNvGrpSpPr>
          <p:nvPr/>
        </p:nvGrpSpPr>
        <p:grpSpPr bwMode="auto">
          <a:xfrm>
            <a:off x="251520" y="231642"/>
            <a:ext cx="8523608" cy="1489518"/>
            <a:chOff x="980" y="851"/>
            <a:chExt cx="4492" cy="827"/>
          </a:xfrm>
          <a:solidFill>
            <a:schemeClr val="accent6">
              <a:lumMod val="20000"/>
              <a:lumOff val="80000"/>
            </a:schemeClr>
          </a:solidFill>
        </p:grpSpPr>
        <p:sp>
          <p:nvSpPr>
            <p:cNvPr id="13"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p>
          </p:txBody>
        </p:sp>
      </p:grpSp>
      <p:sp>
        <p:nvSpPr>
          <p:cNvPr id="4" name="矩形 3"/>
          <p:cNvSpPr/>
          <p:nvPr/>
        </p:nvSpPr>
        <p:spPr>
          <a:xfrm>
            <a:off x="422515" y="336165"/>
            <a:ext cx="8388110" cy="1384995"/>
          </a:xfrm>
          <a:prstGeom prst="rect">
            <a:avLst/>
          </a:prstGeom>
        </p:spPr>
        <p:txBody>
          <a:bodyPr wrap="square">
            <a:spAutoFit/>
          </a:bodyPr>
          <a:lstStyle/>
          <a:p>
            <a:pPr marL="715963" lvl="0" indent="-715963" algn="just" hangingPunct="0"/>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總預算</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案無需舉債，僅特別預算依前已審議通過預算編列舉債數</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，債務</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還本</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編列</a:t>
            </a:r>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100</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元，</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較上年度增編</a:t>
            </a:r>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元</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，整體債務持續獲得</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有效控制</a:t>
            </a:r>
            <a:endParaRPr lang="zh-TW" altLang="zh-TW"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1"/>
          </p:nvPr>
        </p:nvSpPr>
        <p:spPr/>
        <p:txBody>
          <a:bodyPr/>
          <a:lstStyle/>
          <a:p>
            <a:fld id="{7CFA93DC-38C4-448B-BB12-31B4DB377945}" type="slidenum">
              <a:rPr lang="en-US" altLang="zh-TW" smtClean="0"/>
              <a:pPr/>
              <a:t>7</a:t>
            </a:fld>
            <a:endParaRPr lang="en-US" altLang="zh-TW"/>
          </a:p>
        </p:txBody>
      </p:sp>
      <p:sp>
        <p:nvSpPr>
          <p:cNvPr id="11" name="矩形 10"/>
          <p:cNvSpPr/>
          <p:nvPr/>
        </p:nvSpPr>
        <p:spPr>
          <a:xfrm>
            <a:off x="611560" y="1916832"/>
            <a:ext cx="7920880" cy="3445943"/>
          </a:xfrm>
          <a:prstGeom prst="rect">
            <a:avLst/>
          </a:prstGeom>
        </p:spPr>
        <p:txBody>
          <a:bodyPr wrap="square">
            <a:spAutoFit/>
          </a:bodyPr>
          <a:lstStyle/>
          <a:p>
            <a:pPr marL="457200" indent="-457200" algn="just">
              <a:lnSpc>
                <a:spcPts val="3200"/>
              </a:lnSpc>
              <a:spcBef>
                <a:spcPts val="400"/>
              </a:spcBef>
              <a:spcAft>
                <a:spcPts val="400"/>
              </a:spcAft>
              <a:buFont typeface="Wingdings" panose="05000000000000000000" pitchFamily="2" charset="2"/>
              <a:buChar char="n"/>
            </a:pP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年度編列債務還本</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100</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億元，較上年度</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增編</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億元</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，占稅課收入</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1,224.01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億元之</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8.17%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，為</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本府近</a:t>
            </a:r>
            <a:r>
              <a:rPr lang="en-US" altLang="zh-TW" sz="2400" b="1" u="sng" dirty="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年來最高</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，較公共債務法所定債務還本應以當年度稅課收入至少</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5% (61.20</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億元</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編列之最低水準，多還</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38.80</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元</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49263" indent="-449263" algn="just">
              <a:lnSpc>
                <a:spcPts val="3200"/>
              </a:lnSpc>
              <a:spcBef>
                <a:spcPts val="400"/>
              </a:spcBef>
              <a:spcAft>
                <a:spcPts val="400"/>
              </a:spcAft>
              <a:buFont typeface="Wingdings" panose="05000000000000000000" pitchFamily="2" charset="2"/>
              <a:buChar char="n"/>
            </a:pP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以上</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債務</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還本</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100</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元，與特別預算舉債</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數</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18.05</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元相抵，預估</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年度</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債務將</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減少</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81.95</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億</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元，使整體債務持續獲得有效</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控制</a:t>
            </a:r>
            <a:endPar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8066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1"/>
          </p:nvPr>
        </p:nvSpPr>
        <p:spPr>
          <a:xfrm>
            <a:off x="3049246" y="6489065"/>
            <a:ext cx="3086100" cy="365125"/>
          </a:xfrm>
        </p:spPr>
        <p:txBody>
          <a:bodyPr/>
          <a:lstStyle/>
          <a:p>
            <a:fld id="{7CFA93DC-38C4-448B-BB12-31B4DB377945}" type="slidenum">
              <a:rPr lang="en-US" altLang="zh-TW" smtClean="0">
                <a:solidFill>
                  <a:prstClr val="black">
                    <a:tint val="75000"/>
                  </a:prstClr>
                </a:solidFill>
              </a:rPr>
              <a:pPr/>
              <a:t>8</a:t>
            </a:fld>
            <a:endParaRPr lang="en-US" altLang="zh-TW" dirty="0">
              <a:solidFill>
                <a:prstClr val="black">
                  <a:tint val="75000"/>
                </a:prstClr>
              </a:solidFill>
            </a:endParaRPr>
          </a:p>
        </p:txBody>
      </p:sp>
      <p:sp>
        <p:nvSpPr>
          <p:cNvPr id="9" name="矩形 8"/>
          <p:cNvSpPr/>
          <p:nvPr/>
        </p:nvSpPr>
        <p:spPr>
          <a:xfrm>
            <a:off x="652221" y="1845619"/>
            <a:ext cx="8097264" cy="2323713"/>
          </a:xfrm>
          <a:prstGeom prst="rect">
            <a:avLst/>
          </a:prstGeom>
        </p:spPr>
        <p:txBody>
          <a:bodyPr wrap="square">
            <a:spAutoFit/>
          </a:bodyPr>
          <a:lstStyle/>
          <a:p>
            <a:pPr marL="449263" indent="-449263" algn="just">
              <a:lnSpc>
                <a:spcPts val="2700"/>
              </a:lnSpc>
              <a:spcBef>
                <a:spcPts val="600"/>
              </a:spcBef>
              <a:spcAft>
                <a:spcPts val="600"/>
              </a:spcAft>
              <a:buFont typeface="Wingdings" panose="05000000000000000000" pitchFamily="2" charset="2"/>
              <a:buChar char="n"/>
            </a:pP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經常</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收入計列</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1,640.81</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億元，與經常支出</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1,423.91</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億元相較，計賸餘</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216.90</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億元，可移充資本支出之</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財源</a:t>
            </a:r>
            <a:endPar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449263" indent="-449263" algn="just">
              <a:lnSpc>
                <a:spcPts val="2700"/>
              </a:lnSpc>
              <a:spcBef>
                <a:spcPts val="600"/>
              </a:spcBef>
              <a:spcAft>
                <a:spcPts val="600"/>
              </a:spcAft>
              <a:buFont typeface="Wingdings" panose="05000000000000000000" pitchFamily="2" charset="2"/>
              <a:buChar char="n"/>
            </a:pP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為</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健全都市發展，建構完善基礎</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建設及</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持續推動</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公宅</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興建等施政目標，</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年度總預算案資本</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支出經費</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編列</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322.41</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較上年度</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增加</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49.98</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元</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，若</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加上捷運特別</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預算編列</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106.76</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元</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，共</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429.17</a:t>
            </a:r>
            <a:r>
              <a:rPr lang="zh-TW" altLang="en-US" sz="2200" dirty="0" smtClean="0">
                <a:latin typeface="Times New Roman" panose="02020603050405020304" pitchFamily="18" charset="0"/>
                <a:ea typeface="微軟正黑體" panose="020B0604030504040204" pitchFamily="34" charset="-120"/>
                <a:cs typeface="Times New Roman" panose="02020603050405020304" pitchFamily="18" charset="0"/>
              </a:rPr>
              <a:t>億元</a:t>
            </a:r>
            <a:r>
              <a:rPr lang="en-US" altLang="zh-TW" sz="2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占總預算案及特別預算歲出比率</a:t>
            </a:r>
            <a:r>
              <a:rPr lang="en-US" altLang="zh-TW" sz="2200" smtClean="0">
                <a:latin typeface="Times New Roman" panose="02020603050405020304" pitchFamily="18" charset="0"/>
                <a:ea typeface="微軟正黑體" panose="020B0604030504040204" pitchFamily="34" charset="-120"/>
                <a:cs typeface="Times New Roman" panose="02020603050405020304" pitchFamily="18" charset="0"/>
              </a:rPr>
              <a:t>23.16%)</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Text Box 5"/>
          <p:cNvSpPr txBox="1">
            <a:spLocks noChangeArrowheads="1"/>
          </p:cNvSpPr>
          <p:nvPr/>
        </p:nvSpPr>
        <p:spPr bwMode="auto">
          <a:xfrm>
            <a:off x="908823" y="4437112"/>
            <a:ext cx="7840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defRPr/>
            </a:pPr>
            <a:r>
              <a:rPr lang="en-US" altLang="zh-TW" sz="2000" b="1" dirty="0" smtClean="0">
                <a:solidFill>
                  <a:srgbClr val="115964"/>
                </a:solidFill>
                <a:latin typeface="微軟正黑體" panose="020B0604030504040204" pitchFamily="34" charset="-120"/>
                <a:ea typeface="微軟正黑體" panose="020B0604030504040204" pitchFamily="34" charset="-120"/>
              </a:rPr>
              <a:t>102-107</a:t>
            </a:r>
            <a:r>
              <a:rPr lang="zh-TW" altLang="en-US" sz="2000" b="1" dirty="0" smtClean="0">
                <a:solidFill>
                  <a:srgbClr val="115964"/>
                </a:solidFill>
                <a:latin typeface="微軟正黑體" panose="020B0604030504040204" pitchFamily="34" charset="-120"/>
                <a:ea typeface="微軟正黑體" panose="020B0604030504040204" pitchFamily="34" charset="-120"/>
              </a:rPr>
              <a:t>年度</a:t>
            </a:r>
            <a:r>
              <a:rPr lang="zh-TW" altLang="en-US" sz="2000" b="1" dirty="0">
                <a:solidFill>
                  <a:srgbClr val="115964"/>
                </a:solidFill>
                <a:latin typeface="微軟正黑體" panose="020B0604030504040204" pitchFamily="34" charset="-120"/>
                <a:ea typeface="微軟正黑體" panose="020B0604030504040204" pitchFamily="34" charset="-120"/>
              </a:rPr>
              <a:t>總預算案及特別預算資本支出編列情形表</a:t>
            </a:r>
          </a:p>
        </p:txBody>
      </p:sp>
      <p:graphicFrame>
        <p:nvGraphicFramePr>
          <p:cNvPr id="11" name="表格 10"/>
          <p:cNvGraphicFramePr>
            <a:graphicFrameLocks noGrp="1"/>
          </p:cNvGraphicFramePr>
          <p:nvPr>
            <p:extLst>
              <p:ext uri="{D42A27DB-BD31-4B8C-83A1-F6EECF244321}">
                <p14:modId xmlns:p14="http://schemas.microsoft.com/office/powerpoint/2010/main" val="913637184"/>
              </p:ext>
            </p:extLst>
          </p:nvPr>
        </p:nvGraphicFramePr>
        <p:xfrm>
          <a:off x="538372" y="4909229"/>
          <a:ext cx="8324961" cy="1579836"/>
        </p:xfrm>
        <a:graphic>
          <a:graphicData uri="http://schemas.openxmlformats.org/drawingml/2006/table">
            <a:tbl>
              <a:tblPr firstRow="1" bandRow="1">
                <a:tableStyleId>{5C22544A-7EE6-4342-B048-85BDC9FD1C3A}</a:tableStyleId>
              </a:tblPr>
              <a:tblGrid>
                <a:gridCol w="1085961"/>
                <a:gridCol w="1448136"/>
                <a:gridCol w="990197"/>
                <a:gridCol w="933517"/>
                <a:gridCol w="904875"/>
                <a:gridCol w="914400"/>
                <a:gridCol w="904875"/>
                <a:gridCol w="1143000"/>
              </a:tblGrid>
              <a:tr h="335993">
                <a:tc gridSpan="2">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zh-TW" altLang="en-US" sz="1400" baseline="0" dirty="0" smtClean="0">
                          <a:solidFill>
                            <a:schemeClr val="tx1"/>
                          </a:solidFill>
                          <a:latin typeface="微軟正黑體" panose="020B0604030504040204" pitchFamily="34" charset="-120"/>
                          <a:ea typeface="微軟正黑體" panose="020B0604030504040204" pitchFamily="34" charset="-120"/>
                        </a:rPr>
                        <a:t>項</a:t>
                      </a:r>
                      <a:r>
                        <a:rPr lang="zh-TW" altLang="en-US" sz="1400" dirty="0" smtClean="0">
                          <a:solidFill>
                            <a:schemeClr val="tx1"/>
                          </a:solidFill>
                          <a:latin typeface="微軟正黑體" panose="020B0604030504040204" pitchFamily="34" charset="-120"/>
                          <a:ea typeface="微軟正黑體" panose="020B0604030504040204" pitchFamily="34" charset="-120"/>
                        </a:rPr>
                        <a:t>    目</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en-US" altLang="zh-TW" sz="1400" dirty="0" smtClean="0">
                          <a:solidFill>
                            <a:schemeClr val="tx1"/>
                          </a:solidFill>
                          <a:latin typeface="微軟正黑體" panose="020B0604030504040204" pitchFamily="34" charset="-120"/>
                          <a:ea typeface="微軟正黑體" panose="020B0604030504040204" pitchFamily="34" charset="-120"/>
                        </a:rPr>
                        <a:t>102</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en-US" altLang="zh-TW" sz="1400" dirty="0" smtClean="0">
                          <a:solidFill>
                            <a:schemeClr val="tx1"/>
                          </a:solidFill>
                          <a:latin typeface="微軟正黑體" panose="020B0604030504040204" pitchFamily="34" charset="-120"/>
                          <a:ea typeface="微軟正黑體" panose="020B0604030504040204" pitchFamily="34" charset="-120"/>
                        </a:rPr>
                        <a:t>103</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en-US" altLang="zh-TW" sz="1400" dirty="0" smtClean="0">
                          <a:solidFill>
                            <a:schemeClr val="tx1"/>
                          </a:solidFill>
                          <a:latin typeface="微軟正黑體" panose="020B0604030504040204" pitchFamily="34" charset="-120"/>
                          <a:ea typeface="微軟正黑體" panose="020B0604030504040204" pitchFamily="34" charset="-120"/>
                        </a:rPr>
                        <a:t>104</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en-US" altLang="zh-TW" sz="1400" dirty="0" smtClean="0">
                          <a:solidFill>
                            <a:schemeClr val="tx1"/>
                          </a:solidFill>
                          <a:latin typeface="微軟正黑體" panose="020B0604030504040204" pitchFamily="34" charset="-120"/>
                          <a:ea typeface="微軟正黑體" panose="020B0604030504040204" pitchFamily="34" charset="-120"/>
                        </a:rPr>
                        <a:t>105</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 </a:t>
                      </a:r>
                      <a:r>
                        <a:rPr lang="en-US" altLang="zh-TW" sz="1400" dirty="0" smtClean="0">
                          <a:solidFill>
                            <a:schemeClr val="tx1"/>
                          </a:solidFill>
                          <a:latin typeface="微軟正黑體" panose="020B0604030504040204" pitchFamily="34" charset="-120"/>
                          <a:ea typeface="微軟正黑體" panose="020B0604030504040204" pitchFamily="34" charset="-120"/>
                        </a:rPr>
                        <a:t>106</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smtClean="0">
                          <a:solidFill>
                            <a:schemeClr val="tx1"/>
                          </a:solidFill>
                          <a:latin typeface="微軟正黑體" panose="020B0604030504040204" pitchFamily="34" charset="-120"/>
                          <a:ea typeface="微軟正黑體" panose="020B0604030504040204" pitchFamily="34" charset="-120"/>
                        </a:rPr>
                        <a:t>107</a:t>
                      </a:r>
                      <a:r>
                        <a:rPr lang="zh-TW" altLang="en-US" sz="1400" dirty="0" smtClean="0">
                          <a:solidFill>
                            <a:schemeClr val="tx1"/>
                          </a:solidFill>
                          <a:latin typeface="微軟正黑體" panose="020B0604030504040204" pitchFamily="34" charset="-120"/>
                          <a:ea typeface="微軟正黑體" panose="020B0604030504040204" pitchFamily="34" charset="-120"/>
                        </a:rPr>
                        <a:t>年度</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案</a:t>
                      </a:r>
                      <a:r>
                        <a:rPr lang="en-US" altLang="zh-TW" sz="1400" dirty="0" smtClean="0">
                          <a:solidFill>
                            <a:schemeClr val="tx1"/>
                          </a:solidFill>
                          <a:latin typeface="微軟正黑體" panose="020B0604030504040204" pitchFamily="34" charset="-120"/>
                          <a:ea typeface="微軟正黑體" panose="020B0604030504040204" pitchFamily="34" charset="-120"/>
                        </a:rPr>
                        <a:t>)</a:t>
                      </a:r>
                      <a:endParaRPr lang="zh-TW" altLang="en-US" sz="1400"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9936">
                <a:tc rowSpan="2">
                  <a:txBody>
                    <a:bodyPr/>
                    <a:lstStyle/>
                    <a:p>
                      <a:r>
                        <a:rPr lang="zh-TW" altLang="en-US" sz="1200" b="1" dirty="0" smtClean="0">
                          <a:latin typeface="微軟正黑體" panose="020B0604030504040204" pitchFamily="34" charset="-120"/>
                          <a:ea typeface="微軟正黑體" panose="020B0604030504040204" pitchFamily="34" charset="-120"/>
                        </a:rPr>
                        <a:t>總預算案</a:t>
                      </a:r>
                      <a:endParaRPr lang="zh-TW" altLang="en-US" sz="12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zh-TW" altLang="en-US" sz="1200" dirty="0" smtClean="0">
                          <a:latin typeface="微軟正黑體" panose="020B0604030504040204" pitchFamily="34" charset="-120"/>
                          <a:ea typeface="微軟正黑體" panose="020B0604030504040204" pitchFamily="34" charset="-120"/>
                        </a:rPr>
                        <a:t>資本支出</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億元</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242.02</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221.96</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268.33</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zh-TW" altLang="en-US" sz="1200" baseline="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255.65</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272.43</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322.41</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3710">
                <a:tc vMerge="1">
                  <a:txBody>
                    <a:bodyPr/>
                    <a:lstStyle/>
                    <a:p>
                      <a:endParaRPr lang="zh-TW" altLang="en-US" dirty="0"/>
                    </a:p>
                  </a:txBody>
                  <a:tcPr/>
                </a:tc>
                <a:tc>
                  <a:txBody>
                    <a:bodyPr/>
                    <a:lstStyle/>
                    <a:p>
                      <a:r>
                        <a:rPr lang="zh-TW" altLang="en-US" sz="1200" dirty="0" smtClean="0">
                          <a:latin typeface="微軟正黑體" panose="020B0604030504040204" pitchFamily="34" charset="-120"/>
                          <a:ea typeface="微軟正黑體" panose="020B0604030504040204" pitchFamily="34" charset="-120"/>
                        </a:rPr>
                        <a:t>資本支出占歲出</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13.68%</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zh-TW" altLang="en-US" sz="1200" kern="1200" dirty="0" smtClean="0">
                          <a:solidFill>
                            <a:schemeClr val="dk1"/>
                          </a:solidFill>
                          <a:latin typeface="微軟正黑體" panose="020B0604030504040204" pitchFamily="34" charset="-120"/>
                          <a:ea typeface="微軟正黑體" panose="020B0604030504040204" pitchFamily="34" charset="-120"/>
                          <a:cs typeface="+mn-cs"/>
                        </a:rPr>
                        <a:t> </a:t>
                      </a:r>
                      <a:r>
                        <a:rPr lang="zh-TW" altLang="en-US" sz="1200"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dk1"/>
                          </a:solidFill>
                          <a:latin typeface="微軟正黑體" panose="020B0604030504040204" pitchFamily="34" charset="-120"/>
                          <a:ea typeface="微軟正黑體" panose="020B0604030504040204" pitchFamily="34" charset="-120"/>
                          <a:cs typeface="+mn-cs"/>
                        </a:rPr>
                        <a:t>12.78%</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zh-TW" altLang="en-US" sz="12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dk1"/>
                          </a:solidFill>
                          <a:latin typeface="微軟正黑體" panose="020B0604030504040204" pitchFamily="34" charset="-120"/>
                          <a:ea typeface="微軟正黑體" panose="020B0604030504040204" pitchFamily="34" charset="-120"/>
                          <a:cs typeface="+mn-cs"/>
                        </a:rPr>
                        <a:t>16.56%</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zh-TW" altLang="en-US" sz="12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dk1"/>
                          </a:solidFill>
                          <a:latin typeface="微軟正黑體" panose="020B0604030504040204" pitchFamily="34" charset="-120"/>
                          <a:ea typeface="微軟正黑體" panose="020B0604030504040204" pitchFamily="34" charset="-120"/>
                          <a:cs typeface="+mn-cs"/>
                        </a:rPr>
                        <a:t>15.95%</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zh-TW" altLang="en-US" sz="1200"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rPr>
                        <a:t>16.44%</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zh-TW" altLang="en-US" sz="1200"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rPr>
                        <a:t>18.46%</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03710">
                <a:tc rowSpan="2">
                  <a:txBody>
                    <a:bodyPr/>
                    <a:lstStyle/>
                    <a:p>
                      <a:r>
                        <a:rPr lang="zh-TW" altLang="en-US" sz="1200" b="1" dirty="0" smtClean="0">
                          <a:latin typeface="微軟正黑體" panose="020B0604030504040204" pitchFamily="34" charset="-120"/>
                          <a:ea typeface="微軟正黑體" panose="020B0604030504040204" pitchFamily="34" charset="-120"/>
                        </a:rPr>
                        <a:t>總預算案及特別預算</a:t>
                      </a:r>
                      <a:endParaRPr lang="zh-TW" altLang="en-US" sz="12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zh-TW" altLang="en-US" sz="1200" dirty="0" smtClean="0">
                          <a:latin typeface="微軟正黑體" panose="020B0604030504040204" pitchFamily="34" charset="-120"/>
                          <a:ea typeface="微軟正黑體" panose="020B0604030504040204" pitchFamily="34" charset="-120"/>
                        </a:rPr>
                        <a:t>資本支出</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億元</a:t>
                      </a:r>
                      <a:r>
                        <a:rPr lang="en-US" altLang="zh-TW" sz="1200" dirty="0" smtClean="0">
                          <a:latin typeface="微軟正黑體" panose="020B0604030504040204" pitchFamily="34" charset="-120"/>
                          <a:ea typeface="微軟正黑體" panose="020B0604030504040204" pitchFamily="34"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315.81</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296.83</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dk1"/>
                          </a:solidFill>
                          <a:latin typeface="微軟正黑體" panose="020B0604030504040204" pitchFamily="34" charset="-120"/>
                          <a:ea typeface="微軟正黑體" panose="020B0604030504040204" pitchFamily="34" charset="-120"/>
                          <a:cs typeface="+mn-cs"/>
                        </a:rPr>
                        <a:t>358.61</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dk1"/>
                          </a:solidFill>
                          <a:latin typeface="微軟正黑體" panose="020B0604030504040204" pitchFamily="34" charset="-120"/>
                          <a:ea typeface="微軟正黑體" panose="020B0604030504040204" pitchFamily="34" charset="-120"/>
                          <a:cs typeface="+mn-cs"/>
                        </a:rPr>
                        <a:t>311.16</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rPr>
                        <a:t>372.13</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rPr>
                        <a:t>429.17</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487">
                <a:tc vMerge="1">
                  <a:txBody>
                    <a:bodyPr/>
                    <a:lstStyle/>
                    <a:p>
                      <a:endParaRPr lang="zh-TW" altLang="en-US" dirty="0"/>
                    </a:p>
                  </a:txBody>
                  <a:tcPr/>
                </a:tc>
                <a:tc>
                  <a:txBody>
                    <a:bodyPr/>
                    <a:lstStyle/>
                    <a:p>
                      <a:r>
                        <a:rPr lang="zh-TW" altLang="en-US" sz="1200" dirty="0" smtClean="0">
                          <a:latin typeface="微軟正黑體" panose="020B0604030504040204" pitchFamily="34" charset="-120"/>
                          <a:ea typeface="微軟正黑體" panose="020B0604030504040204" pitchFamily="34" charset="-120"/>
                        </a:rPr>
                        <a:t>資本支出占歲出</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17.13%</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16.39%</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20.97%</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18.76%</a:t>
                      </a:r>
                      <a:endParaRPr lang="zh-TW" altLang="en-US" sz="12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  </a:t>
                      </a:r>
                      <a:r>
                        <a:rPr lang="en-US" altLang="zh-TW" sz="1200" dirty="0" smtClean="0">
                          <a:solidFill>
                            <a:schemeClr val="tx1"/>
                          </a:solidFill>
                          <a:latin typeface="微軟正黑體" panose="020B0604030504040204" pitchFamily="34" charset="-120"/>
                          <a:ea typeface="微軟正黑體" panose="020B0604030504040204" pitchFamily="34" charset="-120"/>
                        </a:rPr>
                        <a:t>21.18%</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  </a:t>
                      </a:r>
                      <a:r>
                        <a:rPr lang="en-US" altLang="zh-TW" sz="1200" dirty="0" smtClean="0">
                          <a:solidFill>
                            <a:schemeClr val="tx1"/>
                          </a:solidFill>
                          <a:latin typeface="微軟正黑體" panose="020B0604030504040204" pitchFamily="34" charset="-120"/>
                          <a:ea typeface="微軟正黑體" panose="020B0604030504040204" pitchFamily="34" charset="-120"/>
                        </a:rPr>
                        <a:t>23.16%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pSp>
        <p:nvGrpSpPr>
          <p:cNvPr id="15" name="Group 524"/>
          <p:cNvGrpSpPr>
            <a:grpSpLocks/>
          </p:cNvGrpSpPr>
          <p:nvPr/>
        </p:nvGrpSpPr>
        <p:grpSpPr bwMode="auto">
          <a:xfrm>
            <a:off x="251520" y="231642"/>
            <a:ext cx="8523608" cy="1489518"/>
            <a:chOff x="980" y="851"/>
            <a:chExt cx="4492" cy="827"/>
          </a:xfrm>
          <a:solidFill>
            <a:schemeClr val="accent6">
              <a:lumMod val="20000"/>
              <a:lumOff val="80000"/>
            </a:schemeClr>
          </a:solidFill>
        </p:grpSpPr>
        <p:sp>
          <p:nvSpPr>
            <p:cNvPr id="16" name="AutoShape 525"/>
            <p:cNvSpPr>
              <a:spLocks noChangeArrowheads="1"/>
            </p:cNvSpPr>
            <p:nvPr/>
          </p:nvSpPr>
          <p:spPr bwMode="gray">
            <a:xfrm>
              <a:off x="992" y="851"/>
              <a:ext cx="4473" cy="818"/>
            </a:xfrm>
            <a:prstGeom prst="roundRect">
              <a:avLst>
                <a:gd name="adj" fmla="val 16667"/>
              </a:avLst>
            </a:prstGeom>
            <a:grp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AutoShape 526"/>
            <p:cNvSpPr>
              <a:spLocks noChangeArrowheads="1"/>
            </p:cNvSpPr>
            <p:nvPr/>
          </p:nvSpPr>
          <p:spPr bwMode="gray">
            <a:xfrm>
              <a:off x="980" y="881"/>
              <a:ext cx="4492" cy="797"/>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80322" dir="4293903" algn="ctr" rotWithShape="0">
                      <a:srgbClr val="808080">
                        <a:alpha val="50000"/>
                      </a:srgbClr>
                    </a:outerShdw>
                  </a:effectLst>
                </a14:hiddenEffects>
              </a:ext>
            </a:extLst>
          </p:spPr>
          <p:txBody>
            <a:bodyPr wrap="none" anchor="ctr"/>
            <a:lstStyle/>
            <a:p>
              <a:endParaRPr lang="zh-TW" altLang="en-US"/>
            </a:p>
          </p:txBody>
        </p:sp>
      </p:grpSp>
      <p:sp>
        <p:nvSpPr>
          <p:cNvPr id="18" name="矩形 17"/>
          <p:cNvSpPr/>
          <p:nvPr/>
        </p:nvSpPr>
        <p:spPr>
          <a:xfrm>
            <a:off x="430457" y="349260"/>
            <a:ext cx="8165733" cy="1384995"/>
          </a:xfrm>
          <a:prstGeom prst="rect">
            <a:avLst/>
          </a:prstGeom>
        </p:spPr>
        <p:txBody>
          <a:bodyPr wrap="square">
            <a:spAutoFit/>
          </a:bodyPr>
          <a:lstStyle/>
          <a:p>
            <a:pPr marL="715963" indent="-715963" algn="just" hangingPunct="0"/>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三、經常</a:t>
            </a:r>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收支尚有賸餘，可移充資本支出之財源；總預算連同特別預算</a:t>
            </a:r>
            <a:r>
              <a:rPr lang="zh-TW" altLang="en-US" sz="2800" b="1"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資本支出</a:t>
            </a:r>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編列數是</a:t>
            </a:r>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近年來</a:t>
            </a:r>
            <a:r>
              <a:rPr lang="zh-TW" altLang="en-US"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最高，有利提振地方</a:t>
            </a:r>
            <a:r>
              <a:rPr lang="zh-TW" altLang="en-US"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經濟</a:t>
            </a:r>
            <a:endParaRPr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3979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05110" y="4908820"/>
            <a:ext cx="1770815" cy="769397"/>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22" name="矩形 21"/>
          <p:cNvSpPr/>
          <p:nvPr/>
        </p:nvSpPr>
        <p:spPr>
          <a:xfrm>
            <a:off x="308092" y="5715000"/>
            <a:ext cx="1770815" cy="980557"/>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83" name="矩形 82"/>
          <p:cNvSpPr/>
          <p:nvPr/>
        </p:nvSpPr>
        <p:spPr>
          <a:xfrm>
            <a:off x="307651" y="3895726"/>
            <a:ext cx="1770815" cy="983658"/>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82" name="矩形 81"/>
          <p:cNvSpPr/>
          <p:nvPr/>
        </p:nvSpPr>
        <p:spPr>
          <a:xfrm>
            <a:off x="314635" y="3089545"/>
            <a:ext cx="1770815" cy="769397"/>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81" name="矩形 80"/>
          <p:cNvSpPr/>
          <p:nvPr/>
        </p:nvSpPr>
        <p:spPr>
          <a:xfrm>
            <a:off x="304081" y="1854508"/>
            <a:ext cx="1770815" cy="1194346"/>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80" name="矩形 79"/>
          <p:cNvSpPr/>
          <p:nvPr/>
        </p:nvSpPr>
        <p:spPr>
          <a:xfrm>
            <a:off x="314635" y="916279"/>
            <a:ext cx="1770815" cy="907701"/>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6" name="投影片編號版面配置區 5"/>
          <p:cNvSpPr>
            <a:spLocks noGrp="1"/>
          </p:cNvSpPr>
          <p:nvPr>
            <p:ph type="sldNum" sz="quarter" idx="11"/>
          </p:nvPr>
        </p:nvSpPr>
        <p:spPr>
          <a:xfrm>
            <a:off x="3009900" y="6492875"/>
            <a:ext cx="3086100" cy="365125"/>
          </a:xfrm>
        </p:spPr>
        <p:txBody>
          <a:bodyPr/>
          <a:lstStyle/>
          <a:p>
            <a:fld id="{7CFA93DC-38C4-448B-BB12-31B4DB377945}" type="slidenum">
              <a:rPr lang="en-US" altLang="zh-TW" smtClean="0">
                <a:solidFill>
                  <a:prstClr val="black">
                    <a:tint val="75000"/>
                  </a:prstClr>
                </a:solidFill>
                <a:latin typeface="Times New Roman" panose="02020603050405020304" pitchFamily="18" charset="0"/>
                <a:ea typeface="微軟正黑體" panose="020B0604030504040204" pitchFamily="34" charset="-120"/>
                <a:cs typeface="Times New Roman" panose="02020603050405020304" pitchFamily="18" charset="0"/>
              </a:rPr>
              <a:pPr/>
              <a:t>9</a:t>
            </a:fld>
            <a:endParaRPr lang="en-US" altLang="zh-TW">
              <a:solidFill>
                <a:prstClr val="black">
                  <a:tint val="75000"/>
                </a:prst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Text Box 5"/>
          <p:cNvSpPr txBox="1">
            <a:spLocks noChangeArrowheads="1"/>
          </p:cNvSpPr>
          <p:nvPr/>
        </p:nvSpPr>
        <p:spPr bwMode="auto">
          <a:xfrm>
            <a:off x="743961" y="40945"/>
            <a:ext cx="7840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fontAlgn="base" hangingPunct="1">
              <a:spcBef>
                <a:spcPct val="50000"/>
              </a:spcBef>
              <a:spcAft>
                <a:spcPct val="0"/>
              </a:spcAft>
              <a:defRPr/>
            </a:pPr>
            <a:r>
              <a:rPr lang="en-US" altLang="zh-TW" sz="2400" b="1" dirty="0" smtClean="0">
                <a:solidFill>
                  <a:srgbClr val="DBF5F9">
                    <a:lumMod val="25000"/>
                  </a:srgbClr>
                </a:solidFill>
                <a:latin typeface="Times New Roman" panose="02020603050405020304" pitchFamily="18" charset="0"/>
                <a:ea typeface="微軟正黑體" panose="020B0604030504040204" pitchFamily="34" charset="-120"/>
                <a:cs typeface="Times New Roman" panose="02020603050405020304" pitchFamily="18" charset="0"/>
              </a:rPr>
              <a:t>107</a:t>
            </a:r>
            <a:r>
              <a:rPr lang="zh-TW" altLang="en-US" sz="2400" b="1" dirty="0" smtClean="0">
                <a:solidFill>
                  <a:srgbClr val="DBF5F9">
                    <a:lumMod val="25000"/>
                  </a:srgbClr>
                </a:solidFill>
                <a:latin typeface="Times New Roman" panose="02020603050405020304" pitchFamily="18" charset="0"/>
                <a:ea typeface="微軟正黑體" panose="020B0604030504040204" pitchFamily="34" charset="-120"/>
                <a:cs typeface="Times New Roman" panose="02020603050405020304" pitchFamily="18" charset="0"/>
              </a:rPr>
              <a:t>年度總預算</a:t>
            </a:r>
            <a:r>
              <a:rPr lang="zh-TW" altLang="en-US" sz="2400" b="1" dirty="0">
                <a:solidFill>
                  <a:srgbClr val="DBF5F9">
                    <a:lumMod val="25000"/>
                  </a:srgbClr>
                </a:solidFill>
                <a:latin typeface="Times New Roman" panose="02020603050405020304" pitchFamily="18" charset="0"/>
                <a:ea typeface="微軟正黑體" panose="020B0604030504040204" pitchFamily="34" charset="-120"/>
                <a:cs typeface="Times New Roman" panose="02020603050405020304" pitchFamily="18" charset="0"/>
              </a:rPr>
              <a:t>案及特別預算資本支出</a:t>
            </a:r>
            <a:r>
              <a:rPr lang="zh-TW" altLang="en-US" sz="2400" b="1" dirty="0" smtClean="0">
                <a:solidFill>
                  <a:srgbClr val="DBF5F9">
                    <a:lumMod val="25000"/>
                  </a:srgbClr>
                </a:solidFill>
                <a:latin typeface="Times New Roman" panose="02020603050405020304" pitchFamily="18" charset="0"/>
                <a:ea typeface="微軟正黑體" panose="020B0604030504040204" pitchFamily="34" charset="-120"/>
                <a:cs typeface="Times New Roman" panose="02020603050405020304" pitchFamily="18" charset="0"/>
              </a:rPr>
              <a:t>主要編列情形</a:t>
            </a:r>
            <a:endParaRPr lang="zh-TW" altLang="en-US" sz="2400" b="1" dirty="0">
              <a:solidFill>
                <a:srgbClr val="DBF5F9">
                  <a:lumMod val="25000"/>
                </a:srgb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p:cNvSpPr/>
          <p:nvPr/>
        </p:nvSpPr>
        <p:spPr>
          <a:xfrm>
            <a:off x="307653" y="916279"/>
            <a:ext cx="1770815" cy="8726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ts val="2000"/>
              </a:lnSpc>
              <a:spcBef>
                <a:spcPts val="600"/>
              </a:spcBef>
              <a:spcAft>
                <a:spcPct val="35000"/>
              </a:spcAft>
            </a:pPr>
            <a:r>
              <a:rPr lang="zh-TW" altLang="en-US" sz="1500" b="1" kern="12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工務局主管</a:t>
            </a:r>
            <a:r>
              <a:rPr lang="zh-TW" altLang="en-US" sz="1500" kern="12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kern="12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136.55</a:t>
            </a:r>
            <a:r>
              <a:rPr lang="zh-TW" altLang="en-US" b="1" kern="12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500" kern="12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kern="12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kern="12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較上年度增加</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29.27</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1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6" name="矩形 45"/>
          <p:cNvSpPr/>
          <p:nvPr/>
        </p:nvSpPr>
        <p:spPr>
          <a:xfrm>
            <a:off x="0" y="-49836"/>
            <a:ext cx="1338262" cy="1059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endParaRPr lang="zh-TW" altLang="en-US" sz="1700" kern="1200" dirty="0"/>
          </a:p>
        </p:txBody>
      </p:sp>
      <p:sp>
        <p:nvSpPr>
          <p:cNvPr id="3" name="文字方塊 2"/>
          <p:cNvSpPr txBox="1"/>
          <p:nvPr/>
        </p:nvSpPr>
        <p:spPr>
          <a:xfrm>
            <a:off x="2039762" y="1042199"/>
            <a:ext cx="6438900" cy="689932"/>
          </a:xfrm>
          <a:prstGeom prst="rect">
            <a:avLst/>
          </a:prstGeom>
          <a:noFill/>
        </p:spPr>
        <p:txBody>
          <a:bodyPr wrap="square" rtlCol="0">
            <a:spAutoFit/>
          </a:bodyPr>
          <a:lstStyle/>
          <a:p>
            <a:pPr marL="180975" indent="-180975">
              <a:lnSpc>
                <a:spcPts val="700"/>
              </a:lnSpc>
              <a:spcBef>
                <a:spcPts val="600"/>
              </a:spcBef>
              <a:spcAft>
                <a:spcPts val="600"/>
              </a:spcAft>
            </a:pPr>
            <a:r>
              <a:rPr lang="zh-TW" altLang="en-US" sz="15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道路及</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橋梁工程  </a:t>
            </a:r>
            <a:r>
              <a:rPr lang="en-US"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en-US"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54</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      </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河川</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15.59</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p>
          <a:p>
            <a:pPr marL="180975" lvl="0" indent="-180975">
              <a:lnSpc>
                <a:spcPts val="700"/>
              </a:lnSpc>
              <a:spcBef>
                <a:spcPts val="600"/>
              </a:spcBef>
              <a:spcAft>
                <a:spcPts val="6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公園及綠化工程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13.26</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衛生下水道工程 </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7</a:t>
            </a:r>
            <a:r>
              <a:rPr lang="en-US"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95</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p>
          <a:p>
            <a:pPr marL="180975" lvl="0" indent="-180975">
              <a:lnSpc>
                <a:spcPts val="700"/>
              </a:lnSpc>
              <a:spcBef>
                <a:spcPts val="600"/>
              </a:spcBef>
              <a:spcAft>
                <a:spcPts val="6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雨水下水道工程 </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6</a:t>
            </a:r>
            <a:r>
              <a:rPr lang="en-US"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59</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北士科用地</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補償 </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20</a:t>
            </a:r>
            <a:r>
              <a:rPr lang="en-US"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1" name="矩形 40"/>
          <p:cNvSpPr/>
          <p:nvPr/>
        </p:nvSpPr>
        <p:spPr>
          <a:xfrm>
            <a:off x="291699" y="1867665"/>
            <a:ext cx="1802725" cy="1194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algn="ctr" defTabSz="711200">
              <a:lnSpc>
                <a:spcPts val="2000"/>
              </a:lnSpc>
              <a:spcBef>
                <a:spcPct val="0"/>
              </a:spcBef>
              <a:spcAft>
                <a:spcPct val="35000"/>
              </a:spcAft>
            </a:pP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產業</a:t>
            </a: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局</a:t>
            </a: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主管</a:t>
            </a:r>
            <a:r>
              <a:rPr lang="zh-TW" altLang="en-US" sz="15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31.14</a:t>
            </a:r>
            <a:r>
              <a:rPr lang="zh-TW" altLang="en-US"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6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較上年度</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增加</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17.95</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3" name="文字方塊 42"/>
          <p:cNvSpPr txBox="1"/>
          <p:nvPr/>
        </p:nvSpPr>
        <p:spPr>
          <a:xfrm>
            <a:off x="2094424" y="1905285"/>
            <a:ext cx="7113387" cy="1156727"/>
          </a:xfrm>
          <a:prstGeom prst="rect">
            <a:avLst/>
          </a:prstGeom>
          <a:noFill/>
        </p:spPr>
        <p:txBody>
          <a:bodyPr wrap="square" rtlCol="0">
            <a:spAutoFit/>
          </a:bodyPr>
          <a:lstStyle/>
          <a:p>
            <a:pPr marL="180975" indent="-180975">
              <a:lnSpc>
                <a:spcPts val="700"/>
              </a:lnSpc>
              <a:spcBef>
                <a:spcPts val="600"/>
              </a:spcBef>
              <a:spcAft>
                <a:spcPts val="600"/>
              </a:spcAft>
            </a:pP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撥</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充市場</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發展基金辦理公有零售市場興建及改建工程</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等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19.50</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180975" indent="-180975">
              <a:lnSpc>
                <a:spcPts val="700"/>
              </a:lnSpc>
              <a:spcBef>
                <a:spcPts val="600"/>
              </a:spcBef>
              <a:spcAft>
                <a:spcPts val="600"/>
              </a:spcAft>
            </a:pP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購置臺北市南港生技產業聚落</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BOT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案所需</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用地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5.28</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180975" indent="-180975">
              <a:lnSpc>
                <a:spcPts val="700"/>
              </a:lnSpc>
              <a:spcBef>
                <a:spcPts val="600"/>
              </a:spcBef>
              <a:spcAft>
                <a:spcPts val="600"/>
              </a:spcAft>
            </a:pP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大龍社區及市場重建</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工程分攤款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1.50</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p>
          <a:p>
            <a:pPr marL="180975" indent="-180975">
              <a:lnSpc>
                <a:spcPts val="700"/>
              </a:lnSpc>
              <a:spcBef>
                <a:spcPts val="600"/>
              </a:spcBef>
              <a:spcAft>
                <a:spcPts val="600"/>
              </a:spcAft>
            </a:pP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萬大第一果菜及漁類批發市場改建工程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1.32</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p>
          <a:p>
            <a:pPr marL="180975" indent="-180975">
              <a:lnSpc>
                <a:spcPts val="700"/>
              </a:lnSpc>
              <a:spcBef>
                <a:spcPts val="600"/>
              </a:spcBef>
              <a:spcAft>
                <a:spcPts val="600"/>
              </a:spcAft>
            </a:pP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第一果菜批發</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市場中繼</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市</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場</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0.55</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endPar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9" name="文字方塊 58"/>
          <p:cNvSpPr txBox="1"/>
          <p:nvPr/>
        </p:nvSpPr>
        <p:spPr>
          <a:xfrm>
            <a:off x="2039762" y="3284984"/>
            <a:ext cx="6997558" cy="284693"/>
          </a:xfrm>
          <a:prstGeom prst="rect">
            <a:avLst/>
          </a:prstGeom>
          <a:noFill/>
        </p:spPr>
        <p:txBody>
          <a:bodyPr wrap="square" rtlCol="0">
            <a:spAutoFit/>
          </a:bodyPr>
          <a:lstStyle/>
          <a:p>
            <a:pPr marL="266700" indent="-266700">
              <a:lnSpc>
                <a:spcPts val="1500"/>
              </a:lnSpc>
              <a:spcBef>
                <a:spcPts val="300"/>
              </a:spcBef>
              <a:spcAft>
                <a:spcPts val="300"/>
              </a:spcAft>
            </a:pP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增</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撥住宅</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基金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19.72</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4" name="矩形 63"/>
          <p:cNvSpPr/>
          <p:nvPr/>
        </p:nvSpPr>
        <p:spPr>
          <a:xfrm>
            <a:off x="100098" y="4000904"/>
            <a:ext cx="2178780" cy="754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algn="ctr" defTabSz="711200">
              <a:lnSpc>
                <a:spcPts val="2000"/>
              </a:lnSpc>
              <a:spcBef>
                <a:spcPct val="0"/>
              </a:spcBef>
              <a:spcAft>
                <a:spcPct val="35000"/>
              </a:spcAft>
            </a:pP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警察局主管</a:t>
            </a:r>
            <a:r>
              <a:rPr lang="zh-TW" altLang="en-US" sz="15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11.78</a:t>
            </a:r>
            <a:r>
              <a:rPr lang="zh-TW" altLang="en-US"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6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較上年度增加</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7.75</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11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4" name="矩形 73"/>
          <p:cNvSpPr/>
          <p:nvPr/>
        </p:nvSpPr>
        <p:spPr>
          <a:xfrm>
            <a:off x="261411" y="3086954"/>
            <a:ext cx="1802725" cy="764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ts val="2000"/>
              </a:lnSpc>
              <a:spcBef>
                <a:spcPts val="1200"/>
              </a:spcBef>
              <a:spcAft>
                <a:spcPct val="35000"/>
              </a:spcAft>
            </a:pP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都發</a:t>
            </a: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局</a:t>
            </a: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主管</a:t>
            </a:r>
            <a:r>
              <a:rPr lang="zh-TW" altLang="en-US" sz="15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20.32</a:t>
            </a:r>
            <a:r>
              <a:rPr lang="zh-TW" altLang="en-US"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5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較上年度</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增加</a:t>
            </a:r>
            <a:r>
              <a:rPr lang="en-US" altLang="zh-TW"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10.54</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10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8" name="文字方塊 77"/>
          <p:cNvSpPr txBox="1"/>
          <p:nvPr/>
        </p:nvSpPr>
        <p:spPr>
          <a:xfrm>
            <a:off x="2048180" y="3931139"/>
            <a:ext cx="7581899" cy="938719"/>
          </a:xfrm>
          <a:prstGeom prst="rect">
            <a:avLst/>
          </a:prstGeom>
          <a:noFill/>
        </p:spPr>
        <p:txBody>
          <a:bodyPr wrap="square" rtlCol="0">
            <a:spAutoFit/>
          </a:bodyPr>
          <a:lstStyle/>
          <a:p>
            <a:pPr marL="180975" indent="-180975">
              <a:lnSpc>
                <a:spcPts val="1200"/>
              </a:lnSpc>
              <a:spcBef>
                <a:spcPts val="300"/>
              </a:spcBef>
              <a:spcAft>
                <a:spcPts val="3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警用無線電系統汰換</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3.80</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180975" indent="-180975">
              <a:lnSpc>
                <a:spcPts val="1200"/>
              </a:lnSpc>
              <a:spcBef>
                <a:spcPts val="300"/>
              </a:spcBef>
              <a:spcAft>
                <a:spcPts val="3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刑事警察大隊辦公大樓興建</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2.20</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180975" indent="-180975">
              <a:lnSpc>
                <a:spcPts val="1200"/>
              </a:lnSpc>
              <a:spcBef>
                <a:spcPts val="300"/>
              </a:spcBef>
              <a:spcAft>
                <a:spcPts val="3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萬華分局新建</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1.84</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180975" indent="-180975">
              <a:lnSpc>
                <a:spcPts val="1200"/>
              </a:lnSpc>
              <a:spcBef>
                <a:spcPts val="300"/>
              </a:spcBef>
              <a:spcAft>
                <a:spcPts val="3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4</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南港分局南港派出所新建</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0.90</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endPar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4" name="文字方塊 83"/>
          <p:cNvSpPr txBox="1"/>
          <p:nvPr/>
        </p:nvSpPr>
        <p:spPr>
          <a:xfrm>
            <a:off x="2022024" y="5990760"/>
            <a:ext cx="6460044" cy="323165"/>
          </a:xfrm>
          <a:prstGeom prst="rect">
            <a:avLst/>
          </a:prstGeom>
          <a:noFill/>
        </p:spPr>
        <p:txBody>
          <a:bodyPr wrap="square" rtlCol="0">
            <a:spAutoFit/>
          </a:bodyPr>
          <a:lstStyle/>
          <a:p>
            <a:pPr marL="180975" indent="-180975">
              <a:lnSpc>
                <a:spcPts val="1800"/>
              </a:lnSpc>
              <a:spcBef>
                <a:spcPts val="600"/>
              </a:spcBef>
              <a:spcAft>
                <a:spcPts val="600"/>
              </a:spcAft>
            </a:pPr>
            <a:r>
              <a:rPr lang="zh-TW" altLang="en-US" sz="15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臺</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北都會區大眾捷運系統萬大─中和─樹林線及信義線東延段等建設經費</a:t>
            </a:r>
          </a:p>
        </p:txBody>
      </p:sp>
      <p:sp>
        <p:nvSpPr>
          <p:cNvPr id="85" name="矩形 84"/>
          <p:cNvSpPr/>
          <p:nvPr/>
        </p:nvSpPr>
        <p:spPr>
          <a:xfrm>
            <a:off x="347621" y="5699882"/>
            <a:ext cx="1770815" cy="101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algn="ctr" defTabSz="711200">
              <a:lnSpc>
                <a:spcPts val="1900"/>
              </a:lnSpc>
              <a:spcBef>
                <a:spcPct val="0"/>
              </a:spcBef>
              <a:spcAft>
                <a:spcPct val="35000"/>
              </a:spcAft>
            </a:pP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捷運特別預算</a:t>
            </a: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建設經費</a:t>
            </a:r>
            <a:r>
              <a:rPr lang="zh-TW" altLang="en-US" sz="15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106.76</a:t>
            </a:r>
            <a:r>
              <a:rPr lang="zh-TW" altLang="en-US"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500"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較上年度增加</a:t>
            </a:r>
            <a:r>
              <a:rPr lang="en-US" altLang="zh-TW"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7.06</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en-US" altLang="zh-TW"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10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7" name="矩形 86"/>
          <p:cNvSpPr/>
          <p:nvPr/>
        </p:nvSpPr>
        <p:spPr>
          <a:xfrm>
            <a:off x="3020023" y="521797"/>
            <a:ext cx="4792337" cy="386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spcBef>
                <a:spcPts val="600"/>
              </a:spcBef>
              <a:spcAft>
                <a:spcPct val="35000"/>
              </a:spcAft>
            </a:pPr>
            <a:r>
              <a:rPr lang="zh-TW" altLang="en-US" sz="16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主  要  編  列  內  容</a:t>
            </a:r>
            <a:endPar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3" name="矩形 22"/>
          <p:cNvSpPr/>
          <p:nvPr/>
        </p:nvSpPr>
        <p:spPr>
          <a:xfrm>
            <a:off x="2139791" y="548680"/>
            <a:ext cx="6897529" cy="363244"/>
          </a:xfrm>
          <a:prstGeom prst="rect">
            <a:avLst/>
          </a:prstGeom>
          <a:solidFill>
            <a:schemeClr val="accent4">
              <a:hueOff val="5197847"/>
              <a:satOff val="-23984"/>
              <a:lumOff val="883"/>
              <a:alpha val="35000"/>
            </a:schemeClr>
          </a:solidFill>
          <a:ln cap="flat">
            <a:noFill/>
          </a:ln>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24" name="矩形 23"/>
          <p:cNvSpPr/>
          <p:nvPr/>
        </p:nvSpPr>
        <p:spPr>
          <a:xfrm>
            <a:off x="261411" y="4915754"/>
            <a:ext cx="1802725" cy="764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ts val="2000"/>
              </a:lnSpc>
              <a:spcBef>
                <a:spcPts val="1200"/>
              </a:spcBef>
              <a:spcAft>
                <a:spcPct val="35000"/>
              </a:spcAft>
            </a:pP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文化</a:t>
            </a:r>
            <a:r>
              <a:rPr lang="zh-TW" altLang="en-US" sz="1500" b="1" dirty="0" smtClean="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局</a:t>
            </a:r>
            <a:r>
              <a:rPr lang="zh-TW" altLang="en-US" sz="1500"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主管</a:t>
            </a:r>
            <a:r>
              <a:rPr lang="zh-TW" altLang="en-US" sz="15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13.43</a:t>
            </a:r>
            <a:r>
              <a:rPr lang="zh-TW" altLang="en-US" b="1"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億元</a:t>
            </a:r>
            <a:r>
              <a:rPr lang="zh-TW" altLang="en-US" sz="1500" dirty="0">
                <a:solidFill>
                  <a:srgbClr val="115964"/>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較上年度</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增加</a:t>
            </a:r>
            <a:r>
              <a:rPr lang="en-US" altLang="zh-TW"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3.64</a:t>
            </a:r>
            <a:r>
              <a:rPr lang="zh-TW" altLang="en-US" sz="11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10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7" name="文字方塊 26"/>
          <p:cNvSpPr txBox="1"/>
          <p:nvPr/>
        </p:nvSpPr>
        <p:spPr>
          <a:xfrm>
            <a:off x="2062264" y="5014123"/>
            <a:ext cx="6997558" cy="553998"/>
          </a:xfrm>
          <a:prstGeom prst="rect">
            <a:avLst/>
          </a:prstGeom>
          <a:noFill/>
        </p:spPr>
        <p:txBody>
          <a:bodyPr wrap="square" rtlCol="0">
            <a:spAutoFit/>
          </a:bodyPr>
          <a:lstStyle/>
          <a:p>
            <a:pPr marL="266700" indent="-266700">
              <a:lnSpc>
                <a:spcPts val="1500"/>
              </a:lnSpc>
              <a:spcBef>
                <a:spcPts val="300"/>
              </a:spcBef>
              <a:spcAft>
                <a:spcPts val="300"/>
              </a:spcAft>
            </a:pP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撥充臺北市文化設施發展</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基金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7.74</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元</a:t>
            </a:r>
            <a:endPar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6700" indent="-266700">
              <a:lnSpc>
                <a:spcPts val="1500"/>
              </a:lnSpc>
              <a:spcBef>
                <a:spcPts val="300"/>
              </a:spcBef>
              <a:spcAft>
                <a:spcPts val="300"/>
              </a:spcAft>
            </a:pP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臺北流行音樂中心興建</a:t>
            </a:r>
            <a:r>
              <a:rPr lang="zh-TW" altLang="en-US"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工程  </a:t>
            </a:r>
            <a:r>
              <a:rPr lang="en-US" altLang="zh-TW" sz="1400" dirty="0" smtClean="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億元</a:t>
            </a:r>
          </a:p>
        </p:txBody>
      </p:sp>
    </p:spTree>
    <p:extLst>
      <p:ext uri="{BB962C8B-B14F-4D97-AF65-F5344CB8AC3E}">
        <p14:creationId xmlns:p14="http://schemas.microsoft.com/office/powerpoint/2010/main" val="1838840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4321</Words>
  <Application>Microsoft Office PowerPoint</Application>
  <PresentationFormat>如螢幕大小 (4:3)</PresentationFormat>
  <Paragraphs>655</Paragraphs>
  <Slides>23</Slides>
  <Notes>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23</vt:i4>
      </vt:variant>
    </vt:vector>
  </HeadingPairs>
  <TitlesOfParts>
    <vt:vector size="33" baseType="lpstr">
      <vt:lpstr>Arial Unicode MS</vt:lpstr>
      <vt:lpstr>微軟正黑體</vt:lpstr>
      <vt:lpstr>新細明體</vt:lpstr>
      <vt:lpstr>標楷體</vt:lpstr>
      <vt:lpstr>Arial</vt:lpstr>
      <vt:lpstr>Calibri</vt:lpstr>
      <vt:lpstr>Constantia</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研考會-陳妍孜</dc:creator>
  <cp:lastModifiedBy>it</cp:lastModifiedBy>
  <cp:revision>137</cp:revision>
  <cp:lastPrinted>2017-10-23T02:20:09Z</cp:lastPrinted>
  <dcterms:created xsi:type="dcterms:W3CDTF">2017-07-28T02:43:30Z</dcterms:created>
  <dcterms:modified xsi:type="dcterms:W3CDTF">2017-10-24T02:46:03Z</dcterms:modified>
</cp:coreProperties>
</file>