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883" r:id="rId2"/>
    <p:sldMasterId id="2147483895" r:id="rId3"/>
    <p:sldMasterId id="2147483871" r:id="rId4"/>
    <p:sldMasterId id="2147483859" r:id="rId5"/>
    <p:sldMasterId id="2147483775" r:id="rId6"/>
    <p:sldMasterId id="2147483835" r:id="rId7"/>
  </p:sldMasterIdLst>
  <p:notesMasterIdLst>
    <p:notesMasterId r:id="rId16"/>
  </p:notesMasterIdLst>
  <p:handoutMasterIdLst>
    <p:handoutMasterId r:id="rId17"/>
  </p:handoutMasterIdLst>
  <p:sldIdLst>
    <p:sldId id="483" r:id="rId8"/>
    <p:sldId id="451" r:id="rId9"/>
    <p:sldId id="484" r:id="rId10"/>
    <p:sldId id="486" r:id="rId11"/>
    <p:sldId id="487" r:id="rId12"/>
    <p:sldId id="454" r:id="rId13"/>
    <p:sldId id="456" r:id="rId14"/>
    <p:sldId id="458" r:id="rId15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3" userDrawn="1">
          <p15:clr>
            <a:srgbClr val="A4A3A4"/>
          </p15:clr>
        </p15:guide>
        <p15:guide id="3" orient="horz" pos="3222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8C8"/>
    <a:srgbClr val="FB9519"/>
    <a:srgbClr val="F6862A"/>
    <a:srgbClr val="D9D9D9"/>
    <a:srgbClr val="FAF9D7"/>
    <a:srgbClr val="0C6CC4"/>
    <a:srgbClr val="647D33"/>
    <a:srgbClr val="009E47"/>
    <a:srgbClr val="FC8F0C"/>
    <a:srgbClr val="FA9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7" autoAdjust="0"/>
    <p:restoredTop sz="93814" autoAdjust="0"/>
  </p:normalViewPr>
  <p:slideViewPr>
    <p:cSldViewPr>
      <p:cViewPr varScale="1">
        <p:scale>
          <a:sx n="81" d="100"/>
          <a:sy n="81" d="100"/>
        </p:scale>
        <p:origin x="13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3896"/>
    </p:cViewPr>
  </p:sorterViewPr>
  <p:notesViewPr>
    <p:cSldViewPr>
      <p:cViewPr varScale="1">
        <p:scale>
          <a:sx n="80" d="100"/>
          <a:sy n="80" d="100"/>
        </p:scale>
        <p:origin x="-4044" y="-96"/>
      </p:cViewPr>
      <p:guideLst>
        <p:guide orient="horz" pos="3128"/>
        <p:guide pos="2143"/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2" tIns="47381" rIns="94762" bIns="4738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2" tIns="47381" rIns="94762" bIns="47381" rtlCol="0"/>
          <a:lstStyle>
            <a:lvl1pPr algn="r">
              <a:defRPr sz="1200"/>
            </a:lvl1pPr>
          </a:lstStyle>
          <a:p>
            <a:fld id="{EB7AC538-D01D-4AEA-AFB7-0FDC34916722}" type="datetimeFigureOut">
              <a:rPr lang="zh-TW" altLang="en-US" smtClean="0"/>
              <a:pPr/>
              <a:t>2018/5/15</a:t>
            </a:fld>
            <a:endParaRPr lang="en-US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2" tIns="47381" rIns="94762" bIns="4738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2" tIns="47381" rIns="94762" bIns="47381" rtlCol="0" anchor="b"/>
          <a:lstStyle>
            <a:lvl1pPr algn="r">
              <a:defRPr sz="1200"/>
            </a:lvl1pPr>
          </a:lstStyle>
          <a:p>
            <a:fld id="{0CE02954-F0AD-45F4-83A4-4F0C17192BC4}" type="slidenum">
              <a:rPr lang="zh-TW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03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1650"/>
          </a:xfrm>
          <a:prstGeom prst="rect">
            <a:avLst/>
          </a:prstGeom>
        </p:spPr>
        <p:txBody>
          <a:bodyPr vert="horz" lIns="94629" tIns="47314" rIns="94629" bIns="473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503" y="0"/>
            <a:ext cx="3076143" cy="511650"/>
          </a:xfrm>
          <a:prstGeom prst="rect">
            <a:avLst/>
          </a:prstGeom>
        </p:spPr>
        <p:txBody>
          <a:bodyPr vert="horz" lIns="94629" tIns="47314" rIns="94629" bIns="473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C67F252-065B-4232-BB20-656FC1ABD2BF}" type="datetimeFigureOut">
              <a:rPr lang="zh-TW" altLang="en-US"/>
              <a:pPr>
                <a:defRPr/>
              </a:pPr>
              <a:t>2018/5/15</a:t>
            </a:fld>
            <a:endParaRPr lang="en-US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9" tIns="47314" rIns="94629" bIns="4731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62" y="4861482"/>
            <a:ext cx="5678778" cy="4604841"/>
          </a:xfrm>
          <a:prstGeom prst="rect">
            <a:avLst/>
          </a:prstGeom>
        </p:spPr>
        <p:txBody>
          <a:bodyPr vert="horz" lIns="94629" tIns="47314" rIns="94629" bIns="4731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143" cy="511648"/>
          </a:xfrm>
          <a:prstGeom prst="rect">
            <a:avLst/>
          </a:prstGeom>
        </p:spPr>
        <p:txBody>
          <a:bodyPr vert="horz" lIns="94629" tIns="47314" rIns="94629" bIns="473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503" y="9721330"/>
            <a:ext cx="3076143" cy="511648"/>
          </a:xfrm>
          <a:prstGeom prst="rect">
            <a:avLst/>
          </a:prstGeom>
        </p:spPr>
        <p:txBody>
          <a:bodyPr vert="horz" lIns="94629" tIns="47314" rIns="94629" bIns="473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978B0C6-F537-4EF9-B9D4-C1AAD06EE7AB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06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xfrm>
            <a:off x="945360" y="4685260"/>
            <a:ext cx="5205270" cy="47794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1pPr>
            <a:lvl2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2pPr>
            <a:lvl3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3pPr>
            <a:lvl4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4pPr>
            <a:lvl5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5pPr>
            <a:lvl6pPr marL="2602069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6pPr>
            <a:lvl7pPr marL="3075173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7pPr>
            <a:lvl8pPr marL="3548276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8pPr>
            <a:lvl9pPr marL="4021380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5738717B-3B99-478E-A8B3-976C76B944BB}" type="slidenum">
              <a:rPr kumimoji="0" lang="en-US" altLang="zh-TW" sz="11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</a:t>
            </a:fld>
            <a:endParaRPr kumimoji="0" lang="en-US" altLang="zh-TW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8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xfrm>
            <a:off x="945360" y="4685260"/>
            <a:ext cx="5205270" cy="47794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1pPr>
            <a:lvl2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2pPr>
            <a:lvl3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3pPr>
            <a:lvl4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4pPr>
            <a:lvl5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5pPr>
            <a:lvl6pPr marL="2602069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6pPr>
            <a:lvl7pPr marL="3075173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7pPr>
            <a:lvl8pPr marL="3548276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8pPr>
            <a:lvl9pPr marL="4021380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5738717B-3B99-478E-A8B3-976C76B944BB}" type="slidenum">
              <a:rPr kumimoji="0" lang="en-US" altLang="zh-TW" sz="11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3</a:t>
            </a:fld>
            <a:endParaRPr kumimoji="0" lang="en-US" altLang="zh-TW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4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xfrm>
            <a:off x="945360" y="4685260"/>
            <a:ext cx="5205270" cy="47794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1pPr>
            <a:lvl2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2pPr>
            <a:lvl3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3pPr>
            <a:lvl4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4pPr>
            <a:lvl5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5pPr>
            <a:lvl6pPr marL="2602069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6pPr>
            <a:lvl7pPr marL="3075173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7pPr>
            <a:lvl8pPr marL="3548276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8pPr>
            <a:lvl9pPr marL="4021380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5738717B-3B99-478E-A8B3-976C76B944BB}" type="slidenum">
              <a:rPr kumimoji="0" lang="en-US" altLang="zh-TW" sz="11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4</a:t>
            </a:fld>
            <a:endParaRPr kumimoji="0" lang="en-US" altLang="zh-TW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9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xfrm>
            <a:off x="945360" y="4685260"/>
            <a:ext cx="5205270" cy="47794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1pPr>
            <a:lvl2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2pPr>
            <a:lvl3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3pPr>
            <a:lvl4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4pPr>
            <a:lvl5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5pPr>
            <a:lvl6pPr marL="2602069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6pPr>
            <a:lvl7pPr marL="3075173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7pPr>
            <a:lvl8pPr marL="3548276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8pPr>
            <a:lvl9pPr marL="4021380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5738717B-3B99-478E-A8B3-976C76B944BB}" type="slidenum">
              <a:rPr kumimoji="0" lang="en-US" altLang="zh-TW" sz="11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5</a:t>
            </a:fld>
            <a:endParaRPr kumimoji="0" lang="en-US" altLang="zh-TW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7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xfrm>
            <a:off x="945360" y="4685260"/>
            <a:ext cx="5205270" cy="47794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1pPr>
            <a:lvl2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2pPr>
            <a:lvl3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3pPr>
            <a:lvl4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4pPr>
            <a:lvl5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5pPr>
            <a:lvl6pPr marL="2602069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6pPr>
            <a:lvl7pPr marL="3075173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7pPr>
            <a:lvl8pPr marL="3548276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8pPr>
            <a:lvl9pPr marL="4021380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5738717B-3B99-478E-A8B3-976C76B944BB}" type="slidenum">
              <a:rPr kumimoji="0" lang="en-US" altLang="zh-TW" sz="11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6</a:t>
            </a:fld>
            <a:endParaRPr kumimoji="0" lang="en-US" altLang="zh-TW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8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xfrm>
            <a:off x="945360" y="4685260"/>
            <a:ext cx="5205270" cy="47794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1pPr>
            <a:lvl2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2pPr>
            <a:lvl3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3pPr>
            <a:lvl4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4pPr>
            <a:lvl5pPr eaLnBrk="0" hangingPunct="0"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5pPr>
            <a:lvl6pPr marL="2602069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6pPr>
            <a:lvl7pPr marL="3075173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7pPr>
            <a:lvl8pPr marL="3548276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8pPr>
            <a:lvl9pPr marL="4021380" indent="-236552" defTabSz="4648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821" algn="l"/>
                <a:tab pos="895284" algn="l"/>
                <a:tab pos="1345389" algn="l"/>
                <a:tab pos="1793851" algn="l"/>
                <a:tab pos="2242315" algn="l"/>
                <a:tab pos="2692420" algn="l"/>
                <a:tab pos="3140883" algn="l"/>
                <a:tab pos="3590988" algn="l"/>
                <a:tab pos="4039450" algn="l"/>
                <a:tab pos="4487912" algn="l"/>
                <a:tab pos="4938017" algn="l"/>
                <a:tab pos="5386480" algn="l"/>
                <a:tab pos="5834942" algn="l"/>
                <a:tab pos="6285047" algn="l"/>
                <a:tab pos="6733512" algn="l"/>
                <a:tab pos="7183618" algn="l"/>
                <a:tab pos="7632079" algn="l"/>
                <a:tab pos="8080542" algn="l"/>
                <a:tab pos="8530648" algn="l"/>
                <a:tab pos="8979111" algn="l"/>
              </a:tabLst>
              <a:defRPr kumimoji="1" sz="2500">
                <a:solidFill>
                  <a:schemeClr val="bg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5738717B-3B99-478E-A8B3-976C76B944BB}" type="slidenum">
              <a:rPr kumimoji="0" lang="en-US" altLang="zh-TW" sz="11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7</a:t>
            </a:fld>
            <a:endParaRPr kumimoji="0" lang="en-US" altLang="zh-TW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8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415" y="4863813"/>
            <a:ext cx="5681097" cy="5226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077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1981-F297-46ED-9B06-0BD10A2B68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31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1530-729B-417D-B6C6-86FF2A3A5D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10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0AFC-5D6C-402E-B18F-24712BB527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624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4569-13C4-4B02-AF33-164A4FE72CE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B49-9594-4B28-BDF9-4E955FE6E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7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4569-13C4-4B02-AF33-164A4FE72CE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B49-9594-4B28-BDF9-4E955FE6E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47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4569-13C4-4B02-AF33-164A4FE72CE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B49-9594-4B28-BDF9-4E955FE6E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53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4569-13C4-4B02-AF33-164A4FE72CE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B49-9594-4B28-BDF9-4E955FE6E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49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4569-13C4-4B02-AF33-164A4FE72CE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B49-9594-4B28-BDF9-4E955FE6E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11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4569-13C4-4B02-AF33-164A4FE72CE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B49-9594-4B28-BDF9-4E955FE6E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813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6604000"/>
            <a:ext cx="251520" cy="25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AF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投影片編號版面配置區 6"/>
          <p:cNvSpPr txBox="1">
            <a:spLocks/>
          </p:cNvSpPr>
          <p:nvPr userDrawn="1"/>
        </p:nvSpPr>
        <p:spPr>
          <a:xfrm>
            <a:off x="-36512" y="6597352"/>
            <a:ext cx="395536" cy="21602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AE8C6-8027-43D1-ADB1-928531CDAEE8}" type="slidenum">
              <a:rPr kumimoji="1" lang="en-US" altLang="zh-TW" sz="12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charset="0"/>
              <a:ea typeface="新細明體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0" y="6597352"/>
            <a:ext cx="9144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203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4569-13C4-4B02-AF33-164A4FE72CE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B49-9594-4B28-BDF9-4E955FE6E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31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F71F-D19D-492A-84B5-ED0218A8E5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039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4569-13C4-4B02-AF33-164A4FE72CE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B49-9594-4B28-BDF9-4E955FE6E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291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4569-13C4-4B02-AF33-164A4FE72CE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B49-9594-4B28-BDF9-4E955FE6E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95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4569-13C4-4B02-AF33-164A4FE72CE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B49-9594-4B28-BDF9-4E955FE6E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245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4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071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007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85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958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477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2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4CD0-60CB-4676-A0AF-8D27F28AE2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909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163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37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66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621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969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224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233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544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432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59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77D5-15E0-4361-A792-D2E93A9510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72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829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397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723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151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430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44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333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326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723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46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28E0-98FA-4080-BE2A-33E121609F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239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46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494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321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261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80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934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58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256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981200"/>
            <a:ext cx="4151312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981200"/>
            <a:ext cx="4151313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880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E27C-A323-4259-A87B-876FE786E3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677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23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22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916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105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00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801688"/>
            <a:ext cx="2116138" cy="5557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801688"/>
            <a:ext cx="6196012" cy="5557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14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2588" y="360363"/>
            <a:ext cx="8464550" cy="110331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85763" y="1711325"/>
            <a:ext cx="8455025" cy="4648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867122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85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smtClean="0"/>
          </a:p>
          <a:p>
            <a:pPr>
              <a:defRPr/>
            </a:pPr>
            <a:fld id="{80261045-6B6F-44BB-BFEA-65B445CD1748}" type="slidenum">
              <a:rPr lang="en-US" altLang="zh-TW" smtClean="0"/>
              <a:pPr>
                <a:defRPr/>
              </a:pPr>
              <a:t>‹#›</a:t>
            </a:fld>
            <a:endParaRPr lang="en-US" altLang="zh-TW" smtClean="0"/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33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smtClean="0"/>
          </a:p>
          <a:p>
            <a:pPr>
              <a:defRPr/>
            </a:pPr>
            <a:fld id="{EDB0DCBF-5E22-4034-8BDF-8B1D99667D24}" type="slidenum">
              <a:rPr lang="en-US" altLang="zh-TW" smtClean="0"/>
              <a:pPr>
                <a:defRPr/>
              </a:pPr>
              <a:t>‹#›</a:t>
            </a:fld>
            <a:endParaRPr lang="en-US" altLang="zh-TW" smtClean="0"/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403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02E7-5308-4A54-B047-76035FC50B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6604000"/>
            <a:ext cx="251520" cy="25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6"/>
          <p:cNvSpPr txBox="1">
            <a:spLocks/>
          </p:cNvSpPr>
          <p:nvPr userDrawn="1"/>
        </p:nvSpPr>
        <p:spPr>
          <a:xfrm>
            <a:off x="-36512" y="6597352"/>
            <a:ext cx="395536" cy="21602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AE8C6-8027-43D1-ADB1-928531CDAEE8}" type="slidenum">
              <a:rPr kumimoji="1" lang="en-US" altLang="zh-TW" sz="12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charset="0"/>
              <a:ea typeface="新細明體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0" y="6597352"/>
            <a:ext cx="9144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690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smtClean="0"/>
          </a:p>
          <a:p>
            <a:pPr>
              <a:defRPr/>
            </a:pPr>
            <a:fld id="{B5A49E65-575F-4F01-9ED8-CDB81724A918}" type="slidenum">
              <a:rPr lang="en-US" altLang="zh-TW" smtClean="0"/>
              <a:pPr>
                <a:defRPr/>
              </a:pPr>
              <a:t>‹#›</a:t>
            </a:fld>
            <a:endParaRPr lang="en-US" altLang="zh-TW" smtClean="0"/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5244237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smtClean="0"/>
          </a:p>
          <a:p>
            <a:pPr>
              <a:defRPr/>
            </a:pPr>
            <a:fld id="{531C195F-3944-49B5-82E1-AFCC77AC37B0}" type="slidenum">
              <a:rPr lang="en-US" altLang="zh-TW" smtClean="0"/>
              <a:pPr>
                <a:defRPr/>
              </a:pPr>
              <a:t>‹#›</a:t>
            </a:fld>
            <a:endParaRPr lang="en-US" altLang="zh-TW" smtClean="0"/>
          </a:p>
          <a:p>
            <a:pPr>
              <a:defRPr/>
            </a:pPr>
            <a:endParaRPr lang="en-US" altLang="zh-TW"/>
          </a:p>
        </p:txBody>
      </p:sp>
      <p:sp>
        <p:nvSpPr>
          <p:cNvPr id="8" name="文字方塊 5"/>
          <p:cNvSpPr txBox="1"/>
          <p:nvPr userDrawn="1"/>
        </p:nvSpPr>
        <p:spPr>
          <a:xfrm>
            <a:off x="0" y="6142038"/>
            <a:ext cx="3402013" cy="492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zh-TW" altLang="en-US" sz="2600" b="1" dirty="0">
              <a:solidFill>
                <a:srgbClr val="1C1C1C"/>
              </a:solidFill>
              <a:latin typeface="Arial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179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smtClean="0"/>
          </a:p>
          <a:p>
            <a:pPr>
              <a:defRPr/>
            </a:pPr>
            <a:fld id="{9B96EA4F-19B0-4602-8619-924637E5FA49}" type="slidenum">
              <a:rPr lang="en-US" altLang="zh-TW" smtClean="0"/>
              <a:pPr>
                <a:defRPr/>
              </a:pPr>
              <a:t>‹#›</a:t>
            </a:fld>
            <a:endParaRPr lang="en-US" altLang="zh-TW" smtClean="0"/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64917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406E5FDB-9203-4C1E-A36B-908DF91BF1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0460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2635BF43-A3A4-43CD-B253-DB683C7766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888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EAA1-BC85-4FEF-BF8C-D1CDE84FDC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31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6B23-E3F4-4396-A5C8-1476D9BA88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83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F00C3C-5EFB-4FAE-8801-4605545A9C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4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4569-13C4-4B02-AF33-164A4FE72CE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8B49-9594-4B28-BDF9-4E955FE6E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90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CEAB7-7E7F-4C24-8FC1-F3B99857E60F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3CC7C-AB55-42A2-9DBC-E00CF0FA1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5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0ED2-E4AD-48CC-8AF1-31D1C29F4279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8E23C-2FFF-4D45-81D8-37943D432F4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"/>
            <a:ext cx="9144000" cy="68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5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74F3-227D-46B5-A44C-4174342AAFDC}" type="datetimeFigureOut">
              <a:rPr lang="zh-TW" altLang="en-US" smtClean="0"/>
              <a:pPr/>
              <a:t>2018/5/15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6EA5-578D-4D9F-BC0A-D5C5E81790D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"/>
            <a:ext cx="9144000" cy="68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60363"/>
            <a:ext cx="846455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9318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711325"/>
            <a:ext cx="8455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9991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微軟正黑體" panose="020B0604030504040204" pitchFamily="34" charset="-120"/>
        </a:defRPr>
      </a:lvl2pPr>
      <a:lvl3pPr marL="1143000" indent="-228600" algn="l" rtl="0" eaLnBrk="0" fontAlgn="base" hangingPunct="0">
        <a:lnSpc>
          <a:spcPct val="90000"/>
        </a:lnSpc>
        <a:spcBef>
          <a:spcPct val="60000"/>
        </a:spcBef>
        <a:spcAft>
          <a:spcPct val="2500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ea typeface="微軟正黑體" panose="020B0604030504040204" pitchFamily="34" charset="-120"/>
        </a:defRPr>
      </a:lvl3pPr>
      <a:lvl4pPr marL="1600200" indent="-228600" algn="l" rtl="0" eaLnBrk="0" fontAlgn="base" hangingPunct="0">
        <a:lnSpc>
          <a:spcPct val="90000"/>
        </a:lnSpc>
        <a:spcBef>
          <a:spcPct val="90000"/>
        </a:spcBef>
        <a:spcAft>
          <a:spcPct val="2500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微軟正黑體" panose="020B0604030504040204" pitchFamily="34" charset="-120"/>
        </a:defRPr>
      </a:lvl4pPr>
      <a:lvl5pPr marL="2057400" indent="-228600" algn="l" rtl="0" eaLnBrk="0" fontAlgn="base" hangingPunct="0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微軟正黑體" panose="020B0604030504040204" pitchFamily="34" charset="-120"/>
        </a:defRPr>
      </a:lvl5pPr>
      <a:lvl6pPr marL="25146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kumimoji="0" sz="14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kumimoji="0" sz="14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kumimoji="0" sz="14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smtClean="0"/>
          </a:p>
          <a:p>
            <a:pPr>
              <a:defRPr/>
            </a:pPr>
            <a:fld id="{B5A49E65-575F-4F01-9ED8-CDB81724A918}" type="slidenum">
              <a:rPr lang="en-US" altLang="zh-TW" smtClean="0"/>
              <a:pPr>
                <a:defRPr/>
              </a:pPr>
              <a:t>‹#›</a:t>
            </a:fld>
            <a:endParaRPr lang="en-US" altLang="zh-TW" smtClean="0"/>
          </a:p>
          <a:p>
            <a:pPr>
              <a:defRPr/>
            </a:pPr>
            <a:endParaRPr lang="en-US" altLang="zh-TW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413" y="188913"/>
            <a:ext cx="13573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66675"/>
            <a:ext cx="132715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6162675"/>
            <a:ext cx="830263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 userDrawn="1"/>
        </p:nvSpPr>
        <p:spPr>
          <a:xfrm>
            <a:off x="0" y="6154738"/>
            <a:ext cx="2947988" cy="492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zh-TW" altLang="en-US" sz="2600" b="1" dirty="0">
              <a:solidFill>
                <a:srgbClr val="1C1C1C"/>
              </a:solidFill>
              <a:latin typeface="Arial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88541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kumimoji="1" lang="en-US" altLang="zh-TW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1.</a:t>
            </a:r>
            <a:r>
              <a:rPr kumimoji="1" lang="zh-TW" altLang="en-US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臺北市輪狀病毒疫苗補助對象</a:t>
            </a:r>
            <a:endParaRPr kumimoji="1" lang="en-US" altLang="en-US" sz="3600" b="1" dirty="0" smtClean="0">
              <a:solidFill>
                <a:srgbClr val="0C6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428596" y="1198248"/>
            <a:ext cx="8358246" cy="83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9144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360363" indent="-360363" algn="just" eaLnBrk="1" hangingPunct="1">
              <a:lnSpc>
                <a:spcPts val="288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實施對象：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出生滿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週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羅特律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32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週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輪達停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內，且持有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臺北市兒童醫療補助證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的嬰兒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79388" y="4284144"/>
            <a:ext cx="1769510" cy="1712928"/>
            <a:chOff x="670191" y="4343194"/>
            <a:chExt cx="1769510" cy="1712928"/>
          </a:xfrm>
        </p:grpSpPr>
        <p:pic>
          <p:nvPicPr>
            <p:cNvPr id="11" name="Picture 6" descr="「禮物 素材」的圖片搜尋結果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377"/>
            <a:stretch/>
          </p:blipFill>
          <p:spPr bwMode="auto">
            <a:xfrm rot="19943839">
              <a:off x="670191" y="4343194"/>
              <a:ext cx="1322832" cy="1401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「禮物 素材」的圖片搜尋結果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377"/>
            <a:stretch/>
          </p:blipFill>
          <p:spPr bwMode="auto">
            <a:xfrm rot="1086287">
              <a:off x="1467593" y="5026045"/>
              <a:ext cx="972108" cy="1030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844824"/>
            <a:ext cx="8050801" cy="469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kumimoji="1" lang="en-US" altLang="zh-TW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2.</a:t>
            </a:r>
            <a:r>
              <a:rPr kumimoji="1" lang="zh-TW" altLang="en-US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臺北市兒童醫療補助證申辦資訊</a:t>
            </a:r>
            <a:endParaRPr kumimoji="1" lang="en-US" altLang="en-US" sz="3600" b="1" dirty="0" smtClean="0">
              <a:solidFill>
                <a:srgbClr val="0C6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33426"/>
              </p:ext>
            </p:extLst>
          </p:nvPr>
        </p:nvGraphicFramePr>
        <p:xfrm>
          <a:off x="539552" y="1268760"/>
          <a:ext cx="7974071" cy="4782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3802">
                  <a:extLst>
                    <a:ext uri="{9D8B030D-6E8A-4147-A177-3AD203B41FA5}">
                      <a16:colId xmlns:a16="http://schemas.microsoft.com/office/drawing/2014/main" val="158304553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47390362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4017535317"/>
                    </a:ext>
                  </a:extLst>
                </a:gridCol>
                <a:gridCol w="1120269">
                  <a:extLst>
                    <a:ext uri="{9D8B030D-6E8A-4147-A177-3AD203B41FA5}">
                      <a16:colId xmlns:a16="http://schemas.microsoft.com/office/drawing/2014/main" val="233765604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輪狀病毒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補助類別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補助證類別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補助對象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申請單位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120233"/>
                  </a:ext>
                </a:extLst>
              </a:tr>
              <a:tr h="90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定額補助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每人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2,100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6-32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週嬰兒）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設籍本市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歲至未滿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歲參加全民健康保險之兒童，且其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父母之一（或監護人）設籍並實際居住本市滿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者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區健康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服務中心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126761"/>
                  </a:ext>
                </a:extLst>
              </a:tr>
              <a:tr h="90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設籍本市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歲至未滿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歲之第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胎（含）以上兒童且持有「台北市第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胎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（含）以上兒童證明卡」者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戶政事務所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78892"/>
                  </a:ext>
                </a:extLst>
              </a:tr>
              <a:tr h="2262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全額補助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疫苗免費</a:t>
                      </a:r>
                      <a:endParaRPr lang="en-US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6-32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週嬰兒）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設籍本市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歲至未滿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歲參加全民健康保險之兒童，且具本府社會局核定之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低收入戶身分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者，或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經本府社會局核定之特殊個案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，無力負擔醫療費用者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設籍本市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歲至未滿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歲參加全民健康保險之兒童，且符合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衛生福利部公告之罕見疾病患者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，或經中央健康保險署核定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符合全民健康保險重大傷病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範圍者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區健康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服務中心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6575" marR="565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18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4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kumimoji="1" lang="en-US" altLang="zh-TW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3.</a:t>
            </a:r>
            <a:r>
              <a:rPr kumimoji="1" lang="zh-TW" altLang="en-US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r>
              <a:rPr kumimoji="1" lang="en-US" altLang="zh-TW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1</a:t>
            </a:r>
            <a:r>
              <a:rPr kumimoji="1" lang="zh-TW" altLang="en-US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輪狀病毒疫苗接種事宜</a:t>
            </a:r>
            <a:endParaRPr kumimoji="1" lang="en-US" altLang="en-US" sz="3600" b="1" dirty="0" smtClean="0">
              <a:solidFill>
                <a:srgbClr val="0C6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428596" y="1198248"/>
            <a:ext cx="8358246" cy="34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9144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360363" indent="-360363" algn="just" eaLnBrk="1" hangingPunct="1">
              <a:lnSpc>
                <a:spcPts val="288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符合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資格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的寶寶，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應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攜帶臺北市兒童醫療補助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證、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兒童健康手冊及健保卡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，至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臺北市輪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狀病毒疫苗補助特約醫療院所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接種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，可於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現場補助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疫苗費用；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未出示者，應先行自付疫苗費用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60363" indent="-360363" algn="just" eaLnBrk="1" hangingPunct="1">
              <a:lnSpc>
                <a:spcPts val="288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先行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自付疫苗費用的補助對象，應於就醫日起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個工作日內，持就醫收據正本、補助證、兒童健康手冊及健保卡至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接種地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辦理退費。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 marL="360363" indent="-360363" algn="just" eaLnBrk="1" hangingPunct="1">
              <a:lnSpc>
                <a:spcPts val="288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日者，請洽臺北市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政府衛生局疾病管制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科，預防接種專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線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02-23754341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8695" r="46474" b="16396"/>
          <a:stretch/>
        </p:blipFill>
        <p:spPr bwMode="auto">
          <a:xfrm>
            <a:off x="5508104" y="4265754"/>
            <a:ext cx="3091502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2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kumimoji="1" lang="en-US" altLang="zh-TW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3.</a:t>
            </a:r>
            <a:r>
              <a:rPr kumimoji="1" lang="zh-TW" altLang="en-US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r>
              <a:rPr kumimoji="1" lang="en-US" altLang="zh-TW" sz="3600" b="1" dirty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2</a:t>
            </a:r>
            <a:r>
              <a:rPr kumimoji="1" lang="zh-TW" altLang="en-US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輪狀病毒疫苗接種事宜</a:t>
            </a:r>
            <a:endParaRPr kumimoji="1" lang="en-US" altLang="en-US" sz="3600" b="1" dirty="0" smtClean="0">
              <a:solidFill>
                <a:srgbClr val="0C6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428596" y="1198248"/>
            <a:ext cx="8358246" cy="1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9144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360363" indent="-360363" algn="just" eaLnBrk="1" hangingPunct="1">
              <a:lnSpc>
                <a:spcPts val="288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我國上市之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輪狀病毒疫苗，共有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種廠牌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可供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選擇，請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經醫師專業評估後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擇一廠牌接種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60363" indent="-360363" algn="just" eaLnBrk="1" hangingPunct="1">
              <a:lnSpc>
                <a:spcPts val="288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補助時程：建議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搭配常規疫苗一併接種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827584" y="2381027"/>
            <a:ext cx="8047417" cy="2416125"/>
            <a:chOff x="548291" y="2431808"/>
            <a:chExt cx="8047417" cy="218255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291" y="2431808"/>
              <a:ext cx="8047417" cy="2182557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6900" y="2918725"/>
              <a:ext cx="1764000" cy="864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6900" y="3684149"/>
              <a:ext cx="1764980" cy="86400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746023" y="4779166"/>
            <a:ext cx="8040819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" algn="just">
              <a:lnSpc>
                <a:spcPts val="2300"/>
              </a:lnSpc>
              <a:spcAft>
                <a:spcPts val="0"/>
              </a:spcAft>
            </a:pPr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備註</a:t>
            </a:r>
            <a:r>
              <a:rPr lang="zh-TW" altLang="zh-TW" sz="1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：第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劑疫苗接種年齡不得早於出生滿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6</a:t>
            </a:r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週</a:t>
            </a:r>
            <a:r>
              <a:rPr lang="zh-TW" altLang="zh-TW" sz="1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，最後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劑最晚接種年齡，依疫苗種類不同，不得晚於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24</a:t>
            </a:r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週內或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32</a:t>
            </a:r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週內時間接種</a:t>
            </a:r>
            <a:r>
              <a:rPr lang="zh-TW" altLang="zh-TW" sz="1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未於</a:t>
            </a:r>
            <a:r>
              <a:rPr lang="zh-TW" altLang="zh-TW" sz="1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規定</a:t>
            </a:r>
            <a:r>
              <a:rPr lang="zh-TW" altLang="zh-TW" sz="1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時間接種者不予補助</a:t>
            </a:r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1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7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>
              <a:defRPr/>
            </a:pPr>
            <a:r>
              <a:rPr kumimoji="1" lang="en-US" altLang="zh-TW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4.</a:t>
            </a:r>
            <a:r>
              <a:rPr kumimoji="1" lang="zh-TW" altLang="en-US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臺北市預防接種資訊系統</a:t>
            </a:r>
            <a:endParaRPr kumimoji="1" lang="en-US" altLang="en-US" sz="3600" b="1" dirty="0" smtClean="0">
              <a:solidFill>
                <a:srgbClr val="0C6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428596" y="1164114"/>
            <a:ext cx="8358246" cy="83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9144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ts val="288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輪狀病毒疫苗補助資格、接種時程試算、合約院所地圖、衛教福利資訊等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便民查詢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3" y="1998249"/>
            <a:ext cx="7128792" cy="44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>
              <a:defRPr/>
            </a:pPr>
            <a:r>
              <a:rPr kumimoji="1" lang="en-US" altLang="zh-TW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5.</a:t>
            </a:r>
            <a:r>
              <a:rPr kumimoji="1" lang="zh-TW" altLang="en-US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智慧城市溫馨</a:t>
            </a:r>
            <a:r>
              <a:rPr kumimoji="1" lang="en-US" altLang="zh-TW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E</a:t>
            </a:r>
            <a:r>
              <a:rPr kumimoji="1" lang="zh-TW" altLang="en-US" sz="3600" b="1" dirty="0" smtClean="0">
                <a:solidFill>
                  <a:srgbClr val="0C6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化提醒</a:t>
            </a:r>
            <a:endParaRPr kumimoji="1" lang="en-US" altLang="en-US" sz="3600" b="1" dirty="0" smtClean="0">
              <a:solidFill>
                <a:srgbClr val="0C6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428596" y="1228539"/>
            <a:ext cx="81439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9144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至該系統申請會員的家長，可於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嬰幼兒適齡接種日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天前，接收到催種簡訊及電子郵件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，享受接種叮嚀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化服務，守護嬰幼兒健康。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/>
          <a:srcRect l="18926" t="13051" r="20317" b="18942"/>
          <a:stretch/>
        </p:blipFill>
        <p:spPr>
          <a:xfrm rot="341339">
            <a:off x="4408953" y="2993545"/>
            <a:ext cx="4428247" cy="278815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1" y="2996952"/>
            <a:ext cx="3742213" cy="251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「家庭 素材」的圖片搜尋結果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/>
          <a:stretch>
            <a:fillRect/>
          </a:stretch>
        </p:blipFill>
        <p:spPr bwMode="auto">
          <a:xfrm>
            <a:off x="0" y="571480"/>
            <a:ext cx="9144000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字方塊 11"/>
          <p:cNvSpPr txBox="1"/>
          <p:nvPr/>
        </p:nvSpPr>
        <p:spPr>
          <a:xfrm>
            <a:off x="2143108" y="2423220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柯</a:t>
            </a:r>
            <a:r>
              <a:rPr lang="en-US" altLang="zh-TW" sz="32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P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丫北 守護</a:t>
            </a:r>
            <a:r>
              <a:rPr lang="zh-TW" altLang="en-US" sz="32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寶貝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algn="ctr">
              <a:lnSpc>
                <a:spcPts val="4000"/>
              </a:lnSpc>
            </a:pPr>
            <a:r>
              <a:rPr lang="zh-TW" altLang="en-US" sz="32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健康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投資 快樂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臺北</a:t>
            </a:r>
            <a:endParaRPr lang="zh-TW" altLang="en-US" sz="3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2">
            <a:extLst/>
          </p:cNvPr>
          <p:cNvSpPr txBox="1">
            <a:spLocks noChangeArrowheads="1"/>
          </p:cNvSpPr>
          <p:nvPr/>
        </p:nvSpPr>
        <p:spPr bwMode="auto">
          <a:xfrm>
            <a:off x="1500166" y="3500438"/>
            <a:ext cx="9288016" cy="1108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prstTxWarp prst="textArchDown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66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華康中黑體" panose="020B0509000000000000" pitchFamily="49" charset="-120"/>
              </a:rPr>
              <a:t>A Better Taipei</a:t>
            </a:r>
          </a:p>
        </p:txBody>
      </p:sp>
    </p:spTree>
    <p:extLst>
      <p:ext uri="{BB962C8B-B14F-4D97-AF65-F5344CB8AC3E}">
        <p14:creationId xmlns:p14="http://schemas.microsoft.com/office/powerpoint/2010/main" val="597437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ustom Design">
  <a:themeElements>
    <a:clrScheme name="2_Custom Design 1">
      <a:dk1>
        <a:srgbClr val="CDCDCF"/>
      </a:dk1>
      <a:lt1>
        <a:srgbClr val="FFFFFF"/>
      </a:lt1>
      <a:dk2>
        <a:srgbClr val="09003E"/>
      </a:dk2>
      <a:lt2>
        <a:srgbClr val="F2F23A"/>
      </a:lt2>
      <a:accent1>
        <a:srgbClr val="12AD2B"/>
      </a:accent1>
      <a:accent2>
        <a:srgbClr val="5AAACE"/>
      </a:accent2>
      <a:accent3>
        <a:srgbClr val="AAAAAF"/>
      </a:accent3>
      <a:accent4>
        <a:srgbClr val="DADADA"/>
      </a:accent4>
      <a:accent5>
        <a:srgbClr val="AAD3AC"/>
      </a:accent5>
      <a:accent6>
        <a:srgbClr val="519ABA"/>
      </a:accent6>
      <a:hlink>
        <a:srgbClr val="F6A108"/>
      </a:hlink>
      <a:folHlink>
        <a:srgbClr val="2B85B8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昆明修正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昆明修正版</Template>
  <TotalTime>6710</TotalTime>
  <Words>573</Words>
  <Application>Microsoft Office PowerPoint</Application>
  <PresentationFormat>如螢幕大小 (4:3)</PresentationFormat>
  <Paragraphs>47</Paragraphs>
  <Slides>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8</vt:i4>
      </vt:variant>
    </vt:vector>
  </HeadingPairs>
  <TitlesOfParts>
    <vt:vector size="24" baseType="lpstr">
      <vt:lpstr>華康中黑體</vt:lpstr>
      <vt:lpstr>微軟正黑體</vt:lpstr>
      <vt:lpstr>新細明體</vt:lpstr>
      <vt:lpstr>標楷體</vt:lpstr>
      <vt:lpstr>Arial</vt:lpstr>
      <vt:lpstr>Calibri</vt:lpstr>
      <vt:lpstr>Segoe Print</vt:lpstr>
      <vt:lpstr>Times New Roman</vt:lpstr>
      <vt:lpstr>Wingdings</vt:lpstr>
      <vt:lpstr>自訂設計</vt:lpstr>
      <vt:lpstr>3_自訂設計</vt:lpstr>
      <vt:lpstr>4_自訂設計</vt:lpstr>
      <vt:lpstr>2_自訂設計</vt:lpstr>
      <vt:lpstr>1_自訂設計</vt:lpstr>
      <vt:lpstr>6_Custom Design</vt:lpstr>
      <vt:lpstr>1_昆明修正版</vt:lpstr>
      <vt:lpstr>PowerPoint 簡報</vt:lpstr>
      <vt:lpstr>1.臺北市輪狀病毒疫苗補助對象</vt:lpstr>
      <vt:lpstr>2.臺北市兒童醫療補助證申辦資訊</vt:lpstr>
      <vt:lpstr>3. 1輪狀病毒疫苗接種事宜</vt:lpstr>
      <vt:lpstr>3. 2輪狀病毒疫苗接種事宜</vt:lpstr>
      <vt:lpstr>4. 臺北市預防接種資訊系統</vt:lpstr>
      <vt:lpstr>5.智慧城市溫馨E化提醒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臺北市愛滋病防治- 篩檢系統</dc:title>
  <dc:creator>user</dc:creator>
  <cp:lastModifiedBy>陳家柔</cp:lastModifiedBy>
  <cp:revision>1109</cp:revision>
  <cp:lastPrinted>2017-07-19T06:21:35Z</cp:lastPrinted>
  <dcterms:created xsi:type="dcterms:W3CDTF">2015-01-18T14:12:16Z</dcterms:created>
  <dcterms:modified xsi:type="dcterms:W3CDTF">2018-05-15T02:33:42Z</dcterms:modified>
</cp:coreProperties>
</file>