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62" r:id="rId5"/>
    <p:sldId id="263" r:id="rId6"/>
    <p:sldId id="266" r:id="rId7"/>
  </p:sldIdLst>
  <p:sldSz cx="12192000" cy="6858000"/>
  <p:notesSz cx="6807200" cy="9939338"/>
  <p:defaultTextStyle>
    <a:defPPr rtl="0"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64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00" d="100"/>
          <a:sy n="100" d="100"/>
        </p:scale>
        <p:origin x="3552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預留位置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B371FDD4-1ACE-4353-829D-0505EA0F4DC5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2021/9/9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06834459-7356-44BF-850D-8B30C4FB3B6B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pPr algn="r" rtl="0"/>
              <a:t>‹#›</a:t>
            </a:fld>
            <a:endParaRPr lang="en-US" altLang="zh-TW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3" name="日期預留位置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C3A96AD4-FA7B-45A4-B8C6-63FF3B17A7BB}" type="datetime1">
              <a:rPr lang="zh-TW" altLang="en-US" smtClean="0"/>
              <a:pPr/>
              <a:t>2021/9/9</a:t>
            </a:fld>
            <a:endParaRPr lang="zh-TW" altLang="en-US" dirty="0"/>
          </a:p>
        </p:txBody>
      </p:sp>
      <p:sp>
        <p:nvSpPr>
          <p:cNvPr id="4" name="投影片圖像預留位置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noProof="0" dirty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noProof="0" dirty="0" smtClean="0"/>
              <a:t>按一下以編輯母片文字樣式</a:t>
            </a:r>
          </a:p>
          <a:p>
            <a:pPr lvl="1" rtl="0"/>
            <a:r>
              <a:rPr lang="zh-TW" altLang="en-US" noProof="0" dirty="0" smtClean="0"/>
              <a:t>第二層</a:t>
            </a:r>
          </a:p>
          <a:p>
            <a:pPr lvl="2" rtl="0"/>
            <a:r>
              <a:rPr lang="zh-TW" altLang="en-US" noProof="0" dirty="0" smtClean="0"/>
              <a:t>第三層</a:t>
            </a:r>
          </a:p>
          <a:p>
            <a:pPr lvl="3" rtl="0"/>
            <a:r>
              <a:rPr lang="zh-TW" altLang="en-US" noProof="0" dirty="0" smtClean="0"/>
              <a:t>第四層</a:t>
            </a:r>
          </a:p>
          <a:p>
            <a:pPr lvl="4" rtl="0"/>
            <a:r>
              <a:rPr lang="zh-TW" altLang="en-US" noProof="0" dirty="0" smtClean="0"/>
              <a:t>第五層</a:t>
            </a:r>
            <a:endParaRPr lang="zh-TW" altLang="en-US" noProof="0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0A3C37BE-C303-496D-B5CD-85F2937540FC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rtlCol="0" anchor="ctr">
            <a:normAutofit/>
          </a:bodyPr>
          <a:lstStyle>
            <a:lvl1pPr algn="l" rtl="0">
              <a:defRPr sz="4400" cap="all" baseline="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04898" y="4511784"/>
            <a:ext cx="10096501" cy="955565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8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zh-TW" altLang="en-US" noProof="0" smtClean="0"/>
              <a:t>按一下以編輯母片副標題樣式</a:t>
            </a:r>
            <a:endParaRPr lang="zh-TW" altLang="en-US" noProof="0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059B422B-3BF5-43B3-9165-CCDB821825AF}" type="datetime1">
              <a:rPr lang="zh-TW" altLang="en-US" smtClean="0"/>
              <a:pPr/>
              <a:t>2021/9/9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0FF54DE5-C571-48E8-A5BC-B369434E2F44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5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 algn="l" rtl="0">
              <a:defRPr sz="3200"/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圖片預留位置 2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 rtlCol="0">
            <a:normAutofit/>
          </a:bodyPr>
          <a:lstStyle>
            <a:lvl1pPr marL="0" indent="0" algn="ctr" rtl="0">
              <a:buNone/>
              <a:defRPr sz="20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zh-TW" altLang="en-US" noProof="0" smtClean="0"/>
              <a:t>按一下圖示以新增圖片</a:t>
            </a:r>
            <a:endParaRPr lang="zh-TW" altLang="en-US" noProof="0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3396996" cy="45720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8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zh-TW" altLang="en-US" noProof="0" smtClean="0"/>
              <a:t>編輯母片文字樣式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B2563F1-500E-408A-A491-AE24D688795F}" type="datetime1">
              <a:rPr lang="zh-TW" altLang="en-US" smtClean="0"/>
              <a:pPr/>
              <a:t>2021/9/9</a:t>
            </a:fld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en-US" altLang="zh-TW" noProof="0" smtClean="0"/>
              <a:t>‹#›</a:t>
            </a:fld>
            <a:endParaRPr lang="en-US" altLang="zh-TW" noProof="0" dirty="0"/>
          </a:p>
        </p:txBody>
      </p:sp>
    </p:spTree>
    <p:extLst>
      <p:ext uri="{BB962C8B-B14F-4D97-AF65-F5344CB8AC3E}">
        <p14:creationId xmlns:p14="http://schemas.microsoft.com/office/powerpoint/2010/main" val="76963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zh-TW" altLang="en-US" noProof="0" smtClean="0"/>
              <a:t>編輯母片文字樣式</a:t>
            </a:r>
          </a:p>
          <a:p>
            <a:pPr lvl="1" rtl="0"/>
            <a:r>
              <a:rPr lang="zh-TW" altLang="en-US" noProof="0" smtClean="0"/>
              <a:t>第二層</a:t>
            </a:r>
          </a:p>
          <a:p>
            <a:pPr lvl="2" rtl="0"/>
            <a:r>
              <a:rPr lang="zh-TW" altLang="en-US" noProof="0" smtClean="0"/>
              <a:t>第三層</a:t>
            </a:r>
          </a:p>
          <a:p>
            <a:pPr lvl="3" rtl="0"/>
            <a:r>
              <a:rPr lang="zh-TW" altLang="en-US" noProof="0" smtClean="0"/>
              <a:t>第四層</a:t>
            </a:r>
          </a:p>
          <a:p>
            <a:pPr lvl="4" rtl="0"/>
            <a:r>
              <a:rPr lang="zh-TW" altLang="en-US" noProof="0" smtClean="0"/>
              <a:t>第五層</a:t>
            </a:r>
            <a:endParaRPr lang="zh-TW" altLang="en-US" noProof="0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87B3416-5CF5-4927-985D-18A895A86DC6}" type="datetime1">
              <a:rPr lang="zh-TW" altLang="en-US" smtClean="0"/>
              <a:pPr/>
              <a:t>2021/9/9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en-US" altLang="zh-TW" noProof="0" smtClean="0"/>
              <a:t>‹#›</a:t>
            </a:fld>
            <a:endParaRPr lang="en-US" altLang="zh-TW" noProof="0" dirty="0"/>
          </a:p>
        </p:txBody>
      </p:sp>
    </p:spTree>
    <p:extLst>
      <p:ext uri="{BB962C8B-B14F-4D97-AF65-F5344CB8AC3E}">
        <p14:creationId xmlns:p14="http://schemas.microsoft.com/office/powerpoint/2010/main" val="201207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 rtlCol="0"/>
          <a:lstStyle/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>
          <a:xfrm>
            <a:off x="1104900" y="365125"/>
            <a:ext cx="8098896" cy="5811838"/>
          </a:xfrm>
        </p:spPr>
        <p:txBody>
          <a:bodyPr vert="eaVert" rtlCol="0"/>
          <a:lstStyle/>
          <a:p>
            <a:pPr lvl="0" rtl="0"/>
            <a:r>
              <a:rPr lang="zh-TW" altLang="en-US" noProof="0" smtClean="0"/>
              <a:t>編輯母片文字樣式</a:t>
            </a:r>
          </a:p>
          <a:p>
            <a:pPr lvl="1" rtl="0"/>
            <a:r>
              <a:rPr lang="zh-TW" altLang="en-US" noProof="0" smtClean="0"/>
              <a:t>第二層</a:t>
            </a:r>
          </a:p>
          <a:p>
            <a:pPr lvl="2" rtl="0"/>
            <a:r>
              <a:rPr lang="zh-TW" altLang="en-US" noProof="0" smtClean="0"/>
              <a:t>第三層</a:t>
            </a:r>
          </a:p>
          <a:p>
            <a:pPr lvl="3" rtl="0"/>
            <a:r>
              <a:rPr lang="zh-TW" altLang="en-US" noProof="0" smtClean="0"/>
              <a:t>第四層</a:t>
            </a:r>
          </a:p>
          <a:p>
            <a:pPr lvl="4" rtl="0"/>
            <a:r>
              <a:rPr lang="zh-TW" altLang="en-US" noProof="0" smtClean="0"/>
              <a:t>第五層</a:t>
            </a:r>
            <a:endParaRPr lang="zh-TW" altLang="en-US" noProof="0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7889B35-78A4-45CE-AD89-6D92CED8C8C3}" type="datetime1">
              <a:rPr lang="zh-TW" altLang="en-US" smtClean="0"/>
              <a:pPr/>
              <a:t>2021/9/9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en-US" altLang="zh-TW" noProof="0" smtClean="0"/>
              <a:t>‹#›</a:t>
            </a:fld>
            <a:endParaRPr lang="en-US" altLang="zh-TW" noProof="0" dirty="0"/>
          </a:p>
        </p:txBody>
      </p:sp>
      <p:grpSp>
        <p:nvGrpSpPr>
          <p:cNvPr id="7" name="群組 6"/>
          <p:cNvGrpSpPr/>
          <p:nvPr/>
        </p:nvGrpSpPr>
        <p:grpSpPr>
          <a:xfrm rot="5400000">
            <a:off x="6514047" y="3228843"/>
            <a:ext cx="5632704" cy="84403"/>
            <a:chOff x="1073150" y="1219201"/>
            <a:chExt cx="10058400" cy="63125"/>
          </a:xfrm>
        </p:grpSpPr>
        <p:cxnSp>
          <p:nvCxnSpPr>
            <p:cNvPr id="8" name="直線接點​​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592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</a:lstStyle>
          <a:p>
            <a:pPr lvl="0" rtl="0"/>
            <a:r>
              <a:rPr lang="zh-TW" altLang="en-US" noProof="0" smtClean="0"/>
              <a:t>編輯母片文字樣式</a:t>
            </a:r>
          </a:p>
          <a:p>
            <a:pPr lvl="1" rtl="0"/>
            <a:r>
              <a:rPr lang="zh-TW" altLang="en-US" noProof="0" smtClean="0"/>
              <a:t>第二層</a:t>
            </a:r>
          </a:p>
          <a:p>
            <a:pPr lvl="2" rtl="0"/>
            <a:r>
              <a:rPr lang="zh-TW" altLang="en-US" noProof="0" smtClean="0"/>
              <a:t>第三層</a:t>
            </a:r>
          </a:p>
          <a:p>
            <a:pPr lvl="3" rtl="0"/>
            <a:r>
              <a:rPr lang="zh-TW" altLang="en-US" noProof="0" smtClean="0"/>
              <a:t>第四層</a:t>
            </a:r>
          </a:p>
          <a:p>
            <a:pPr lvl="4" rtl="0"/>
            <a:r>
              <a:rPr lang="zh-TW" altLang="en-US" noProof="0" smtClean="0"/>
              <a:t>第五層</a:t>
            </a:r>
            <a:endParaRPr lang="zh-TW" altLang="en-US" noProof="0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AB725DB8-7E1F-4134-B0B4-81426C2F1419}" type="datetime1">
              <a:rPr lang="zh-TW" altLang="en-US" smtClean="0"/>
              <a:pPr/>
              <a:t>2021/9/9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0FF54DE5-C571-48E8-A5BC-B369434E2F44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78687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含圖片的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群組 12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17" name="直線接點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​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群組 13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15" name="直線接點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矩形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rtlCol="0" anchor="ctr">
            <a:normAutofit/>
          </a:bodyPr>
          <a:lstStyle>
            <a:lvl1pPr algn="l" rtl="0">
              <a:defRPr sz="4400" cap="all" baseline="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8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zh-TW" altLang="en-US" noProof="0" smtClean="0"/>
              <a:t>按一下以編輯母片副標題樣式</a:t>
            </a:r>
            <a:endParaRPr lang="zh-TW" altLang="en-US" noProof="0" dirty="0"/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sp>
        <p:nvSpPr>
          <p:cNvPr id="11" name="圖片預留位置 10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 rtlCol="0"/>
          <a:lstStyle>
            <a:lvl1pPr marL="0" indent="0" algn="ctr" rtl="0">
              <a:buNone/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 smtClean="0"/>
              <a:t>按一下圖示以新增圖片</a:t>
            </a:r>
            <a:endParaRPr lang="zh-TW" altLang="en-US" noProof="0" dirty="0"/>
          </a:p>
        </p:txBody>
      </p:sp>
      <p:sp>
        <p:nvSpPr>
          <p:cNvPr id="19" name="說明文字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/>
            <a:r>
              <a:rPr lang="zh-TW" altLang="en-US" sz="1200" b="1" i="1" noProof="0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  <a:cs typeface="Arial" pitchFamily="34" charset="0"/>
              </a:rPr>
              <a:t>附註</a:t>
            </a:r>
            <a:r>
              <a:rPr lang="en-US" altLang="zh-TW" sz="1200" b="1" i="1" noProof="0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  <a:cs typeface="Arial" pitchFamily="34" charset="0"/>
              </a:rPr>
              <a:t>︰</a:t>
            </a:r>
          </a:p>
          <a:p>
            <a:pPr rtl="0"/>
            <a:r>
              <a:rPr lang="zh-TW" altLang="en-US" sz="1200" i="1" noProof="0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  <a:cs typeface="Arial" pitchFamily="34" charset="0"/>
              </a:rPr>
              <a:t>若要變更此投影片上的影像，請選取該影像並將其刪除。然後按一下預留位置中的 </a:t>
            </a:r>
            <a:r>
              <a:rPr lang="en-US" altLang="zh-TW" sz="1200" i="1" noProof="0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  <a:cs typeface="Arial" pitchFamily="34" charset="0"/>
              </a:rPr>
              <a:t>[</a:t>
            </a:r>
            <a:r>
              <a:rPr lang="zh-TW" altLang="en-US" sz="1200" i="1" noProof="0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  <a:cs typeface="Arial" pitchFamily="34" charset="0"/>
              </a:rPr>
              <a:t>圖片</a:t>
            </a:r>
            <a:r>
              <a:rPr lang="en-US" altLang="zh-TW" sz="1200" i="1" noProof="0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  <a:cs typeface="Arial" pitchFamily="34" charset="0"/>
              </a:rPr>
              <a:t>] </a:t>
            </a:r>
            <a:r>
              <a:rPr lang="zh-TW" altLang="en-US" sz="1200" i="1" noProof="0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  <a:cs typeface="Arial" pitchFamily="34" charset="0"/>
              </a:rPr>
              <a:t>圖示以插入您自己的影像。</a:t>
            </a:r>
            <a:endParaRPr lang="zh-TW" altLang="en-US" sz="1200" i="1" noProof="0" dirty="0">
              <a:latin typeface="Microsoft JhengHei UI" panose="020B0604030504040204" pitchFamily="34" charset="-120"/>
              <a:ea typeface="Microsoft JhengHei UI" panose="020B0604030504040204" pitchFamily="34" charset="-12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群組 7"/>
          <p:cNvGrpSpPr/>
          <p:nvPr/>
        </p:nvGrpSpPr>
        <p:grpSpPr>
          <a:xfrm>
            <a:off x="0" y="2514600"/>
            <a:ext cx="12192000" cy="3194035"/>
            <a:chOff x="647402" y="2514600"/>
            <a:chExt cx="10838688" cy="3194035"/>
          </a:xfrm>
        </p:grpSpPr>
        <p:grpSp>
          <p:nvGrpSpPr>
            <p:cNvPr id="9" name="群組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直線接點​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線接點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矩形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grpSp>
          <p:nvGrpSpPr>
            <p:cNvPr id="11" name="群組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直線接點​​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線接點​​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rtlCol="0" anchor="ctr">
            <a:normAutofit/>
          </a:bodyPr>
          <a:lstStyle>
            <a:lvl1pPr algn="l" rtl="0">
              <a:defRPr sz="4400" cap="all" baseline="0">
                <a:solidFill>
                  <a:schemeClr val="bg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104899" y="4655956"/>
            <a:ext cx="10071099" cy="50975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600">
                <a:solidFill>
                  <a:schemeClr val="bg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TW" altLang="en-US" noProof="0" smtClean="0"/>
              <a:t>編輯母片文字樣式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05F88363-1F06-484F-8EF8-105DD2962615}" type="datetime1">
              <a:rPr lang="zh-TW" altLang="en-US" smtClean="0"/>
              <a:pPr/>
              <a:t>2021/9/9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0FF54DE5-C571-48E8-A5BC-B369434E2F44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" y="0"/>
            <a:ext cx="1783188" cy="2971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67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內容預留位置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4914900" cy="4571999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 algn="l" rtl="0"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zh-TW" altLang="en-US" noProof="0" smtClean="0"/>
              <a:t>編輯母片文字樣式</a:t>
            </a:r>
          </a:p>
          <a:p>
            <a:pPr lvl="1" rtl="0"/>
            <a:r>
              <a:rPr lang="zh-TW" altLang="en-US" noProof="0" smtClean="0"/>
              <a:t>第二層</a:t>
            </a:r>
          </a:p>
          <a:p>
            <a:pPr lvl="2" rtl="0"/>
            <a:r>
              <a:rPr lang="zh-TW" altLang="en-US" noProof="0" smtClean="0"/>
              <a:t>第三層</a:t>
            </a:r>
          </a:p>
          <a:p>
            <a:pPr lvl="3" rtl="0"/>
            <a:r>
              <a:rPr lang="zh-TW" altLang="en-US" noProof="0" smtClean="0"/>
              <a:t>第四層</a:t>
            </a:r>
          </a:p>
          <a:p>
            <a:pPr lvl="4" rtl="0"/>
            <a:r>
              <a:rPr lang="zh-TW" altLang="en-US" noProof="0" smtClean="0"/>
              <a:t>第五層</a:t>
            </a:r>
            <a:endParaRPr lang="zh-TW" altLang="en-US" noProof="0" dirty="0"/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914900" cy="4571999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 algn="l" rtl="0"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</a:lstStyle>
          <a:p>
            <a:pPr lvl="0" rtl="0"/>
            <a:r>
              <a:rPr lang="zh-TW" altLang="en-US" noProof="0" smtClean="0"/>
              <a:t>編輯母片文字樣式</a:t>
            </a:r>
          </a:p>
          <a:p>
            <a:pPr lvl="1" rtl="0"/>
            <a:r>
              <a:rPr lang="zh-TW" altLang="en-US" noProof="0" smtClean="0"/>
              <a:t>第二層</a:t>
            </a:r>
          </a:p>
          <a:p>
            <a:pPr lvl="2" rtl="0"/>
            <a:r>
              <a:rPr lang="zh-TW" altLang="en-US" noProof="0" smtClean="0"/>
              <a:t>第三層</a:t>
            </a:r>
          </a:p>
          <a:p>
            <a:pPr lvl="3" rtl="0"/>
            <a:r>
              <a:rPr lang="zh-TW" altLang="en-US" noProof="0" smtClean="0"/>
              <a:t>第四層</a:t>
            </a:r>
          </a:p>
          <a:p>
            <a:pPr lvl="4" rtl="0"/>
            <a:r>
              <a:rPr lang="zh-TW" altLang="en-US" noProof="0" smtClean="0"/>
              <a:t>第五層</a:t>
            </a:r>
            <a:endParaRPr lang="zh-TW" altLang="en-US" noProof="0" dirty="0"/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A25015EE-A651-48B6-9DC6-905699ADF8ED}" type="datetime1">
              <a:rPr lang="zh-TW" altLang="en-US" smtClean="0"/>
              <a:pPr/>
              <a:t>2021/9/9</a:t>
            </a:fld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0FF54DE5-C571-48E8-A5BC-B369434E2F44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52779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4919472" cy="823912"/>
          </a:xfrm>
        </p:spPr>
        <p:txBody>
          <a:bodyPr rtlCol="0" anchor="b"/>
          <a:lstStyle>
            <a:lvl1pPr marL="0" indent="0" algn="l" rtl="0">
              <a:spcBef>
                <a:spcPts val="0"/>
              </a:spcBef>
              <a:buNone/>
              <a:defRPr sz="2400" b="1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zh-TW" altLang="en-US" noProof="0" smtClean="0"/>
              <a:t>編輯母片文字樣式</a:t>
            </a:r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1104900" y="2424112"/>
            <a:ext cx="4919472" cy="3748088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</a:lstStyle>
          <a:p>
            <a:pPr lvl="0" rtl="0"/>
            <a:r>
              <a:rPr lang="zh-TW" altLang="en-US" noProof="0" smtClean="0"/>
              <a:t>編輯母片文字樣式</a:t>
            </a:r>
          </a:p>
          <a:p>
            <a:pPr lvl="1" rtl="0"/>
            <a:r>
              <a:rPr lang="zh-TW" altLang="en-US" noProof="0" smtClean="0"/>
              <a:t>第二層</a:t>
            </a:r>
          </a:p>
          <a:p>
            <a:pPr lvl="2" rtl="0"/>
            <a:r>
              <a:rPr lang="zh-TW" altLang="en-US" noProof="0" smtClean="0"/>
              <a:t>第三層</a:t>
            </a:r>
          </a:p>
          <a:p>
            <a:pPr lvl="3" rtl="0"/>
            <a:r>
              <a:rPr lang="zh-TW" altLang="en-US" noProof="0" smtClean="0"/>
              <a:t>第四層</a:t>
            </a:r>
          </a:p>
          <a:p>
            <a:pPr lvl="4" rtl="0"/>
            <a:r>
              <a:rPr lang="zh-TW" altLang="en-US" noProof="0" smtClean="0"/>
              <a:t>第五層</a:t>
            </a:r>
            <a:endParaRPr lang="zh-TW" altLang="en-US" noProof="0" dirty="0"/>
          </a:p>
        </p:txBody>
      </p:sp>
      <p:sp>
        <p:nvSpPr>
          <p:cNvPr id="5" name="文字預留位置 4"/>
          <p:cNvSpPr>
            <a:spLocks noGrp="1"/>
          </p:cNvSpPr>
          <p:nvPr>
            <p:ph type="body" sz="quarter" idx="3"/>
          </p:nvPr>
        </p:nvSpPr>
        <p:spPr>
          <a:xfrm>
            <a:off x="6166110" y="1600200"/>
            <a:ext cx="4919472" cy="823912"/>
          </a:xfrm>
        </p:spPr>
        <p:txBody>
          <a:bodyPr rtlCol="0" anchor="b"/>
          <a:lstStyle>
            <a:lvl1pPr marL="0" indent="0" algn="l" rtl="0">
              <a:spcBef>
                <a:spcPts val="0"/>
              </a:spcBef>
              <a:buNone/>
              <a:defRPr sz="2400" b="1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zh-TW" altLang="en-US" noProof="0" smtClean="0"/>
              <a:t>編輯母片文字樣式</a:t>
            </a:r>
          </a:p>
        </p:txBody>
      </p:sp>
      <p:sp>
        <p:nvSpPr>
          <p:cNvPr id="6" name="內容預留位置 5"/>
          <p:cNvSpPr>
            <a:spLocks noGrp="1"/>
          </p:cNvSpPr>
          <p:nvPr>
            <p:ph sz="quarter" idx="4"/>
          </p:nvPr>
        </p:nvSpPr>
        <p:spPr>
          <a:xfrm>
            <a:off x="6166110" y="2424112"/>
            <a:ext cx="4919472" cy="3748088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</a:lstStyle>
          <a:p>
            <a:pPr lvl="0" rtl="0"/>
            <a:r>
              <a:rPr lang="zh-TW" altLang="en-US" noProof="0" smtClean="0"/>
              <a:t>編輯母片文字樣式</a:t>
            </a:r>
          </a:p>
          <a:p>
            <a:pPr lvl="1" rtl="0"/>
            <a:r>
              <a:rPr lang="zh-TW" altLang="en-US" noProof="0" smtClean="0"/>
              <a:t>第二層</a:t>
            </a:r>
          </a:p>
          <a:p>
            <a:pPr lvl="2" rtl="0"/>
            <a:r>
              <a:rPr lang="zh-TW" altLang="en-US" noProof="0" smtClean="0"/>
              <a:t>第三層</a:t>
            </a:r>
          </a:p>
          <a:p>
            <a:pPr lvl="3" rtl="0"/>
            <a:r>
              <a:rPr lang="zh-TW" altLang="en-US" noProof="0" smtClean="0"/>
              <a:t>第四層</a:t>
            </a:r>
          </a:p>
          <a:p>
            <a:pPr lvl="4" rtl="0"/>
            <a:r>
              <a:rPr lang="zh-TW" altLang="en-US" noProof="0" smtClean="0"/>
              <a:t>第五層</a:t>
            </a:r>
            <a:endParaRPr lang="zh-TW" altLang="en-US" noProof="0" dirty="0"/>
          </a:p>
        </p:txBody>
      </p:sp>
      <p:sp>
        <p:nvSpPr>
          <p:cNvPr id="7" name="日期預留位置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8E8B0A60-0F1A-4E29-9883-18EE76F0CFF8}" type="datetime1">
              <a:rPr lang="zh-TW" altLang="en-US" smtClean="0"/>
              <a:pPr/>
              <a:t>2021/9/9</a:t>
            </a:fld>
            <a:endParaRPr lang="zh-TW" altLang="en-US" dirty="0"/>
          </a:p>
        </p:txBody>
      </p:sp>
      <p:sp>
        <p:nvSpPr>
          <p:cNvPr id="8" name="頁尾預留位置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9" name="投影片編號預留位置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0FF54DE5-C571-48E8-A5BC-B369434E2F44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97101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日期預留位置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1825917-AF7F-4360-B651-0C1870BBDB38}" type="datetime1">
              <a:rPr lang="zh-TW" altLang="en-US" smtClean="0"/>
              <a:pPr/>
              <a:t>2021/9/9</a:t>
            </a:fld>
            <a:endParaRPr lang="zh-TW" altLang="en-US" dirty="0"/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en-US" altLang="zh-TW" noProof="0" smtClean="0"/>
              <a:t>‹#›</a:t>
            </a:fld>
            <a:endParaRPr lang="en-US" altLang="zh-TW" noProof="0" dirty="0"/>
          </a:p>
        </p:txBody>
      </p:sp>
    </p:spTree>
    <p:extLst>
      <p:ext uri="{BB962C8B-B14F-4D97-AF65-F5344CB8AC3E}">
        <p14:creationId xmlns:p14="http://schemas.microsoft.com/office/powerpoint/2010/main" val="17581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預留位置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EE9807A-A7EC-48A6-8C49-0D504F76532B}" type="datetime1">
              <a:rPr lang="zh-TW" altLang="en-US" smtClean="0"/>
              <a:pPr/>
              <a:t>2021/9/9</a:t>
            </a:fld>
            <a:endParaRPr lang="zh-TW" altLang="en-US" dirty="0"/>
          </a:p>
        </p:txBody>
      </p:sp>
      <p:sp>
        <p:nvSpPr>
          <p:cNvPr id="3" name="頁尾預留位置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en-US" altLang="zh-TW" noProof="0" smtClean="0"/>
              <a:t>‹#›</a:t>
            </a:fld>
            <a:endParaRPr lang="en-US" altLang="zh-TW" noProof="0" dirty="0"/>
          </a:p>
        </p:txBody>
      </p:sp>
    </p:spTree>
    <p:extLst>
      <p:ext uri="{BB962C8B-B14F-4D97-AF65-F5344CB8AC3E}">
        <p14:creationId xmlns:p14="http://schemas.microsoft.com/office/powerpoint/2010/main" val="3024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 algn="l" rtl="0">
              <a:defRPr sz="3200"/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5641848" y="1600199"/>
            <a:ext cx="5445252" cy="4572001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6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zh-TW" altLang="en-US" noProof="0" smtClean="0"/>
              <a:t>編輯母片文字樣式</a:t>
            </a:r>
          </a:p>
          <a:p>
            <a:pPr lvl="1" rtl="0"/>
            <a:r>
              <a:rPr lang="zh-TW" altLang="en-US" noProof="0" smtClean="0"/>
              <a:t>第二層</a:t>
            </a:r>
          </a:p>
          <a:p>
            <a:pPr lvl="2" rtl="0"/>
            <a:r>
              <a:rPr lang="zh-TW" altLang="en-US" noProof="0" smtClean="0"/>
              <a:t>第三層</a:t>
            </a:r>
          </a:p>
          <a:p>
            <a:pPr lvl="3" rtl="0"/>
            <a:r>
              <a:rPr lang="zh-TW" altLang="en-US" noProof="0" smtClean="0"/>
              <a:t>第四層</a:t>
            </a:r>
          </a:p>
          <a:p>
            <a:pPr lvl="4" rtl="0"/>
            <a:r>
              <a:rPr lang="zh-TW" altLang="en-US" noProof="0" smtClean="0"/>
              <a:t>第五層</a:t>
            </a:r>
            <a:endParaRPr lang="zh-TW" altLang="en-US" noProof="0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384548" cy="45720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8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zh-TW" altLang="en-US" noProof="0" smtClean="0"/>
              <a:t>編輯母片文字樣式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17B48C6C-65B7-481E-987C-5E2442136467}" type="datetime1">
              <a:rPr lang="zh-TW" altLang="en-US" smtClean="0"/>
              <a:pPr/>
              <a:t>2021/9/9</a:t>
            </a:fld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en-US" altLang="zh-TW" noProof="0" smtClean="0"/>
              <a:t>‹#›</a:t>
            </a:fld>
            <a:endParaRPr lang="en-US" altLang="zh-TW" noProof="0" dirty="0"/>
          </a:p>
        </p:txBody>
      </p:sp>
    </p:spTree>
    <p:extLst>
      <p:ext uri="{BB962C8B-B14F-4D97-AF65-F5344CB8AC3E}">
        <p14:creationId xmlns:p14="http://schemas.microsoft.com/office/powerpoint/2010/main" val="37697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預留位置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pPr rt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zh-TW" altLang="en-US" noProof="0" dirty="0"/>
              <a:t>按一下以編輯母片文字樣式</a:t>
            </a:r>
          </a:p>
          <a:p>
            <a:pPr lvl="1" rtl="0"/>
            <a:r>
              <a:rPr lang="zh-TW" altLang="en-US" noProof="0" dirty="0"/>
              <a:t>第二層</a:t>
            </a:r>
          </a:p>
          <a:p>
            <a:pPr lvl="2" rtl="0"/>
            <a:r>
              <a:rPr lang="zh-TW" altLang="en-US" noProof="0" dirty="0"/>
              <a:t>第三層</a:t>
            </a:r>
          </a:p>
          <a:p>
            <a:pPr lvl="3" rtl="0"/>
            <a:r>
              <a:rPr lang="zh-TW" altLang="en-US" noProof="0" dirty="0"/>
              <a:t>第四層</a:t>
            </a:r>
          </a:p>
          <a:p>
            <a:pPr lvl="4" rtl="0"/>
            <a:r>
              <a:rPr lang="zh-TW" altLang="en-US" noProof="0" dirty="0"/>
              <a:t>第五層</a:t>
            </a:r>
          </a:p>
          <a:p>
            <a:pPr lvl="5" rtl="0"/>
            <a:r>
              <a:rPr lang="zh-TW" altLang="en-US" noProof="0" dirty="0"/>
              <a:t>第六層</a:t>
            </a:r>
          </a:p>
          <a:p>
            <a:pPr lvl="6" rtl="0"/>
            <a:r>
              <a:rPr lang="zh-TW" altLang="en-US" noProof="0" dirty="0"/>
              <a:t>第七層</a:t>
            </a:r>
          </a:p>
          <a:p>
            <a:pPr lvl="7" rtl="0"/>
            <a:r>
              <a:rPr lang="zh-TW" altLang="en-US" noProof="0" dirty="0"/>
              <a:t>第八層</a:t>
            </a:r>
          </a:p>
          <a:p>
            <a:pPr lvl="8" rtl="0"/>
            <a:r>
              <a:rPr lang="zh-TW" altLang="en-US" noProof="0" dirty="0"/>
              <a:t>第九層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2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EB9DC7F4-5BF6-457F-99BE-03398AF10899}" type="datetime1">
              <a:rPr lang="zh-TW" altLang="en-US" smtClean="0"/>
              <a:pPr/>
              <a:t>2021/9/9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3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4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0FF54DE5-C571-48E8-A5BC-B369434E2F44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  <p:grpSp>
        <p:nvGrpSpPr>
          <p:cNvPr id="15" name="群組 14"/>
          <p:cNvGrpSpPr/>
          <p:nvPr/>
        </p:nvGrpSpPr>
        <p:grpSpPr>
          <a:xfrm>
            <a:off x="1103376" y="1219201"/>
            <a:ext cx="9985248" cy="84403"/>
            <a:chOff x="1073150" y="1219201"/>
            <a:chExt cx="10058400" cy="63125"/>
          </a:xfrm>
        </p:grpSpPr>
        <p:cxnSp>
          <p:nvCxnSpPr>
            <p:cNvPr id="13" name="直線接點​​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​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zh-TW" altLang="en-US" sz="3200" b="1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案例</a:t>
            </a:r>
            <a:r>
              <a:rPr lang="en-US" altLang="zh-TW" sz="3200" b="1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</a:t>
            </a:r>
            <a:r>
              <a:rPr lang="zh-TW" altLang="en-US" sz="3200" b="1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函請被檢舉人說明時，誤將檢舉人列為副知對象</a:t>
            </a:r>
            <a:endParaRPr lang="zh-TW" altLang="en-US" sz="32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zh-TW" altLang="en-US" sz="3200" dirty="0" smtClean="0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案情說明：</a:t>
            </a:r>
            <a:endParaRPr lang="zh-TW" altLang="en-US" sz="3200" dirty="0">
              <a:solidFill>
                <a:srgbClr val="7030A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1104900" y="2424112"/>
            <a:ext cx="4457700" cy="3748088"/>
          </a:xfrm>
        </p:spPr>
        <p:txBody>
          <a:bodyPr rtlCol="0">
            <a:normAutofit/>
          </a:bodyPr>
          <a:lstStyle/>
          <a:p>
            <a:pPr algn="just" rtl="0"/>
            <a:r>
              <a:rPr lang="zh-TW" altLang="en-US" sz="3200" b="1" dirty="0" smtClean="0">
                <a:solidFill>
                  <a:schemeClr val="accent5">
                    <a:lumMod val="7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本府某機關收辦民眾檢舉案，函請被檢舉人說明時，將檢舉人列為副本受文單位，且未分址分文就行文單位保密，致檢舉人姓名遭被檢舉人知悉。</a:t>
            </a:r>
            <a:endParaRPr lang="zh-TW" altLang="en-US" sz="3200" b="1" dirty="0">
              <a:solidFill>
                <a:schemeClr val="accent5">
                  <a:lumMod val="75000"/>
                </a:schemeClr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文字預留位置 4"/>
          <p:cNvSpPr>
            <a:spLocks noGrp="1"/>
          </p:cNvSpPr>
          <p:nvPr>
            <p:ph type="body" sz="quarter" idx="3"/>
          </p:nvPr>
        </p:nvSpPr>
        <p:spPr/>
        <p:txBody>
          <a:bodyPr rtlCol="0">
            <a:normAutofit/>
          </a:bodyPr>
          <a:lstStyle/>
          <a:p>
            <a:pPr rtl="0"/>
            <a:r>
              <a:rPr lang="zh-TW" altLang="en-US" sz="3200" dirty="0" smtClean="0">
                <a:solidFill>
                  <a:srgbClr val="00B05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違反法規及建議事項：</a:t>
            </a:r>
            <a:endParaRPr lang="zh-TW" altLang="en-US" sz="3200" dirty="0">
              <a:solidFill>
                <a:srgbClr val="00B05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6" name="內容預留位置 5"/>
          <p:cNvSpPr>
            <a:spLocks noGrp="1"/>
          </p:cNvSpPr>
          <p:nvPr>
            <p:ph sz="quarter" idx="4"/>
          </p:nvPr>
        </p:nvSpPr>
        <p:spPr/>
        <p:txBody>
          <a:bodyPr rtlCol="0">
            <a:normAutofit fontScale="92500" lnSpcReduction="10000"/>
          </a:bodyPr>
          <a:lstStyle/>
          <a:p>
            <a:pPr algn="just" rtl="0"/>
            <a:r>
              <a:rPr lang="zh-TW" altLang="en-US" sz="3200" b="1" dirty="0" smtClean="0">
                <a:solidFill>
                  <a:schemeClr val="accent4">
                    <a:lumMod val="7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本案承辦人過失洩漏檢舉人身分，涉犯刑法</a:t>
            </a:r>
            <a:r>
              <a:rPr lang="en-US" altLang="zh-TW" sz="3200" b="1" dirty="0" smtClean="0">
                <a:solidFill>
                  <a:schemeClr val="accent4">
                    <a:lumMod val="7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132</a:t>
            </a:r>
            <a:r>
              <a:rPr lang="zh-TW" altLang="en-US" sz="3200" b="1" dirty="0" smtClean="0">
                <a:solidFill>
                  <a:schemeClr val="accent4">
                    <a:lumMod val="7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條第</a:t>
            </a:r>
            <a:r>
              <a:rPr lang="en-US" altLang="zh-TW" sz="3200" b="1" dirty="0" smtClean="0">
                <a:solidFill>
                  <a:schemeClr val="accent4">
                    <a:lumMod val="7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</a:t>
            </a:r>
            <a:r>
              <a:rPr lang="zh-TW" altLang="en-US" sz="3200" b="1" dirty="0" smtClean="0">
                <a:solidFill>
                  <a:schemeClr val="accent4">
                    <a:lumMod val="7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項過失洩漏國防以外秘密罪。</a:t>
            </a:r>
            <a:endParaRPr lang="en-US" altLang="zh-TW" sz="3200" b="1" dirty="0" smtClean="0">
              <a:solidFill>
                <a:schemeClr val="accent4">
                  <a:lumMod val="75000"/>
                </a:schemeClr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algn="just" rtl="0"/>
            <a:r>
              <a:rPr lang="zh-TW" altLang="en-US" sz="3200" b="1" dirty="0" smtClean="0">
                <a:solidFill>
                  <a:schemeClr val="accent4">
                    <a:lumMod val="75000"/>
                  </a:schemeClr>
                </a:solidFill>
              </a:rPr>
              <a:t>承辦人辦理是類案件，宜另取文號將辦理情形回復檢舉人，或於同一函文以分址分文方式辦理，</a:t>
            </a:r>
            <a:r>
              <a:rPr lang="zh-TW" altLang="en-US" sz="3200" b="1" smtClean="0">
                <a:solidFill>
                  <a:schemeClr val="accent4">
                    <a:lumMod val="75000"/>
                  </a:schemeClr>
                </a:solidFill>
              </a:rPr>
              <a:t>以避免被</a:t>
            </a:r>
            <a:r>
              <a:rPr lang="zh-TW" altLang="en-US" sz="3200" b="1" dirty="0" smtClean="0">
                <a:solidFill>
                  <a:schemeClr val="accent4">
                    <a:lumMod val="75000"/>
                  </a:schemeClr>
                </a:solidFill>
              </a:rPr>
              <a:t>檢舉</a:t>
            </a:r>
            <a:r>
              <a:rPr lang="zh-TW" altLang="en-US" sz="3200" b="1" smtClean="0">
                <a:solidFill>
                  <a:schemeClr val="accent4">
                    <a:lumMod val="75000"/>
                  </a:schemeClr>
                </a:solidFill>
              </a:rPr>
              <a:t>人得自函</a:t>
            </a:r>
            <a:r>
              <a:rPr lang="zh-TW" altLang="en-US" sz="3200" b="1" dirty="0" smtClean="0">
                <a:solidFill>
                  <a:schemeClr val="accent4">
                    <a:lumMod val="75000"/>
                  </a:schemeClr>
                </a:solidFill>
              </a:rPr>
              <a:t>文內容知悉檢舉人身分。</a:t>
            </a:r>
            <a:endParaRPr lang="zh-TW" altLang="en-US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49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10515600" cy="1096962"/>
          </a:xfrm>
        </p:spPr>
        <p:txBody>
          <a:bodyPr rtlCol="0">
            <a:normAutofit/>
          </a:bodyPr>
          <a:lstStyle/>
          <a:p>
            <a:r>
              <a:rPr lang="zh-TW" altLang="en-US" sz="3200" dirty="0" smtClean="0"/>
              <a:t>案例</a:t>
            </a:r>
            <a:r>
              <a:rPr lang="en-US" altLang="zh-TW" sz="3200" dirty="0" smtClean="0"/>
              <a:t>2</a:t>
            </a:r>
            <a:r>
              <a:rPr lang="zh-TW" altLang="en-US" sz="3200" dirty="0" smtClean="0"/>
              <a:t> 檢送裁罰通知書時，</a:t>
            </a:r>
            <a:r>
              <a:rPr lang="zh-TW" altLang="en-US" sz="3200" dirty="0"/>
              <a:t>誤將檢舉</a:t>
            </a:r>
            <a:r>
              <a:rPr lang="zh-TW" altLang="en-US" sz="3200" dirty="0" smtClean="0"/>
              <a:t>人資料作為函文附件</a:t>
            </a:r>
            <a:endParaRPr lang="zh-TW" altLang="en-US" sz="3200" b="1" dirty="0"/>
          </a:p>
        </p:txBody>
      </p:sp>
      <p:sp>
        <p:nvSpPr>
          <p:cNvPr id="3" name="文字預留位置 2"/>
          <p:cNvSpPr txBox="1">
            <a:spLocks/>
          </p:cNvSpPr>
          <p:nvPr/>
        </p:nvSpPr>
        <p:spPr>
          <a:xfrm>
            <a:off x="1104900" y="1600200"/>
            <a:ext cx="4919472" cy="823912"/>
          </a:xfrm>
          <a:prstGeom prst="rect">
            <a:avLst/>
          </a:prstGeom>
        </p:spPr>
        <p:txBody>
          <a:bodyPr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9pPr>
          </a:lstStyle>
          <a:p>
            <a:r>
              <a:rPr lang="zh-TW" altLang="en-US" sz="3200" dirty="0" smtClean="0">
                <a:solidFill>
                  <a:srgbClr val="7030A0"/>
                </a:solidFill>
              </a:rPr>
              <a:t>案情說明：</a:t>
            </a:r>
            <a:endParaRPr lang="zh-TW" altLang="en-US" sz="3200" dirty="0">
              <a:solidFill>
                <a:srgbClr val="7030A0"/>
              </a:solidFill>
            </a:endParaRPr>
          </a:p>
        </p:txBody>
      </p:sp>
      <p:sp>
        <p:nvSpPr>
          <p:cNvPr id="4" name="內容預留位置 3"/>
          <p:cNvSpPr txBox="1">
            <a:spLocks/>
          </p:cNvSpPr>
          <p:nvPr/>
        </p:nvSpPr>
        <p:spPr>
          <a:xfrm>
            <a:off x="1104900" y="2424112"/>
            <a:ext cx="4457700" cy="3748088"/>
          </a:xfrm>
          <a:prstGeom prst="rect">
            <a:avLst/>
          </a:prstGeom>
        </p:spPr>
        <p:txBody>
          <a:bodyPr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9pPr>
          </a:lstStyle>
          <a:p>
            <a:pPr algn="just"/>
            <a:r>
              <a:rPr lang="zh-TW" altLang="en-US" sz="3200" b="1" dirty="0" smtClean="0">
                <a:solidFill>
                  <a:schemeClr val="accent5">
                    <a:lumMod val="75000"/>
                  </a:schemeClr>
                </a:solidFill>
              </a:rPr>
              <a:t>本府某機關收辦民眾檢舉案，對違規人寄發裁罰通知書時，承辦人誤將檢舉人資料作為函文附件，寄送予被檢舉人，致檢舉人身分洩漏。</a:t>
            </a:r>
            <a:endParaRPr lang="zh-TW" altLang="en-US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文字預留位置 4"/>
          <p:cNvSpPr txBox="1">
            <a:spLocks/>
          </p:cNvSpPr>
          <p:nvPr/>
        </p:nvSpPr>
        <p:spPr>
          <a:xfrm>
            <a:off x="6166110" y="1600200"/>
            <a:ext cx="4919472" cy="823912"/>
          </a:xfrm>
          <a:prstGeom prst="rect">
            <a:avLst/>
          </a:prstGeom>
        </p:spPr>
        <p:txBody>
          <a:bodyPr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9pPr>
          </a:lstStyle>
          <a:p>
            <a:r>
              <a:rPr lang="zh-TW" altLang="en-US" sz="3200" dirty="0" smtClean="0">
                <a:solidFill>
                  <a:srgbClr val="00B050"/>
                </a:solidFill>
              </a:rPr>
              <a:t>違反法規及建議事項：</a:t>
            </a:r>
            <a:endParaRPr lang="zh-TW" altLang="en-US" sz="3200" dirty="0">
              <a:solidFill>
                <a:srgbClr val="00B050"/>
              </a:solidFill>
            </a:endParaRPr>
          </a:p>
        </p:txBody>
      </p:sp>
      <p:sp>
        <p:nvSpPr>
          <p:cNvPr id="6" name="內容預留位置 5"/>
          <p:cNvSpPr txBox="1">
            <a:spLocks/>
          </p:cNvSpPr>
          <p:nvPr/>
        </p:nvSpPr>
        <p:spPr>
          <a:xfrm>
            <a:off x="6166110" y="2424112"/>
            <a:ext cx="4919472" cy="3748088"/>
          </a:xfrm>
          <a:prstGeom prst="rect">
            <a:avLst/>
          </a:prstGeom>
        </p:spPr>
        <p:txBody>
          <a:bodyPr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9pPr>
          </a:lstStyle>
          <a:p>
            <a:pPr algn="just"/>
            <a:r>
              <a:rPr lang="zh-TW" altLang="en-US" sz="3200" b="1" dirty="0" smtClean="0">
                <a:solidFill>
                  <a:schemeClr val="accent4">
                    <a:lumMod val="75000"/>
                  </a:schemeClr>
                </a:solidFill>
              </a:rPr>
              <a:t>本案承辦人過失洩漏檢舉人身分，涉犯刑法</a:t>
            </a:r>
            <a:r>
              <a:rPr lang="en-US" altLang="zh-TW" sz="3200" b="1" dirty="0" smtClean="0">
                <a:solidFill>
                  <a:schemeClr val="accent4">
                    <a:lumMod val="75000"/>
                  </a:schemeClr>
                </a:solidFill>
              </a:rPr>
              <a:t>132</a:t>
            </a:r>
            <a:r>
              <a:rPr lang="zh-TW" altLang="en-US" sz="3200" b="1" dirty="0" smtClean="0">
                <a:solidFill>
                  <a:schemeClr val="accent4">
                    <a:lumMod val="75000"/>
                  </a:schemeClr>
                </a:solidFill>
              </a:rPr>
              <a:t>條第</a:t>
            </a:r>
            <a:r>
              <a:rPr lang="en-US" altLang="zh-TW" sz="3200" b="1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zh-TW" altLang="en-US" sz="3200" b="1" dirty="0" smtClean="0">
                <a:solidFill>
                  <a:schemeClr val="accent4">
                    <a:lumMod val="75000"/>
                  </a:schemeClr>
                </a:solidFill>
              </a:rPr>
              <a:t>項過失洩漏國防以外秘密罪。</a:t>
            </a:r>
            <a:endParaRPr lang="en-US" altLang="zh-TW" sz="32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zh-TW" altLang="en-US" sz="3200" b="1" dirty="0" smtClean="0">
                <a:solidFill>
                  <a:schemeClr val="accent4">
                    <a:lumMod val="75000"/>
                  </a:schemeClr>
                </a:solidFill>
              </a:rPr>
              <a:t>承辦人辦理是類案件，宜注意陳情人身分保密規定，寄發函文予被檢舉人時亦應再次檢視附件內容，避免洩漏檢舉人身分。</a:t>
            </a:r>
            <a:endParaRPr lang="zh-TW" altLang="en-US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004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 txBox="1">
            <a:spLocks/>
          </p:cNvSpPr>
          <p:nvPr/>
        </p:nvSpPr>
        <p:spPr>
          <a:xfrm>
            <a:off x="1104900" y="76200"/>
            <a:ext cx="998068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defRPr>
            </a:lvl1pPr>
          </a:lstStyle>
          <a:p>
            <a:r>
              <a:rPr lang="zh-TW" altLang="en-US" sz="3200" dirty="0" smtClean="0"/>
              <a:t>案例</a:t>
            </a:r>
            <a:r>
              <a:rPr lang="en-US" altLang="zh-TW" sz="3200" dirty="0" smtClean="0"/>
              <a:t>3</a:t>
            </a:r>
            <a:r>
              <a:rPr lang="zh-TW" altLang="en-US" sz="3200" dirty="0" smtClean="0"/>
              <a:t> 被檢舉人辦理閱卷時，未就檢舉人資料預為遮罩</a:t>
            </a:r>
            <a:endParaRPr lang="zh-TW" altLang="en-US" sz="3200" dirty="0"/>
          </a:p>
        </p:txBody>
      </p:sp>
      <p:sp>
        <p:nvSpPr>
          <p:cNvPr id="8" name="文字預留位置 2"/>
          <p:cNvSpPr txBox="1">
            <a:spLocks/>
          </p:cNvSpPr>
          <p:nvPr/>
        </p:nvSpPr>
        <p:spPr>
          <a:xfrm>
            <a:off x="1104900" y="1600200"/>
            <a:ext cx="4919472" cy="823912"/>
          </a:xfrm>
          <a:prstGeom prst="rect">
            <a:avLst/>
          </a:prstGeom>
        </p:spPr>
        <p:txBody>
          <a:bodyPr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9pPr>
          </a:lstStyle>
          <a:p>
            <a:r>
              <a:rPr lang="zh-TW" altLang="en-US" sz="3200" smtClean="0">
                <a:solidFill>
                  <a:srgbClr val="7030A0"/>
                </a:solidFill>
              </a:rPr>
              <a:t>案情說明：</a:t>
            </a:r>
            <a:endParaRPr lang="zh-TW" altLang="en-US" sz="3200" dirty="0">
              <a:solidFill>
                <a:srgbClr val="7030A0"/>
              </a:solidFill>
            </a:endParaRPr>
          </a:p>
        </p:txBody>
      </p:sp>
      <p:sp>
        <p:nvSpPr>
          <p:cNvPr id="9" name="內容預留位置 3"/>
          <p:cNvSpPr txBox="1">
            <a:spLocks/>
          </p:cNvSpPr>
          <p:nvPr/>
        </p:nvSpPr>
        <p:spPr>
          <a:xfrm>
            <a:off x="1104900" y="2424112"/>
            <a:ext cx="4457700" cy="3748088"/>
          </a:xfrm>
          <a:prstGeom prst="rect">
            <a:avLst/>
          </a:prstGeom>
        </p:spPr>
        <p:txBody>
          <a:bodyPr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9pPr>
          </a:lstStyle>
          <a:p>
            <a:pPr algn="just"/>
            <a:r>
              <a:rPr lang="zh-TW" altLang="en-US" sz="3200" b="1" dirty="0" smtClean="0">
                <a:solidFill>
                  <a:schemeClr val="accent5">
                    <a:lumMod val="75000"/>
                  </a:schemeClr>
                </a:solidFill>
              </a:rPr>
              <a:t>本府某機關收辦民眾檢舉案，被檢舉人因就該案有訴訟繫屬，爰申請閱覽卷宗，又因該案卷為普通件，承辦人未詳細檢視卷宗內容，未就內含之檢舉人資料預為遮罩，致檢舉人身分外洩。</a:t>
            </a:r>
            <a:endParaRPr lang="zh-TW" altLang="en-US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" name="文字預留位置 4"/>
          <p:cNvSpPr txBox="1">
            <a:spLocks/>
          </p:cNvSpPr>
          <p:nvPr/>
        </p:nvSpPr>
        <p:spPr>
          <a:xfrm>
            <a:off x="6166110" y="1600200"/>
            <a:ext cx="4919472" cy="823912"/>
          </a:xfrm>
          <a:prstGeom prst="rect">
            <a:avLst/>
          </a:prstGeom>
        </p:spPr>
        <p:txBody>
          <a:bodyPr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9pPr>
          </a:lstStyle>
          <a:p>
            <a:r>
              <a:rPr lang="zh-TW" altLang="en-US" sz="3200" smtClean="0">
                <a:solidFill>
                  <a:srgbClr val="00B050"/>
                </a:solidFill>
              </a:rPr>
              <a:t>違反法規及建議事項：</a:t>
            </a:r>
            <a:endParaRPr lang="zh-TW" altLang="en-US" sz="3200" dirty="0">
              <a:solidFill>
                <a:srgbClr val="00B050"/>
              </a:solidFill>
            </a:endParaRPr>
          </a:p>
        </p:txBody>
      </p:sp>
      <p:sp>
        <p:nvSpPr>
          <p:cNvPr id="11" name="內容預留位置 5"/>
          <p:cNvSpPr txBox="1">
            <a:spLocks/>
          </p:cNvSpPr>
          <p:nvPr/>
        </p:nvSpPr>
        <p:spPr>
          <a:xfrm>
            <a:off x="6166110" y="2424112"/>
            <a:ext cx="4919472" cy="4141788"/>
          </a:xfrm>
          <a:prstGeom prst="rect">
            <a:avLst/>
          </a:prstGeom>
        </p:spPr>
        <p:txBody>
          <a:bodyPr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9pPr>
          </a:lstStyle>
          <a:p>
            <a:pPr algn="just"/>
            <a:r>
              <a:rPr lang="zh-TW" altLang="en-US" sz="3200" b="1" dirty="0" smtClean="0">
                <a:solidFill>
                  <a:schemeClr val="accent4">
                    <a:lumMod val="75000"/>
                  </a:schemeClr>
                </a:solidFill>
              </a:rPr>
              <a:t>本案承辦人過失洩漏檢舉人身分，涉犯刑法</a:t>
            </a:r>
            <a:r>
              <a:rPr lang="en-US" altLang="zh-TW" sz="3200" b="1" dirty="0" smtClean="0">
                <a:solidFill>
                  <a:schemeClr val="accent4">
                    <a:lumMod val="75000"/>
                  </a:schemeClr>
                </a:solidFill>
              </a:rPr>
              <a:t>132</a:t>
            </a:r>
            <a:r>
              <a:rPr lang="zh-TW" altLang="en-US" sz="3200" b="1" dirty="0" smtClean="0">
                <a:solidFill>
                  <a:schemeClr val="accent4">
                    <a:lumMod val="75000"/>
                  </a:schemeClr>
                </a:solidFill>
              </a:rPr>
              <a:t>條第</a:t>
            </a:r>
            <a:r>
              <a:rPr lang="en-US" altLang="zh-TW" sz="3200" b="1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zh-TW" altLang="en-US" sz="3200" b="1" dirty="0" smtClean="0">
                <a:solidFill>
                  <a:schemeClr val="accent4">
                    <a:lumMod val="75000"/>
                  </a:schemeClr>
                </a:solidFill>
              </a:rPr>
              <a:t>項過失洩漏國防以外秘密罪。</a:t>
            </a:r>
            <a:endParaRPr lang="en-US" altLang="zh-TW" sz="32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zh-TW" altLang="en-US" sz="3200" b="1" dirty="0" smtClean="0">
                <a:solidFill>
                  <a:schemeClr val="accent4">
                    <a:lumMod val="75000"/>
                  </a:schemeClr>
                </a:solidFill>
              </a:rPr>
              <a:t>依據行政程序法第</a:t>
            </a:r>
            <a:r>
              <a:rPr lang="en-US" altLang="zh-TW" sz="3200" b="1" dirty="0" smtClean="0">
                <a:solidFill>
                  <a:schemeClr val="accent4">
                    <a:lumMod val="75000"/>
                  </a:schemeClr>
                </a:solidFill>
              </a:rPr>
              <a:t>170</a:t>
            </a:r>
            <a:r>
              <a:rPr lang="zh-TW" altLang="en-US" sz="3200" b="1" dirty="0" smtClean="0">
                <a:solidFill>
                  <a:schemeClr val="accent4">
                    <a:lumMod val="75000"/>
                  </a:schemeClr>
                </a:solidFill>
              </a:rPr>
              <a:t>條第</a:t>
            </a:r>
            <a:r>
              <a:rPr lang="en-US" altLang="zh-TW" sz="3200" b="1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zh-TW" altLang="en-US" sz="3200" b="1" dirty="0" smtClean="0">
                <a:solidFill>
                  <a:schemeClr val="accent4">
                    <a:lumMod val="75000"/>
                  </a:schemeClr>
                </a:solidFill>
              </a:rPr>
              <a:t>項及本府及所屬各機關學校處理閱卷作業要點第</a:t>
            </a:r>
            <a:r>
              <a:rPr lang="en-US" altLang="zh-TW" sz="3200" b="1" dirty="0" smtClean="0">
                <a:solidFill>
                  <a:schemeClr val="accent4">
                    <a:lumMod val="75000"/>
                  </a:schemeClr>
                </a:solidFill>
              </a:rPr>
              <a:t>4</a:t>
            </a:r>
            <a:r>
              <a:rPr lang="zh-TW" altLang="en-US" sz="3200" b="1" dirty="0" smtClean="0">
                <a:solidFill>
                  <a:schemeClr val="accent4">
                    <a:lumMod val="75000"/>
                  </a:schemeClr>
                </a:solidFill>
              </a:rPr>
              <a:t>點規定，人民陳情案件有保密之必要者，得拒絕提供閱覽；若欲開放提供，宜就陳情人資料預為遮罩，以避免陳情人身分外洩。</a:t>
            </a:r>
            <a:endParaRPr lang="zh-TW" altLang="en-US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633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學術文獻 16x9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_9411640_TF03431380_TF03431380.potx" id="{923505AA-91E3-4B57-AABA-AC8EA251786D}" vid="{5F9510E3-AB57-464A-AC9C-E4DC9C0F0949}"/>
    </a:ext>
  </a:extLst>
</a:theme>
</file>

<file path=ppt/theme/theme2.xml><?xml version="1.0" encoding="utf-8"?>
<a:theme xmlns:a="http://schemas.openxmlformats.org/drawingml/2006/main" name="Office 佈景主題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 xsi:nil="true"/>
    <AssetExpire xmlns="4873beb7-5857-4685-be1f-d57550cc96cc">2029-01-01T08:00:00+00:00</AssetExpire>
    <CampaignTagsTaxHTField0 xmlns="4873beb7-5857-4685-be1f-d57550cc96cc">
      <Terms xmlns="http://schemas.microsoft.com/office/infopath/2007/PartnerControls"/>
    </CampaignTagsTaxHTField0>
    <IntlLangReviewDate xmlns="4873beb7-5857-4685-be1f-d57550cc96cc" xsi:nil="true"/>
    <TPFriendlyName xmlns="4873beb7-5857-4685-be1f-d57550cc96cc" xsi:nil="true"/>
    <IntlLangReview xmlns="4873beb7-5857-4685-be1f-d57550cc96cc">false</IntlLangReview>
    <LocLastLocAttemptVersionLookup xmlns="4873beb7-5857-4685-be1f-d57550cc96cc">855024</LocLastLocAttemptVersionLookup>
    <PolicheckWords xmlns="4873beb7-5857-4685-be1f-d57550cc96cc" xsi:nil="true"/>
    <SubmitterId xmlns="4873beb7-5857-4685-be1f-d57550cc96cc" xsi:nil="true"/>
    <AcquiredFrom xmlns="4873beb7-5857-4685-be1f-d57550cc96cc">Internal MS</AcquiredFrom>
    <EditorialStatus xmlns="4873beb7-5857-4685-be1f-d57550cc96cc">Complete</EditorialStatus>
    <Markets xmlns="4873beb7-5857-4685-be1f-d57550cc96cc"/>
    <OriginAsset xmlns="4873beb7-5857-4685-be1f-d57550cc96cc" xsi:nil="true"/>
    <AssetStart xmlns="4873beb7-5857-4685-be1f-d57550cc96cc">2012-08-31T08:50:00+00:00</AssetStart>
    <FriendlyTitle xmlns="4873beb7-5857-4685-be1f-d57550cc96cc" xsi:nil="true"/>
    <MarketSpecific xmlns="4873beb7-5857-4685-be1f-d57550cc96cc">false</MarketSpecific>
    <TPNamespace xmlns="4873beb7-5857-4685-be1f-d57550cc96cc" xsi:nil="true"/>
    <PublishStatusLookup xmlns="4873beb7-5857-4685-be1f-d57550cc96cc">
      <Value>1616423</Value>
    </PublishStatusLookup>
    <APAuthor xmlns="4873beb7-5857-4685-be1f-d57550cc96cc">
      <UserInfo>
        <DisplayName>REDMOND\kristaa</DisplayName>
        <AccountId>136</AccountId>
        <AccountType/>
      </UserInfo>
    </APAuthor>
    <TPCommandLine xmlns="4873beb7-5857-4685-be1f-d57550cc96cc" xsi:nil="true"/>
    <IntlLangReviewer xmlns="4873beb7-5857-4685-be1f-d57550cc96cc" xsi:nil="true"/>
    <OpenTemplate xmlns="4873beb7-5857-4685-be1f-d57550cc96cc">true</OpenTemplate>
    <CSXSubmissionDate xmlns="4873beb7-5857-4685-be1f-d57550cc96cc" xsi:nil="true"/>
    <TaxCatchAll xmlns="4873beb7-5857-4685-be1f-d57550cc96cc"/>
    <Manager xmlns="4873beb7-5857-4685-be1f-d57550cc96cc" xsi:nil="true"/>
    <NumericId xmlns="4873beb7-5857-4685-be1f-d57550cc96cc" xsi:nil="true"/>
    <ParentAssetId xmlns="4873beb7-5857-4685-be1f-d57550cc96cc" xsi:nil="true"/>
    <OriginalSourceMarket xmlns="4873beb7-5857-4685-be1f-d57550cc96cc" xsi:nil="true"/>
    <ApprovalStatus xmlns="4873beb7-5857-4685-be1f-d57550cc96cc">InProgress</ApprovalStatus>
    <TPComponent xmlns="4873beb7-5857-4685-be1f-d57550cc96cc" xsi:nil="true"/>
    <EditorialTags xmlns="4873beb7-5857-4685-be1f-d57550cc96cc" xsi:nil="true"/>
    <TPExecutable xmlns="4873beb7-5857-4685-be1f-d57550cc96cc" xsi:nil="true"/>
    <TPLaunchHelpLink xmlns="4873beb7-5857-4685-be1f-d57550cc96cc" xsi:nil="true"/>
    <LocComments xmlns="4873beb7-5857-4685-be1f-d57550cc96cc" xsi:nil="true"/>
    <LocRecommendedHandoff xmlns="4873beb7-5857-4685-be1f-d57550cc96cc" xsi:nil="true"/>
    <SourceTitle xmlns="4873beb7-5857-4685-be1f-d57550cc96cc" xsi:nil="true"/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>TP</AssetType>
    <MachineTranslated xmlns="4873beb7-5857-4685-be1f-d57550cc96cc">false</MachineTranslated>
    <OutputCachingOn xmlns="4873beb7-5857-4685-be1f-d57550cc96cc">false</OutputCachingOn>
    <TemplateStatus xmlns="4873beb7-5857-4685-be1f-d57550cc96cc">Complete</TemplateStatus>
    <IsSearchable xmlns="4873beb7-5857-4685-be1f-d57550cc96cc">true</IsSearchable>
    <ContentItem xmlns="4873beb7-5857-4685-be1f-d57550cc96cc" xsi:nil="true"/>
    <HandoffToMSDN xmlns="4873beb7-5857-4685-be1f-d57550cc96cc" xsi:nil="true"/>
    <ShowIn xmlns="4873beb7-5857-4685-be1f-d57550cc96cc">Show everywhere</ShowIn>
    <ThumbnailAssetId xmlns="4873beb7-5857-4685-be1f-d57550cc96cc" xsi:nil="true"/>
    <UALocComments xmlns="4873beb7-5857-4685-be1f-d57550cc96cc" xsi:nil="true"/>
    <UALocRecommendation xmlns="4873beb7-5857-4685-be1f-d57550cc96cc">Localize</UALocRecommendation>
    <LastModifiedDateTime xmlns="4873beb7-5857-4685-be1f-d57550cc96cc" xsi:nil="true"/>
    <LegacyData xmlns="4873beb7-5857-4685-be1f-d57550cc96cc" xsi:nil="true"/>
    <LocManualTestRequired xmlns="4873beb7-5857-4685-be1f-d57550cc96cc">false</LocManualTestRequired>
    <LocMarketGroupTiers2 xmlns="4873beb7-5857-4685-be1f-d57550cc96cc" xsi:nil="true"/>
    <ClipArtFilename xmlns="4873beb7-5857-4685-be1f-d57550cc96cc" xsi:nil="true"/>
    <TPApplication xmlns="4873beb7-5857-4685-be1f-d57550cc96cc" xsi:nil="true"/>
    <CSXHash xmlns="4873beb7-5857-4685-be1f-d57550cc96cc" xsi:nil="true"/>
    <DirectSourceMarket xmlns="4873beb7-5857-4685-be1f-d57550cc96cc" xsi:nil="true"/>
    <PrimaryImageGen xmlns="4873beb7-5857-4685-be1f-d57550cc96cc">true</PrimaryImageGen>
    <PlannedPubDate xmlns="4873beb7-5857-4685-be1f-d57550cc96cc" xsi:nil="true"/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BlockPublish xmlns="4873beb7-5857-4685-be1f-d57550cc96cc">false</BlockPublish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BusinessGroup xmlns="4873beb7-5857-4685-be1f-d57550cc96cc" xsi:nil="true"/>
    <Providers xmlns="4873beb7-5857-4685-be1f-d57550cc96cc" xsi:nil="true"/>
    <TemplateTemplateType xmlns="4873beb7-5857-4685-be1f-d57550cc96cc">PowerPoint Presentation Template</TemplateTemplateType>
    <TimesCloned xmlns="4873beb7-5857-4685-be1f-d57550cc96cc" xsi:nil="true"/>
    <TPAppVersion xmlns="4873beb7-5857-4685-be1f-d57550cc96cc" xsi:nil="true"/>
    <VoteCount xmlns="4873beb7-5857-4685-be1f-d57550cc96cc" xsi:nil="true"/>
    <AverageRating xmlns="4873beb7-5857-4685-be1f-d57550cc96cc" xsi:nil="true"/>
    <FeatureTagsTaxHTField0 xmlns="4873beb7-5857-4685-be1f-d57550cc96cc">
      <Terms xmlns="http://schemas.microsoft.com/office/infopath/2007/PartnerControls"/>
    </FeatureTagsTaxHTField0>
    <Provider xmlns="4873beb7-5857-4685-be1f-d57550cc96cc" xsi:nil="true"/>
    <UACurrentWords xmlns="4873beb7-5857-4685-be1f-d57550cc96cc" xsi:nil="true"/>
    <AssetId xmlns="4873beb7-5857-4685-be1f-d57550cc96cc">TP103431361</AssetId>
    <TPClientViewer xmlns="4873beb7-5857-4685-be1f-d57550cc96cc" xsi:nil="true"/>
    <DSATActionTaken xmlns="4873beb7-5857-4685-be1f-d57550cc96cc" xsi:nil="true"/>
    <APEditor xmlns="4873beb7-5857-4685-be1f-d57550cc96cc">
      <UserInfo>
        <DisplayName/>
        <AccountId xsi:nil="true"/>
        <AccountType/>
      </UserInfo>
    </APEditor>
    <TPInstallLocation xmlns="4873beb7-5857-4685-be1f-d57550cc96cc" xsi:nil="true"/>
    <OOCacheId xmlns="4873beb7-5857-4685-be1f-d57550cc96cc" xsi:nil="true"/>
    <IsDeleted xmlns="4873beb7-5857-4685-be1f-d57550cc96cc">false</IsDeleted>
    <PublishTargets xmlns="4873beb7-5857-4685-be1f-d57550cc96cc">OfficeOnlineVNext</PublishTargets>
    <ApprovalLog xmlns="4873beb7-5857-4685-be1f-d57550cc96cc" xsi:nil="true"/>
    <BugNumber xmlns="4873beb7-5857-4685-be1f-d57550cc96cc" xsi:nil="true"/>
    <CrawlForDependencies xmlns="4873beb7-5857-4685-be1f-d57550cc96cc">false</CrawlForDependencies>
    <InternalTagsTaxHTField0 xmlns="4873beb7-5857-4685-be1f-d57550cc96cc">
      <Terms xmlns="http://schemas.microsoft.com/office/infopath/2007/PartnerControls"/>
    </InternalTagsTaxHTField0>
    <LastHandOff xmlns="4873beb7-5857-4685-be1f-d57550cc96cc" xsi:nil="true"/>
    <Milestone xmlns="4873beb7-5857-4685-be1f-d57550cc96cc" xsi:nil="true"/>
    <OriginalRelease xmlns="4873beb7-5857-4685-be1f-d57550cc96cc">15</OriginalRelease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UANotes xmlns="4873beb7-5857-4685-be1f-d57550cc96c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CDDBB83-77C1-4099-A0AA-289882E745E2}">
  <ds:schemaRefs>
    <ds:schemaRef ds:uri="http://schemas.microsoft.com/office/infopath/2007/PartnerControls"/>
    <ds:schemaRef ds:uri="http://schemas.microsoft.com/office/2006/metadata/properties"/>
    <ds:schemaRef ds:uri="4873beb7-5857-4685-be1f-d57550cc96cc"/>
    <ds:schemaRef ds:uri="http://purl.org/dc/elements/1.1/"/>
    <ds:schemaRef ds:uri="http://www.w3.org/XML/1998/namespace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8C8B9CA-0273-4370-889A-FC05DA5C2F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61E720F-F05D-4536-9C34-0CFCED65D3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具細條紋和緞帶設計的學術簡報 (寬螢幕)</Template>
  <TotalTime>0</TotalTime>
  <Words>452</Words>
  <Application>Microsoft Office PowerPoint</Application>
  <PresentationFormat>寬螢幕</PresentationFormat>
  <Paragraphs>18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7" baseType="lpstr">
      <vt:lpstr>Microsoft JhengHei UI</vt:lpstr>
      <vt:lpstr>Arial</vt:lpstr>
      <vt:lpstr>Wingdings</vt:lpstr>
      <vt:lpstr>學術文獻 16x9</vt:lpstr>
      <vt:lpstr>案例1 函請被檢舉人說明時，誤將檢舉人列為副知對象</vt:lpstr>
      <vt:lpstr>案例2 檢送裁罰通知書時，誤將檢舉人資料作為函文附件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2021-09-09T01:21:49Z</dcterms:created>
  <dcterms:modified xsi:type="dcterms:W3CDTF">2021-09-09T02:06:59Z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0x0101006EDDDB5EE6D98C44930B742096920B300400F5B6D36B3EF94B4E9A635CDF2A18F5B8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