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67" r:id="rId3"/>
    <p:sldId id="533" r:id="rId4"/>
    <p:sldId id="374" r:id="rId5"/>
    <p:sldId id="532" r:id="rId6"/>
    <p:sldId id="517" r:id="rId7"/>
    <p:sldId id="371" r:id="rId8"/>
    <p:sldId id="518" r:id="rId9"/>
    <p:sldId id="527" r:id="rId10"/>
    <p:sldId id="516" r:id="rId11"/>
    <p:sldId id="519" r:id="rId12"/>
    <p:sldId id="370" r:id="rId13"/>
    <p:sldId id="523" r:id="rId14"/>
    <p:sldId id="520" r:id="rId15"/>
    <p:sldId id="524" r:id="rId16"/>
    <p:sldId id="377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1" r:id="rId25"/>
    <p:sldId id="512" r:id="rId26"/>
  </p:sldIdLst>
  <p:sldSz cx="9144000" cy="6858000" type="screen4x3"/>
  <p:notesSz cx="9939338" cy="6807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710"/>
    <a:srgbClr val="F79F57"/>
    <a:srgbClr val="EE9F00"/>
    <a:srgbClr val="FFC95D"/>
    <a:srgbClr val="9966FF"/>
    <a:srgbClr val="CCCCFF"/>
    <a:srgbClr val="CC99FF"/>
    <a:srgbClr val="9999FF"/>
    <a:srgbClr val="EAEFF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6042" autoAdjust="0"/>
  </p:normalViewPr>
  <p:slideViewPr>
    <p:cSldViewPr snapToGrid="0">
      <p:cViewPr varScale="1">
        <p:scale>
          <a:sx n="83" d="100"/>
          <a:sy n="83" d="100"/>
        </p:scale>
        <p:origin x="1435" y="77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C55F3-129B-44D4-B543-93A1E45A8E2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840FEBC-CC5F-481E-9860-4311CD9056CA}">
      <dgm:prSet phldrT="[文字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補助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48B8E1-3626-4FC8-BEFD-CE4971808A1B}" type="parTrans" cxnId="{23C2A3B8-EEC4-4446-9F63-8E2C2540133C}">
      <dgm:prSet/>
      <dgm:spPr/>
      <dgm:t>
        <a:bodyPr/>
        <a:lstStyle/>
        <a:p>
          <a:endParaRPr lang="zh-TW" altLang="en-US"/>
        </a:p>
      </dgm:t>
    </dgm:pt>
    <dgm:pt modelId="{AB07E42A-7F51-427D-9F01-5D356290627A}" type="sibTrans" cxnId="{23C2A3B8-EEC4-4446-9F63-8E2C2540133C}">
      <dgm:prSet/>
      <dgm:spPr/>
      <dgm:t>
        <a:bodyPr/>
        <a:lstStyle/>
        <a:p>
          <a:endParaRPr lang="zh-TW" altLang="en-US"/>
        </a:p>
      </dgm:t>
    </dgm:pt>
    <dgm:pt modelId="{1441D502-617C-4113-9FCD-7889B23C6058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依據臺北市補助民間體育團體辦理體育活動辦法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42F9CB-FE10-465D-B5EB-E6260486D72A}" type="parTrans" cxnId="{236764C4-37CA-4CDC-839B-BA2AEA42C152}">
      <dgm:prSet/>
      <dgm:spPr/>
      <dgm:t>
        <a:bodyPr/>
        <a:lstStyle/>
        <a:p>
          <a:endParaRPr lang="zh-TW" altLang="en-US"/>
        </a:p>
      </dgm:t>
    </dgm:pt>
    <dgm:pt modelId="{67F64E96-D7C5-44B4-8C06-7828B2B24C36}" type="sibTrans" cxnId="{236764C4-37CA-4CDC-839B-BA2AEA42C152}">
      <dgm:prSet/>
      <dgm:spPr/>
      <dgm:t>
        <a:bodyPr/>
        <a:lstStyle/>
        <a:p>
          <a:endParaRPr lang="zh-TW" altLang="en-US"/>
        </a:p>
      </dgm:t>
    </dgm:pt>
    <dgm:pt modelId="{8DCD5B73-E475-4D06-9690-9D55A2CB0F56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分區域性、全市性、全國性及國際性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54593A-3841-49CC-B8AC-B64404120887}" type="parTrans" cxnId="{AB607925-9A06-4782-AC9B-EFAF4B65C670}">
      <dgm:prSet/>
      <dgm:spPr/>
      <dgm:t>
        <a:bodyPr/>
        <a:lstStyle/>
        <a:p>
          <a:endParaRPr lang="zh-TW" altLang="en-US"/>
        </a:p>
      </dgm:t>
    </dgm:pt>
    <dgm:pt modelId="{84A2B702-B14A-495F-9C3D-7274872B811C}" type="sibTrans" cxnId="{AB607925-9A06-4782-AC9B-EFAF4B65C670}">
      <dgm:prSet/>
      <dgm:spPr/>
      <dgm:t>
        <a:bodyPr/>
        <a:lstStyle/>
        <a:p>
          <a:endParaRPr lang="zh-TW" altLang="en-US"/>
        </a:p>
      </dgm:t>
    </dgm:pt>
    <dgm:pt modelId="{4C96E212-F033-479E-8E18-097EF44B6067}">
      <dgm:prSet phldrT="[文字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分攤</a:t>
          </a:r>
          <a:endParaRPr lang="zh-TW" altLang="en-US" sz="24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B557BD1-DC24-4344-8119-EC188F787124}" type="parTrans" cxnId="{CB100EE2-3F44-4714-AECF-A96C500CE3B2}">
      <dgm:prSet/>
      <dgm:spPr/>
      <dgm:t>
        <a:bodyPr/>
        <a:lstStyle/>
        <a:p>
          <a:endParaRPr lang="zh-TW" altLang="en-US"/>
        </a:p>
      </dgm:t>
    </dgm:pt>
    <dgm:pt modelId="{DE83D7BD-813C-4750-8902-80F737971972}" type="sibTrans" cxnId="{CB100EE2-3F44-4714-AECF-A96C500CE3B2}">
      <dgm:prSet/>
      <dgm:spPr/>
      <dgm:t>
        <a:bodyPr/>
        <a:lstStyle/>
        <a:p>
          <a:endParaRPr lang="zh-TW" altLang="en-US"/>
        </a:p>
      </dgm:t>
    </dgm:pt>
    <dgm:pt modelId="{8E4D1916-4F1A-45ED-BA13-4B2714748983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係針對較高規格國際賽事，由國際總</a:t>
          </a:r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協</a:t>
          </a:r>
          <a:r>
            <a: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會授權辦理。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91466CB-1845-49BA-8D55-334CCE444EBE}" type="parTrans" cxnId="{946648D0-D656-4BB7-9A87-7E35573107F0}">
      <dgm:prSet/>
      <dgm:spPr/>
      <dgm:t>
        <a:bodyPr/>
        <a:lstStyle/>
        <a:p>
          <a:endParaRPr lang="zh-TW" altLang="en-US"/>
        </a:p>
      </dgm:t>
    </dgm:pt>
    <dgm:pt modelId="{D59C95C4-2454-4519-A3BB-05D25DE3F0CD}" type="sibTrans" cxnId="{946648D0-D656-4BB7-9A87-7E35573107F0}">
      <dgm:prSet/>
      <dgm:spPr/>
      <dgm:t>
        <a:bodyPr/>
        <a:lstStyle/>
        <a:p>
          <a:endParaRPr lang="zh-TW" altLang="en-US"/>
        </a:p>
      </dgm:t>
    </dgm:pt>
    <dgm:pt modelId="{C6AFD6C3-7E7B-4D59-BA40-AB36B6CD4C43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依據體育局國際性運動賽事經費分攤原則及作業程序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2E5F5D-B225-49B2-8BB6-A4F1816AFCC6}" type="parTrans" cxnId="{F8A65C43-7818-410F-8814-D11F704DC2B7}">
      <dgm:prSet/>
      <dgm:spPr/>
      <dgm:t>
        <a:bodyPr/>
        <a:lstStyle/>
        <a:p>
          <a:endParaRPr lang="zh-TW" altLang="en-US"/>
        </a:p>
      </dgm:t>
    </dgm:pt>
    <dgm:pt modelId="{3414E188-2B44-44D3-8DB6-241443AA1AB8}" type="sibTrans" cxnId="{F8A65C43-7818-410F-8814-D11F704DC2B7}">
      <dgm:prSet/>
      <dgm:spPr/>
      <dgm:t>
        <a:bodyPr/>
        <a:lstStyle/>
        <a:p>
          <a:endParaRPr lang="zh-TW" altLang="en-US"/>
        </a:p>
      </dgm:t>
    </dgm:pt>
    <dgm:pt modelId="{9977667B-056A-4117-A6A7-AA54B239762D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體育局擔任指導或協辦單位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7AF21C-6B88-4578-B085-D98B59C42170}" type="parTrans" cxnId="{73EC157E-88E4-4A78-A2DC-1069BBC9C7F5}">
      <dgm:prSet/>
      <dgm:spPr/>
      <dgm:t>
        <a:bodyPr/>
        <a:lstStyle/>
        <a:p>
          <a:endParaRPr lang="zh-TW" altLang="en-US"/>
        </a:p>
      </dgm:t>
    </dgm:pt>
    <dgm:pt modelId="{675C17AF-0CF8-4E05-AADF-F8A7140862FC}" type="sibTrans" cxnId="{73EC157E-88E4-4A78-A2DC-1069BBC9C7F5}">
      <dgm:prSet/>
      <dgm:spPr/>
      <dgm:t>
        <a:bodyPr/>
        <a:lstStyle/>
        <a:p>
          <a:endParaRPr lang="zh-TW" altLang="en-US"/>
        </a:p>
      </dgm:t>
    </dgm:pt>
    <dgm:pt modelId="{87F74E85-CF33-4253-866E-616DD6B6FD9F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體育局或本府擔任共同主辦單位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A283C0-1B6E-4D39-922A-2D59205FB5E2}" type="parTrans" cxnId="{63FCFDE9-D2F9-418C-9E35-2E8B50A0D5EC}">
      <dgm:prSet/>
      <dgm:spPr/>
      <dgm:t>
        <a:bodyPr/>
        <a:lstStyle/>
        <a:p>
          <a:endParaRPr lang="zh-TW" altLang="en-US"/>
        </a:p>
      </dgm:t>
    </dgm:pt>
    <dgm:pt modelId="{1B6BDA6A-D3EE-4138-8F85-FC8CA770D809}" type="sibTrans" cxnId="{63FCFDE9-D2F9-418C-9E35-2E8B50A0D5EC}">
      <dgm:prSet/>
      <dgm:spPr/>
      <dgm:t>
        <a:bodyPr/>
        <a:lstStyle/>
        <a:p>
          <a:endParaRPr lang="zh-TW" altLang="en-US"/>
        </a:p>
      </dgm:t>
    </dgm:pt>
    <dgm:pt modelId="{F72FEA14-BC60-46A8-8A95-47B1F66B6C95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補助款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0B6D8-BF65-4D11-ACF5-10C08DBD8282}" type="parTrans" cxnId="{8A3F9020-01D1-4FCA-A103-47C3F228175B}">
      <dgm:prSet/>
      <dgm:spPr/>
      <dgm:t>
        <a:bodyPr/>
        <a:lstStyle/>
        <a:p>
          <a:endParaRPr lang="zh-TW" altLang="en-US"/>
        </a:p>
      </dgm:t>
    </dgm:pt>
    <dgm:pt modelId="{2E383FEE-5E71-4542-B638-EE22B712C5A6}" type="sibTrans" cxnId="{8A3F9020-01D1-4FCA-A103-47C3F228175B}">
      <dgm:prSet/>
      <dgm:spPr/>
      <dgm:t>
        <a:bodyPr/>
        <a:lstStyle/>
        <a:p>
          <a:endParaRPr lang="zh-TW" altLang="en-US"/>
        </a:p>
      </dgm:t>
    </dgm:pt>
    <dgm:pt modelId="{14BEC05E-61EB-4012-8863-01D1F376E1DD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業務費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210E58-0319-4789-99E2-AD14A3054596}" type="parTrans" cxnId="{A9EE032C-20D2-4D9A-A062-200CD14D4E72}">
      <dgm:prSet/>
      <dgm:spPr/>
      <dgm:t>
        <a:bodyPr/>
        <a:lstStyle/>
        <a:p>
          <a:endParaRPr lang="zh-TW" altLang="en-US"/>
        </a:p>
      </dgm:t>
    </dgm:pt>
    <dgm:pt modelId="{19AA7D13-6317-4408-A886-FFEA33561CF4}" type="sibTrans" cxnId="{A9EE032C-20D2-4D9A-A062-200CD14D4E72}">
      <dgm:prSet/>
      <dgm:spPr/>
      <dgm:t>
        <a:bodyPr/>
        <a:lstStyle/>
        <a:p>
          <a:endParaRPr lang="zh-TW" altLang="en-US"/>
        </a:p>
      </dgm:t>
    </dgm:pt>
    <dgm:pt modelId="{0C92B570-F30C-42E3-A22C-7A81B020C92A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目的為全民運動推行、紮根基層競技運動、活化本市場館及輔導本市體育團體等。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41132F-6367-407D-B913-386FE1B946B7}" type="parTrans" cxnId="{1F0C6B66-6880-489C-A599-97A2E6A6848C}">
      <dgm:prSet/>
      <dgm:spPr/>
      <dgm:t>
        <a:bodyPr/>
        <a:lstStyle/>
        <a:p>
          <a:endParaRPr lang="zh-TW" altLang="en-US"/>
        </a:p>
      </dgm:t>
    </dgm:pt>
    <dgm:pt modelId="{0693A228-E38F-4693-B3CF-1807FE6BF1A4}" type="sibTrans" cxnId="{1F0C6B66-6880-489C-A599-97A2E6A6848C}">
      <dgm:prSet/>
      <dgm:spPr/>
      <dgm:t>
        <a:bodyPr/>
        <a:lstStyle/>
        <a:p>
          <a:endParaRPr lang="zh-TW" altLang="en-US"/>
        </a:p>
      </dgm:t>
    </dgm:pt>
    <dgm:pt modelId="{87A4B5F3-BC29-49C7-9185-48DEAD78A7B3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目的為行銷本市及打造本市為國際運動城市之形象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AB211D-A17F-4708-B64C-435B1A59ABCF}" type="parTrans" cxnId="{5175263D-1148-45D1-B876-E92C0F3E5981}">
      <dgm:prSet/>
      <dgm:spPr/>
      <dgm:t>
        <a:bodyPr/>
        <a:lstStyle/>
        <a:p>
          <a:endParaRPr lang="zh-TW" altLang="en-US"/>
        </a:p>
      </dgm:t>
    </dgm:pt>
    <dgm:pt modelId="{E2468CB9-B257-449A-912F-F822F25D12C9}" type="sibTrans" cxnId="{5175263D-1148-45D1-B876-E92C0F3E5981}">
      <dgm:prSet/>
      <dgm:spPr/>
      <dgm:t>
        <a:bodyPr/>
        <a:lstStyle/>
        <a:p>
          <a:endParaRPr lang="zh-TW" altLang="en-US"/>
        </a:p>
      </dgm:t>
    </dgm:pt>
    <dgm:pt modelId="{591D2268-9869-4DA0-83C8-789C4F5F22F4}" type="pres">
      <dgm:prSet presAssocID="{E9EC55F3-129B-44D4-B543-93A1E45A8E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4E5BABB-3A5D-4756-AF07-E3C88410681B}" type="pres">
      <dgm:prSet presAssocID="{F840FEBC-CC5F-481E-9860-4311CD9056CA}" presName="composite" presStyleCnt="0"/>
      <dgm:spPr/>
    </dgm:pt>
    <dgm:pt modelId="{04247AEC-EAC0-432B-90C7-97594036CCCC}" type="pres">
      <dgm:prSet presAssocID="{F840FEBC-CC5F-481E-9860-4311CD9056C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4EE4AC-9992-4202-AC14-CB3A4FACF849}" type="pres">
      <dgm:prSet presAssocID="{F840FEBC-CC5F-481E-9860-4311CD9056C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8135F0-3CD1-45F0-A21F-B0F1AF0B876F}" type="pres">
      <dgm:prSet presAssocID="{AB07E42A-7F51-427D-9F01-5D356290627A}" presName="space" presStyleCnt="0"/>
      <dgm:spPr/>
    </dgm:pt>
    <dgm:pt modelId="{354BB1D9-150D-41EB-8CD0-101BC174F024}" type="pres">
      <dgm:prSet presAssocID="{4C96E212-F033-479E-8E18-097EF44B6067}" presName="composite" presStyleCnt="0"/>
      <dgm:spPr/>
    </dgm:pt>
    <dgm:pt modelId="{5E449997-13E5-4FB4-8C40-63773BB9F103}" type="pres">
      <dgm:prSet presAssocID="{4C96E212-F033-479E-8E18-097EF44B606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9F9A12-98E9-4925-BD97-9CDBDFDACEC3}" type="pres">
      <dgm:prSet presAssocID="{4C96E212-F033-479E-8E18-097EF44B606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CABA2D-44E4-4A35-91D1-AB8D146B9CE2}" type="presOf" srcId="{87F74E85-CF33-4253-866E-616DD6B6FD9F}" destId="{499F9A12-98E9-4925-BD97-9CDBDFDACEC3}" srcOrd="0" destOrd="4" presId="urn:microsoft.com/office/officeart/2005/8/layout/hList1"/>
    <dgm:cxn modelId="{22A81956-1700-424D-9EE1-54D07C98AC24}" type="presOf" srcId="{87A4B5F3-BC29-49C7-9185-48DEAD78A7B3}" destId="{499F9A12-98E9-4925-BD97-9CDBDFDACEC3}" srcOrd="0" destOrd="1" presId="urn:microsoft.com/office/officeart/2005/8/layout/hList1"/>
    <dgm:cxn modelId="{F2C04496-6920-498D-9BD4-695062AE82D5}" type="presOf" srcId="{8DCD5B73-E475-4D06-9690-9D55A2CB0F56}" destId="{364EE4AC-9992-4202-AC14-CB3A4FACF849}" srcOrd="0" destOrd="3" presId="urn:microsoft.com/office/officeart/2005/8/layout/hList1"/>
    <dgm:cxn modelId="{23C2A3B8-EEC4-4446-9F63-8E2C2540133C}" srcId="{E9EC55F3-129B-44D4-B543-93A1E45A8E23}" destId="{F840FEBC-CC5F-481E-9860-4311CD9056CA}" srcOrd="0" destOrd="0" parTransId="{0748B8E1-3626-4FC8-BEFD-CE4971808A1B}" sibTransId="{AB07E42A-7F51-427D-9F01-5D356290627A}"/>
    <dgm:cxn modelId="{8A3F9020-01D1-4FCA-A103-47C3F228175B}" srcId="{F840FEBC-CC5F-481E-9860-4311CD9056CA}" destId="{F72FEA14-BC60-46A8-8A95-47B1F66B6C95}" srcOrd="0" destOrd="0" parTransId="{5FD0B6D8-BF65-4D11-ACF5-10C08DBD8282}" sibTransId="{2E383FEE-5E71-4542-B638-EE22B712C5A6}"/>
    <dgm:cxn modelId="{95E073C0-B22E-4783-A34F-D24E34943F06}" type="presOf" srcId="{4C96E212-F033-479E-8E18-097EF44B6067}" destId="{5E449997-13E5-4FB4-8C40-63773BB9F103}" srcOrd="0" destOrd="0" presId="urn:microsoft.com/office/officeart/2005/8/layout/hList1"/>
    <dgm:cxn modelId="{017359FD-6B1C-41B2-8C4B-8C2CFFAE44C6}" type="presOf" srcId="{0C92B570-F30C-42E3-A22C-7A81B020C92A}" destId="{364EE4AC-9992-4202-AC14-CB3A4FACF849}" srcOrd="0" destOrd="1" presId="urn:microsoft.com/office/officeart/2005/8/layout/hList1"/>
    <dgm:cxn modelId="{2C131FB2-E237-4AE9-AFB2-3369C11C1695}" type="presOf" srcId="{14BEC05E-61EB-4012-8863-01D1F376E1DD}" destId="{499F9A12-98E9-4925-BD97-9CDBDFDACEC3}" srcOrd="0" destOrd="0" presId="urn:microsoft.com/office/officeart/2005/8/layout/hList1"/>
    <dgm:cxn modelId="{0EF35663-B935-471A-88F8-FF71079C7E5B}" type="presOf" srcId="{8E4D1916-4F1A-45ED-BA13-4B2714748983}" destId="{499F9A12-98E9-4925-BD97-9CDBDFDACEC3}" srcOrd="0" destOrd="3" presId="urn:microsoft.com/office/officeart/2005/8/layout/hList1"/>
    <dgm:cxn modelId="{CB100EE2-3F44-4714-AECF-A96C500CE3B2}" srcId="{E9EC55F3-129B-44D4-B543-93A1E45A8E23}" destId="{4C96E212-F033-479E-8E18-097EF44B6067}" srcOrd="1" destOrd="0" parTransId="{AB557BD1-DC24-4344-8119-EC188F787124}" sibTransId="{DE83D7BD-813C-4750-8902-80F737971972}"/>
    <dgm:cxn modelId="{AB607925-9A06-4782-AC9B-EFAF4B65C670}" srcId="{F840FEBC-CC5F-481E-9860-4311CD9056CA}" destId="{8DCD5B73-E475-4D06-9690-9D55A2CB0F56}" srcOrd="3" destOrd="0" parTransId="{B954593A-3841-49CC-B8AC-B64404120887}" sibTransId="{84A2B702-B14A-495F-9C3D-7274872B811C}"/>
    <dgm:cxn modelId="{946648D0-D656-4BB7-9A87-7E35573107F0}" srcId="{4C96E212-F033-479E-8E18-097EF44B6067}" destId="{8E4D1916-4F1A-45ED-BA13-4B2714748983}" srcOrd="3" destOrd="0" parTransId="{391466CB-1845-49BA-8D55-334CCE444EBE}" sibTransId="{D59C95C4-2454-4519-A3BB-05D25DE3F0CD}"/>
    <dgm:cxn modelId="{5175263D-1148-45D1-B876-E92C0F3E5981}" srcId="{4C96E212-F033-479E-8E18-097EF44B6067}" destId="{87A4B5F3-BC29-49C7-9185-48DEAD78A7B3}" srcOrd="1" destOrd="0" parTransId="{0DAB211D-A17F-4708-B64C-435B1A59ABCF}" sibTransId="{E2468CB9-B257-449A-912F-F822F25D12C9}"/>
    <dgm:cxn modelId="{73EC157E-88E4-4A78-A2DC-1069BBC9C7F5}" srcId="{F840FEBC-CC5F-481E-9860-4311CD9056CA}" destId="{9977667B-056A-4117-A6A7-AA54B239762D}" srcOrd="4" destOrd="0" parTransId="{A87AF21C-6B88-4578-B085-D98B59C42170}" sibTransId="{675C17AF-0CF8-4E05-AADF-F8A7140862FC}"/>
    <dgm:cxn modelId="{FB9B40CD-3DFE-43ED-B659-648AFB3B2406}" type="presOf" srcId="{9977667B-056A-4117-A6A7-AA54B239762D}" destId="{364EE4AC-9992-4202-AC14-CB3A4FACF849}" srcOrd="0" destOrd="4" presId="urn:microsoft.com/office/officeart/2005/8/layout/hList1"/>
    <dgm:cxn modelId="{2A2CEFE6-AA11-4F55-96FA-F724D04261BF}" type="presOf" srcId="{F840FEBC-CC5F-481E-9860-4311CD9056CA}" destId="{04247AEC-EAC0-432B-90C7-97594036CCCC}" srcOrd="0" destOrd="0" presId="urn:microsoft.com/office/officeart/2005/8/layout/hList1"/>
    <dgm:cxn modelId="{12490C74-3E03-4C65-8EE8-1C487C491F5F}" type="presOf" srcId="{1441D502-617C-4113-9FCD-7889B23C6058}" destId="{364EE4AC-9992-4202-AC14-CB3A4FACF849}" srcOrd="0" destOrd="2" presId="urn:microsoft.com/office/officeart/2005/8/layout/hList1"/>
    <dgm:cxn modelId="{A9EE032C-20D2-4D9A-A062-200CD14D4E72}" srcId="{4C96E212-F033-479E-8E18-097EF44B6067}" destId="{14BEC05E-61EB-4012-8863-01D1F376E1DD}" srcOrd="0" destOrd="0" parTransId="{5B210E58-0319-4789-99E2-AD14A3054596}" sibTransId="{19AA7D13-6317-4408-A886-FFEA33561CF4}"/>
    <dgm:cxn modelId="{F8A65C43-7818-410F-8814-D11F704DC2B7}" srcId="{4C96E212-F033-479E-8E18-097EF44B6067}" destId="{C6AFD6C3-7E7B-4D59-BA40-AB36B6CD4C43}" srcOrd="2" destOrd="0" parTransId="{5D2E5F5D-B225-49B2-8BB6-A4F1816AFCC6}" sibTransId="{3414E188-2B44-44D3-8DB6-241443AA1AB8}"/>
    <dgm:cxn modelId="{DCFD94A9-E525-41F4-AFD3-92E9DEA64D7A}" type="presOf" srcId="{F72FEA14-BC60-46A8-8A95-47B1F66B6C95}" destId="{364EE4AC-9992-4202-AC14-CB3A4FACF849}" srcOrd="0" destOrd="0" presId="urn:microsoft.com/office/officeart/2005/8/layout/hList1"/>
    <dgm:cxn modelId="{63FCFDE9-D2F9-418C-9E35-2E8B50A0D5EC}" srcId="{4C96E212-F033-479E-8E18-097EF44B6067}" destId="{87F74E85-CF33-4253-866E-616DD6B6FD9F}" srcOrd="4" destOrd="0" parTransId="{42A283C0-1B6E-4D39-922A-2D59205FB5E2}" sibTransId="{1B6BDA6A-D3EE-4138-8F85-FC8CA770D809}"/>
    <dgm:cxn modelId="{0E66D21A-997C-47E6-85EC-42C7C9347A1A}" type="presOf" srcId="{E9EC55F3-129B-44D4-B543-93A1E45A8E23}" destId="{591D2268-9869-4DA0-83C8-789C4F5F22F4}" srcOrd="0" destOrd="0" presId="urn:microsoft.com/office/officeart/2005/8/layout/hList1"/>
    <dgm:cxn modelId="{1F0C6B66-6880-489C-A599-97A2E6A6848C}" srcId="{F840FEBC-CC5F-481E-9860-4311CD9056CA}" destId="{0C92B570-F30C-42E3-A22C-7A81B020C92A}" srcOrd="1" destOrd="0" parTransId="{4D41132F-6367-407D-B913-386FE1B946B7}" sibTransId="{0693A228-E38F-4693-B3CF-1807FE6BF1A4}"/>
    <dgm:cxn modelId="{88E37A4D-186A-47FB-9562-880E51F36F4C}" type="presOf" srcId="{C6AFD6C3-7E7B-4D59-BA40-AB36B6CD4C43}" destId="{499F9A12-98E9-4925-BD97-9CDBDFDACEC3}" srcOrd="0" destOrd="2" presId="urn:microsoft.com/office/officeart/2005/8/layout/hList1"/>
    <dgm:cxn modelId="{236764C4-37CA-4CDC-839B-BA2AEA42C152}" srcId="{F840FEBC-CC5F-481E-9860-4311CD9056CA}" destId="{1441D502-617C-4113-9FCD-7889B23C6058}" srcOrd="2" destOrd="0" parTransId="{2B42F9CB-FE10-465D-B5EB-E6260486D72A}" sibTransId="{67F64E96-D7C5-44B4-8C06-7828B2B24C36}"/>
    <dgm:cxn modelId="{DAA51063-AB43-441D-A6CE-AECCCB842A20}" type="presParOf" srcId="{591D2268-9869-4DA0-83C8-789C4F5F22F4}" destId="{84E5BABB-3A5D-4756-AF07-E3C88410681B}" srcOrd="0" destOrd="0" presId="urn:microsoft.com/office/officeart/2005/8/layout/hList1"/>
    <dgm:cxn modelId="{4B851B01-81B1-464B-B850-F3051B9E4EF6}" type="presParOf" srcId="{84E5BABB-3A5D-4756-AF07-E3C88410681B}" destId="{04247AEC-EAC0-432B-90C7-97594036CCCC}" srcOrd="0" destOrd="0" presId="urn:microsoft.com/office/officeart/2005/8/layout/hList1"/>
    <dgm:cxn modelId="{A5378521-E997-4293-8FCB-F78A67C38989}" type="presParOf" srcId="{84E5BABB-3A5D-4756-AF07-E3C88410681B}" destId="{364EE4AC-9992-4202-AC14-CB3A4FACF849}" srcOrd="1" destOrd="0" presId="urn:microsoft.com/office/officeart/2005/8/layout/hList1"/>
    <dgm:cxn modelId="{7DDC162F-1F11-4510-9235-BC1F8FA4EBE8}" type="presParOf" srcId="{591D2268-9869-4DA0-83C8-789C4F5F22F4}" destId="{4E8135F0-3CD1-45F0-A21F-B0F1AF0B876F}" srcOrd="1" destOrd="0" presId="urn:microsoft.com/office/officeart/2005/8/layout/hList1"/>
    <dgm:cxn modelId="{A13B7BA6-DAF0-41DD-AB12-F0831DCBDE6E}" type="presParOf" srcId="{591D2268-9869-4DA0-83C8-789C4F5F22F4}" destId="{354BB1D9-150D-41EB-8CD0-101BC174F024}" srcOrd="2" destOrd="0" presId="urn:microsoft.com/office/officeart/2005/8/layout/hList1"/>
    <dgm:cxn modelId="{7AF6142D-4570-4B67-BAD5-7C14A041E5C8}" type="presParOf" srcId="{354BB1D9-150D-41EB-8CD0-101BC174F024}" destId="{5E449997-13E5-4FB4-8C40-63773BB9F103}" srcOrd="0" destOrd="0" presId="urn:microsoft.com/office/officeart/2005/8/layout/hList1"/>
    <dgm:cxn modelId="{AA9E2329-1C07-4E83-9F85-13F871B57B30}" type="presParOf" srcId="{354BB1D9-150D-41EB-8CD0-101BC174F024}" destId="{499F9A12-98E9-4925-BD97-9CDBDFDACE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B22DD8-0AEC-4A40-8B8A-08026D99B56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FC313A6-1EF6-4995-915A-C47F08E59F73}">
      <dgm:prSet phldrT="[文字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體育署</a:t>
          </a:r>
          <a:endParaRPr lang="zh-TW" altLang="en-US" sz="3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254B76-ECA3-4A0B-BA8F-498CD3835AD6}" type="parTrans" cxnId="{9B9A37B3-E2D2-4D5B-B378-0CEF27E51BCB}">
      <dgm:prSet/>
      <dgm:spPr/>
      <dgm:t>
        <a:bodyPr/>
        <a:lstStyle/>
        <a:p>
          <a:endParaRPr lang="zh-TW" altLang="en-US"/>
        </a:p>
      </dgm:t>
    </dgm:pt>
    <dgm:pt modelId="{AB7B9A94-85B5-41C3-AE53-96D689E9BFAA}" type="sibTrans" cxnId="{9B9A37B3-E2D2-4D5B-B378-0CEF27E51BCB}">
      <dgm:prSet/>
      <dgm:spPr/>
      <dgm:t>
        <a:bodyPr/>
        <a:lstStyle/>
        <a:p>
          <a:endParaRPr lang="zh-TW" altLang="en-US"/>
        </a:p>
      </dgm:t>
    </dgm:pt>
    <dgm:pt modelId="{25CB563C-4F25-4A9A-9A1F-DDF9B3DCFCFA}">
      <dgm:prSet phldrT="[文字]"/>
      <dgm:spPr>
        <a:solidFill>
          <a:schemeClr val="bg1">
            <a:alpha val="9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擔任指導單位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4DF532-60CE-41BB-8605-311E7573955E}" type="parTrans" cxnId="{9E98B083-96E2-424C-B75C-B23D09F69E1E}">
      <dgm:prSet/>
      <dgm:spPr/>
      <dgm:t>
        <a:bodyPr/>
        <a:lstStyle/>
        <a:p>
          <a:endParaRPr lang="zh-TW" altLang="en-US"/>
        </a:p>
      </dgm:t>
    </dgm:pt>
    <dgm:pt modelId="{5FB43964-F0DB-4E8E-AE40-4A824E84B909}" type="sibTrans" cxnId="{9E98B083-96E2-424C-B75C-B23D09F69E1E}">
      <dgm:prSet/>
      <dgm:spPr/>
      <dgm:t>
        <a:bodyPr/>
        <a:lstStyle/>
        <a:p>
          <a:endParaRPr lang="zh-TW" altLang="en-US"/>
        </a:p>
      </dgm:t>
    </dgm:pt>
    <dgm:pt modelId="{DCA8D727-592B-4AA6-8DAE-096551FDFA19}">
      <dgm:prSet phldrT="[文字]" custT="1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體育局</a:t>
          </a:r>
          <a:endParaRPr lang="zh-TW" altLang="en-US" sz="32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84A2E4-D152-4A63-9D77-54DB00A2F533}" type="parTrans" cxnId="{04DCCE5C-7C77-4449-B163-5B191820384F}">
      <dgm:prSet/>
      <dgm:spPr/>
      <dgm:t>
        <a:bodyPr/>
        <a:lstStyle/>
        <a:p>
          <a:endParaRPr lang="zh-TW" altLang="en-US"/>
        </a:p>
      </dgm:t>
    </dgm:pt>
    <dgm:pt modelId="{F693AFC4-018A-4565-876D-7A7F86012EDF}" type="sibTrans" cxnId="{04DCCE5C-7C77-4449-B163-5B191820384F}">
      <dgm:prSet/>
      <dgm:spPr/>
      <dgm:t>
        <a:bodyPr/>
        <a:lstStyle/>
        <a:p>
          <a:endParaRPr lang="zh-TW" altLang="en-US"/>
        </a:p>
      </dgm:t>
    </dgm:pt>
    <dgm:pt modelId="{8FD412AB-2C85-4C8C-9D3A-66BB1F999A95}">
      <dgm:prSet phldrT="[文字]"/>
      <dgm:spPr>
        <a:solidFill>
          <a:schemeClr val="bg1">
            <a:alpha val="9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較高規格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取得國際協會授權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之國際賽事，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採用經費分攤之方式，以達本市體育政策目標。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018008-601A-4ABE-888D-8A929912A4BD}" type="parTrans" cxnId="{D1783EB5-5DDD-4537-A1AE-9EC45506D648}">
      <dgm:prSet/>
      <dgm:spPr/>
      <dgm:t>
        <a:bodyPr/>
        <a:lstStyle/>
        <a:p>
          <a:endParaRPr lang="zh-TW" altLang="en-US"/>
        </a:p>
      </dgm:t>
    </dgm:pt>
    <dgm:pt modelId="{834DA0A7-8C75-4498-9BA6-DB7154033168}" type="sibTrans" cxnId="{D1783EB5-5DDD-4537-A1AE-9EC45506D648}">
      <dgm:prSet/>
      <dgm:spPr/>
      <dgm:t>
        <a:bodyPr/>
        <a:lstStyle/>
        <a:p>
          <a:endParaRPr lang="zh-TW" altLang="en-US"/>
        </a:p>
      </dgm:t>
    </dgm:pt>
    <dgm:pt modelId="{26374534-C1B4-47B0-905D-040B368F1CCD}">
      <dgm:prSet phldrT="[文字]"/>
      <dgm:spPr>
        <a:solidFill>
          <a:schemeClr val="bg1">
            <a:alpha val="9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依相關規定給予補助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78800ED-C417-4C57-97E9-B9D26394734F}" type="parTrans" cxnId="{2303E442-DC99-46C5-B717-1ED699237990}">
      <dgm:prSet/>
      <dgm:spPr/>
      <dgm:t>
        <a:bodyPr/>
        <a:lstStyle/>
        <a:p>
          <a:endParaRPr lang="zh-TW" altLang="en-US"/>
        </a:p>
      </dgm:t>
    </dgm:pt>
    <dgm:pt modelId="{640E8AE5-4474-416B-81D3-C576DC5B2897}" type="sibTrans" cxnId="{2303E442-DC99-46C5-B717-1ED699237990}">
      <dgm:prSet/>
      <dgm:spPr/>
      <dgm:t>
        <a:bodyPr/>
        <a:lstStyle/>
        <a:p>
          <a:endParaRPr lang="zh-TW" altLang="en-US"/>
        </a:p>
      </dgm:t>
    </dgm:pt>
    <dgm:pt modelId="{DEC06A7A-4246-4E97-8E0E-25AC1D9D038C}">
      <dgm:prSet phldrT="[文字]"/>
      <dgm:spPr>
        <a:solidFill>
          <a:schemeClr val="bg1">
            <a:alpha val="9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體育署為中央主管機關，輔導特定體育團體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中華民國單項協會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辦理國際賽事，行銷臺灣並推展國內體育風氣。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26CD16-35B5-40EC-A3F3-7EC98DB304D9}" type="parTrans" cxnId="{3974517F-D824-4CD7-B170-F8A7FACC9C7F}">
      <dgm:prSet/>
      <dgm:spPr/>
      <dgm:t>
        <a:bodyPr/>
        <a:lstStyle/>
        <a:p>
          <a:endParaRPr lang="zh-TW" altLang="en-US"/>
        </a:p>
      </dgm:t>
    </dgm:pt>
    <dgm:pt modelId="{855EEF43-4046-45CB-B100-E4C83BF61D91}" type="sibTrans" cxnId="{3974517F-D824-4CD7-B170-F8A7FACC9C7F}">
      <dgm:prSet/>
      <dgm:spPr/>
      <dgm:t>
        <a:bodyPr/>
        <a:lstStyle/>
        <a:p>
          <a:endParaRPr lang="zh-TW" altLang="en-US"/>
        </a:p>
      </dgm:t>
    </dgm:pt>
    <dgm:pt modelId="{8BC89F19-328F-445C-A783-F47F800D125B}">
      <dgm:prSet phldrT="[文字]"/>
      <dgm:spPr>
        <a:solidFill>
          <a:schemeClr val="bg1">
            <a:alpha val="90000"/>
          </a:schemeClr>
        </a:solidFill>
        <a:ln>
          <a:solidFill>
            <a:srgbClr val="7030A0">
              <a:alpha val="90000"/>
            </a:srgbClr>
          </a:solidFill>
        </a:ln>
      </dgm:spPr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其餘國際體育</a:t>
          </a:r>
          <a:r>
            <a:rPr lang="zh-TW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賽事則採經費補助方式，並擔任指導或協辦單位，提供相關行政協助，以推動本市體育發展。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E80AFB-9B90-4F72-AA0F-693A440433F7}" type="parTrans" cxnId="{996CA90A-4D73-4912-B98C-9331190AD222}">
      <dgm:prSet/>
      <dgm:spPr/>
      <dgm:t>
        <a:bodyPr/>
        <a:lstStyle/>
        <a:p>
          <a:endParaRPr lang="zh-TW" altLang="en-US"/>
        </a:p>
      </dgm:t>
    </dgm:pt>
    <dgm:pt modelId="{5EED818C-727D-4D5C-B901-84FF35369596}" type="sibTrans" cxnId="{996CA90A-4D73-4912-B98C-9331190AD222}">
      <dgm:prSet/>
      <dgm:spPr/>
      <dgm:t>
        <a:bodyPr/>
        <a:lstStyle/>
        <a:p>
          <a:endParaRPr lang="zh-TW" altLang="en-US"/>
        </a:p>
      </dgm:t>
    </dgm:pt>
    <dgm:pt modelId="{4D69DF90-8C7C-49DE-B7C6-3336B5E8CA8F}" type="pres">
      <dgm:prSet presAssocID="{2AB22DD8-0AEC-4A40-8B8A-08026D99B5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3B07D10-15F3-48C2-9E08-CA0A9A36E1A5}" type="pres">
      <dgm:prSet presAssocID="{1FC313A6-1EF6-4995-915A-C47F08E59F73}" presName="composite" presStyleCnt="0"/>
      <dgm:spPr/>
    </dgm:pt>
    <dgm:pt modelId="{0BAE9477-8A93-45E0-818B-64A8CD0B2C8B}" type="pres">
      <dgm:prSet presAssocID="{1FC313A6-1EF6-4995-915A-C47F08E59F7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F48145-F4F0-4119-AF64-7555AE575E76}" type="pres">
      <dgm:prSet presAssocID="{1FC313A6-1EF6-4995-915A-C47F08E59F7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F66923-3DF8-4653-B57F-7DA0697B8440}" type="pres">
      <dgm:prSet presAssocID="{AB7B9A94-85B5-41C3-AE53-96D689E9BFAA}" presName="space" presStyleCnt="0"/>
      <dgm:spPr/>
    </dgm:pt>
    <dgm:pt modelId="{2ADC31DC-6E8B-4CB9-820B-1EBDE124B29B}" type="pres">
      <dgm:prSet presAssocID="{DCA8D727-592B-4AA6-8DAE-096551FDFA19}" presName="composite" presStyleCnt="0"/>
      <dgm:spPr/>
    </dgm:pt>
    <dgm:pt modelId="{47D851E0-7B75-4150-A190-2FB3ED280BC4}" type="pres">
      <dgm:prSet presAssocID="{DCA8D727-592B-4AA6-8DAE-096551FDFA1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F874D1-4679-421B-81AD-58F5897ABED4}" type="pres">
      <dgm:prSet presAssocID="{DCA8D727-592B-4AA6-8DAE-096551FDFA1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65295DD-615E-4EB6-A313-57CD6001A721}" type="presOf" srcId="{DCA8D727-592B-4AA6-8DAE-096551FDFA19}" destId="{47D851E0-7B75-4150-A190-2FB3ED280BC4}" srcOrd="0" destOrd="0" presId="urn:microsoft.com/office/officeart/2005/8/layout/hList1"/>
    <dgm:cxn modelId="{9B9A37B3-E2D2-4D5B-B378-0CEF27E51BCB}" srcId="{2AB22DD8-0AEC-4A40-8B8A-08026D99B56A}" destId="{1FC313A6-1EF6-4995-915A-C47F08E59F73}" srcOrd="0" destOrd="0" parTransId="{11254B76-ECA3-4A0B-BA8F-498CD3835AD6}" sibTransId="{AB7B9A94-85B5-41C3-AE53-96D689E9BFAA}"/>
    <dgm:cxn modelId="{FD064650-8E3D-4D65-9B62-25FB8DC2E9CC}" type="presOf" srcId="{2AB22DD8-0AEC-4A40-8B8A-08026D99B56A}" destId="{4D69DF90-8C7C-49DE-B7C6-3336B5E8CA8F}" srcOrd="0" destOrd="0" presId="urn:microsoft.com/office/officeart/2005/8/layout/hList1"/>
    <dgm:cxn modelId="{04DCCE5C-7C77-4449-B163-5B191820384F}" srcId="{2AB22DD8-0AEC-4A40-8B8A-08026D99B56A}" destId="{DCA8D727-592B-4AA6-8DAE-096551FDFA19}" srcOrd="1" destOrd="0" parTransId="{3884A2E4-D152-4A63-9D77-54DB00A2F533}" sibTransId="{F693AFC4-018A-4565-876D-7A7F86012EDF}"/>
    <dgm:cxn modelId="{3974517F-D824-4CD7-B170-F8A7FACC9C7F}" srcId="{1FC313A6-1EF6-4995-915A-C47F08E59F73}" destId="{DEC06A7A-4246-4E97-8E0E-25AC1D9D038C}" srcOrd="2" destOrd="0" parTransId="{3E26CD16-35B5-40EC-A3F3-7EC98DB304D9}" sibTransId="{855EEF43-4046-45CB-B100-E4C83BF61D91}"/>
    <dgm:cxn modelId="{2614009B-8518-430D-8330-E4818B51DEEC}" type="presOf" srcId="{26374534-C1B4-47B0-905D-040B368F1CCD}" destId="{48F48145-F4F0-4119-AF64-7555AE575E76}" srcOrd="0" destOrd="1" presId="urn:microsoft.com/office/officeart/2005/8/layout/hList1"/>
    <dgm:cxn modelId="{D1783EB5-5DDD-4537-A1AE-9EC45506D648}" srcId="{DCA8D727-592B-4AA6-8DAE-096551FDFA19}" destId="{8FD412AB-2C85-4C8C-9D3A-66BB1F999A95}" srcOrd="0" destOrd="0" parTransId="{56018008-601A-4ABE-888D-8A929912A4BD}" sibTransId="{834DA0A7-8C75-4498-9BA6-DB7154033168}"/>
    <dgm:cxn modelId="{18EF7A6C-B0B0-4CE2-98E9-B598859E008A}" type="presOf" srcId="{25CB563C-4F25-4A9A-9A1F-DDF9B3DCFCFA}" destId="{48F48145-F4F0-4119-AF64-7555AE575E76}" srcOrd="0" destOrd="0" presId="urn:microsoft.com/office/officeart/2005/8/layout/hList1"/>
    <dgm:cxn modelId="{9E98B083-96E2-424C-B75C-B23D09F69E1E}" srcId="{1FC313A6-1EF6-4995-915A-C47F08E59F73}" destId="{25CB563C-4F25-4A9A-9A1F-DDF9B3DCFCFA}" srcOrd="0" destOrd="0" parTransId="{9A4DF532-60CE-41BB-8605-311E7573955E}" sibTransId="{5FB43964-F0DB-4E8E-AE40-4A824E84B909}"/>
    <dgm:cxn modelId="{2303E442-DC99-46C5-B717-1ED699237990}" srcId="{1FC313A6-1EF6-4995-915A-C47F08E59F73}" destId="{26374534-C1B4-47B0-905D-040B368F1CCD}" srcOrd="1" destOrd="0" parTransId="{C78800ED-C417-4C57-97E9-B9D26394734F}" sibTransId="{640E8AE5-4474-416B-81D3-C576DC5B2897}"/>
    <dgm:cxn modelId="{7980A806-0CB6-413A-94E5-464CDA922CE9}" type="presOf" srcId="{8FD412AB-2C85-4C8C-9D3A-66BB1F999A95}" destId="{4EF874D1-4679-421B-81AD-58F5897ABED4}" srcOrd="0" destOrd="0" presId="urn:microsoft.com/office/officeart/2005/8/layout/hList1"/>
    <dgm:cxn modelId="{3F82FD87-9E7C-49B2-899F-1194FB3CE5AD}" type="presOf" srcId="{DEC06A7A-4246-4E97-8E0E-25AC1D9D038C}" destId="{48F48145-F4F0-4119-AF64-7555AE575E76}" srcOrd="0" destOrd="2" presId="urn:microsoft.com/office/officeart/2005/8/layout/hList1"/>
    <dgm:cxn modelId="{FA459E5E-E9FF-4C32-B37B-340315BF19CF}" type="presOf" srcId="{1FC313A6-1EF6-4995-915A-C47F08E59F73}" destId="{0BAE9477-8A93-45E0-818B-64A8CD0B2C8B}" srcOrd="0" destOrd="0" presId="urn:microsoft.com/office/officeart/2005/8/layout/hList1"/>
    <dgm:cxn modelId="{6BFA66B5-0A1B-434B-A50C-D5D7AD83CE39}" type="presOf" srcId="{8BC89F19-328F-445C-A783-F47F800D125B}" destId="{4EF874D1-4679-421B-81AD-58F5897ABED4}" srcOrd="0" destOrd="1" presId="urn:microsoft.com/office/officeart/2005/8/layout/hList1"/>
    <dgm:cxn modelId="{996CA90A-4D73-4912-B98C-9331190AD222}" srcId="{DCA8D727-592B-4AA6-8DAE-096551FDFA19}" destId="{8BC89F19-328F-445C-A783-F47F800D125B}" srcOrd="1" destOrd="0" parTransId="{59E80AFB-9B90-4F72-AA0F-693A440433F7}" sibTransId="{5EED818C-727D-4D5C-B901-84FF35369596}"/>
    <dgm:cxn modelId="{1BDB821E-44F8-40D8-BEDE-5B733956068C}" type="presParOf" srcId="{4D69DF90-8C7C-49DE-B7C6-3336B5E8CA8F}" destId="{33B07D10-15F3-48C2-9E08-CA0A9A36E1A5}" srcOrd="0" destOrd="0" presId="urn:microsoft.com/office/officeart/2005/8/layout/hList1"/>
    <dgm:cxn modelId="{F0F18A7F-7E17-4A6A-BBC6-51A2D862D162}" type="presParOf" srcId="{33B07D10-15F3-48C2-9E08-CA0A9A36E1A5}" destId="{0BAE9477-8A93-45E0-818B-64A8CD0B2C8B}" srcOrd="0" destOrd="0" presId="urn:microsoft.com/office/officeart/2005/8/layout/hList1"/>
    <dgm:cxn modelId="{9F5A757E-17D8-4742-B008-E69310874B37}" type="presParOf" srcId="{33B07D10-15F3-48C2-9E08-CA0A9A36E1A5}" destId="{48F48145-F4F0-4119-AF64-7555AE575E76}" srcOrd="1" destOrd="0" presId="urn:microsoft.com/office/officeart/2005/8/layout/hList1"/>
    <dgm:cxn modelId="{2EBD3E5D-4440-4AC0-A033-F3B1BBE4D061}" type="presParOf" srcId="{4D69DF90-8C7C-49DE-B7C6-3336B5E8CA8F}" destId="{55F66923-3DF8-4653-B57F-7DA0697B8440}" srcOrd="1" destOrd="0" presId="urn:microsoft.com/office/officeart/2005/8/layout/hList1"/>
    <dgm:cxn modelId="{4F7E8157-715F-4198-B404-CD0FDDE5B098}" type="presParOf" srcId="{4D69DF90-8C7C-49DE-B7C6-3336B5E8CA8F}" destId="{2ADC31DC-6E8B-4CB9-820B-1EBDE124B29B}" srcOrd="2" destOrd="0" presId="urn:microsoft.com/office/officeart/2005/8/layout/hList1"/>
    <dgm:cxn modelId="{579AD6D0-F1FA-49CF-9BCE-29DF1877953E}" type="presParOf" srcId="{2ADC31DC-6E8B-4CB9-820B-1EBDE124B29B}" destId="{47D851E0-7B75-4150-A190-2FB3ED280BC4}" srcOrd="0" destOrd="0" presId="urn:microsoft.com/office/officeart/2005/8/layout/hList1"/>
    <dgm:cxn modelId="{8F5E6883-FF7C-4AA4-85DC-84BCBB037626}" type="presParOf" srcId="{2ADC31DC-6E8B-4CB9-820B-1EBDE124B29B}" destId="{4EF874D1-4679-421B-81AD-58F5897ABE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5AD514-2E87-4522-85AE-818806B34A66}" type="doc">
      <dgm:prSet loTypeId="urn:microsoft.com/office/officeart/2005/8/layout/venn1" loCatId="relationship" qsTypeId="urn:microsoft.com/office/officeart/2005/8/quickstyle/3d5" qsCatId="3D" csTypeId="urn:microsoft.com/office/officeart/2005/8/colors/accent6_5" csCatId="accent6" phldr="1"/>
      <dgm:spPr/>
    </dgm:pt>
    <dgm:pt modelId="{600396C2-0EF5-49CF-A407-607311E2FE65}">
      <dgm:prSet custT="1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提升</a:t>
          </a:r>
          <a:endParaRPr kumimoji="0" lang="en-US" altLang="zh-TW" sz="2600" b="1" i="0" u="none" strike="noStrike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競技</a:t>
          </a:r>
          <a:endParaRPr kumimoji="0" lang="en-US" altLang="zh-TW" sz="2600" b="1" i="0" u="none" strike="noStrike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實力</a:t>
          </a:r>
          <a:endParaRPr kumimoji="0" lang="zh-TW" altLang="en-US" sz="2600" b="1" i="0" u="none" strike="noStrike" cap="none" normalizeH="0" baseline="0" dirty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4924F0-F7D5-4E09-BDF7-5A334CEE74C2}" type="parTrans" cxnId="{6D00AEAE-CD1C-4742-9C72-A0A82C271027}">
      <dgm:prSet/>
      <dgm:spPr/>
      <dgm:t>
        <a:bodyPr/>
        <a:lstStyle/>
        <a:p>
          <a:endParaRPr lang="zh-TW" altLang="en-US"/>
        </a:p>
      </dgm:t>
    </dgm:pt>
    <dgm:pt modelId="{68F36DE2-3DF6-4794-8F17-71B51C644122}" type="sibTrans" cxnId="{6D00AEAE-CD1C-4742-9C72-A0A82C271027}">
      <dgm:prSet/>
      <dgm:spPr/>
      <dgm:t>
        <a:bodyPr/>
        <a:lstStyle/>
        <a:p>
          <a:endParaRPr lang="zh-TW" altLang="en-US"/>
        </a:p>
      </dgm:t>
    </dgm:pt>
    <dgm:pt modelId="{AFB99ECF-F27E-48F1-9D64-98D694C89720}">
      <dgm:prSet custT="1"/>
      <dgm:spPr>
        <a:solidFill>
          <a:schemeClr val="tx2">
            <a:lumMod val="20000"/>
            <a:lumOff val="80000"/>
            <a:alpha val="65000"/>
          </a:schemeClr>
        </a:solidFill>
        <a:ln>
          <a:solidFill>
            <a:srgbClr val="CCCCFF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8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補助</a:t>
          </a:r>
          <a:endParaRPr kumimoji="0" lang="en-US" altLang="zh-TW" sz="2800" b="1" i="0" u="none" strike="noStrike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8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體育</a:t>
          </a:r>
          <a:endParaRPr kumimoji="0" lang="en-US" altLang="zh-TW" sz="2800" b="1" i="0" u="none" strike="noStrike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8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團體</a:t>
          </a:r>
          <a:endParaRPr kumimoji="0" lang="en-US" altLang="zh-TW" sz="2800" b="1" i="0" u="none" strike="noStrike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51510C-0D0B-424F-BCC7-E4452E57713D}" type="parTrans" cxnId="{33620E02-88CF-406D-ADB7-071FB36A3A77}">
      <dgm:prSet/>
      <dgm:spPr/>
      <dgm:t>
        <a:bodyPr/>
        <a:lstStyle/>
        <a:p>
          <a:endParaRPr lang="zh-TW" altLang="en-US"/>
        </a:p>
      </dgm:t>
    </dgm:pt>
    <dgm:pt modelId="{C32EE267-DAE0-47C6-A107-517113A8DDB4}" type="sibTrans" cxnId="{33620E02-88CF-406D-ADB7-071FB36A3A77}">
      <dgm:prSet/>
      <dgm:spPr/>
      <dgm:t>
        <a:bodyPr/>
        <a:lstStyle/>
        <a:p>
          <a:endParaRPr lang="zh-TW" altLang="en-US"/>
        </a:p>
      </dgm:t>
    </dgm:pt>
    <dgm:pt modelId="{6720B8CF-D5DE-4BB1-B029-0BEDE980244E}">
      <dgm:prSet custT="1"/>
      <dgm:spPr>
        <a:solidFill>
          <a:srgbClr val="9966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推廣</a:t>
          </a:r>
          <a:endParaRPr kumimoji="0" lang="en-US" altLang="zh-TW" sz="2600" b="1" i="0" u="none" strike="noStrike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全民</a:t>
          </a:r>
          <a:endParaRPr kumimoji="0" lang="en-US" altLang="zh-TW" sz="2600" b="1" i="0" u="none" strike="noStrike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運動</a:t>
          </a:r>
          <a:endParaRPr kumimoji="0" lang="zh-TW" altLang="en-US" sz="2600" b="1" i="0" u="none" strike="noStrike" cap="none" normalizeH="0" baseline="0" dirty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DD9D3B-4914-4F91-9BD3-A34941FDAF1B}" type="parTrans" cxnId="{EE6C917C-A08E-4F39-8130-FAACF325C200}">
      <dgm:prSet/>
      <dgm:spPr/>
      <dgm:t>
        <a:bodyPr/>
        <a:lstStyle/>
        <a:p>
          <a:endParaRPr lang="zh-TW" altLang="en-US"/>
        </a:p>
      </dgm:t>
    </dgm:pt>
    <dgm:pt modelId="{56E8A728-26D0-44A4-BB1C-1E417CDF1ACF}" type="sibTrans" cxnId="{EE6C917C-A08E-4F39-8130-FAACF325C200}">
      <dgm:prSet/>
      <dgm:spPr/>
      <dgm:t>
        <a:bodyPr/>
        <a:lstStyle/>
        <a:p>
          <a:endParaRPr lang="zh-TW" altLang="en-US"/>
        </a:p>
      </dgm:t>
    </dgm:pt>
    <dgm:pt modelId="{8EB18C29-0576-4F0A-BE0F-FB6AA6B0566B}" type="pres">
      <dgm:prSet presAssocID="{485AD514-2E87-4522-85AE-818806B34A66}" presName="compositeShape" presStyleCnt="0">
        <dgm:presLayoutVars>
          <dgm:chMax val="7"/>
          <dgm:dir/>
          <dgm:resizeHandles val="exact"/>
        </dgm:presLayoutVars>
      </dgm:prSet>
      <dgm:spPr/>
    </dgm:pt>
    <dgm:pt modelId="{EBCD2063-0818-4B46-85C0-9222805F9D32}" type="pres">
      <dgm:prSet presAssocID="{600396C2-0EF5-49CF-A407-607311E2FE65}" presName="circ1" presStyleLbl="vennNode1" presStyleIdx="0" presStyleCnt="3" custLinFactNeighborX="-3761" custLinFactNeighborY="-5835"/>
      <dgm:spPr/>
      <dgm:t>
        <a:bodyPr/>
        <a:lstStyle/>
        <a:p>
          <a:endParaRPr lang="zh-TW" altLang="en-US"/>
        </a:p>
      </dgm:t>
    </dgm:pt>
    <dgm:pt modelId="{3300E51E-5B25-4217-B192-4091E3F6B62F}" type="pres">
      <dgm:prSet presAssocID="{600396C2-0EF5-49CF-A407-607311E2FE6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87E481-72CA-43AE-9406-E7BF559832FD}" type="pres">
      <dgm:prSet presAssocID="{AFB99ECF-F27E-48F1-9D64-98D694C89720}" presName="circ2" presStyleLbl="vennNode1" presStyleIdx="1" presStyleCnt="3" custLinFactNeighborX="-830" custLinFactNeighborY="4004"/>
      <dgm:spPr/>
      <dgm:t>
        <a:bodyPr/>
        <a:lstStyle/>
        <a:p>
          <a:endParaRPr lang="zh-TW" altLang="en-US"/>
        </a:p>
      </dgm:t>
    </dgm:pt>
    <dgm:pt modelId="{93FE4C9B-D223-4BB6-A1A5-D70247B0D976}" type="pres">
      <dgm:prSet presAssocID="{AFB99ECF-F27E-48F1-9D64-98D694C897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24FA37-76BB-4FF8-967D-E69940129CA5}" type="pres">
      <dgm:prSet presAssocID="{6720B8CF-D5DE-4BB1-B029-0BEDE980244E}" presName="circ3" presStyleLbl="vennNode1" presStyleIdx="2" presStyleCnt="3" custScaleX="102101" custScaleY="93155" custLinFactNeighborX="-4689" custLinFactNeighborY="4942"/>
      <dgm:spPr/>
      <dgm:t>
        <a:bodyPr/>
        <a:lstStyle/>
        <a:p>
          <a:endParaRPr lang="zh-TW" altLang="en-US"/>
        </a:p>
      </dgm:t>
    </dgm:pt>
    <dgm:pt modelId="{FA267195-9186-420F-9B66-FBF7F6BFEEDC}" type="pres">
      <dgm:prSet presAssocID="{6720B8CF-D5DE-4BB1-B029-0BEDE98024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620E02-88CF-406D-ADB7-071FB36A3A77}" srcId="{485AD514-2E87-4522-85AE-818806B34A66}" destId="{AFB99ECF-F27E-48F1-9D64-98D694C89720}" srcOrd="1" destOrd="0" parTransId="{E851510C-0D0B-424F-BCC7-E4452E57713D}" sibTransId="{C32EE267-DAE0-47C6-A107-517113A8DDB4}"/>
    <dgm:cxn modelId="{C5C9E6FC-F6FE-4C54-90FA-2325552FB2EC}" type="presOf" srcId="{6720B8CF-D5DE-4BB1-B029-0BEDE980244E}" destId="{D724FA37-76BB-4FF8-967D-E69940129CA5}" srcOrd="0" destOrd="0" presId="urn:microsoft.com/office/officeart/2005/8/layout/venn1"/>
    <dgm:cxn modelId="{5F9EB8F8-841B-4D88-9218-EF0526B7C5AC}" type="presOf" srcId="{6720B8CF-D5DE-4BB1-B029-0BEDE980244E}" destId="{FA267195-9186-420F-9B66-FBF7F6BFEEDC}" srcOrd="1" destOrd="0" presId="urn:microsoft.com/office/officeart/2005/8/layout/venn1"/>
    <dgm:cxn modelId="{B56873F1-CBE8-4B4F-8395-42E19D8124AA}" type="presOf" srcId="{AFB99ECF-F27E-48F1-9D64-98D694C89720}" destId="{D887E481-72CA-43AE-9406-E7BF559832FD}" srcOrd="0" destOrd="0" presId="urn:microsoft.com/office/officeart/2005/8/layout/venn1"/>
    <dgm:cxn modelId="{05F8E67B-618E-4B8A-B525-093337A51314}" type="presOf" srcId="{600396C2-0EF5-49CF-A407-607311E2FE65}" destId="{3300E51E-5B25-4217-B192-4091E3F6B62F}" srcOrd="1" destOrd="0" presId="urn:microsoft.com/office/officeart/2005/8/layout/venn1"/>
    <dgm:cxn modelId="{FEFC7240-29AB-4231-A58C-D630F9FD57B0}" type="presOf" srcId="{485AD514-2E87-4522-85AE-818806B34A66}" destId="{8EB18C29-0576-4F0A-BE0F-FB6AA6B0566B}" srcOrd="0" destOrd="0" presId="urn:microsoft.com/office/officeart/2005/8/layout/venn1"/>
    <dgm:cxn modelId="{2E8C2B03-B39C-4CBA-9FF3-BBF14D3821F4}" type="presOf" srcId="{AFB99ECF-F27E-48F1-9D64-98D694C89720}" destId="{93FE4C9B-D223-4BB6-A1A5-D70247B0D976}" srcOrd="1" destOrd="0" presId="urn:microsoft.com/office/officeart/2005/8/layout/venn1"/>
    <dgm:cxn modelId="{6D00AEAE-CD1C-4742-9C72-A0A82C271027}" srcId="{485AD514-2E87-4522-85AE-818806B34A66}" destId="{600396C2-0EF5-49CF-A407-607311E2FE65}" srcOrd="0" destOrd="0" parTransId="{B74924F0-F7D5-4E09-BDF7-5A334CEE74C2}" sibTransId="{68F36DE2-3DF6-4794-8F17-71B51C644122}"/>
    <dgm:cxn modelId="{88A9C6F2-FA65-457B-81A6-96204B818EF0}" type="presOf" srcId="{600396C2-0EF5-49CF-A407-607311E2FE65}" destId="{EBCD2063-0818-4B46-85C0-9222805F9D32}" srcOrd="0" destOrd="0" presId="urn:microsoft.com/office/officeart/2005/8/layout/venn1"/>
    <dgm:cxn modelId="{EE6C917C-A08E-4F39-8130-FAACF325C200}" srcId="{485AD514-2E87-4522-85AE-818806B34A66}" destId="{6720B8CF-D5DE-4BB1-B029-0BEDE980244E}" srcOrd="2" destOrd="0" parTransId="{B3DD9D3B-4914-4F91-9BD3-A34941FDAF1B}" sibTransId="{56E8A728-26D0-44A4-BB1C-1E417CDF1ACF}"/>
    <dgm:cxn modelId="{193AE999-1668-44DE-AC34-A6BC62534CD5}" type="presParOf" srcId="{8EB18C29-0576-4F0A-BE0F-FB6AA6B0566B}" destId="{EBCD2063-0818-4B46-85C0-9222805F9D32}" srcOrd="0" destOrd="0" presId="urn:microsoft.com/office/officeart/2005/8/layout/venn1"/>
    <dgm:cxn modelId="{37B722A3-6AD6-4D2F-89CA-B0C9B7552AF9}" type="presParOf" srcId="{8EB18C29-0576-4F0A-BE0F-FB6AA6B0566B}" destId="{3300E51E-5B25-4217-B192-4091E3F6B62F}" srcOrd="1" destOrd="0" presId="urn:microsoft.com/office/officeart/2005/8/layout/venn1"/>
    <dgm:cxn modelId="{72AB0D87-C088-41BC-8FA0-4883849BE21A}" type="presParOf" srcId="{8EB18C29-0576-4F0A-BE0F-FB6AA6B0566B}" destId="{D887E481-72CA-43AE-9406-E7BF559832FD}" srcOrd="2" destOrd="0" presId="urn:microsoft.com/office/officeart/2005/8/layout/venn1"/>
    <dgm:cxn modelId="{57955E69-5A7C-44E5-BAE3-AD38115C37AE}" type="presParOf" srcId="{8EB18C29-0576-4F0A-BE0F-FB6AA6B0566B}" destId="{93FE4C9B-D223-4BB6-A1A5-D70247B0D976}" srcOrd="3" destOrd="0" presId="urn:microsoft.com/office/officeart/2005/8/layout/venn1"/>
    <dgm:cxn modelId="{12E697CD-DC0D-49C0-8DC1-4153161D06E1}" type="presParOf" srcId="{8EB18C29-0576-4F0A-BE0F-FB6AA6B0566B}" destId="{D724FA37-76BB-4FF8-967D-E69940129CA5}" srcOrd="4" destOrd="0" presId="urn:microsoft.com/office/officeart/2005/8/layout/venn1"/>
    <dgm:cxn modelId="{52AA5DEB-6E8C-44A6-B402-1665EAA0014E}" type="presParOf" srcId="{8EB18C29-0576-4F0A-BE0F-FB6AA6B0566B}" destId="{FA267195-9186-420F-9B66-FBF7F6BFEED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5AD514-2E87-4522-85AE-818806B34A66}" type="doc">
      <dgm:prSet loTypeId="urn:microsoft.com/office/officeart/2005/8/layout/venn1" loCatId="relationship" qsTypeId="urn:microsoft.com/office/officeart/2005/8/quickstyle/3d5" qsCatId="3D" csTypeId="urn:microsoft.com/office/officeart/2005/8/colors/accent6_5" csCatId="accent6" phldr="1"/>
      <dgm:spPr/>
    </dgm:pt>
    <dgm:pt modelId="{600396C2-0EF5-49CF-A407-607311E2FE65}">
      <dgm:prSet custT="1"/>
      <dgm:spPr>
        <a:solidFill>
          <a:srgbClr val="FFFF00">
            <a:alpha val="50000"/>
          </a:srgb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cap="none" normalizeH="0" baseline="0" dirty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依法</a:t>
          </a:r>
          <a:endParaRPr kumimoji="0" lang="en-US" altLang="zh-TW" sz="2600" b="1" i="0" u="none" strike="noStrike" cap="none" normalizeH="0" baseline="0" dirty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cap="none" normalizeH="0" baseline="0" dirty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行政</a:t>
          </a:r>
        </a:p>
      </dgm:t>
    </dgm:pt>
    <dgm:pt modelId="{B74924F0-F7D5-4E09-BDF7-5A334CEE74C2}" type="parTrans" cxnId="{6D00AEAE-CD1C-4742-9C72-A0A82C271027}">
      <dgm:prSet/>
      <dgm:spPr/>
      <dgm:t>
        <a:bodyPr/>
        <a:lstStyle/>
        <a:p>
          <a:endParaRPr lang="zh-TW" altLang="en-US"/>
        </a:p>
      </dgm:t>
    </dgm:pt>
    <dgm:pt modelId="{68F36DE2-3DF6-4794-8F17-71B51C644122}" type="sibTrans" cxnId="{6D00AEAE-CD1C-4742-9C72-A0A82C271027}">
      <dgm:prSet/>
      <dgm:spPr/>
      <dgm:t>
        <a:bodyPr/>
        <a:lstStyle/>
        <a:p>
          <a:endParaRPr lang="zh-TW" altLang="en-US"/>
        </a:p>
      </dgm:t>
    </dgm:pt>
    <dgm:pt modelId="{AFB99ECF-F27E-48F1-9D64-98D694C89720}">
      <dgm:prSet custT="1"/>
      <dgm:spPr>
        <a:solidFill>
          <a:schemeClr val="tx2">
            <a:lumMod val="20000"/>
            <a:lumOff val="80000"/>
            <a:alpha val="6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8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行政</a:t>
          </a:r>
          <a:endParaRPr kumimoji="0" lang="en-US" altLang="zh-TW" sz="2800" b="1" i="0" u="none" strike="noStrike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8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中立</a:t>
          </a:r>
          <a:endParaRPr kumimoji="0" lang="zh-TW" altLang="en-US" sz="2800" b="1" i="0" u="none" strike="noStrike" cap="none" normalizeH="0" baseline="0" dirty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51510C-0D0B-424F-BCC7-E4452E57713D}" type="parTrans" cxnId="{33620E02-88CF-406D-ADB7-071FB36A3A77}">
      <dgm:prSet/>
      <dgm:spPr/>
      <dgm:t>
        <a:bodyPr/>
        <a:lstStyle/>
        <a:p>
          <a:endParaRPr lang="zh-TW" altLang="en-US"/>
        </a:p>
      </dgm:t>
    </dgm:pt>
    <dgm:pt modelId="{C32EE267-DAE0-47C6-A107-517113A8DDB4}" type="sibTrans" cxnId="{33620E02-88CF-406D-ADB7-071FB36A3A77}">
      <dgm:prSet/>
      <dgm:spPr/>
      <dgm:t>
        <a:bodyPr/>
        <a:lstStyle/>
        <a:p>
          <a:endParaRPr lang="zh-TW" altLang="en-US"/>
        </a:p>
      </dgm:t>
    </dgm:pt>
    <dgm:pt modelId="{6720B8CF-D5DE-4BB1-B029-0BEDE980244E}">
      <dgm:prSet custT="1"/>
      <dgm:spPr>
        <a:solidFill>
          <a:srgbClr val="FF66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比例</a:t>
          </a:r>
          <a:r>
            <a:rPr kumimoji="0" lang="en-US" altLang="zh-TW" sz="26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0" lang="en-US" altLang="zh-TW" sz="26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0" lang="zh-TW" altLang="en-US" sz="2600" b="1" i="0" u="none" strike="noStrike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原則</a:t>
          </a:r>
          <a:endParaRPr kumimoji="0" lang="zh-TW" altLang="en-US" sz="2600" b="1" i="0" u="none" strike="noStrike" cap="none" normalizeH="0" baseline="0" dirty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3DD9D3B-4914-4F91-9BD3-A34941FDAF1B}" type="parTrans" cxnId="{EE6C917C-A08E-4F39-8130-FAACF325C200}">
      <dgm:prSet/>
      <dgm:spPr/>
      <dgm:t>
        <a:bodyPr/>
        <a:lstStyle/>
        <a:p>
          <a:endParaRPr lang="zh-TW" altLang="en-US"/>
        </a:p>
      </dgm:t>
    </dgm:pt>
    <dgm:pt modelId="{56E8A728-26D0-44A4-BB1C-1E417CDF1ACF}" type="sibTrans" cxnId="{EE6C917C-A08E-4F39-8130-FAACF325C200}">
      <dgm:prSet/>
      <dgm:spPr/>
      <dgm:t>
        <a:bodyPr/>
        <a:lstStyle/>
        <a:p>
          <a:endParaRPr lang="zh-TW" altLang="en-US"/>
        </a:p>
      </dgm:t>
    </dgm:pt>
    <dgm:pt modelId="{8EB18C29-0576-4F0A-BE0F-FB6AA6B0566B}" type="pres">
      <dgm:prSet presAssocID="{485AD514-2E87-4522-85AE-818806B34A66}" presName="compositeShape" presStyleCnt="0">
        <dgm:presLayoutVars>
          <dgm:chMax val="7"/>
          <dgm:dir/>
          <dgm:resizeHandles val="exact"/>
        </dgm:presLayoutVars>
      </dgm:prSet>
      <dgm:spPr/>
    </dgm:pt>
    <dgm:pt modelId="{EBCD2063-0818-4B46-85C0-9222805F9D32}" type="pres">
      <dgm:prSet presAssocID="{600396C2-0EF5-49CF-A407-607311E2FE65}" presName="circ1" presStyleLbl="vennNode1" presStyleIdx="0" presStyleCnt="3" custLinFactNeighborX="-3761" custLinFactNeighborY="-5835"/>
      <dgm:spPr/>
      <dgm:t>
        <a:bodyPr/>
        <a:lstStyle/>
        <a:p>
          <a:endParaRPr lang="zh-TW" altLang="en-US"/>
        </a:p>
      </dgm:t>
    </dgm:pt>
    <dgm:pt modelId="{3300E51E-5B25-4217-B192-4091E3F6B62F}" type="pres">
      <dgm:prSet presAssocID="{600396C2-0EF5-49CF-A407-607311E2FE6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87E481-72CA-43AE-9406-E7BF559832FD}" type="pres">
      <dgm:prSet presAssocID="{AFB99ECF-F27E-48F1-9D64-98D694C89720}" presName="circ2" presStyleLbl="vennNode1" presStyleIdx="1" presStyleCnt="3" custLinFactNeighborX="-830" custLinFactNeighborY="4004"/>
      <dgm:spPr/>
      <dgm:t>
        <a:bodyPr/>
        <a:lstStyle/>
        <a:p>
          <a:endParaRPr lang="zh-TW" altLang="en-US"/>
        </a:p>
      </dgm:t>
    </dgm:pt>
    <dgm:pt modelId="{93FE4C9B-D223-4BB6-A1A5-D70247B0D976}" type="pres">
      <dgm:prSet presAssocID="{AFB99ECF-F27E-48F1-9D64-98D694C897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24FA37-76BB-4FF8-967D-E69940129CA5}" type="pres">
      <dgm:prSet presAssocID="{6720B8CF-D5DE-4BB1-B029-0BEDE980244E}" presName="circ3" presStyleLbl="vennNode1" presStyleIdx="2" presStyleCnt="3" custScaleX="102101" custScaleY="93155" custLinFactNeighborX="-4689" custLinFactNeighborY="4942"/>
      <dgm:spPr/>
      <dgm:t>
        <a:bodyPr/>
        <a:lstStyle/>
        <a:p>
          <a:endParaRPr lang="zh-TW" altLang="en-US"/>
        </a:p>
      </dgm:t>
    </dgm:pt>
    <dgm:pt modelId="{FA267195-9186-420F-9B66-FBF7F6BFEEDC}" type="pres">
      <dgm:prSet presAssocID="{6720B8CF-D5DE-4BB1-B029-0BEDE98024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620E02-88CF-406D-ADB7-071FB36A3A77}" srcId="{485AD514-2E87-4522-85AE-818806B34A66}" destId="{AFB99ECF-F27E-48F1-9D64-98D694C89720}" srcOrd="1" destOrd="0" parTransId="{E851510C-0D0B-424F-BCC7-E4452E57713D}" sibTransId="{C32EE267-DAE0-47C6-A107-517113A8DDB4}"/>
    <dgm:cxn modelId="{C5C9E6FC-F6FE-4C54-90FA-2325552FB2EC}" type="presOf" srcId="{6720B8CF-D5DE-4BB1-B029-0BEDE980244E}" destId="{D724FA37-76BB-4FF8-967D-E69940129CA5}" srcOrd="0" destOrd="0" presId="urn:microsoft.com/office/officeart/2005/8/layout/venn1"/>
    <dgm:cxn modelId="{5F9EB8F8-841B-4D88-9218-EF0526B7C5AC}" type="presOf" srcId="{6720B8CF-D5DE-4BB1-B029-0BEDE980244E}" destId="{FA267195-9186-420F-9B66-FBF7F6BFEEDC}" srcOrd="1" destOrd="0" presId="urn:microsoft.com/office/officeart/2005/8/layout/venn1"/>
    <dgm:cxn modelId="{B56873F1-CBE8-4B4F-8395-42E19D8124AA}" type="presOf" srcId="{AFB99ECF-F27E-48F1-9D64-98D694C89720}" destId="{D887E481-72CA-43AE-9406-E7BF559832FD}" srcOrd="0" destOrd="0" presId="urn:microsoft.com/office/officeart/2005/8/layout/venn1"/>
    <dgm:cxn modelId="{05F8E67B-618E-4B8A-B525-093337A51314}" type="presOf" srcId="{600396C2-0EF5-49CF-A407-607311E2FE65}" destId="{3300E51E-5B25-4217-B192-4091E3F6B62F}" srcOrd="1" destOrd="0" presId="urn:microsoft.com/office/officeart/2005/8/layout/venn1"/>
    <dgm:cxn modelId="{FEFC7240-29AB-4231-A58C-D630F9FD57B0}" type="presOf" srcId="{485AD514-2E87-4522-85AE-818806B34A66}" destId="{8EB18C29-0576-4F0A-BE0F-FB6AA6B0566B}" srcOrd="0" destOrd="0" presId="urn:microsoft.com/office/officeart/2005/8/layout/venn1"/>
    <dgm:cxn modelId="{2E8C2B03-B39C-4CBA-9FF3-BBF14D3821F4}" type="presOf" srcId="{AFB99ECF-F27E-48F1-9D64-98D694C89720}" destId="{93FE4C9B-D223-4BB6-A1A5-D70247B0D976}" srcOrd="1" destOrd="0" presId="urn:microsoft.com/office/officeart/2005/8/layout/venn1"/>
    <dgm:cxn modelId="{6D00AEAE-CD1C-4742-9C72-A0A82C271027}" srcId="{485AD514-2E87-4522-85AE-818806B34A66}" destId="{600396C2-0EF5-49CF-A407-607311E2FE65}" srcOrd="0" destOrd="0" parTransId="{B74924F0-F7D5-4E09-BDF7-5A334CEE74C2}" sibTransId="{68F36DE2-3DF6-4794-8F17-71B51C644122}"/>
    <dgm:cxn modelId="{88A9C6F2-FA65-457B-81A6-96204B818EF0}" type="presOf" srcId="{600396C2-0EF5-49CF-A407-607311E2FE65}" destId="{EBCD2063-0818-4B46-85C0-9222805F9D32}" srcOrd="0" destOrd="0" presId="urn:microsoft.com/office/officeart/2005/8/layout/venn1"/>
    <dgm:cxn modelId="{EE6C917C-A08E-4F39-8130-FAACF325C200}" srcId="{485AD514-2E87-4522-85AE-818806B34A66}" destId="{6720B8CF-D5DE-4BB1-B029-0BEDE980244E}" srcOrd="2" destOrd="0" parTransId="{B3DD9D3B-4914-4F91-9BD3-A34941FDAF1B}" sibTransId="{56E8A728-26D0-44A4-BB1C-1E417CDF1ACF}"/>
    <dgm:cxn modelId="{193AE999-1668-44DE-AC34-A6BC62534CD5}" type="presParOf" srcId="{8EB18C29-0576-4F0A-BE0F-FB6AA6B0566B}" destId="{EBCD2063-0818-4B46-85C0-9222805F9D32}" srcOrd="0" destOrd="0" presId="urn:microsoft.com/office/officeart/2005/8/layout/venn1"/>
    <dgm:cxn modelId="{37B722A3-6AD6-4D2F-89CA-B0C9B7552AF9}" type="presParOf" srcId="{8EB18C29-0576-4F0A-BE0F-FB6AA6B0566B}" destId="{3300E51E-5B25-4217-B192-4091E3F6B62F}" srcOrd="1" destOrd="0" presId="urn:microsoft.com/office/officeart/2005/8/layout/venn1"/>
    <dgm:cxn modelId="{72AB0D87-C088-41BC-8FA0-4883849BE21A}" type="presParOf" srcId="{8EB18C29-0576-4F0A-BE0F-FB6AA6B0566B}" destId="{D887E481-72CA-43AE-9406-E7BF559832FD}" srcOrd="2" destOrd="0" presId="urn:microsoft.com/office/officeart/2005/8/layout/venn1"/>
    <dgm:cxn modelId="{57955E69-5A7C-44E5-BAE3-AD38115C37AE}" type="presParOf" srcId="{8EB18C29-0576-4F0A-BE0F-FB6AA6B0566B}" destId="{93FE4C9B-D223-4BB6-A1A5-D70247B0D976}" srcOrd="3" destOrd="0" presId="urn:microsoft.com/office/officeart/2005/8/layout/venn1"/>
    <dgm:cxn modelId="{12E697CD-DC0D-49C0-8DC1-4153161D06E1}" type="presParOf" srcId="{8EB18C29-0576-4F0A-BE0F-FB6AA6B0566B}" destId="{D724FA37-76BB-4FF8-967D-E69940129CA5}" srcOrd="4" destOrd="0" presId="urn:microsoft.com/office/officeart/2005/8/layout/venn1"/>
    <dgm:cxn modelId="{52AA5DEB-6E8C-44A6-B402-1665EAA0014E}" type="presParOf" srcId="{8EB18C29-0576-4F0A-BE0F-FB6AA6B0566B}" destId="{FA267195-9186-420F-9B66-FBF7F6BFEED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47AEC-EAC0-432B-90C7-97594036CCCC}">
      <dsp:nvSpPr>
        <dsp:cNvPr id="0" name=""/>
        <dsp:cNvSpPr/>
      </dsp:nvSpPr>
      <dsp:spPr>
        <a:xfrm>
          <a:off x="35" y="15377"/>
          <a:ext cx="3387261" cy="95040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補助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" y="15377"/>
        <a:ext cx="3387261" cy="950400"/>
      </dsp:txXfrm>
    </dsp:sp>
    <dsp:sp modelId="{364EE4AC-9992-4202-AC14-CB3A4FACF849}">
      <dsp:nvSpPr>
        <dsp:cNvPr id="0" name=""/>
        <dsp:cNvSpPr/>
      </dsp:nvSpPr>
      <dsp:spPr>
        <a:xfrm>
          <a:off x="35" y="965777"/>
          <a:ext cx="3387261" cy="37139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補助款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目的為全民運動推行、紮根基層競技運動、活化本市場館及輔導本市體育團體等。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依據臺北市補助民間體育團體辦理體育活動辦法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分區域性、全市性、全國性及國際性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體育局擔任指導或協辦單位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5" y="965777"/>
        <a:ext cx="3387261" cy="3713985"/>
      </dsp:txXfrm>
    </dsp:sp>
    <dsp:sp modelId="{5E449997-13E5-4FB4-8C40-63773BB9F103}">
      <dsp:nvSpPr>
        <dsp:cNvPr id="0" name=""/>
        <dsp:cNvSpPr/>
      </dsp:nvSpPr>
      <dsp:spPr>
        <a:xfrm>
          <a:off x="3861513" y="15377"/>
          <a:ext cx="3387261" cy="950400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分攤</a:t>
          </a:r>
          <a:endParaRPr lang="zh-TW" altLang="en-US" sz="24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61513" y="15377"/>
        <a:ext cx="3387261" cy="950400"/>
      </dsp:txXfrm>
    </dsp:sp>
    <dsp:sp modelId="{499F9A12-98E9-4925-BD97-9CDBDFDACEC3}">
      <dsp:nvSpPr>
        <dsp:cNvPr id="0" name=""/>
        <dsp:cNvSpPr/>
      </dsp:nvSpPr>
      <dsp:spPr>
        <a:xfrm>
          <a:off x="3861513" y="965777"/>
          <a:ext cx="3387261" cy="37139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業務費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目的為行銷本市及打造本市為國際運動城市之形象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依據體育局國際性運動賽事經費分攤原則及作業程序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係針對較高規格國際賽事，由國際總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協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會授權辦理。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體育局或本府擔任共同主辦單位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61513" y="965777"/>
        <a:ext cx="3387261" cy="3713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E9477-8A93-45E0-818B-64A8CD0B2C8B}">
      <dsp:nvSpPr>
        <dsp:cNvPr id="0" name=""/>
        <dsp:cNvSpPr/>
      </dsp:nvSpPr>
      <dsp:spPr>
        <a:xfrm>
          <a:off x="34" y="6732"/>
          <a:ext cx="3334652" cy="900647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體育署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" y="6732"/>
        <a:ext cx="3334652" cy="900647"/>
      </dsp:txXfrm>
    </dsp:sp>
    <dsp:sp modelId="{48F48145-F4F0-4119-AF64-7555AE575E76}">
      <dsp:nvSpPr>
        <dsp:cNvPr id="0" name=""/>
        <dsp:cNvSpPr/>
      </dsp:nvSpPr>
      <dsp:spPr>
        <a:xfrm>
          <a:off x="34" y="907379"/>
          <a:ext cx="3334652" cy="314988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7030A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擔任指導單位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依相關規定給予補助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體育署為中央主管機關，輔導特定體育團體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中華民國單項協會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辦理國際賽事，行銷臺灣並推展國內體育風氣。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4" y="907379"/>
        <a:ext cx="3334652" cy="3149887"/>
      </dsp:txXfrm>
    </dsp:sp>
    <dsp:sp modelId="{47D851E0-7B75-4150-A190-2FB3ED280BC4}">
      <dsp:nvSpPr>
        <dsp:cNvPr id="0" name=""/>
        <dsp:cNvSpPr/>
      </dsp:nvSpPr>
      <dsp:spPr>
        <a:xfrm>
          <a:off x="3801539" y="6732"/>
          <a:ext cx="3334652" cy="900647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體育局</a:t>
          </a:r>
          <a:endParaRPr lang="zh-TW" altLang="en-US" sz="32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01539" y="6732"/>
        <a:ext cx="3334652" cy="900647"/>
      </dsp:txXfrm>
    </dsp:sp>
    <dsp:sp modelId="{4EF874D1-4679-421B-81AD-58F5897ABED4}">
      <dsp:nvSpPr>
        <dsp:cNvPr id="0" name=""/>
        <dsp:cNvSpPr/>
      </dsp:nvSpPr>
      <dsp:spPr>
        <a:xfrm>
          <a:off x="3801539" y="907379"/>
          <a:ext cx="3334652" cy="3149887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rgbClr val="7030A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較高規格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取得國際協會授權</a:t>
          </a:r>
          <a:r>
            <a: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之國際賽事，</a:t>
          </a:r>
          <a:r>
            <a:rPr lang="zh-TW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採用經費分攤之方式，以達本市體育政策目標。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其餘國際體育</a:t>
          </a:r>
          <a:r>
            <a:rPr lang="zh-TW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賽事則採經費補助方式，並擔任指導或協辦單位，提供相關行政協助，以推動本市體育發展。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01539" y="907379"/>
        <a:ext cx="3334652" cy="3149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2063-0818-4B46-85C0-9222805F9D32}">
      <dsp:nvSpPr>
        <dsp:cNvPr id="0" name=""/>
        <dsp:cNvSpPr/>
      </dsp:nvSpPr>
      <dsp:spPr>
        <a:xfrm>
          <a:off x="2305217" y="0"/>
          <a:ext cx="2365420" cy="2365420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提升</a:t>
          </a:r>
          <a:endParaRPr kumimoji="0" lang="en-US" altLang="zh-TW" sz="2600" b="1" i="0" u="none" strike="noStrike" kern="1200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競技</a:t>
          </a:r>
          <a:endParaRPr kumimoji="0" lang="en-US" altLang="zh-TW" sz="2600" b="1" i="0" u="none" strike="noStrike" kern="1200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實力</a:t>
          </a:r>
          <a:endParaRPr kumimoji="0" lang="zh-TW" altLang="en-US" sz="2600" b="1" i="0" u="none" strike="noStrike" kern="1200" cap="none" normalizeH="0" baseline="0" dirty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20606" y="413948"/>
        <a:ext cx="1734641" cy="1064439"/>
      </dsp:txXfrm>
    </dsp:sp>
    <dsp:sp modelId="{D887E481-72CA-43AE-9406-E7BF559832FD}">
      <dsp:nvSpPr>
        <dsp:cNvPr id="0" name=""/>
        <dsp:cNvSpPr/>
      </dsp:nvSpPr>
      <dsp:spPr>
        <a:xfrm>
          <a:off x="3228070" y="1687428"/>
          <a:ext cx="2365420" cy="2365420"/>
        </a:xfrm>
        <a:prstGeom prst="ellipse">
          <a:avLst/>
        </a:prstGeom>
        <a:solidFill>
          <a:schemeClr val="tx2">
            <a:lumMod val="20000"/>
            <a:lumOff val="80000"/>
            <a:alpha val="65000"/>
          </a:schemeClr>
        </a:solidFill>
        <a:ln>
          <a:solidFill>
            <a:srgbClr val="CCCCFF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8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補助</a:t>
          </a:r>
          <a:endParaRPr kumimoji="0" lang="en-US" altLang="zh-TW" sz="2800" b="1" i="0" u="none" strike="noStrike" kern="1200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8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體育</a:t>
          </a:r>
          <a:endParaRPr kumimoji="0" lang="en-US" altLang="zh-TW" sz="2800" b="1" i="0" u="none" strike="noStrike" kern="1200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8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團體</a:t>
          </a:r>
          <a:endParaRPr kumimoji="0" lang="en-US" altLang="zh-TW" sz="2800" b="1" i="0" u="none" strike="noStrike" kern="1200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51495" y="2298495"/>
        <a:ext cx="1419252" cy="1300981"/>
      </dsp:txXfrm>
    </dsp:sp>
    <dsp:sp modelId="{D724FA37-76BB-4FF8-967D-E69940129CA5}">
      <dsp:nvSpPr>
        <dsp:cNvPr id="0" name=""/>
        <dsp:cNvSpPr/>
      </dsp:nvSpPr>
      <dsp:spPr>
        <a:xfrm>
          <a:off x="1404895" y="1790572"/>
          <a:ext cx="2415118" cy="2203507"/>
        </a:xfrm>
        <a:prstGeom prst="ellipse">
          <a:avLst/>
        </a:prstGeom>
        <a:solidFill>
          <a:srgbClr val="9966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推廣</a:t>
          </a:r>
          <a:endParaRPr kumimoji="0" lang="en-US" altLang="zh-TW" sz="2600" b="1" i="0" u="none" strike="noStrike" kern="1200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全民</a:t>
          </a:r>
          <a:endParaRPr kumimoji="0" lang="en-US" altLang="zh-TW" sz="2600" b="1" i="0" u="none" strike="noStrike" kern="1200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運動</a:t>
          </a:r>
          <a:endParaRPr kumimoji="0" lang="zh-TW" altLang="en-US" sz="2600" b="1" i="0" u="none" strike="noStrike" kern="1200" cap="none" normalizeH="0" baseline="0" dirty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2318" y="2359811"/>
        <a:ext cx="1449070" cy="1211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2063-0818-4B46-85C0-9222805F9D32}">
      <dsp:nvSpPr>
        <dsp:cNvPr id="0" name=""/>
        <dsp:cNvSpPr/>
      </dsp:nvSpPr>
      <dsp:spPr>
        <a:xfrm>
          <a:off x="2305217" y="0"/>
          <a:ext cx="2365420" cy="2365420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kern="1200" cap="none" normalizeH="0" baseline="0" dirty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依法</a:t>
          </a:r>
          <a:endParaRPr kumimoji="0" lang="en-US" altLang="zh-TW" sz="2600" b="1" i="0" u="none" strike="noStrike" kern="1200" cap="none" normalizeH="0" baseline="0" dirty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kern="1200" cap="none" normalizeH="0" baseline="0" dirty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行政</a:t>
          </a:r>
        </a:p>
      </dsp:txBody>
      <dsp:txXfrm>
        <a:off x="2620606" y="413948"/>
        <a:ext cx="1734641" cy="1064439"/>
      </dsp:txXfrm>
    </dsp:sp>
    <dsp:sp modelId="{D887E481-72CA-43AE-9406-E7BF559832FD}">
      <dsp:nvSpPr>
        <dsp:cNvPr id="0" name=""/>
        <dsp:cNvSpPr/>
      </dsp:nvSpPr>
      <dsp:spPr>
        <a:xfrm>
          <a:off x="3228070" y="1687428"/>
          <a:ext cx="2365420" cy="2365420"/>
        </a:xfrm>
        <a:prstGeom prst="ellipse">
          <a:avLst/>
        </a:prstGeom>
        <a:solidFill>
          <a:schemeClr val="tx2">
            <a:lumMod val="20000"/>
            <a:lumOff val="80000"/>
            <a:alpha val="6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8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行政</a:t>
          </a:r>
          <a:endParaRPr kumimoji="0" lang="en-US" altLang="zh-TW" sz="2800" b="1" i="0" u="none" strike="noStrike" kern="1200" cap="none" normalizeH="0" baseline="0" dirty="0" smtClean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8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中立</a:t>
          </a:r>
          <a:endParaRPr kumimoji="0" lang="zh-TW" altLang="en-US" sz="2800" b="1" i="0" u="none" strike="noStrike" kern="1200" cap="none" normalizeH="0" baseline="0" dirty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51495" y="2298495"/>
        <a:ext cx="1419252" cy="1300981"/>
      </dsp:txXfrm>
    </dsp:sp>
    <dsp:sp modelId="{D724FA37-76BB-4FF8-967D-E69940129CA5}">
      <dsp:nvSpPr>
        <dsp:cNvPr id="0" name=""/>
        <dsp:cNvSpPr/>
      </dsp:nvSpPr>
      <dsp:spPr>
        <a:xfrm>
          <a:off x="1404895" y="1790572"/>
          <a:ext cx="2415118" cy="2203507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TW" altLang="en-US" sz="26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比例</a:t>
          </a:r>
          <a:r>
            <a:rPr kumimoji="0" lang="en-US" altLang="zh-TW" sz="26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kumimoji="0" lang="en-US" altLang="zh-TW" sz="26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kumimoji="0" lang="zh-TW" altLang="en-US" sz="2600" b="1" i="0" u="none" strike="noStrike" kern="1200" cap="none" normalizeH="0" baseline="0" dirty="0" smtClean="0">
              <a:ln/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原則</a:t>
          </a:r>
          <a:endParaRPr kumimoji="0" lang="zh-TW" altLang="en-US" sz="2600" b="1" i="0" u="none" strike="noStrike" kern="1200" cap="none" normalizeH="0" baseline="0" dirty="0">
            <a:ln/>
            <a:effectLst/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632318" y="2359811"/>
        <a:ext cx="1449070" cy="121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047" cy="341542"/>
          </a:xfrm>
          <a:prstGeom prst="rect">
            <a:avLst/>
          </a:prstGeom>
        </p:spPr>
        <p:txBody>
          <a:bodyPr vert="horz" lIns="91546" tIns="45773" rIns="91546" bIns="4577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4" y="0"/>
            <a:ext cx="4307047" cy="341542"/>
          </a:xfrm>
          <a:prstGeom prst="rect">
            <a:avLst/>
          </a:prstGeom>
        </p:spPr>
        <p:txBody>
          <a:bodyPr vert="horz" lIns="91546" tIns="45773" rIns="91546" bIns="45773" rtlCol="0"/>
          <a:lstStyle>
            <a:lvl1pPr algn="r">
              <a:defRPr sz="1200"/>
            </a:lvl1pPr>
          </a:lstStyle>
          <a:p>
            <a:fld id="{66BE924B-C5D3-4413-AAFE-FFABB5F5CC89}" type="datetimeFigureOut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6465659"/>
            <a:ext cx="4307047" cy="341541"/>
          </a:xfrm>
          <a:prstGeom prst="rect">
            <a:avLst/>
          </a:prstGeom>
        </p:spPr>
        <p:txBody>
          <a:bodyPr vert="horz" lIns="91546" tIns="45773" rIns="91546" bIns="4577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4" y="6465659"/>
            <a:ext cx="4307047" cy="341541"/>
          </a:xfrm>
          <a:prstGeom prst="rect">
            <a:avLst/>
          </a:prstGeom>
        </p:spPr>
        <p:txBody>
          <a:bodyPr vert="horz" lIns="91546" tIns="45773" rIns="91546" bIns="45773" rtlCol="0" anchor="b"/>
          <a:lstStyle>
            <a:lvl1pPr algn="r">
              <a:defRPr sz="1200"/>
            </a:lvl1pPr>
          </a:lstStyle>
          <a:p>
            <a:fld id="{EE3C4630-BA84-40AB-BF0B-FD819881A3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868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7047" cy="340360"/>
          </a:xfrm>
          <a:prstGeom prst="rect">
            <a:avLst/>
          </a:prstGeom>
        </p:spPr>
        <p:txBody>
          <a:bodyPr vert="horz" lIns="91546" tIns="45773" rIns="91546" bIns="4577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1"/>
            <a:ext cx="4307047" cy="340360"/>
          </a:xfrm>
          <a:prstGeom prst="rect">
            <a:avLst/>
          </a:prstGeom>
        </p:spPr>
        <p:txBody>
          <a:bodyPr vert="horz" lIns="91546" tIns="45773" rIns="91546" bIns="45773" rtlCol="0"/>
          <a:lstStyle>
            <a:lvl1pPr algn="r">
              <a:defRPr sz="1200"/>
            </a:lvl1pPr>
          </a:lstStyle>
          <a:p>
            <a:fld id="{D2098F75-6051-423E-BB31-9B76B29C788B}" type="datetimeFigureOut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6" tIns="45773" rIns="91546" bIns="4577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3233421"/>
            <a:ext cx="7951470" cy="3063240"/>
          </a:xfrm>
          <a:prstGeom prst="rect">
            <a:avLst/>
          </a:prstGeom>
        </p:spPr>
        <p:txBody>
          <a:bodyPr vert="horz" lIns="91546" tIns="45773" rIns="91546" bIns="45773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65660"/>
            <a:ext cx="4307047" cy="340360"/>
          </a:xfrm>
          <a:prstGeom prst="rect">
            <a:avLst/>
          </a:prstGeom>
        </p:spPr>
        <p:txBody>
          <a:bodyPr vert="horz" lIns="91546" tIns="45773" rIns="91546" bIns="4577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6465660"/>
            <a:ext cx="4307047" cy="340360"/>
          </a:xfrm>
          <a:prstGeom prst="rect">
            <a:avLst/>
          </a:prstGeom>
        </p:spPr>
        <p:txBody>
          <a:bodyPr vert="horz" lIns="91546" tIns="45773" rIns="91546" bIns="45773" rtlCol="0" anchor="b"/>
          <a:lstStyle>
            <a:lvl1pPr algn="r">
              <a:defRPr sz="1200"/>
            </a:lvl1pPr>
          </a:lstStyle>
          <a:p>
            <a:fld id="{16801804-E03B-4774-8E38-8582AD9D81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3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1804-E03B-4774-8E38-8582AD9D818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37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1804-E03B-4774-8E38-8582AD9D818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29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1804-E03B-4774-8E38-8582AD9D818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84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1804-E03B-4774-8E38-8582AD9D818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014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67075" y="509588"/>
            <a:ext cx="3405188" cy="25542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491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5463">
              <a:defRPr/>
            </a:pPr>
            <a:fld id="{87E9A4C4-9143-401D-B8D1-0B57E9FDC9C6}" type="slidenum">
              <a:rPr lang="zh-TW" altLang="en-US">
                <a:solidFill>
                  <a:srgbClr val="000000"/>
                </a:solidFill>
                <a:latin typeface="Calibri"/>
                <a:ea typeface="新細明體" panose="02020500000000000000" pitchFamily="18" charset="-120"/>
              </a:rPr>
              <a:pPr defTabSz="915463">
                <a:defRPr/>
              </a:pPr>
              <a:t>15</a:t>
            </a:fld>
            <a:endParaRPr lang="zh-TW" altLang="en-US">
              <a:solidFill>
                <a:srgbClr val="000000"/>
              </a:solidFill>
              <a:latin typeface="Calibri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282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295400" y="1084263"/>
            <a:ext cx="7239000" cy="5429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522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0E6E5-34C6-4282-9CE4-3991CEB9530A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65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投影片影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295400" y="1084263"/>
            <a:ext cx="7239000" cy="5429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/>
          </a:p>
        </p:txBody>
      </p:sp>
      <p:sp>
        <p:nvSpPr>
          <p:cNvPr id="552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29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0491C-87AA-4D71-91C0-F9AA3B14714A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29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28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F18A8-ED32-4EA0-9B3C-D15AC77D3671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49888" y="6365978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24B8187-1385-4C67-878A-E5C16BF4E3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74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BC55-8399-47F4-9C3D-71D4C51BB25B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187-1385-4C67-878A-E5C16BF4E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4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8CA5-DCE8-45EB-9397-7F654647D7FD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187-1385-4C67-878A-E5C16BF4E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84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2562-096F-449C-87F4-16C5830BBB89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4"/>
          <p:cNvSpPr txBox="1">
            <a:spLocks/>
          </p:cNvSpPr>
          <p:nvPr userDrawn="1"/>
        </p:nvSpPr>
        <p:spPr>
          <a:xfrm>
            <a:off x="7057106" y="64814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B8187-1385-4C67-878A-E5C16BF4E3F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3741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2687-A759-4FDF-9DD9-2B159598F84B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4B4E9-FDCA-47C9-9040-FA72679BA8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469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D0E6-96E7-4402-91EC-B17A769A78BB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8526-52F2-4FC8-A1E2-742649CEAD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298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38C07-5F58-4A2C-933C-DE3989D2B52B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B9AD-98A2-42D4-8E16-052E56AFB4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592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5FB7F-88FA-419E-A1F5-9DB4ACAEC6DA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23EA-DB74-42D6-BCD9-3D678AF302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730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95BA-57DF-47B0-A093-E4CEB2CE63CE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0226-06E5-4625-BB70-ADDC0CBFECD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47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C3FD2-523D-4CEB-BB47-3BB3793CA7C1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2EF8-1CE0-4CAB-A681-C8FB8E9E83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572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2203-7BEC-431A-8C3E-FFA4ED403D52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A6B6C-0955-4E93-AEB8-46AFAC107A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91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1494-8246-4593-A66B-6C6C2A1B9CFE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49888" y="6356353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24B8187-1385-4C67-878A-E5C16BF4E3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552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4808-59F5-4093-90C8-4B08285C32F1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CE739-6ADC-4B8F-90EC-26C4742A451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287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A2B1-2E5C-4871-9BB6-20F0607EAC7E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FCDAF-BE95-44DB-86AD-E6CCF9A7C1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568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7D617-3692-4176-8FA6-61DEFB8B1D2E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6216-9B16-4A21-A017-2724D9269B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50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45A9-34ED-4DA6-A142-3A3C4A641BED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71544" y="6356353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24B8187-1385-4C67-878A-E5C16BF4E3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55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3F4C-3B67-4297-A996-4B12B3F56976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187-1385-4C67-878A-E5C16BF4E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14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259D0-E2CA-46CE-B5FF-B3BDA291111B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187-1385-4C67-878A-E5C16BF4E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53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02A5-D0C4-4FA2-90A4-62F1E179966E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57106" y="6481478"/>
            <a:ext cx="20574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224B8187-1385-4C67-878A-E5C16BF4E3F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18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CD24-E3B5-4412-8087-E24294EE8DF2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187-1385-4C67-878A-E5C16BF4E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51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CA87-1817-4C97-BB4C-F74267568437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187-1385-4C67-878A-E5C16BF4E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39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1F7-D180-4069-8252-2891DC7587E8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187-1385-4C67-878A-E5C16BF4E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18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600F-A95E-4605-8F22-EB982275A9EE}" type="datetime1">
              <a:rPr lang="zh-TW" altLang="en-US" smtClean="0"/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B8187-1385-4C67-878A-E5C16BF4E3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6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331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A7F1DA-0F15-4C8A-BAB8-8A88869A7C28}" type="datetime1">
              <a:rPr lang="zh-TW" altLang="en-US"/>
              <a:pPr>
                <a:defRPr/>
              </a:pPr>
              <a:t>2019/12/26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2FA2EF-088E-4C40-B3EB-5B387B8CCE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6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2244436"/>
            <a:ext cx="9144000" cy="2668386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20971" y="875979"/>
            <a:ext cx="7992206" cy="923277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臺北市議會第</a:t>
            </a:r>
            <a:r>
              <a:rPr lang="en-US" altLang="zh-TW" sz="3200" b="1" dirty="0"/>
              <a:t>13</a:t>
            </a:r>
            <a:r>
              <a:rPr lang="zh-TW" altLang="en-US" sz="3200" b="1" dirty="0"/>
              <a:t>屆</a:t>
            </a:r>
            <a:r>
              <a:rPr lang="zh-TW" altLang="en-US" sz="3200" b="1" dirty="0" smtClean="0"/>
              <a:t>第</a:t>
            </a:r>
            <a:r>
              <a:rPr lang="en-US" altLang="zh-TW" sz="3200" dirty="0"/>
              <a:t>4</a:t>
            </a:r>
            <a:r>
              <a:rPr lang="zh-TW" altLang="en-US" sz="3200" b="1" dirty="0" smtClean="0"/>
              <a:t>次臨時大會</a:t>
            </a:r>
            <a:r>
              <a:rPr lang="zh-TW" altLang="en-US" sz="3200" b="1" dirty="0"/>
              <a:t>專案報告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063869" y="2831123"/>
            <a:ext cx="7297616" cy="1872628"/>
          </a:xfrm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市政府提供民間體育賽事等之補助及相關標案或採購案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疑義、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月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6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日外交部民眾陳情事件警方執勤作法與處理程序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說明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143000" y="5081818"/>
            <a:ext cx="6858000" cy="9232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臺北市市長 柯文哲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4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0311" y="64823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56BCA22-FBF7-4B00-B19F-D13CE5CE6535}" type="slidenum">
              <a:rPr lang="zh-TW" altLang="en-US"/>
              <a:pPr/>
              <a:t>10</a:t>
            </a:fld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6343650" y="1229927"/>
            <a:ext cx="7144" cy="522326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091133"/>
              </p:ext>
            </p:extLst>
          </p:nvPr>
        </p:nvGraphicFramePr>
        <p:xfrm>
          <a:off x="468418" y="1426553"/>
          <a:ext cx="8239640" cy="5359300"/>
        </p:xfrm>
        <a:graphic>
          <a:graphicData uri="http://schemas.openxmlformats.org/drawingml/2006/table">
            <a:tbl>
              <a:tblPr firstRow="1" firstCol="1" bandRow="1"/>
              <a:tblGrid>
                <a:gridCol w="837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5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4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單位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名稱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金額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類型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備註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金額總計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19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體育局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2017 WTA TAIWAN OPEN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臺灣</a:t>
                      </a:r>
                      <a:r>
                        <a:rPr 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公開賽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勞務採購案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460</a:t>
                      </a:r>
                      <a:r>
                        <a:rPr 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標案（分攤經費）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依契約繳交成果報告書、並檢送會計師簽證之收支結算表過局辦理驗收，經驗收合格</a:t>
                      </a:r>
                      <a:r>
                        <a:rPr 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後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賡續</a:t>
                      </a:r>
                      <a:r>
                        <a:rPr 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辦理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撥款。本案無扣款。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spc="3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1,010</a:t>
                      </a:r>
                      <a:r>
                        <a:rPr lang="zh-TW" altLang="zh-TW" sz="1800" kern="100" spc="3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萬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1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2018 WTA TAIWAN OPEN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臺灣</a:t>
                      </a:r>
                      <a:r>
                        <a:rPr 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公開賽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勞務採購案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550</a:t>
                      </a:r>
                      <a:r>
                        <a:rPr 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標案（分攤經費）</a:t>
                      </a:r>
                      <a:endParaRPr lang="zh-TW" alt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依契約繳交成果報告書、並檢送會計師簽證之收支結算表過局辦理驗收，經驗收合格</a:t>
                      </a:r>
                      <a:r>
                        <a:rPr 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後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賡續</a:t>
                      </a:r>
                      <a:r>
                        <a:rPr 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辦理</a:t>
                      </a: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撥款。本案無扣款。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01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觀光傳播局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2017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臺北世大運「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2016WTA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臺灣公開賽場內廣告暨活動案」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(105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年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zh-TW" sz="1100" kern="1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222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萬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2,648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100" kern="1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100" kern="12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標案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hangingPunct="1">
                        <a:spcAft>
                          <a:spcPts val="0"/>
                        </a:spcAft>
                      </a:pPr>
                      <a:r>
                        <a:rPr lang="zh-TW" sz="1100" kern="12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依契約繳交成果報告過局辦理驗收，本案扣款</a:t>
                      </a:r>
                      <a:r>
                        <a:rPr lang="en-US" sz="1100" kern="12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7</a:t>
                      </a:r>
                      <a:r>
                        <a:rPr lang="zh-TW" sz="1100" kern="12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萬</a:t>
                      </a:r>
                      <a:r>
                        <a:rPr lang="en-US" sz="1100" kern="12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7,352</a:t>
                      </a:r>
                      <a:r>
                        <a:rPr lang="zh-TW" sz="1100" kern="12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元，實付金額</a:t>
                      </a:r>
                      <a:r>
                        <a:rPr lang="en-US" sz="1100" kern="12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222</a:t>
                      </a:r>
                      <a:r>
                        <a:rPr lang="zh-TW" sz="1100" kern="12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萬</a:t>
                      </a:r>
                      <a:r>
                        <a:rPr lang="en-US" sz="1100" kern="12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2,648</a:t>
                      </a:r>
                      <a:r>
                        <a:rPr lang="zh-TW" sz="1100" kern="120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元。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481</a:t>
                      </a:r>
                      <a:r>
                        <a:rPr lang="zh-TW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7,202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0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914400" rtl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2017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臺北世大運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-WTA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臺灣公開賽行銷宣傳案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(105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年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zh-TW" sz="1100" kern="1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84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萬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4,554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100" kern="1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hangingPunct="1">
                        <a:spcAft>
                          <a:spcPts val="0"/>
                        </a:spcAft>
                      </a:pP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標案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hangingPunct="1">
                        <a:spcAft>
                          <a:spcPts val="0"/>
                        </a:spcAft>
                      </a:pP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依契約繳交成果報告過局辦理驗收，本案扣款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2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萬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446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元，實付金額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84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萬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4,554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元。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62019"/>
                  </a:ext>
                </a:extLst>
              </a:tr>
              <a:tr h="64701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hangingPunct="1">
                        <a:spcAft>
                          <a:spcPts val="0"/>
                        </a:spcAft>
                      </a:pP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結合國際體育活動行銷宣傳案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(106</a:t>
                      </a: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年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)</a:t>
                      </a:r>
                      <a:endParaRPr lang="zh-TW" sz="1100" kern="1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175</a:t>
                      </a:r>
                      <a:r>
                        <a:rPr lang="zh-TW" sz="1100" kern="1200" dirty="0" smtClean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</a:rPr>
                        <a:t>萬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100" kern="1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  <a:cs typeface="Times New Roman" pitchFamily="1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標案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hangingPunct="1">
                        <a:spcAft>
                          <a:spcPts val="0"/>
                        </a:spcAft>
                      </a:pPr>
                      <a:r>
                        <a:rPr lang="zh-TW" sz="1100" kern="1200" dirty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依契約繳交成果報告過局辦理驗收，本案無扣款。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87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悠遊卡公司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行銷贊助案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(2017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WTA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台灣公開賽行銷贊助案</a:t>
                      </a: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r>
                        <a:rPr 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altLang="en-US" sz="1100" kern="1200" dirty="0" smtClean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行銷案</a:t>
                      </a:r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悠遊卡公司為民營企業並無「補助款」之支出科目。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此案為行銷活動案，經費支出為廣宣費用。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行銷資源回饋包括：悠遊卡專屬賽道入場、賽事紀念品導入悠遊卡支付、現場及賽事宣傳廣告置入、官方網站及新聞記者會置入等。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850</a:t>
                      </a:r>
                      <a:r>
                        <a:rPr lang="zh-TW" altLang="en-US" sz="1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034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100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行銷贊助案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100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(2018</a:t>
                      </a:r>
                      <a:r>
                        <a:rPr lang="zh-TW" altLang="en-US" sz="1100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100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WTA</a:t>
                      </a:r>
                      <a:r>
                        <a:rPr lang="zh-TW" altLang="en-US" sz="1100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台灣公開賽行銷贊助案</a:t>
                      </a:r>
                      <a:r>
                        <a:rPr lang="en-US" altLang="zh-TW" sz="1100" kern="10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</a:t>
                      </a:r>
                      <a:r>
                        <a:rPr 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zh-TW" altLang="en-US" sz="1100" kern="1200" dirty="0" smtClean="0">
                          <a:solidFill>
                            <a:schemeClr val="tx1"/>
                          </a:solidFill>
                          <a:latin typeface="微軟正黑體" pitchFamily="34"/>
                          <a:ea typeface="微軟正黑體" pitchFamily="34"/>
                          <a:cs typeface="Times New Roman"/>
                        </a:rPr>
                        <a:t>行銷案</a:t>
                      </a:r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itchFamily="34"/>
                        <a:ea typeface="微軟正黑體" pitchFamily="34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悠遊卡公司為民營企業並無「補助款」之支出科目。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此案為行銷活動案，經費支出為廣宣費用。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1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行銷資源回饋包括：悠遊卡專屬賽道入場、賽事紀念品導入悠遊卡支付、現場及賽事宣傳廣告置入、官方網站及新聞記者會置入等。</a:t>
                      </a:r>
                      <a:endParaRPr lang="zh-TW" altLang="en-US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68418" y="1058177"/>
            <a:ext cx="7207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kern="100" spc="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共計</a:t>
            </a:r>
            <a:r>
              <a:rPr lang="en-US" altLang="zh-TW" sz="2000" b="1" kern="100" spc="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2000" b="1" kern="100" spc="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案，</a:t>
            </a:r>
            <a:r>
              <a:rPr lang="zh-TW" altLang="zh-TW" sz="2000" b="1" kern="100" spc="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金額總計</a:t>
            </a:r>
            <a:r>
              <a:rPr lang="en-US" altLang="zh-TW" sz="2000" b="1" kern="100" spc="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2,341</a:t>
            </a:r>
            <a:r>
              <a:rPr lang="zh-TW" altLang="en-US" sz="2000" b="1" kern="100" spc="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萬</a:t>
            </a:r>
            <a:r>
              <a:rPr lang="en-US" altLang="zh-TW" sz="2000" b="1" kern="100" spc="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7,202</a:t>
            </a:r>
            <a:r>
              <a:rPr lang="zh-TW" altLang="en-US" sz="2000" b="1" kern="100" spc="3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-15037" y="52035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關注議題三、臺北市政府各機關歷年與易始股份有限公司 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                        涉及補助或取得本市標案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案件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9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0311" y="64823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56BCA22-FBF7-4B00-B19F-D13CE5CE6535}" type="slidenum">
              <a:rPr lang="zh-TW" altLang="en-US"/>
              <a:pPr/>
              <a:t>11</a:t>
            </a:fld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6343650" y="1229927"/>
            <a:ext cx="7144" cy="522326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0"/>
            <a:ext cx="9144000" cy="665124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關注議題四、體育局及教育部體育署補助及分攤經費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機制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176419950"/>
              </p:ext>
            </p:extLst>
          </p:nvPr>
        </p:nvGraphicFramePr>
        <p:xfrm>
          <a:off x="1003886" y="1726810"/>
          <a:ext cx="71362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19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0311" y="64823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56BCA22-FBF7-4B00-B19F-D13CE5CE6535}" type="slidenum">
              <a:rPr lang="zh-TW" altLang="en-US"/>
              <a:pPr/>
              <a:t>12</a:t>
            </a:fld>
            <a:endParaRPr lang="zh-TW" altLang="en-US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0"/>
            <a:ext cx="9144000" cy="665124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關注議題五、市府委辦補助案件，議會依法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監督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761727-CEC7-124C-B6F3-38E6B094BCEB}"/>
              </a:ext>
            </a:extLst>
          </p:cNvPr>
          <p:cNvSpPr/>
          <p:nvPr/>
        </p:nvSpPr>
        <p:spPr>
          <a:xfrm>
            <a:off x="343408" y="2146328"/>
            <a:ext cx="3432887" cy="27182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endParaRPr lang="en-US" altLang="zh-TW" u="sng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議會第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屆第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次定期大會第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次會議主席裁示或議決事項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政府資訊公開法等相關規定</a:t>
            </a:r>
          </a:p>
          <a:p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47746" y="2604254"/>
            <a:ext cx="5024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案涉市府委外辦理或補助案件之合約執行適法性，相關機關仍應視個案情事依循市議會第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屆第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次定期大會第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次會議主席裁示意旨，於法律准許範圍內公開或提供資料，使議會得以監督，以增進人民對公共事務之瞭解、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信賴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8C3F34-CF2D-DF4B-A474-C70B9814DCC9}"/>
              </a:ext>
            </a:extLst>
          </p:cNvPr>
          <p:cNvSpPr/>
          <p:nvPr/>
        </p:nvSpPr>
        <p:spPr>
          <a:xfrm>
            <a:off x="3776295" y="2146328"/>
            <a:ext cx="5196254" cy="269651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8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0311" y="64823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56BCA22-FBF7-4B00-B19F-D13CE5CE6535}" type="slidenum">
              <a:rPr lang="zh-TW" altLang="en-US"/>
              <a:pPr/>
              <a:t>13</a:t>
            </a:fld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6343650" y="1229927"/>
            <a:ext cx="7144" cy="522326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0"/>
            <a:ext cx="9144000" cy="665124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策進作為</a:t>
            </a:r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97979" y="1196733"/>
            <a:ext cx="7605941" cy="2219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660302" y="1307409"/>
            <a:ext cx="8081293" cy="4846521"/>
            <a:chOff x="2444891" y="1099825"/>
            <a:chExt cx="10775057" cy="3454971"/>
          </a:xfrm>
        </p:grpSpPr>
        <p:sp>
          <p:nvSpPr>
            <p:cNvPr id="10" name="手繪多邊形 9"/>
            <p:cNvSpPr/>
            <p:nvPr/>
          </p:nvSpPr>
          <p:spPr>
            <a:xfrm>
              <a:off x="2630946" y="1301384"/>
              <a:ext cx="10589002" cy="1381796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76200" rIns="76200" bIns="76200" numCol="1" spcCol="1270" anchor="ctr" anchorCtr="0">
              <a:noAutofit/>
            </a:bodyPr>
            <a:lstStyle/>
            <a:p>
              <a:pPr marL="342900" indent="-342900" defTabSz="889000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資訊公開透明：體育局業將各分攤經費及補助案件資訊於官網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公開</a:t>
              </a:r>
              <a:endPara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 defTabSz="889000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作業依循程序：體育局均依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SOP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辦理各體育活動分攤經費及補助案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444891" y="1099825"/>
              <a:ext cx="976788" cy="146518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2630945" y="2999686"/>
              <a:ext cx="10589002" cy="1555110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有關分攤經費與民間企業或非中華民國單項協會辦理體育活動一節，體育局將於近期邀集外部專家學者研商更合宜及更妥適之方式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444891" y="2798126"/>
              <a:ext cx="976788" cy="1465183"/>
            </a:xfrm>
            <a:prstGeom prst="rect">
              <a:avLst/>
            </a:prstGeom>
            <a:solidFill>
              <a:srgbClr val="9966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5723763"/>
                <a:satOff val="-30078"/>
                <a:lumOff val="-2176"/>
                <a:alphaOff val="0"/>
              </a:schemeClr>
            </a:fillRef>
            <a:effectRef idx="0">
              <a:schemeClr val="accent4">
                <a:tint val="50000"/>
                <a:hueOff val="5723763"/>
                <a:satOff val="-30078"/>
                <a:lumOff val="-21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5649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187-1385-4C67-878A-E5C16BF4E3F1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0"/>
            <a:ext cx="9144000" cy="665124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結語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76852515"/>
              </p:ext>
            </p:extLst>
          </p:nvPr>
        </p:nvGraphicFramePr>
        <p:xfrm>
          <a:off x="985643" y="2309228"/>
          <a:ext cx="7128934" cy="407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183891" y="3551714"/>
            <a:ext cx="2545748" cy="1735135"/>
          </a:xfrm>
          <a:prstGeom prst="rightArrow">
            <a:avLst>
              <a:gd name="adj1" fmla="val 50000"/>
              <a:gd name="adj2" fmla="val 54989"/>
            </a:avLst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/>
                <a:ea typeface="微軟正黑體"/>
              </a:rPr>
              <a:t>爭取大型國際賽事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6050071" y="3517476"/>
            <a:ext cx="3064435" cy="1803609"/>
          </a:xfrm>
          <a:prstGeom prst="rightArrow">
            <a:avLst>
              <a:gd name="adj1" fmla="val 50000"/>
              <a:gd name="adj2" fmla="val 54989"/>
            </a:avLst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eaLnBrk="0" hangingPunct="0">
              <a:defRPr/>
            </a:pPr>
            <a:r>
              <a:rPr lang="zh-TW" altLang="en-US" sz="2000" b="1" dirty="0">
                <a:solidFill>
                  <a:prstClr val="black"/>
                </a:solidFill>
                <a:latin typeface="微軟正黑體"/>
                <a:ea typeface="微軟正黑體"/>
              </a:rPr>
              <a:t>提升體育運動推展績效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054" y="1384390"/>
            <a:ext cx="8158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讓臺灣走出去、世界走進來、讓世界看見臺灣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1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2531226"/>
            <a:ext cx="9144000" cy="1795549"/>
          </a:xfrm>
          <a:prstGeom prst="rect">
            <a:avLst/>
          </a:prstGeom>
          <a:gradFill flip="none" rotWithShape="1">
            <a:gsLst>
              <a:gs pos="0">
                <a:srgbClr val="FFDF9F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zh-TW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議題二：</a:t>
            </a:r>
            <a: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/>
            </a:r>
            <a:br>
              <a:rPr kumimoji="0" lang="en-US" altLang="zh-TW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lang="en-US" altLang="zh-TW" sz="2600" dirty="0">
                <a:solidFill>
                  <a:prstClr val="black"/>
                </a:solidFill>
              </a:rPr>
              <a:t>12</a:t>
            </a:r>
            <a:r>
              <a:rPr lang="zh-TW" altLang="en-US" sz="2600" dirty="0">
                <a:solidFill>
                  <a:prstClr val="black"/>
                </a:solidFill>
              </a:rPr>
              <a:t>月</a:t>
            </a:r>
            <a:r>
              <a:rPr lang="en-US" altLang="zh-TW" sz="2600" dirty="0">
                <a:solidFill>
                  <a:prstClr val="black"/>
                </a:solidFill>
              </a:rPr>
              <a:t>6</a:t>
            </a:r>
            <a:r>
              <a:rPr lang="zh-TW" altLang="en-US" sz="2600" dirty="0">
                <a:solidFill>
                  <a:prstClr val="black"/>
                </a:solidFill>
              </a:rPr>
              <a:t>日外交部民眾陳情事件警方執勤作法與處理程序說明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45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E4AF"/>
          </a:solidFill>
          <a:ln w="25400" algn="ctr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前言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1203" name="文字方塊 77"/>
          <p:cNvSpPr txBox="1">
            <a:spLocks noChangeArrowheads="1"/>
          </p:cNvSpPr>
          <p:nvPr/>
        </p:nvSpPr>
        <p:spPr bwMode="auto">
          <a:xfrm>
            <a:off x="930709" y="2215943"/>
            <a:ext cx="977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其他人員規範</a:t>
            </a:r>
          </a:p>
        </p:txBody>
      </p:sp>
      <p:sp>
        <p:nvSpPr>
          <p:cNvPr id="51205" name="投影片編號版面配置區 3"/>
          <p:cNvSpPr txBox="1">
            <a:spLocks noGrp="1"/>
          </p:cNvSpPr>
          <p:nvPr/>
        </p:nvSpPr>
        <p:spPr bwMode="auto">
          <a:xfrm>
            <a:off x="6661188" y="332560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06" name="投影片編號版面配置區 4"/>
          <p:cNvSpPr txBox="1">
            <a:spLocks noGrp="1"/>
          </p:cNvSpPr>
          <p:nvPr/>
        </p:nvSpPr>
        <p:spPr bwMode="auto">
          <a:xfrm>
            <a:off x="4214453" y="3598655"/>
            <a:ext cx="6096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100" b="0" i="0" u="none" strike="noStrike" kern="1200" cap="none" spc="0" normalizeH="0" baseline="0" noProof="0" dirty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7358" y="1118582"/>
            <a:ext cx="8089283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1789113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市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為我國行政、經濟、金融及交通中心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，政府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部會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本市設址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致成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全國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民眾陳抗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情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熱區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。尤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其本府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警察局中正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第一分局轄內有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總統府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、行政院、立法院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等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多個重要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官署，處理</a:t>
            </a:r>
            <a:r>
              <a:rPr kumimoji="0" lang="zh-TW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聚眾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活動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為</a:t>
            </a:r>
            <a:r>
              <a:rPr kumimoji="0" lang="zh-TW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該分局首要任務。</a:t>
            </a:r>
            <a:endParaRPr kumimoji="0" lang="zh-TW" altLang="zh-TW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-1789113" algn="just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102200" y="2795954"/>
            <a:ext cx="6837254" cy="3956875"/>
            <a:chOff x="836777" y="2327695"/>
            <a:chExt cx="7130357" cy="4426055"/>
          </a:xfrm>
        </p:grpSpPr>
        <p:grpSp>
          <p:nvGrpSpPr>
            <p:cNvPr id="3" name="群組 2"/>
            <p:cNvGrpSpPr/>
            <p:nvPr/>
          </p:nvGrpSpPr>
          <p:grpSpPr>
            <a:xfrm>
              <a:off x="836777" y="2327695"/>
              <a:ext cx="7130357" cy="4426055"/>
              <a:chOff x="836777" y="2327695"/>
              <a:chExt cx="7130357" cy="4426055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836777" y="2327695"/>
                <a:ext cx="7130357" cy="4426055"/>
                <a:chOff x="1175443" y="2077936"/>
                <a:chExt cx="6793109" cy="4453467"/>
              </a:xfrm>
            </p:grpSpPr>
            <p:pic>
              <p:nvPicPr>
                <p:cNvPr id="15" name="圖片 14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8173"/>
                <a:stretch/>
              </p:blipFill>
              <p:spPr>
                <a:xfrm>
                  <a:off x="1175443" y="2077936"/>
                  <a:ext cx="6793109" cy="4453467"/>
                </a:xfrm>
                <a:prstGeom prst="rect">
                  <a:avLst/>
                </a:prstGeom>
              </p:spPr>
            </p:pic>
            <p:sp>
              <p:nvSpPr>
                <p:cNvPr id="16" name="矩形 15"/>
                <p:cNvSpPr/>
                <p:nvPr/>
              </p:nvSpPr>
              <p:spPr>
                <a:xfrm>
                  <a:off x="1295429" y="2077936"/>
                  <a:ext cx="2639715" cy="1027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424646" y="6150705"/>
                  <a:ext cx="2639715" cy="3806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2" name="矩形 1"/>
              <p:cNvSpPr/>
              <p:nvPr/>
            </p:nvSpPr>
            <p:spPr>
              <a:xfrm>
                <a:off x="7049888" y="6482817"/>
                <a:ext cx="375379" cy="2709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4457700" y="3349266"/>
              <a:ext cx="3424767" cy="204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049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群組 16"/>
          <p:cNvGrpSpPr/>
          <p:nvPr/>
        </p:nvGrpSpPr>
        <p:grpSpPr>
          <a:xfrm>
            <a:off x="5163510" y="4532943"/>
            <a:ext cx="2976627" cy="2280857"/>
            <a:chOff x="743133" y="2532184"/>
            <a:chExt cx="2976627" cy="2198077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92" b="51414"/>
            <a:stretch/>
          </p:blipFill>
          <p:spPr>
            <a:xfrm>
              <a:off x="830464" y="2532184"/>
              <a:ext cx="2889296" cy="2198077"/>
            </a:xfrm>
            <a:prstGeom prst="rect">
              <a:avLst/>
            </a:prstGeom>
          </p:spPr>
        </p:pic>
        <p:sp>
          <p:nvSpPr>
            <p:cNvPr id="20" name="圓角矩形 19"/>
            <p:cNvSpPr/>
            <p:nvPr/>
          </p:nvSpPr>
          <p:spPr>
            <a:xfrm>
              <a:off x="830464" y="2541092"/>
              <a:ext cx="1596211" cy="30701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485899" y="2988152"/>
              <a:ext cx="1969477" cy="2122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133" y="3754316"/>
              <a:ext cx="458460" cy="193430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6363" y="3754316"/>
              <a:ext cx="458460" cy="193430"/>
            </a:xfrm>
            <a:prstGeom prst="rect">
              <a:avLst/>
            </a:prstGeom>
          </p:spPr>
        </p:pic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FE4AF"/>
          </a:solidFill>
          <a:ln w="25400" algn="ctr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情資來源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671955" y="1176378"/>
            <a:ext cx="1464734" cy="406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712759" y="1240896"/>
            <a:ext cx="1402291" cy="3423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14882" r="29813" b="31484"/>
          <a:stretch/>
        </p:blipFill>
        <p:spPr>
          <a:xfrm>
            <a:off x="800100" y="4810605"/>
            <a:ext cx="3898859" cy="18937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51309" y="6437647"/>
            <a:ext cx="1996440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235590" y="3042138"/>
            <a:ext cx="316524" cy="21980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字方塊 21"/>
          <p:cNvSpPr txBox="1">
            <a:spLocks noChangeArrowheads="1"/>
          </p:cNvSpPr>
          <p:nvPr/>
        </p:nvSpPr>
        <p:spPr bwMode="auto">
          <a:xfrm>
            <a:off x="2069877" y="1174700"/>
            <a:ext cx="67967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5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日新聞龍捲風「庶民開講」談話內容</a:t>
            </a:r>
          </a:p>
          <a:p>
            <a:pPr marL="285750" marR="0" lvl="0" indent="-285750" algn="just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民眾於臉書轉傳之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內容</a:t>
            </a: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285750" marR="0" lvl="0" indent="-285750" algn="just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12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6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日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8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時許接獲記者採訪通知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：「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國民黨團總召曾銘宗率黨籍立委，與日前赴東京拜訪駐日代表處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4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位北市議員今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(6)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上午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10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：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30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至外交部抗議，敬邀採訪。」</a:t>
            </a:r>
          </a:p>
          <a:p>
            <a:pPr marL="285750" marR="0" lvl="0" indent="-285750" algn="just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en-US" altLang="zh-TW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marL="285750" marR="0" lvl="0" indent="-285750" algn="just" defTabSz="914400" rtl="0" eaLnBrk="1" fontAlgn="base" latinLnBrk="0" hangingPunct="1">
              <a:lnSpc>
                <a:spcPts val="4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A1411A3-9550-4344-B491-79AE8483BA8D}"/>
              </a:ext>
            </a:extLst>
          </p:cNvPr>
          <p:cNvSpPr/>
          <p:nvPr/>
        </p:nvSpPr>
        <p:spPr>
          <a:xfrm>
            <a:off x="288533" y="1184993"/>
            <a:ext cx="1636982" cy="33338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主要情資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1FD247-46FE-4E34-B2A3-13F720941778}"/>
              </a:ext>
            </a:extLst>
          </p:cNvPr>
          <p:cNvSpPr/>
          <p:nvPr/>
        </p:nvSpPr>
        <p:spPr>
          <a:xfrm>
            <a:off x="1916881" y="1192061"/>
            <a:ext cx="6917202" cy="333381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2822331" y="5092068"/>
            <a:ext cx="131883" cy="82824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95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4763" y="11113"/>
            <a:ext cx="9144000" cy="890587"/>
          </a:xfrm>
          <a:prstGeom prst="rect">
            <a:avLst/>
          </a:prstGeom>
          <a:solidFill>
            <a:srgbClr val="FFE4AF"/>
          </a:solidFill>
          <a:ln w="25400" algn="ctr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法令依據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" name="流程圖: 接點 2"/>
          <p:cNvSpPr/>
          <p:nvPr/>
        </p:nvSpPr>
        <p:spPr>
          <a:xfrm>
            <a:off x="3826933" y="3049033"/>
            <a:ext cx="1575330" cy="1574801"/>
          </a:xfrm>
          <a:prstGeom prst="flowChartConnector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4" name="群組 23"/>
          <p:cNvGrpSpPr/>
          <p:nvPr/>
        </p:nvGrpSpPr>
        <p:grpSpPr>
          <a:xfrm>
            <a:off x="5042280" y="1273276"/>
            <a:ext cx="1793055" cy="1591733"/>
            <a:chOff x="3836903" y="1059366"/>
            <a:chExt cx="1793055" cy="1591733"/>
          </a:xfrm>
        </p:grpSpPr>
        <p:sp>
          <p:nvSpPr>
            <p:cNvPr id="19" name="流程圖: 接點 18"/>
            <p:cNvSpPr/>
            <p:nvPr/>
          </p:nvSpPr>
          <p:spPr>
            <a:xfrm>
              <a:off x="3836903" y="1059366"/>
              <a:ext cx="1634066" cy="1591733"/>
            </a:xfrm>
            <a:prstGeom prst="flowChartConnector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76200" dir="30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3936125" y="1673475"/>
              <a:ext cx="1693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集會遊行法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2436473" y="1265267"/>
            <a:ext cx="1634066" cy="1591733"/>
            <a:chOff x="2063517" y="1364564"/>
            <a:chExt cx="1634066" cy="1591733"/>
          </a:xfrm>
        </p:grpSpPr>
        <p:sp>
          <p:nvSpPr>
            <p:cNvPr id="5" name="流程圖: 接點 4"/>
            <p:cNvSpPr/>
            <p:nvPr/>
          </p:nvSpPr>
          <p:spPr>
            <a:xfrm>
              <a:off x="2063517" y="1364564"/>
              <a:ext cx="1634066" cy="1591733"/>
            </a:xfrm>
            <a:prstGeom prst="flowChartConnector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76200" dir="30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159113" y="1844828"/>
              <a:ext cx="14027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警察職權</a:t>
              </a:r>
              <a:r>
                <a:rPr kumimoji="0" lang="en-US" altLang="zh-TW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/>
              </a:r>
              <a:br>
                <a:rPr kumimoji="0" lang="en-US" altLang="zh-TW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</a:br>
              <a:r>
                <a:rPr kumimoji="0" lang="zh-TW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行使法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046013" y="3032101"/>
            <a:ext cx="1844907" cy="1591733"/>
            <a:chOff x="1131738" y="3034581"/>
            <a:chExt cx="1844907" cy="1591733"/>
          </a:xfrm>
        </p:grpSpPr>
        <p:sp>
          <p:nvSpPr>
            <p:cNvPr id="14" name="流程圖: 接點 13"/>
            <p:cNvSpPr/>
            <p:nvPr/>
          </p:nvSpPr>
          <p:spPr>
            <a:xfrm>
              <a:off x="1131738" y="3034581"/>
              <a:ext cx="1634066" cy="1591733"/>
            </a:xfrm>
            <a:prstGeom prst="flowChartConnector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76200" dir="30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1282812" y="3218605"/>
              <a:ext cx="16938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警察機關辦理人民申請集會遊行作業規定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436029" y="4747152"/>
            <a:ext cx="1793055" cy="1591733"/>
            <a:chOff x="1845520" y="4811881"/>
            <a:chExt cx="1793055" cy="1591733"/>
          </a:xfrm>
        </p:grpSpPr>
        <p:sp>
          <p:nvSpPr>
            <p:cNvPr id="15" name="流程圖: 接點 14"/>
            <p:cNvSpPr/>
            <p:nvPr/>
          </p:nvSpPr>
          <p:spPr>
            <a:xfrm>
              <a:off x="1845520" y="4811881"/>
              <a:ext cx="1634066" cy="1591733"/>
            </a:xfrm>
            <a:prstGeom prst="flowChartConnector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76200" dir="30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944742" y="5125643"/>
              <a:ext cx="169383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偶發性及緊急性集會遊行處理原則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070967" y="4779259"/>
            <a:ext cx="1834901" cy="1591733"/>
            <a:chOff x="5629848" y="4785861"/>
            <a:chExt cx="1834901" cy="1591733"/>
          </a:xfrm>
        </p:grpSpPr>
        <p:sp>
          <p:nvSpPr>
            <p:cNvPr id="21" name="流程圖: 接點 20"/>
            <p:cNvSpPr/>
            <p:nvPr/>
          </p:nvSpPr>
          <p:spPr>
            <a:xfrm>
              <a:off x="5629848" y="4785861"/>
              <a:ext cx="1634066" cy="1591733"/>
            </a:xfrm>
            <a:prstGeom prst="flowChartConnector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76200" dir="30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5770916" y="4920007"/>
              <a:ext cx="16938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警政署</a:t>
              </a:r>
              <a:r>
                <a:rPr kumimoji="0" lang="zh-TW" altLang="zh-TW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民眾</a:t>
              </a:r>
              <a:r>
                <a:rPr kumimoji="0" lang="zh-TW" altLang="zh-TW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抗爭事件處理程序及聯繫作業要點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475353" y="3020434"/>
            <a:ext cx="1833913" cy="1591733"/>
            <a:chOff x="5848833" y="1409692"/>
            <a:chExt cx="1833913" cy="1591733"/>
          </a:xfrm>
        </p:grpSpPr>
        <p:sp>
          <p:nvSpPr>
            <p:cNvPr id="20" name="流程圖: 接點 19"/>
            <p:cNvSpPr/>
            <p:nvPr/>
          </p:nvSpPr>
          <p:spPr>
            <a:xfrm>
              <a:off x="5848833" y="1409692"/>
              <a:ext cx="1634066" cy="1591733"/>
            </a:xfrm>
            <a:prstGeom prst="flowChartConnector">
              <a:avLst/>
            </a:prstGeom>
            <a:solidFill>
              <a:srgbClr val="FFFFCC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76200" dir="30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89" name="文字方塊 88"/>
            <p:cNvSpPr txBox="1"/>
            <p:nvPr/>
          </p:nvSpPr>
          <p:spPr>
            <a:xfrm>
              <a:off x="5988913" y="1980815"/>
              <a:ext cx="1693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刑事訴訟法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94" name="文字方塊 93"/>
          <p:cNvSpPr txBox="1"/>
          <p:nvPr/>
        </p:nvSpPr>
        <p:spPr>
          <a:xfrm>
            <a:off x="3972068" y="3321470"/>
            <a:ext cx="169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行政中立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依法行政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/>
            </a:r>
            <a:b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比例原則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8" name="直線單箭頭接點 27"/>
          <p:cNvCxnSpPr>
            <a:stCxn id="3" idx="2"/>
          </p:cNvCxnSpPr>
          <p:nvPr/>
        </p:nvCxnSpPr>
        <p:spPr>
          <a:xfrm flipH="1" flipV="1">
            <a:off x="2680079" y="3836433"/>
            <a:ext cx="1146854" cy="1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endCxn id="20" idx="2"/>
          </p:cNvCxnSpPr>
          <p:nvPr/>
        </p:nvCxnSpPr>
        <p:spPr>
          <a:xfrm flipV="1">
            <a:off x="5402263" y="3816301"/>
            <a:ext cx="1073090" cy="1166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/>
          <p:cNvCxnSpPr>
            <a:stCxn id="3" idx="7"/>
          </p:cNvCxnSpPr>
          <p:nvPr/>
        </p:nvCxnSpPr>
        <p:spPr>
          <a:xfrm flipV="1">
            <a:off x="5171561" y="2840883"/>
            <a:ext cx="440654" cy="438774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>
            <a:stCxn id="3" idx="1"/>
          </p:cNvCxnSpPr>
          <p:nvPr/>
        </p:nvCxnSpPr>
        <p:spPr>
          <a:xfrm flipH="1" flipV="1">
            <a:off x="3616092" y="2823684"/>
            <a:ext cx="441543" cy="455973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/>
          <p:cNvCxnSpPr/>
          <p:nvPr/>
        </p:nvCxnSpPr>
        <p:spPr>
          <a:xfrm flipH="1">
            <a:off x="3627086" y="4393210"/>
            <a:ext cx="428627" cy="41464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>
            <a:stCxn id="3" idx="5"/>
          </p:cNvCxnSpPr>
          <p:nvPr/>
        </p:nvCxnSpPr>
        <p:spPr>
          <a:xfrm>
            <a:off x="5171561" y="4393210"/>
            <a:ext cx="440654" cy="426236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84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763" y="11114"/>
            <a:ext cx="9144000" cy="966787"/>
          </a:xfrm>
          <a:prstGeom prst="rect">
            <a:avLst/>
          </a:prstGeom>
          <a:solidFill>
            <a:srgbClr val="FFE4AF"/>
          </a:solidFill>
          <a:ln w="25400" algn="ctr">
            <a:solidFill>
              <a:srgbClr val="CC66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              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12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月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6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日勤務部署及權責區分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(</a:t>
            </a: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以圍籬為界</a:t>
            </a:r>
            <a:r>
              <a:rPr kumimoji="0" lang="en-US" altLang="zh-TW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)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pSp>
        <p:nvGrpSpPr>
          <p:cNvPr id="89" name="群組 88"/>
          <p:cNvGrpSpPr/>
          <p:nvPr/>
        </p:nvGrpSpPr>
        <p:grpSpPr>
          <a:xfrm>
            <a:off x="420486" y="1210734"/>
            <a:ext cx="8312553" cy="5436845"/>
            <a:chOff x="179512" y="836712"/>
            <a:chExt cx="8784974" cy="5904000"/>
          </a:xfrm>
        </p:grpSpPr>
        <p:sp>
          <p:nvSpPr>
            <p:cNvPr id="90" name="Rectangle 56"/>
            <p:cNvSpPr>
              <a:spLocks noChangeArrowheads="1"/>
            </p:cNvSpPr>
            <p:nvPr/>
          </p:nvSpPr>
          <p:spPr bwMode="auto">
            <a:xfrm>
              <a:off x="4716416" y="4869304"/>
              <a:ext cx="3600000" cy="1296000"/>
            </a:xfrm>
            <a:custGeom>
              <a:avLst/>
              <a:gdLst>
                <a:gd name="connsiteX0" fmla="*/ 0 w 6913927"/>
                <a:gd name="connsiteY0" fmla="*/ 0 h 1155592"/>
                <a:gd name="connsiteX1" fmla="*/ 6913927 w 6913927"/>
                <a:gd name="connsiteY1" fmla="*/ 0 h 1155592"/>
                <a:gd name="connsiteX2" fmla="*/ 6913927 w 6913927"/>
                <a:gd name="connsiteY2" fmla="*/ 1155592 h 1155592"/>
                <a:gd name="connsiteX3" fmla="*/ 0 w 6913927"/>
                <a:gd name="connsiteY3" fmla="*/ 1155592 h 1155592"/>
                <a:gd name="connsiteX4" fmla="*/ 0 w 6913927"/>
                <a:gd name="connsiteY4" fmla="*/ 0 h 1155592"/>
                <a:gd name="connsiteX0" fmla="*/ 0 w 6913927"/>
                <a:gd name="connsiteY0" fmla="*/ 0 h 1155592"/>
                <a:gd name="connsiteX1" fmla="*/ 6273495 w 6913927"/>
                <a:gd name="connsiteY1" fmla="*/ 3464 h 1155592"/>
                <a:gd name="connsiteX2" fmla="*/ 6913927 w 6913927"/>
                <a:gd name="connsiteY2" fmla="*/ 1155592 h 1155592"/>
                <a:gd name="connsiteX3" fmla="*/ 0 w 6913927"/>
                <a:gd name="connsiteY3" fmla="*/ 1155592 h 1155592"/>
                <a:gd name="connsiteX4" fmla="*/ 0 w 6913927"/>
                <a:gd name="connsiteY4" fmla="*/ 0 h 1155592"/>
                <a:gd name="connsiteX0" fmla="*/ 0 w 6921567"/>
                <a:gd name="connsiteY0" fmla="*/ 0 h 1155592"/>
                <a:gd name="connsiteX1" fmla="*/ 6273495 w 6921567"/>
                <a:gd name="connsiteY1" fmla="*/ 3464 h 1155592"/>
                <a:gd name="connsiteX2" fmla="*/ 6921567 w 6921567"/>
                <a:gd name="connsiteY2" fmla="*/ 435512 h 1155592"/>
                <a:gd name="connsiteX3" fmla="*/ 6913927 w 6921567"/>
                <a:gd name="connsiteY3" fmla="*/ 1155592 h 1155592"/>
                <a:gd name="connsiteX4" fmla="*/ 0 w 6921567"/>
                <a:gd name="connsiteY4" fmla="*/ 1155592 h 1155592"/>
                <a:gd name="connsiteX5" fmla="*/ 0 w 6921567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7 w 6924114"/>
                <a:gd name="connsiteY2" fmla="*/ 435512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6 w 6924114"/>
                <a:gd name="connsiteY2" fmla="*/ 579528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6 w 6924114"/>
                <a:gd name="connsiteY2" fmla="*/ 651536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081567 w 6924114"/>
                <a:gd name="connsiteY1" fmla="*/ 0 h 1155592"/>
                <a:gd name="connsiteX2" fmla="*/ 6921566 w 6924114"/>
                <a:gd name="connsiteY2" fmla="*/ 651536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4114" h="1155592">
                  <a:moveTo>
                    <a:pt x="0" y="0"/>
                  </a:moveTo>
                  <a:lnTo>
                    <a:pt x="6081567" y="0"/>
                  </a:lnTo>
                  <a:lnTo>
                    <a:pt x="6921566" y="651536"/>
                  </a:lnTo>
                  <a:cubicBezTo>
                    <a:pt x="6919019" y="891563"/>
                    <a:pt x="6924114" y="915565"/>
                    <a:pt x="6921567" y="1155592"/>
                  </a:cubicBezTo>
                  <a:lnTo>
                    <a:pt x="0" y="1155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70000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外交部</a:t>
              </a:r>
            </a:p>
          </p:txBody>
        </p:sp>
        <p:sp>
          <p:nvSpPr>
            <p:cNvPr id="91" name="AutoShape 70"/>
            <p:cNvSpPr>
              <a:spLocks noChangeArrowheads="1"/>
            </p:cNvSpPr>
            <p:nvPr/>
          </p:nvSpPr>
          <p:spPr bwMode="auto">
            <a:xfrm rot="10800000">
              <a:off x="8532439" y="3068960"/>
              <a:ext cx="432047" cy="1440000"/>
            </a:xfrm>
            <a:prstGeom prst="flowChartDelay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景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福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門</a:t>
              </a:r>
            </a:p>
          </p:txBody>
        </p:sp>
        <p:sp>
          <p:nvSpPr>
            <p:cNvPr id="92" name="Line 93"/>
            <p:cNvSpPr>
              <a:spLocks noChangeShapeType="1"/>
            </p:cNvSpPr>
            <p:nvPr/>
          </p:nvSpPr>
          <p:spPr bwMode="auto">
            <a:xfrm flipH="1" flipV="1">
              <a:off x="5076056" y="3789040"/>
              <a:ext cx="2412000" cy="0"/>
            </a:xfrm>
            <a:prstGeom prst="line">
              <a:avLst/>
            </a:prstGeom>
            <a:noFill/>
            <a:ln w="101600" cmpd="dbl">
              <a:solidFill>
                <a:srgbClr val="FF9900">
                  <a:alpha val="8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3" name="Rectangle 56"/>
            <p:cNvSpPr>
              <a:spLocks noChangeArrowheads="1"/>
            </p:cNvSpPr>
            <p:nvPr/>
          </p:nvSpPr>
          <p:spPr bwMode="auto">
            <a:xfrm flipV="1">
              <a:off x="4716016" y="1412776"/>
              <a:ext cx="3600000" cy="1296000"/>
            </a:xfrm>
            <a:custGeom>
              <a:avLst/>
              <a:gdLst>
                <a:gd name="connsiteX0" fmla="*/ 0 w 6913927"/>
                <a:gd name="connsiteY0" fmla="*/ 0 h 1155592"/>
                <a:gd name="connsiteX1" fmla="*/ 6913927 w 6913927"/>
                <a:gd name="connsiteY1" fmla="*/ 0 h 1155592"/>
                <a:gd name="connsiteX2" fmla="*/ 6913927 w 6913927"/>
                <a:gd name="connsiteY2" fmla="*/ 1155592 h 1155592"/>
                <a:gd name="connsiteX3" fmla="*/ 0 w 6913927"/>
                <a:gd name="connsiteY3" fmla="*/ 1155592 h 1155592"/>
                <a:gd name="connsiteX4" fmla="*/ 0 w 6913927"/>
                <a:gd name="connsiteY4" fmla="*/ 0 h 1155592"/>
                <a:gd name="connsiteX0" fmla="*/ 0 w 6913927"/>
                <a:gd name="connsiteY0" fmla="*/ 0 h 1155592"/>
                <a:gd name="connsiteX1" fmla="*/ 6273495 w 6913927"/>
                <a:gd name="connsiteY1" fmla="*/ 3464 h 1155592"/>
                <a:gd name="connsiteX2" fmla="*/ 6913927 w 6913927"/>
                <a:gd name="connsiteY2" fmla="*/ 1155592 h 1155592"/>
                <a:gd name="connsiteX3" fmla="*/ 0 w 6913927"/>
                <a:gd name="connsiteY3" fmla="*/ 1155592 h 1155592"/>
                <a:gd name="connsiteX4" fmla="*/ 0 w 6913927"/>
                <a:gd name="connsiteY4" fmla="*/ 0 h 1155592"/>
                <a:gd name="connsiteX0" fmla="*/ 0 w 6921567"/>
                <a:gd name="connsiteY0" fmla="*/ 0 h 1155592"/>
                <a:gd name="connsiteX1" fmla="*/ 6273495 w 6921567"/>
                <a:gd name="connsiteY1" fmla="*/ 3464 h 1155592"/>
                <a:gd name="connsiteX2" fmla="*/ 6921567 w 6921567"/>
                <a:gd name="connsiteY2" fmla="*/ 435512 h 1155592"/>
                <a:gd name="connsiteX3" fmla="*/ 6913927 w 6921567"/>
                <a:gd name="connsiteY3" fmla="*/ 1155592 h 1155592"/>
                <a:gd name="connsiteX4" fmla="*/ 0 w 6921567"/>
                <a:gd name="connsiteY4" fmla="*/ 1155592 h 1155592"/>
                <a:gd name="connsiteX5" fmla="*/ 0 w 6921567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7 w 6924114"/>
                <a:gd name="connsiteY2" fmla="*/ 435512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6 w 6924114"/>
                <a:gd name="connsiteY2" fmla="*/ 579528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6 w 6924114"/>
                <a:gd name="connsiteY2" fmla="*/ 651536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081567 w 6924114"/>
                <a:gd name="connsiteY1" fmla="*/ 0 h 1155592"/>
                <a:gd name="connsiteX2" fmla="*/ 6921566 w 6924114"/>
                <a:gd name="connsiteY2" fmla="*/ 651536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4114" h="1155592">
                  <a:moveTo>
                    <a:pt x="0" y="0"/>
                  </a:moveTo>
                  <a:lnTo>
                    <a:pt x="6081567" y="0"/>
                  </a:lnTo>
                  <a:lnTo>
                    <a:pt x="6921566" y="651536"/>
                  </a:lnTo>
                  <a:cubicBezTo>
                    <a:pt x="6919019" y="891563"/>
                    <a:pt x="6924114" y="915565"/>
                    <a:pt x="6921567" y="1155592"/>
                  </a:cubicBezTo>
                  <a:lnTo>
                    <a:pt x="0" y="11555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sp>
          <p:nvSpPr>
            <p:cNvPr id="94" name="文字方塊 93"/>
            <p:cNvSpPr txBox="1"/>
            <p:nvPr/>
          </p:nvSpPr>
          <p:spPr>
            <a:xfrm>
              <a:off x="5508104" y="1692097"/>
              <a:ext cx="19442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臺北賓館</a:t>
              </a:r>
              <a:endPara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grpSp>
          <p:nvGrpSpPr>
            <p:cNvPr id="95" name="群組 412"/>
            <p:cNvGrpSpPr/>
            <p:nvPr/>
          </p:nvGrpSpPr>
          <p:grpSpPr>
            <a:xfrm>
              <a:off x="7596336" y="2780928"/>
              <a:ext cx="216000" cy="2016000"/>
              <a:chOff x="683568" y="2204864"/>
              <a:chExt cx="360040" cy="3096344"/>
            </a:xfrm>
          </p:grpSpPr>
          <p:sp>
            <p:nvSpPr>
              <p:cNvPr id="148" name="矩形 147"/>
              <p:cNvSpPr/>
              <p:nvPr/>
            </p:nvSpPr>
            <p:spPr>
              <a:xfrm>
                <a:off x="683568" y="2204864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9" name="矩形 148"/>
              <p:cNvSpPr/>
              <p:nvPr/>
            </p:nvSpPr>
            <p:spPr>
              <a:xfrm>
                <a:off x="683568" y="2420888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683568" y="2636912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1" name="矩形 150"/>
              <p:cNvSpPr/>
              <p:nvPr/>
            </p:nvSpPr>
            <p:spPr>
              <a:xfrm>
                <a:off x="683568" y="2852936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2" name="矩形 151"/>
              <p:cNvSpPr/>
              <p:nvPr/>
            </p:nvSpPr>
            <p:spPr>
              <a:xfrm>
                <a:off x="683568" y="3068960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3" name="矩形 152"/>
              <p:cNvSpPr/>
              <p:nvPr/>
            </p:nvSpPr>
            <p:spPr>
              <a:xfrm>
                <a:off x="683568" y="3284984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4" name="矩形 153"/>
              <p:cNvSpPr/>
              <p:nvPr/>
            </p:nvSpPr>
            <p:spPr>
              <a:xfrm>
                <a:off x="683568" y="3501008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5" name="矩形 154"/>
              <p:cNvSpPr/>
              <p:nvPr/>
            </p:nvSpPr>
            <p:spPr>
              <a:xfrm>
                <a:off x="683568" y="3717032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6" name="矩形 155"/>
              <p:cNvSpPr/>
              <p:nvPr/>
            </p:nvSpPr>
            <p:spPr>
              <a:xfrm>
                <a:off x="683568" y="3933056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7" name="矩形 156"/>
              <p:cNvSpPr/>
              <p:nvPr/>
            </p:nvSpPr>
            <p:spPr>
              <a:xfrm>
                <a:off x="683568" y="4149080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8" name="矩形 157"/>
              <p:cNvSpPr/>
              <p:nvPr/>
            </p:nvSpPr>
            <p:spPr>
              <a:xfrm>
                <a:off x="683568" y="4365104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59" name="矩形 158"/>
              <p:cNvSpPr/>
              <p:nvPr/>
            </p:nvSpPr>
            <p:spPr>
              <a:xfrm>
                <a:off x="683568" y="4581128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683568" y="4797152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61" name="矩形 160"/>
              <p:cNvSpPr/>
              <p:nvPr/>
            </p:nvSpPr>
            <p:spPr>
              <a:xfrm>
                <a:off x="683568" y="5013176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62" name="矩形 161"/>
              <p:cNvSpPr/>
              <p:nvPr/>
            </p:nvSpPr>
            <p:spPr>
              <a:xfrm>
                <a:off x="683568" y="5229200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96" name="群組 412"/>
            <p:cNvGrpSpPr/>
            <p:nvPr/>
          </p:nvGrpSpPr>
          <p:grpSpPr>
            <a:xfrm>
              <a:off x="4716016" y="2780928"/>
              <a:ext cx="216000" cy="2016000"/>
              <a:chOff x="683568" y="2204864"/>
              <a:chExt cx="360040" cy="3096344"/>
            </a:xfrm>
          </p:grpSpPr>
          <p:sp>
            <p:nvSpPr>
              <p:cNvPr id="133" name="矩形 132"/>
              <p:cNvSpPr/>
              <p:nvPr/>
            </p:nvSpPr>
            <p:spPr>
              <a:xfrm>
                <a:off x="683568" y="2204864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683568" y="2420888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5" name="矩形 134"/>
              <p:cNvSpPr/>
              <p:nvPr/>
            </p:nvSpPr>
            <p:spPr>
              <a:xfrm>
                <a:off x="683568" y="2636912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6" name="矩形 135"/>
              <p:cNvSpPr/>
              <p:nvPr/>
            </p:nvSpPr>
            <p:spPr>
              <a:xfrm>
                <a:off x="683568" y="2852936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683568" y="3068960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8" name="矩形 137"/>
              <p:cNvSpPr/>
              <p:nvPr/>
            </p:nvSpPr>
            <p:spPr>
              <a:xfrm>
                <a:off x="683568" y="3284984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683568" y="3501008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683568" y="3717032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1" name="矩形 140"/>
              <p:cNvSpPr/>
              <p:nvPr/>
            </p:nvSpPr>
            <p:spPr>
              <a:xfrm>
                <a:off x="683568" y="3933056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683568" y="4149080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683568" y="4365104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4" name="矩形 143"/>
              <p:cNvSpPr/>
              <p:nvPr/>
            </p:nvSpPr>
            <p:spPr>
              <a:xfrm>
                <a:off x="683568" y="4581128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683568" y="4797152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6" name="矩形 145"/>
              <p:cNvSpPr/>
              <p:nvPr/>
            </p:nvSpPr>
            <p:spPr>
              <a:xfrm>
                <a:off x="683568" y="5013176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47" name="矩形 146"/>
              <p:cNvSpPr/>
              <p:nvPr/>
            </p:nvSpPr>
            <p:spPr>
              <a:xfrm>
                <a:off x="683568" y="5229200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97" name="Rectangle 2"/>
            <p:cNvSpPr>
              <a:spLocks noChangeArrowheads="1"/>
            </p:cNvSpPr>
            <p:nvPr/>
          </p:nvSpPr>
          <p:spPr bwMode="auto">
            <a:xfrm>
              <a:off x="179512" y="836712"/>
              <a:ext cx="8784000" cy="590400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98" name="Rectangle 56"/>
            <p:cNvSpPr>
              <a:spLocks noChangeArrowheads="1"/>
            </p:cNvSpPr>
            <p:nvPr/>
          </p:nvSpPr>
          <p:spPr bwMode="auto">
            <a:xfrm rot="10800000" flipH="1">
              <a:off x="611840" y="836776"/>
              <a:ext cx="2520000" cy="1872000"/>
            </a:xfrm>
            <a:custGeom>
              <a:avLst/>
              <a:gdLst>
                <a:gd name="connsiteX0" fmla="*/ 0 w 6913927"/>
                <a:gd name="connsiteY0" fmla="*/ 0 h 1155592"/>
                <a:gd name="connsiteX1" fmla="*/ 6913927 w 6913927"/>
                <a:gd name="connsiteY1" fmla="*/ 0 h 1155592"/>
                <a:gd name="connsiteX2" fmla="*/ 6913927 w 6913927"/>
                <a:gd name="connsiteY2" fmla="*/ 1155592 h 1155592"/>
                <a:gd name="connsiteX3" fmla="*/ 0 w 6913927"/>
                <a:gd name="connsiteY3" fmla="*/ 1155592 h 1155592"/>
                <a:gd name="connsiteX4" fmla="*/ 0 w 6913927"/>
                <a:gd name="connsiteY4" fmla="*/ 0 h 1155592"/>
                <a:gd name="connsiteX0" fmla="*/ 0 w 6913927"/>
                <a:gd name="connsiteY0" fmla="*/ 0 h 1155592"/>
                <a:gd name="connsiteX1" fmla="*/ 6273495 w 6913927"/>
                <a:gd name="connsiteY1" fmla="*/ 3464 h 1155592"/>
                <a:gd name="connsiteX2" fmla="*/ 6913927 w 6913927"/>
                <a:gd name="connsiteY2" fmla="*/ 1155592 h 1155592"/>
                <a:gd name="connsiteX3" fmla="*/ 0 w 6913927"/>
                <a:gd name="connsiteY3" fmla="*/ 1155592 h 1155592"/>
                <a:gd name="connsiteX4" fmla="*/ 0 w 6913927"/>
                <a:gd name="connsiteY4" fmla="*/ 0 h 1155592"/>
                <a:gd name="connsiteX0" fmla="*/ 0 w 6921567"/>
                <a:gd name="connsiteY0" fmla="*/ 0 h 1155592"/>
                <a:gd name="connsiteX1" fmla="*/ 6273495 w 6921567"/>
                <a:gd name="connsiteY1" fmla="*/ 3464 h 1155592"/>
                <a:gd name="connsiteX2" fmla="*/ 6921567 w 6921567"/>
                <a:gd name="connsiteY2" fmla="*/ 435512 h 1155592"/>
                <a:gd name="connsiteX3" fmla="*/ 6913927 w 6921567"/>
                <a:gd name="connsiteY3" fmla="*/ 1155592 h 1155592"/>
                <a:gd name="connsiteX4" fmla="*/ 0 w 6921567"/>
                <a:gd name="connsiteY4" fmla="*/ 1155592 h 1155592"/>
                <a:gd name="connsiteX5" fmla="*/ 0 w 6921567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7 w 6924114"/>
                <a:gd name="connsiteY2" fmla="*/ 435512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6 w 6924114"/>
                <a:gd name="connsiteY2" fmla="*/ 579528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6 w 6924114"/>
                <a:gd name="connsiteY2" fmla="*/ 651536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081567 w 6924114"/>
                <a:gd name="connsiteY1" fmla="*/ 0 h 1155592"/>
                <a:gd name="connsiteX2" fmla="*/ 6921566 w 6924114"/>
                <a:gd name="connsiteY2" fmla="*/ 651536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924114 w 6924114"/>
                <a:gd name="connsiteY1" fmla="*/ 0 h 1155592"/>
                <a:gd name="connsiteX2" fmla="*/ 6921566 w 6924114"/>
                <a:gd name="connsiteY2" fmla="*/ 651536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4114" h="1155592">
                  <a:moveTo>
                    <a:pt x="0" y="0"/>
                  </a:moveTo>
                  <a:lnTo>
                    <a:pt x="6924114" y="0"/>
                  </a:lnTo>
                  <a:cubicBezTo>
                    <a:pt x="6923265" y="217179"/>
                    <a:pt x="6922415" y="434357"/>
                    <a:pt x="6921566" y="651536"/>
                  </a:cubicBezTo>
                  <a:cubicBezTo>
                    <a:pt x="6919019" y="891563"/>
                    <a:pt x="6924114" y="915565"/>
                    <a:pt x="6921567" y="1155592"/>
                  </a:cubicBezTo>
                  <a:lnTo>
                    <a:pt x="0" y="11555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grpSp>
          <p:nvGrpSpPr>
            <p:cNvPr id="99" name="群組 412"/>
            <p:cNvGrpSpPr/>
            <p:nvPr/>
          </p:nvGrpSpPr>
          <p:grpSpPr>
            <a:xfrm>
              <a:off x="2843808" y="2780928"/>
              <a:ext cx="216000" cy="2016000"/>
              <a:chOff x="683568" y="2204864"/>
              <a:chExt cx="360040" cy="3096344"/>
            </a:xfrm>
          </p:grpSpPr>
          <p:sp>
            <p:nvSpPr>
              <p:cNvPr id="118" name="矩形 117"/>
              <p:cNvSpPr/>
              <p:nvPr/>
            </p:nvSpPr>
            <p:spPr>
              <a:xfrm>
                <a:off x="683568" y="2204864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683568" y="2420888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683568" y="2636912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683568" y="2852936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2" name="矩形 121"/>
              <p:cNvSpPr/>
              <p:nvPr/>
            </p:nvSpPr>
            <p:spPr>
              <a:xfrm>
                <a:off x="683568" y="3068960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683568" y="3284984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4" name="矩形 123"/>
              <p:cNvSpPr/>
              <p:nvPr/>
            </p:nvSpPr>
            <p:spPr>
              <a:xfrm>
                <a:off x="683568" y="3501008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683568" y="3717032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683568" y="3933056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7" name="矩形 126"/>
              <p:cNvSpPr/>
              <p:nvPr/>
            </p:nvSpPr>
            <p:spPr>
              <a:xfrm>
                <a:off x="683568" y="4149080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8" name="矩形 127"/>
              <p:cNvSpPr/>
              <p:nvPr/>
            </p:nvSpPr>
            <p:spPr>
              <a:xfrm>
                <a:off x="683568" y="4365104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29" name="矩形 128"/>
              <p:cNvSpPr/>
              <p:nvPr/>
            </p:nvSpPr>
            <p:spPr>
              <a:xfrm>
                <a:off x="683568" y="4581128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0" name="矩形 129"/>
              <p:cNvSpPr/>
              <p:nvPr/>
            </p:nvSpPr>
            <p:spPr>
              <a:xfrm>
                <a:off x="683568" y="4797152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1" name="矩形 130"/>
              <p:cNvSpPr/>
              <p:nvPr/>
            </p:nvSpPr>
            <p:spPr>
              <a:xfrm>
                <a:off x="683568" y="5013176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32" name="矩形 131"/>
              <p:cNvSpPr/>
              <p:nvPr/>
            </p:nvSpPr>
            <p:spPr>
              <a:xfrm>
                <a:off x="683568" y="5229200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100" name="Line 93"/>
            <p:cNvSpPr>
              <a:spLocks noChangeShapeType="1"/>
            </p:cNvSpPr>
            <p:nvPr/>
          </p:nvSpPr>
          <p:spPr bwMode="auto">
            <a:xfrm flipH="1" flipV="1">
              <a:off x="611560" y="3789040"/>
              <a:ext cx="2124000" cy="0"/>
            </a:xfrm>
            <a:prstGeom prst="line">
              <a:avLst/>
            </a:prstGeom>
            <a:noFill/>
            <a:ln w="101600" cmpd="dbl">
              <a:solidFill>
                <a:srgbClr val="FF9900">
                  <a:alpha val="8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01" name="Rectangle 56"/>
            <p:cNvSpPr>
              <a:spLocks noChangeArrowheads="1"/>
            </p:cNvSpPr>
            <p:nvPr/>
          </p:nvSpPr>
          <p:spPr bwMode="auto">
            <a:xfrm>
              <a:off x="611560" y="4869304"/>
              <a:ext cx="2520000" cy="1296000"/>
            </a:xfrm>
            <a:custGeom>
              <a:avLst/>
              <a:gdLst>
                <a:gd name="connsiteX0" fmla="*/ 0 w 6913927"/>
                <a:gd name="connsiteY0" fmla="*/ 0 h 1155592"/>
                <a:gd name="connsiteX1" fmla="*/ 6913927 w 6913927"/>
                <a:gd name="connsiteY1" fmla="*/ 0 h 1155592"/>
                <a:gd name="connsiteX2" fmla="*/ 6913927 w 6913927"/>
                <a:gd name="connsiteY2" fmla="*/ 1155592 h 1155592"/>
                <a:gd name="connsiteX3" fmla="*/ 0 w 6913927"/>
                <a:gd name="connsiteY3" fmla="*/ 1155592 h 1155592"/>
                <a:gd name="connsiteX4" fmla="*/ 0 w 6913927"/>
                <a:gd name="connsiteY4" fmla="*/ 0 h 1155592"/>
                <a:gd name="connsiteX0" fmla="*/ 0 w 6913927"/>
                <a:gd name="connsiteY0" fmla="*/ 0 h 1155592"/>
                <a:gd name="connsiteX1" fmla="*/ 6273495 w 6913927"/>
                <a:gd name="connsiteY1" fmla="*/ 3464 h 1155592"/>
                <a:gd name="connsiteX2" fmla="*/ 6913927 w 6913927"/>
                <a:gd name="connsiteY2" fmla="*/ 1155592 h 1155592"/>
                <a:gd name="connsiteX3" fmla="*/ 0 w 6913927"/>
                <a:gd name="connsiteY3" fmla="*/ 1155592 h 1155592"/>
                <a:gd name="connsiteX4" fmla="*/ 0 w 6913927"/>
                <a:gd name="connsiteY4" fmla="*/ 0 h 1155592"/>
                <a:gd name="connsiteX0" fmla="*/ 0 w 6921567"/>
                <a:gd name="connsiteY0" fmla="*/ 0 h 1155592"/>
                <a:gd name="connsiteX1" fmla="*/ 6273495 w 6921567"/>
                <a:gd name="connsiteY1" fmla="*/ 3464 h 1155592"/>
                <a:gd name="connsiteX2" fmla="*/ 6921567 w 6921567"/>
                <a:gd name="connsiteY2" fmla="*/ 435512 h 1155592"/>
                <a:gd name="connsiteX3" fmla="*/ 6913927 w 6921567"/>
                <a:gd name="connsiteY3" fmla="*/ 1155592 h 1155592"/>
                <a:gd name="connsiteX4" fmla="*/ 0 w 6921567"/>
                <a:gd name="connsiteY4" fmla="*/ 1155592 h 1155592"/>
                <a:gd name="connsiteX5" fmla="*/ 0 w 6921567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7 w 6924114"/>
                <a:gd name="connsiteY2" fmla="*/ 435512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6 w 6924114"/>
                <a:gd name="connsiteY2" fmla="*/ 579528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273495 w 6924114"/>
                <a:gd name="connsiteY1" fmla="*/ 3464 h 1155592"/>
                <a:gd name="connsiteX2" fmla="*/ 6921566 w 6924114"/>
                <a:gd name="connsiteY2" fmla="*/ 651536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081567 w 6924114"/>
                <a:gd name="connsiteY1" fmla="*/ 0 h 1155592"/>
                <a:gd name="connsiteX2" fmla="*/ 6921566 w 6924114"/>
                <a:gd name="connsiteY2" fmla="*/ 651536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  <a:gd name="connsiteX0" fmla="*/ 0 w 6924114"/>
                <a:gd name="connsiteY0" fmla="*/ 0 h 1155592"/>
                <a:gd name="connsiteX1" fmla="*/ 6924114 w 6924114"/>
                <a:gd name="connsiteY1" fmla="*/ 0 h 1155592"/>
                <a:gd name="connsiteX2" fmla="*/ 6921566 w 6924114"/>
                <a:gd name="connsiteY2" fmla="*/ 651536 h 1155592"/>
                <a:gd name="connsiteX3" fmla="*/ 6921567 w 6924114"/>
                <a:gd name="connsiteY3" fmla="*/ 1155592 h 1155592"/>
                <a:gd name="connsiteX4" fmla="*/ 0 w 6924114"/>
                <a:gd name="connsiteY4" fmla="*/ 1155592 h 1155592"/>
                <a:gd name="connsiteX5" fmla="*/ 0 w 6924114"/>
                <a:gd name="connsiteY5" fmla="*/ 0 h 115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24114" h="1155592">
                  <a:moveTo>
                    <a:pt x="0" y="0"/>
                  </a:moveTo>
                  <a:lnTo>
                    <a:pt x="6924114" y="0"/>
                  </a:lnTo>
                  <a:cubicBezTo>
                    <a:pt x="6923265" y="217179"/>
                    <a:pt x="6922415" y="434357"/>
                    <a:pt x="6921566" y="651536"/>
                  </a:cubicBezTo>
                  <a:cubicBezTo>
                    <a:pt x="6919019" y="891563"/>
                    <a:pt x="6924114" y="915565"/>
                    <a:pt x="6921567" y="1155592"/>
                  </a:cubicBezTo>
                  <a:lnTo>
                    <a:pt x="0" y="115559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sp>
          <p:nvSpPr>
            <p:cNvPr id="102" name="文字方塊 101"/>
            <p:cNvSpPr txBox="1"/>
            <p:nvPr/>
          </p:nvSpPr>
          <p:spPr>
            <a:xfrm>
              <a:off x="5724128" y="908720"/>
              <a:ext cx="1215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常德街</a:t>
              </a:r>
              <a:endPara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5724128" y="6309320"/>
              <a:ext cx="1215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貴陽街</a:t>
              </a:r>
              <a:endPara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sp>
          <p:nvSpPr>
            <p:cNvPr id="104" name="文字方塊 103"/>
            <p:cNvSpPr txBox="1"/>
            <p:nvPr/>
          </p:nvSpPr>
          <p:spPr>
            <a:xfrm>
              <a:off x="1915967" y="2154342"/>
              <a:ext cx="121587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介壽所</a:t>
              </a:r>
              <a:endPara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1223627" y="5349175"/>
              <a:ext cx="1383760" cy="43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介壽公園</a:t>
              </a:r>
              <a:endPara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sp>
          <p:nvSpPr>
            <p:cNvPr id="106" name="文字方塊 105"/>
            <p:cNvSpPr txBox="1"/>
            <p:nvPr/>
          </p:nvSpPr>
          <p:spPr>
            <a:xfrm>
              <a:off x="3707904" y="1412776"/>
              <a:ext cx="430887" cy="1080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公園路</a:t>
              </a:r>
              <a:endPara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sp>
          <p:nvSpPr>
            <p:cNvPr id="107" name="文字方塊 106"/>
            <p:cNvSpPr txBox="1"/>
            <p:nvPr/>
          </p:nvSpPr>
          <p:spPr>
            <a:xfrm>
              <a:off x="179512" y="1412776"/>
              <a:ext cx="430887" cy="1080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懷寧街</a:t>
              </a:r>
              <a:endPara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827585" y="1484784"/>
              <a:ext cx="22322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標楷體" pitchFamily="65" charset="-120"/>
                  <a:ea typeface="標楷體" pitchFamily="65" charset="-120"/>
                  <a:cs typeface="+mn-cs"/>
                </a:rPr>
                <a:t>二二八公園</a:t>
              </a:r>
              <a:endPara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endParaRPr>
            </a:p>
          </p:txBody>
        </p:sp>
        <p:pic>
          <p:nvPicPr>
            <p:cNvPr id="109" name="Picture 2" descr="C:\Users\N124866431\Desktop\下載 (1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929" y="908720"/>
              <a:ext cx="431551" cy="576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矩形 109"/>
            <p:cNvSpPr/>
            <p:nvPr/>
          </p:nvSpPr>
          <p:spPr>
            <a:xfrm>
              <a:off x="5940152" y="4869160"/>
              <a:ext cx="216024" cy="144016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6742792" y="4869160"/>
              <a:ext cx="216024" cy="144016"/>
            </a:xfrm>
            <a:prstGeom prst="rect">
              <a:avLst/>
            </a:prstGeom>
            <a:noFill/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112" name="群組 412"/>
            <p:cNvGrpSpPr/>
            <p:nvPr/>
          </p:nvGrpSpPr>
          <p:grpSpPr>
            <a:xfrm rot="16200000">
              <a:off x="8519891" y="5436002"/>
              <a:ext cx="216000" cy="522477"/>
              <a:chOff x="683568" y="2204864"/>
              <a:chExt cx="360040" cy="936104"/>
            </a:xfrm>
          </p:grpSpPr>
          <p:sp>
            <p:nvSpPr>
              <p:cNvPr id="113" name="矩形 112"/>
              <p:cNvSpPr/>
              <p:nvPr/>
            </p:nvSpPr>
            <p:spPr>
              <a:xfrm>
                <a:off x="683568" y="2204864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2225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14" name="矩形 113"/>
              <p:cNvSpPr/>
              <p:nvPr/>
            </p:nvSpPr>
            <p:spPr>
              <a:xfrm>
                <a:off x="683568" y="2420888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2225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15" name="矩形 114"/>
              <p:cNvSpPr/>
              <p:nvPr/>
            </p:nvSpPr>
            <p:spPr>
              <a:xfrm>
                <a:off x="683568" y="2636912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2225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683568" y="2852936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2225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683568" y="3068960"/>
                <a:ext cx="360040" cy="720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2225" cmpd="sng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sp>
        <p:nvSpPr>
          <p:cNvPr id="6" name="圓角矩形圖說文字 5"/>
          <p:cNvSpPr/>
          <p:nvPr/>
        </p:nvSpPr>
        <p:spPr>
          <a:xfrm>
            <a:off x="2449106" y="3277121"/>
            <a:ext cx="1900146" cy="2965253"/>
          </a:xfrm>
          <a:prstGeom prst="wedgeRoundRectCallout">
            <a:avLst>
              <a:gd name="adj1" fmla="val 125555"/>
              <a:gd name="adj2" fmla="val 10287"/>
              <a:gd name="adj3" fmla="val 16667"/>
            </a:avLst>
          </a:prstGeom>
          <a:solidFill>
            <a:srgbClr val="FFFFCC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圍籬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內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外交部駐衛警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負責。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二、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警政署保六總隊派遣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支援</a:t>
            </a:r>
            <a:r>
              <a:rPr kumimoji="0" lang="zh-TW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於部長、處長上下班及外賓活動</a:t>
            </a:r>
            <a:r>
              <a:rPr kumimoji="0" lang="zh-TW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時段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3" name="圓角矩形圖說文字 162"/>
          <p:cNvSpPr/>
          <p:nvPr/>
        </p:nvSpPr>
        <p:spPr>
          <a:xfrm>
            <a:off x="5402045" y="3251201"/>
            <a:ext cx="1900146" cy="965593"/>
          </a:xfrm>
          <a:prstGeom prst="wedgeRoundRectCallout">
            <a:avLst>
              <a:gd name="adj1" fmla="val -98"/>
              <a:gd name="adj2" fmla="val 111602"/>
              <a:gd name="adj3" fmla="val 16667"/>
            </a:avLst>
          </a:prstGeom>
          <a:solidFill>
            <a:srgbClr val="FFFFCC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圍籬外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中正第一分局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負責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41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71544" y="6473089"/>
            <a:ext cx="2057400" cy="365125"/>
          </a:xfrm>
        </p:spPr>
        <p:txBody>
          <a:bodyPr/>
          <a:lstStyle/>
          <a:p>
            <a:fld id="{224B8187-1385-4C67-878A-E5C16BF4E3F1}" type="slidenum">
              <a:rPr lang="zh-TW" altLang="en-US" smtClean="0"/>
              <a:t>2</a:t>
            </a:fld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2477193"/>
            <a:ext cx="9144000" cy="1488382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800" dirty="0"/>
              <a:t>議題一：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r>
              <a:rPr lang="zh-TW" altLang="en-US" sz="2800" dirty="0"/>
              <a:t>市政府提供民間體育賽事等之補助及相關標案或採購案疑義</a:t>
            </a:r>
          </a:p>
        </p:txBody>
      </p:sp>
    </p:spTree>
    <p:extLst>
      <p:ext uri="{BB962C8B-B14F-4D97-AF65-F5344CB8AC3E}">
        <p14:creationId xmlns:p14="http://schemas.microsoft.com/office/powerpoint/2010/main" val="2484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45741" y="1950841"/>
            <a:ext cx="7671782" cy="60529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標題 3"/>
          <p:cNvSpPr txBox="1">
            <a:spLocks/>
          </p:cNvSpPr>
          <p:nvPr/>
        </p:nvSpPr>
        <p:spPr bwMode="auto">
          <a:xfrm>
            <a:off x="7144" y="1"/>
            <a:ext cx="9136856" cy="944880"/>
          </a:xfrm>
          <a:prstGeom prst="rect">
            <a:avLst/>
          </a:prstGeom>
          <a:solidFill>
            <a:srgbClr val="FFE4AF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處置說明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6600" y="2070482"/>
            <a:ext cx="78232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圍籬以內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外交部駐警隊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及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保安警察第六總隊負責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2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01934" y="6492875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B8187-1385-4C67-878A-E5C16BF4E3F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35558" y="1565248"/>
            <a:ext cx="23391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lvl="0">
              <a:defRPr sz="24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外交部權責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5741" y="4331704"/>
            <a:ext cx="7671782" cy="60529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3972" y="4464462"/>
            <a:ext cx="78232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圍籬以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外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本府警察局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中正第一分局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負責</a:t>
            </a: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維安</a:t>
            </a:r>
            <a:r>
              <a:rPr kumimoji="0" lang="zh-TW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35558" y="3946111"/>
            <a:ext cx="23391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 lvl="0">
              <a:defRPr sz="2400" b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警察局權責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997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 bwMode="auto">
          <a:xfrm>
            <a:off x="7144" y="1"/>
            <a:ext cx="9136856" cy="944880"/>
          </a:xfrm>
          <a:prstGeom prst="rect">
            <a:avLst/>
          </a:prstGeom>
          <a:solidFill>
            <a:srgbClr val="FFE4AF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後續偵處情形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7057106" y="64730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B8187-1385-4C67-878A-E5C16BF4E3F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/>
              <a:cs typeface="+mn-cs"/>
            </a:endParaRPr>
          </a:p>
        </p:txBody>
      </p:sp>
      <p:sp>
        <p:nvSpPr>
          <p:cNvPr id="22" name="標題 3"/>
          <p:cNvSpPr txBox="1">
            <a:spLocks/>
          </p:cNvSpPr>
          <p:nvPr/>
        </p:nvSpPr>
        <p:spPr bwMode="auto">
          <a:xfrm>
            <a:off x="405435" y="5065139"/>
            <a:ext cx="1495101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結  語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23433"/>
              </p:ext>
            </p:extLst>
          </p:nvPr>
        </p:nvGraphicFramePr>
        <p:xfrm>
          <a:off x="262467" y="1068408"/>
          <a:ext cx="8635999" cy="55008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9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6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2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日期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狀況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2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外交部官員率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保安警察第六總隊陳警務員於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日前往中正第一分局，製作調查筆錄。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6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外交部政務次長徐斯儉、發言人歐江安持公文至中正第一分局，函文中指稱立法委員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人、本市議員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人及新北市議員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人等，涉妨害公務等情，依法告發。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2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保安警察第六總隊陳警務員接獲臺北地檢署通知，以證人身分前往該署接受偵詢。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0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外交部公眾會科員翁○凱至中正第一分局製作證人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當事人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筆錄。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2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立法委員陳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○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民接獲中正第一分局通知，前往該分局協助調查。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74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23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因外交部已函文中正第一分局提出告發，且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外交部</a:t>
                      </a:r>
                      <a:r>
                        <a:rPr lang="zh-TW" altLang="en-US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翁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科員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已完成證人筆錄，故該分局依刑事訴訟法規定，通知立法委員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人、本市議員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人及新北市議員</a:t>
                      </a:r>
                      <a:r>
                        <a:rPr lang="en-US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20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人，至該分局協助調查。</a:t>
                      </a:r>
                      <a:endParaRPr lang="zh-TW" altLang="en-US" sz="2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342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66897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B8187-1385-4C67-878A-E5C16BF4E3F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手繪多邊形 12"/>
          <p:cNvSpPr/>
          <p:nvPr/>
        </p:nvSpPr>
        <p:spPr>
          <a:xfrm>
            <a:off x="598601" y="1588953"/>
            <a:ext cx="7941752" cy="877021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76200" rIns="76200" bIns="76200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將加強阻材架設，以物理方式，減少警力使用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9060" y="1312334"/>
            <a:ext cx="732591" cy="9059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3"/>
          <p:cNvSpPr txBox="1">
            <a:spLocks/>
          </p:cNvSpPr>
          <p:nvPr/>
        </p:nvSpPr>
        <p:spPr bwMode="auto">
          <a:xfrm>
            <a:off x="7144" y="1"/>
            <a:ext cx="9136856" cy="944880"/>
          </a:xfrm>
          <a:prstGeom prst="rect">
            <a:avLst/>
          </a:prstGeom>
          <a:solidFill>
            <a:srgbClr val="FFE4AF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策進作為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598601" y="3395831"/>
            <a:ext cx="7941752" cy="877021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76200" rIns="76200" bIns="76200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針對陳抗現場，協助各機關加強門禁管制及人員辨識。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59060" y="3172048"/>
            <a:ext cx="732591" cy="905932"/>
          </a:xfrm>
          <a:prstGeom prst="rect">
            <a:avLst/>
          </a:prstGeom>
          <a:solidFill>
            <a:srgbClr val="F79F5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5" name="手繪多邊形 24"/>
          <p:cNvSpPr/>
          <p:nvPr/>
        </p:nvSpPr>
        <p:spPr>
          <a:xfrm>
            <a:off x="598601" y="5255545"/>
            <a:ext cx="7941752" cy="877021"/>
          </a:xfrm>
          <a:custGeom>
            <a:avLst/>
            <a:gdLst>
              <a:gd name="connsiteX0" fmla="*/ 0 w 4465319"/>
              <a:gd name="connsiteY0" fmla="*/ 0 h 1395412"/>
              <a:gd name="connsiteX1" fmla="*/ 4465319 w 4465319"/>
              <a:gd name="connsiteY1" fmla="*/ 0 h 1395412"/>
              <a:gd name="connsiteX2" fmla="*/ 4465319 w 4465319"/>
              <a:gd name="connsiteY2" fmla="*/ 1395412 h 1395412"/>
              <a:gd name="connsiteX3" fmla="*/ 0 w 4465319"/>
              <a:gd name="connsiteY3" fmla="*/ 1395412 h 1395412"/>
              <a:gd name="connsiteX4" fmla="*/ 0 w 4465319"/>
              <a:gd name="connsiteY4" fmla="*/ 0 h 139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319" h="1395412">
                <a:moveTo>
                  <a:pt x="0" y="0"/>
                </a:moveTo>
                <a:lnTo>
                  <a:pt x="4465319" y="0"/>
                </a:lnTo>
                <a:lnTo>
                  <a:pt x="4465319" y="1395412"/>
                </a:lnTo>
                <a:lnTo>
                  <a:pt x="0" y="13954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45159" tIns="76200" rIns="76200" bIns="76200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協調警政署，確認中央政府各部會之維安權責分工。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59060" y="5031762"/>
            <a:ext cx="732591" cy="905932"/>
          </a:xfrm>
          <a:prstGeom prst="rect">
            <a:avLst/>
          </a:prstGeom>
          <a:solidFill>
            <a:srgbClr val="F4771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990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/>
          </p:cNvSpPr>
          <p:nvPr/>
        </p:nvSpPr>
        <p:spPr bwMode="auto">
          <a:xfrm>
            <a:off x="7144" y="1"/>
            <a:ext cx="9136856" cy="944880"/>
          </a:xfrm>
          <a:prstGeom prst="rect">
            <a:avLst/>
          </a:prstGeom>
          <a:solidFill>
            <a:srgbClr val="FFE4AF"/>
          </a:solidFill>
          <a:ln w="25400" algn="ctr">
            <a:solidFill>
              <a:srgbClr val="9933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結語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" name="投影片編號版面配置區 1"/>
          <p:cNvSpPr txBox="1">
            <a:spLocks/>
          </p:cNvSpPr>
          <p:nvPr/>
        </p:nvSpPr>
        <p:spPr>
          <a:xfrm>
            <a:off x="7057106" y="64730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4B8187-1385-4C67-878A-E5C16BF4E3F1}" type="slidenum">
              <a:rPr kumimoji="0" lang="zh-TW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/>
              <a:cs typeface="+mn-cs"/>
            </a:endParaRPr>
          </a:p>
        </p:txBody>
      </p:sp>
      <p:sp>
        <p:nvSpPr>
          <p:cNvPr id="22" name="標題 3"/>
          <p:cNvSpPr txBox="1">
            <a:spLocks/>
          </p:cNvSpPr>
          <p:nvPr/>
        </p:nvSpPr>
        <p:spPr bwMode="auto">
          <a:xfrm>
            <a:off x="405435" y="5065139"/>
            <a:ext cx="1495101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結  語</a:t>
            </a:r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956872" y="1672752"/>
          <a:ext cx="7128934" cy="4072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圓角矩形 1"/>
          <p:cNvSpPr/>
          <p:nvPr/>
        </p:nvSpPr>
        <p:spPr>
          <a:xfrm>
            <a:off x="466395" y="3044190"/>
            <a:ext cx="1949145" cy="1501140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憲法、集會遊行法保障</a:t>
            </a: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人民集會</a:t>
            </a: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及</a:t>
            </a: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言論自由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543318" y="2853690"/>
            <a:ext cx="2093925" cy="1882140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保障人民集會遊行及言論權利，並維護社會安全及交通秩序等公益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893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976687" y="2895601"/>
            <a:ext cx="5167313" cy="8036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5229225" y="2895600"/>
            <a:ext cx="2940844" cy="581025"/>
          </a:xfrm>
        </p:spPr>
        <p:txBody>
          <a:bodyPr rtlCol="0"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TW" altLang="en-US" sz="49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775348"/>
            <a:ext cx="9144000" cy="1202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946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0311" y="64823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CA22-FBF7-4B00-B19F-D13CE5CE6535}" type="slidenum">
              <a:rPr kumimoji="1" lang="zh-TW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6343650" y="1229927"/>
            <a:ext cx="7144" cy="522326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0"/>
            <a:ext cx="9144000" cy="665124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223837" y="0"/>
            <a:ext cx="8524875" cy="632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A5A5A5"/>
              </a:buClr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前言</a:t>
            </a:r>
            <a:r>
              <a:rPr kumimoji="0" lang="zh-TW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　</a:t>
            </a:r>
            <a:endParaRPr kumimoji="0" lang="en-US" altLang="zh-TW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254096162"/>
              </p:ext>
            </p:extLst>
          </p:nvPr>
        </p:nvGraphicFramePr>
        <p:xfrm>
          <a:off x="1043419" y="1787236"/>
          <a:ext cx="7248811" cy="469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043418" y="875776"/>
            <a:ext cx="7248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為推展本市體育風氣，體育局採補助或分攤經費，協助民間體育團體或法人於本市辦理活動。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38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0311" y="64823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CA22-FBF7-4B00-B19F-D13CE5CE6535}" type="slidenum">
              <a:rPr kumimoji="1" lang="zh-TW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11582"/>
            <a:ext cx="9103911" cy="665124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現況說明一、體育局補助體育賽事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情形</a:t>
            </a:r>
            <a:endParaRPr lang="en-US" altLang="zh-TW" sz="2800" dirty="0">
              <a:solidFill>
                <a:srgbClr val="44546A">
                  <a:lumMod val="5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223837" y="0"/>
            <a:ext cx="8524875" cy="632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A5A5A5"/>
              </a:buClr>
              <a:defRPr/>
            </a:pPr>
            <a:endParaRPr kumimoji="0" lang="en-US" altLang="zh-TW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4381" y="1942215"/>
            <a:ext cx="7122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體育</a:t>
            </a:r>
            <a:r>
              <a:rPr lang="zh-TW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局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近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年補助件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數與補助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金額一覽表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214558"/>
              </p:ext>
            </p:extLst>
          </p:nvPr>
        </p:nvGraphicFramePr>
        <p:xfrm>
          <a:off x="804381" y="2626243"/>
          <a:ext cx="7776094" cy="309213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16491">
                  <a:extLst>
                    <a:ext uri="{9D8B030D-6E8A-4147-A177-3AD203B41FA5}">
                      <a16:colId xmlns:a16="http://schemas.microsoft.com/office/drawing/2014/main" val="745817903"/>
                    </a:ext>
                  </a:extLst>
                </a:gridCol>
                <a:gridCol w="2470641">
                  <a:extLst>
                    <a:ext uri="{9D8B030D-6E8A-4147-A177-3AD203B41FA5}">
                      <a16:colId xmlns:a16="http://schemas.microsoft.com/office/drawing/2014/main" val="3805605122"/>
                    </a:ext>
                  </a:extLst>
                </a:gridCol>
                <a:gridCol w="2075339">
                  <a:extLst>
                    <a:ext uri="{9D8B030D-6E8A-4147-A177-3AD203B41FA5}">
                      <a16:colId xmlns:a16="http://schemas.microsoft.com/office/drawing/2014/main" val="452973633"/>
                    </a:ext>
                  </a:extLst>
                </a:gridCol>
                <a:gridCol w="1913623">
                  <a:extLst>
                    <a:ext uri="{9D8B030D-6E8A-4147-A177-3AD203B41FA5}">
                      <a16:colId xmlns:a16="http://schemas.microsoft.com/office/drawing/2014/main" val="2249724610"/>
                    </a:ext>
                  </a:extLst>
                </a:gridCol>
              </a:tblGrid>
              <a:tr h="449357">
                <a:tc>
                  <a:txBody>
                    <a:bodyPr/>
                    <a:lstStyle/>
                    <a:p>
                      <a:pPr marL="304800"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 體 類 型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 請 件 數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8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 助 金 額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981567"/>
                  </a:ext>
                </a:extLst>
              </a:tr>
              <a:tr h="390454">
                <a:tc rowSpan="2"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106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臺北市體育團體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683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,300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5507596"/>
                  </a:ext>
                </a:extLst>
              </a:tr>
              <a:tr h="3904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全國性體育團體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1,054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4,600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14370"/>
                  </a:ext>
                </a:extLst>
              </a:tr>
              <a:tr h="562541">
                <a:tc rowSpan="2"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臺北市體育團體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1,6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7,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249957"/>
                  </a:ext>
                </a:extLst>
              </a:tr>
              <a:tr h="5184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全國性體育團體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1,635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577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716584"/>
                  </a:ext>
                </a:extLst>
              </a:tr>
              <a:tr h="390454">
                <a:tc rowSpan="2"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臺北市體育團體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46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514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925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65492792"/>
                  </a:ext>
                </a:extLst>
              </a:tr>
              <a:tr h="39045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全國性體育團體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437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r>
                        <a:rPr lang="en-US" alt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,834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7235318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04381" y="1098542"/>
            <a:ext cx="67998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補助民間體育團體辦理體育活動辦法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58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0311" y="64823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CA22-FBF7-4B00-B19F-D13CE5CE6535}" type="slidenum">
              <a:rPr kumimoji="1" lang="zh-TW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223837" y="0"/>
            <a:ext cx="8524875" cy="6324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A5A5A5"/>
              </a:buClr>
              <a:defRPr/>
            </a:pPr>
            <a:endParaRPr lang="zh-TW" altLang="en-US" sz="28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rgbClr val="A5A5A5"/>
              </a:buClr>
              <a:defRPr/>
            </a:pPr>
            <a:endParaRPr kumimoji="0" lang="en-US" altLang="zh-TW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599" y="733719"/>
            <a:ext cx="3609294" cy="565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305955"/>
              </p:ext>
            </p:extLst>
          </p:nvPr>
        </p:nvGraphicFramePr>
        <p:xfrm>
          <a:off x="894080" y="3785594"/>
          <a:ext cx="4378961" cy="2465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061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國際賽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分攤總金費</a:t>
                      </a:r>
                      <a:endParaRPr lang="en-US" altLang="zh-TW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70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場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2,480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0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場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4,137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709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場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3,575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endParaRPr lang="zh-TW" altLang="en-US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894079" y="1107673"/>
            <a:ext cx="41809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國際性</a:t>
            </a:r>
            <a:r>
              <a:rPr lang="zh-TW" altLang="zh-TW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運動賽事經費分攤原則及作業程序</a:t>
            </a:r>
            <a:r>
              <a:rPr lang="zh-TW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內部控制標準作業流程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4080" y="2983247"/>
            <a:ext cx="4180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體育局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近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年分攤件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與金額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一覽表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709" y="2833"/>
            <a:ext cx="9144000" cy="665124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現況說明二、體育局分攤經費共同主辦國際體育賽事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情形</a:t>
            </a:r>
            <a:endParaRPr lang="zh-TW" altLang="en-US" sz="28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762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196959" y="1849713"/>
            <a:ext cx="5693758" cy="14994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2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0311" y="64823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CA22-FBF7-4B00-B19F-D13CE5CE6535}" type="slidenum">
              <a:rPr kumimoji="1" lang="zh-TW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96959" y="3713867"/>
            <a:ext cx="5693758" cy="149941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2196959" y="5652026"/>
            <a:ext cx="5693758" cy="109987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428417" y="1904742"/>
            <a:ext cx="5372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「臺北市政府體育局國際性運動賽事經費分攤原則及作業程序」以及「共同辦理國際性及全國性體育活動標準作業流程」，編列專案預算分攤體育賽事，係針對國際總會授權之賽事，並未排除申請單位不得為民間公司，易始公司無不具資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疑慮。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284710" y="1468228"/>
            <a:ext cx="2031325" cy="46166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申請資格說明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284709" y="3544586"/>
            <a:ext cx="2031325" cy="4247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辦理資格說明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284711" y="5439660"/>
            <a:ext cx="2031325" cy="424732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展延結案說明</a:t>
            </a:r>
          </a:p>
        </p:txBody>
      </p:sp>
      <p:sp>
        <p:nvSpPr>
          <p:cNvPr id="2" name="矩形 1"/>
          <p:cNvSpPr/>
          <p:nvPr/>
        </p:nvSpPr>
        <p:spPr>
          <a:xfrm>
            <a:off x="2518405" y="3961985"/>
            <a:ext cx="5372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易始公司申請經費分攤時提供國際職業女子總會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(WTA)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授權香港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顧問公司之信函及香港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顧問公司授權易始公司賽事承辦權利之相關文件，無媒體所載易始公司未取得授權之情形。</a:t>
            </a:r>
          </a:p>
        </p:txBody>
      </p:sp>
      <p:sp>
        <p:nvSpPr>
          <p:cNvPr id="3" name="矩形 2"/>
          <p:cNvSpPr/>
          <p:nvPr/>
        </p:nvSpPr>
        <p:spPr>
          <a:xfrm>
            <a:off x="2380209" y="5980569"/>
            <a:ext cx="5231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體育局依據契約第十二條第六款限易始公司於一周內補相關文件，易始公司於期限內補件改善。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0" y="-652"/>
            <a:ext cx="9144000" cy="1045368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4" name="副標題 2"/>
          <p:cNvSpPr txBox="1">
            <a:spLocks/>
          </p:cNvSpPr>
          <p:nvPr/>
        </p:nvSpPr>
        <p:spPr>
          <a:xfrm>
            <a:off x="1" y="82405"/>
            <a:ext cx="9143999" cy="875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現況說明三、體育局共同主辦 </a:t>
            </a:r>
            <a:r>
              <a:rPr lang="en-US" altLang="zh-TW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WTA TAIWAN OPEN</a:t>
            </a: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endParaRPr lang="en-US" altLang="zh-TW" sz="28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               採購</a:t>
            </a: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疑義說明（一）</a:t>
            </a:r>
          </a:p>
          <a:p>
            <a:pPr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A5A5A5"/>
              </a:buClr>
              <a:defRPr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A5A5A5"/>
              </a:buClr>
              <a:defRPr/>
            </a:pP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0311" y="64823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BCA22-FBF7-4B00-B19F-D13CE5CE6535}" type="slidenum">
              <a:rPr kumimoji="1" lang="zh-TW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6343650" y="1229927"/>
            <a:ext cx="7144" cy="522326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-652"/>
            <a:ext cx="9144000" cy="1045368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91FD247-46FE-4E34-B2A3-13F720941778}"/>
              </a:ext>
            </a:extLst>
          </p:cNvPr>
          <p:cNvSpPr/>
          <p:nvPr/>
        </p:nvSpPr>
        <p:spPr>
          <a:xfrm>
            <a:off x="2191049" y="3521037"/>
            <a:ext cx="6461435" cy="2053722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A1411A3-9550-4344-B491-79AE8483BA8D}"/>
              </a:ext>
            </a:extLst>
          </p:cNvPr>
          <p:cNvSpPr/>
          <p:nvPr/>
        </p:nvSpPr>
        <p:spPr>
          <a:xfrm>
            <a:off x="162822" y="1577432"/>
            <a:ext cx="2028228" cy="16619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50000"/>
              </a:lnSpc>
              <a:defRPr/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辦理成本</a:t>
            </a: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endParaRPr lang="en-US" altLang="zh-TW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TW" altLang="en-US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</a:t>
            </a: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行情疑義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91FD247-46FE-4E34-B2A3-13F720941778}"/>
              </a:ext>
            </a:extLst>
          </p:cNvPr>
          <p:cNvSpPr/>
          <p:nvPr/>
        </p:nvSpPr>
        <p:spPr>
          <a:xfrm>
            <a:off x="2191049" y="1577432"/>
            <a:ext cx="6475537" cy="1661959"/>
          </a:xfrm>
          <a:prstGeom prst="rect">
            <a:avLst/>
          </a:prstGeom>
          <a:noFill/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A1411A3-9550-4344-B491-79AE8483BA8D}"/>
              </a:ext>
            </a:extLst>
          </p:cNvPr>
          <p:cNvSpPr/>
          <p:nvPr/>
        </p:nvSpPr>
        <p:spPr>
          <a:xfrm>
            <a:off x="162822" y="3521472"/>
            <a:ext cx="2028228" cy="20528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zh-TW" altLang="en-US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兩單位收支結算表數字疑義</a:t>
            </a:r>
          </a:p>
        </p:txBody>
      </p:sp>
      <p:sp>
        <p:nvSpPr>
          <p:cNvPr id="2" name="矩形 1"/>
          <p:cNvSpPr/>
          <p:nvPr/>
        </p:nvSpPr>
        <p:spPr>
          <a:xfrm>
            <a:off x="2406753" y="1858643"/>
            <a:ext cx="6015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分攤經費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評估項目為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前次辦理情形、活動規模與性質、參賽國家隊數及人數、提升本市效益及活動計畫完整性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等。且分攤經費不得逾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預算總經費三分之一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。餘尊重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主辦單位規劃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規模。</a:t>
            </a:r>
          </a:p>
        </p:txBody>
      </p:sp>
      <p:sp>
        <p:nvSpPr>
          <p:cNvPr id="3" name="矩形 2"/>
          <p:cNvSpPr/>
          <p:nvPr/>
        </p:nvSpPr>
        <p:spPr>
          <a:xfrm>
            <a:off x="2339766" y="3947733"/>
            <a:ext cx="60829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體育署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表格中收入項目呈現方式不一致，體育署表格中收入欄位無「易始公司自籌款」。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年報體育署表格增加支出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選手獎金稅金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，收入減少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體育署扣款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4" name="副標題 2"/>
          <p:cNvSpPr txBox="1">
            <a:spLocks/>
          </p:cNvSpPr>
          <p:nvPr/>
        </p:nvSpPr>
        <p:spPr>
          <a:xfrm>
            <a:off x="1" y="82405"/>
            <a:ext cx="9143999" cy="875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現況說明三、體育局共同主辦 </a:t>
            </a:r>
            <a:r>
              <a:rPr lang="en-US" altLang="zh-TW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WTA TAIWAN OPEN</a:t>
            </a: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endParaRPr lang="en-US" altLang="zh-TW" sz="28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               採購</a:t>
            </a: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疑義說明</a:t>
            </a:r>
            <a:r>
              <a:rPr lang="zh-TW" altLang="en-US" sz="28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（二）</a:t>
            </a:r>
            <a:endParaRPr lang="zh-TW" altLang="en-US" sz="28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A5A5A5"/>
              </a:buClr>
              <a:defRPr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A5A5A5"/>
              </a:buClr>
              <a:defRPr/>
            </a:pP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83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8187-1385-4C67-878A-E5C16BF4E3F1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-652"/>
            <a:ext cx="9144000" cy="1045368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20386" y="99753"/>
            <a:ext cx="9143999" cy="875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關</a:t>
            </a:r>
            <a:r>
              <a:rPr lang="zh-TW" altLang="en-US" sz="2800" b="1" noProof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注議題一、</a:t>
            </a: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本人</a:t>
            </a:r>
            <a:r>
              <a:rPr lang="zh-TW" altLang="en-US" sz="2800" b="1" noProof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上任後專簽核定分攤</a:t>
            </a:r>
            <a:r>
              <a:rPr lang="zh-TW" altLang="en-US" sz="2800" b="1" noProof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經費或補助</a:t>
            </a:r>
            <a:r>
              <a:rPr lang="zh-TW" altLang="en-US" sz="2800" b="1" noProof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體育</a:t>
            </a:r>
            <a:endParaRPr lang="en-US" altLang="zh-TW" sz="2800" b="1" noProof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                    </a:t>
            </a:r>
            <a:r>
              <a:rPr lang="zh-TW" altLang="en-US" sz="2800" b="1" noProof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賽事案件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A5A5A5"/>
              </a:buClr>
              <a:defRPr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A5A5A5"/>
              </a:buClr>
              <a:defRPr/>
            </a:pP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0" indent="-2286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rgbClr val="A5A5A5"/>
              </a:buClr>
              <a:defRPr/>
            </a:pP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91886" y="2116622"/>
            <a:ext cx="8395063" cy="3454971"/>
            <a:chOff x="2444891" y="1099825"/>
            <a:chExt cx="10775057" cy="3454971"/>
          </a:xfrm>
        </p:grpSpPr>
        <p:sp>
          <p:nvSpPr>
            <p:cNvPr id="13" name="手繪多邊形 12"/>
            <p:cNvSpPr/>
            <p:nvPr/>
          </p:nvSpPr>
          <p:spPr>
            <a:xfrm>
              <a:off x="2630946" y="1301384"/>
              <a:ext cx="10589002" cy="1381796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體育局於本人任內未專簽動支第二預備金分攤經費辦理國際賽事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44891" y="1099825"/>
              <a:ext cx="976788" cy="1465183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2630946" y="2999686"/>
              <a:ext cx="10589002" cy="1555110"/>
            </a:xfrm>
            <a:custGeom>
              <a:avLst/>
              <a:gdLst>
                <a:gd name="connsiteX0" fmla="*/ 0 w 4465319"/>
                <a:gd name="connsiteY0" fmla="*/ 0 h 1395412"/>
                <a:gd name="connsiteX1" fmla="*/ 4465319 w 4465319"/>
                <a:gd name="connsiteY1" fmla="*/ 0 h 1395412"/>
                <a:gd name="connsiteX2" fmla="*/ 4465319 w 4465319"/>
                <a:gd name="connsiteY2" fmla="*/ 1395412 h 1395412"/>
                <a:gd name="connsiteX3" fmla="*/ 0 w 4465319"/>
                <a:gd name="connsiteY3" fmla="*/ 1395412 h 1395412"/>
                <a:gd name="connsiteX4" fmla="*/ 0 w 4465319"/>
                <a:gd name="connsiteY4" fmla="*/ 0 h 139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319" h="1395412">
                  <a:moveTo>
                    <a:pt x="0" y="0"/>
                  </a:moveTo>
                  <a:lnTo>
                    <a:pt x="4465319" y="0"/>
                  </a:lnTo>
                  <a:lnTo>
                    <a:pt x="4465319" y="1395412"/>
                  </a:lnTo>
                  <a:lnTo>
                    <a:pt x="0" y="139541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7030A0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45159" tIns="76200" rIns="76200" bIns="76200" numCol="1" spcCol="1270" anchor="ctr" anchorCtr="0">
              <a:noAutofit/>
            </a:bodyPr>
            <a:lstStyle/>
            <a:p>
              <a:pPr defTabSz="889000">
                <a:lnSpc>
                  <a:spcPct val="150000"/>
                </a:lnSpc>
                <a:spcBef>
                  <a:spcPts val="500"/>
                </a:spcBef>
                <a:spcAft>
                  <a:spcPts val="500"/>
                </a:spcAft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本人上任後指示分攤經費辦理國際賽事應建立標準作業</a:t>
              </a:r>
              <a:r>
                <a:rPr lang="zh-TW" altLang="en-US" sz="20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程序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444891" y="2798126"/>
              <a:ext cx="976788" cy="1465183"/>
            </a:xfrm>
            <a:prstGeom prst="rect">
              <a:avLst/>
            </a:prstGeom>
            <a:solidFill>
              <a:srgbClr val="9966F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5723763"/>
                <a:satOff val="-30078"/>
                <a:lumOff val="-2176"/>
                <a:alphaOff val="0"/>
              </a:schemeClr>
            </a:fillRef>
            <a:effectRef idx="0">
              <a:schemeClr val="accent4">
                <a:tint val="50000"/>
                <a:hueOff val="5723763"/>
                <a:satOff val="-30078"/>
                <a:lumOff val="-21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83516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970311" y="648237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56BCA22-FBF7-4B00-B19F-D13CE5CE6535}" type="slidenum">
              <a:rPr lang="zh-TW" altLang="en-US"/>
              <a:pPr/>
              <a:t>9</a:t>
            </a:fld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6343650" y="1229927"/>
            <a:ext cx="7144" cy="5223262"/>
          </a:xfrm>
          <a:prstGeom prst="line">
            <a:avLst/>
          </a:prstGeom>
          <a:ln w="825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0" y="0"/>
            <a:ext cx="9144000" cy="857762"/>
          </a:xfrm>
          <a:prstGeom prst="rect">
            <a:avLst/>
          </a:prstGeom>
          <a:solidFill>
            <a:srgbClr val="CCCCFF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TW" altLang="en-US" sz="16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2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214075"/>
              </p:ext>
            </p:extLst>
          </p:nvPr>
        </p:nvGraphicFramePr>
        <p:xfrm>
          <a:off x="609599" y="1507451"/>
          <a:ext cx="8226056" cy="4983066"/>
        </p:xfrm>
        <a:graphic>
          <a:graphicData uri="http://schemas.openxmlformats.org/drawingml/2006/table">
            <a:tbl>
              <a:tblPr firstRow="1" firstCol="1" bandRow="1"/>
              <a:tblGrid>
                <a:gridCol w="539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3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b="1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年度</a:t>
                      </a:r>
                      <a:endParaRPr lang="zh-TW" sz="1200" b="1" kern="100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賽事名稱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金額</a:t>
                      </a:r>
                      <a:endParaRPr lang="zh-TW" sz="1200" b="1" kern="100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類型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核銷情形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106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2017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年三太子盃國際男子網球挑戰賽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220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分攤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依契約繳交成果報告書及會計師簽證之收支結算表辦理驗收、本案無扣款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4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2017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年臺北海碩網球公開賽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310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分攤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依契約繳交成果報告書及會計師簽證之收支結算表辦理驗收、無扣款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14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107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107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年美傑仕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OPI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盃全國青少年網球錦標賽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23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7,000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補助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補助項目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: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場地費、印刷費、裁判及工作人員費、無扣款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59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2018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年三太子盃國際男子網球挑戰賽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250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分攤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依契約繳交成果報告書及會計師簽證之收支結算表辦理驗收、本案無扣款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08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2018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年台塑盃國際男子暨女子網球錦標賽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51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補助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補助項目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: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場地費、布置費、印刷、裁判及工作人員費、無扣款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33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2018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年臺北海碩網球公開賽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300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分攤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依契約繳交成果報告書及會計師簽證之收支結算表辦理驗收、無扣款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595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108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108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年美傑仕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OPI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盃全國青少年網球錦標賽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補助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補助項目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: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場地費、印刷費、裁判及工作人員費、無扣款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0903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2019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年三太子盃國際男子網球挑戰賽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250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分攤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依契約繳交成果報告書及會計師簽證之收支結算表辦理驗收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。扣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款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7,000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元，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違約金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7,000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元。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039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2019</a:t>
                      </a: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年台塑盃國際男子暨女子網球錦標賽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100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分攤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依契約繳交成果報告書及會計師簽證之收支結算表辦理驗收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。扣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款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500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元，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違約金</a:t>
                      </a: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4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500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元。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3172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2019</a:t>
                      </a: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年臺北海碩網球公開賽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300</a:t>
                      </a:r>
                      <a:r>
                        <a:rPr lang="zh-TW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萬</a:t>
                      </a:r>
                      <a:r>
                        <a:rPr lang="zh-TW" altLang="en-US" sz="1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元</a:t>
                      </a:r>
                      <a:endParaRPr lang="zh-TW" sz="1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分攤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/>
                        </a:rPr>
                        <a:t>本案尚未驗收</a:t>
                      </a:r>
                    </a:p>
                  </a:txBody>
                  <a:tcPr marL="44851" marR="44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09599" y="1024246"/>
            <a:ext cx="700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案及分攤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案，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金額總計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1,824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-12955"/>
            <a:ext cx="9103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關注議題二、體育局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年至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年分攤經費或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補助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                        中華民國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網球協會案件</a:t>
            </a:r>
          </a:p>
        </p:txBody>
      </p:sp>
    </p:spTree>
    <p:extLst>
      <p:ext uri="{BB962C8B-B14F-4D97-AF65-F5344CB8AC3E}">
        <p14:creationId xmlns:p14="http://schemas.microsoft.com/office/powerpoint/2010/main" val="23356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2710</TotalTime>
  <Words>2534</Words>
  <Application>Microsoft Office PowerPoint</Application>
  <PresentationFormat>如螢幕大小 (4:3)</PresentationFormat>
  <Paragraphs>315</Paragraphs>
  <Slides>24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Arial Unicode MS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1_Office 佈景主題</vt:lpstr>
      <vt:lpstr>臺北市議會第13屆第4次臨時大會專案報告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郭奕欣</dc:creator>
  <cp:lastModifiedBy>高雅雯</cp:lastModifiedBy>
  <cp:revision>317</cp:revision>
  <cp:lastPrinted>2019-12-20T02:04:15Z</cp:lastPrinted>
  <dcterms:created xsi:type="dcterms:W3CDTF">2019-04-26T01:06:45Z</dcterms:created>
  <dcterms:modified xsi:type="dcterms:W3CDTF">2019-12-26T06:25:37Z</dcterms:modified>
</cp:coreProperties>
</file>