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1" r:id="rId14"/>
    <p:sldId id="263" r:id="rId15"/>
    <p:sldId id="272" r:id="rId16"/>
    <p:sldId id="273" r:id="rId17"/>
    <p:sldId id="274" r:id="rId18"/>
    <p:sldId id="278" r:id="rId19"/>
    <p:sldId id="275" r:id="rId20"/>
    <p:sldId id="276" r:id="rId21"/>
    <p:sldId id="277" r:id="rId22"/>
    <p:sldId id="281" r:id="rId23"/>
    <p:sldId id="282" r:id="rId24"/>
    <p:sldId id="283" r:id="rId25"/>
    <p:sldId id="279" r:id="rId26"/>
    <p:sldId id="280"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4A49E5-1A8E-44AB-8DBA-10773955E4E8}" type="datetimeFigureOut">
              <a:rPr lang="zh-TW" altLang="en-US" smtClean="0"/>
              <a:pPr/>
              <a:t>2014/7/1</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E4FA57-2187-4CC9-A7D8-3606949A575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8762E-C193-4F55-B354-A59AE7A96BCE}" type="datetimeFigureOut">
              <a:rPr lang="zh-TW" altLang="en-US" smtClean="0"/>
              <a:pPr/>
              <a:t>2014/7/1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ECA00-CD54-4D06-8CB6-F6E9A9F743A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26</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EECA00-CD54-4D06-8CB6-F6E9A9F743A6}"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7"/>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09D162A-147F-41AF-B19D-7EAA7B8A8877}" type="datetimeFigureOut">
              <a:rPr lang="zh-TW" altLang="en-US" smtClean="0"/>
              <a:pPr/>
              <a:t>2014/7/1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CB66C5B-9750-4010-ACE4-3605FCB42EB3}"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D162A-147F-41AF-B19D-7EAA7B8A8877}" type="datetimeFigureOut">
              <a:rPr lang="zh-TW" altLang="en-US" smtClean="0"/>
              <a:pPr/>
              <a:t>2014/7/1</a:t>
            </a:fld>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66C5B-9750-4010-ACE4-3605FCB42EB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aste.epa.gov.tw/prog/IndexFrame.asp"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764704"/>
            <a:ext cx="7772400" cy="2835747"/>
          </a:xfrm>
        </p:spPr>
        <p:txBody>
          <a:bodyPr>
            <a:normAutofit/>
          </a:bodyPr>
          <a:lstStyle/>
          <a:p>
            <a:r>
              <a:rPr lang="zh-TW" altLang="en-US" sz="6000" b="1" dirty="0" smtClean="0">
                <a:latin typeface="標楷體" pitchFamily="65" charset="-120"/>
                <a:ea typeface="標楷體" pitchFamily="65" charset="-120"/>
              </a:rPr>
              <a:t>營建廢棄物管理簡介</a:t>
            </a:r>
            <a:endParaRPr lang="zh-TW" altLang="en-US" sz="6000" b="1" dirty="0">
              <a:latin typeface="標楷體" pitchFamily="65" charset="-120"/>
              <a:ea typeface="標楷體" pitchFamily="65" charset="-120"/>
            </a:endParaRPr>
          </a:p>
        </p:txBody>
      </p:sp>
      <p:sp>
        <p:nvSpPr>
          <p:cNvPr id="3" name="副標題 2"/>
          <p:cNvSpPr>
            <a:spLocks noGrp="1"/>
          </p:cNvSpPr>
          <p:nvPr>
            <p:ph type="subTitle" idx="1"/>
          </p:nvPr>
        </p:nvSpPr>
        <p:spPr>
          <a:xfrm>
            <a:off x="1371600" y="4509120"/>
            <a:ext cx="6400800" cy="1129680"/>
          </a:xfrm>
        </p:spPr>
        <p:txBody>
          <a:bodyPr>
            <a:normAutofit/>
          </a:bodyPr>
          <a:lstStyle/>
          <a:p>
            <a:r>
              <a:rPr lang="zh-TW" altLang="en-US" sz="2800" b="1" dirty="0" smtClean="0">
                <a:solidFill>
                  <a:schemeClr val="tx1"/>
                </a:solidFill>
                <a:latin typeface="標楷體" pitchFamily="65" charset="-120"/>
                <a:ea typeface="標楷體" pitchFamily="65" charset="-120"/>
              </a:rPr>
              <a:t>報告人：臺北市政府環境保護局第四科</a:t>
            </a:r>
            <a:endParaRPr lang="en-US" altLang="zh-TW" sz="2800" b="1" dirty="0" smtClean="0">
              <a:solidFill>
                <a:schemeClr val="tx1"/>
              </a:solidFill>
              <a:latin typeface="標楷體" pitchFamily="65" charset="-120"/>
              <a:ea typeface="標楷體" pitchFamily="65" charset="-120"/>
            </a:endParaRPr>
          </a:p>
          <a:p>
            <a:r>
              <a:rPr lang="zh-TW" altLang="en-US" sz="2800" b="1" dirty="0" smtClean="0">
                <a:solidFill>
                  <a:schemeClr val="tx1"/>
                </a:solidFill>
                <a:latin typeface="標楷體" pitchFamily="65" charset="-120"/>
                <a:ea typeface="標楷體" pitchFamily="65" charset="-120"/>
              </a:rPr>
              <a:t>日</a:t>
            </a:r>
            <a:r>
              <a:rPr lang="zh-TW" altLang="en-US" sz="2800" b="1" dirty="0">
                <a:solidFill>
                  <a:schemeClr val="tx1"/>
                </a:solidFill>
                <a:latin typeface="標楷體" pitchFamily="65" charset="-120"/>
                <a:ea typeface="標楷體" pitchFamily="65" charset="-120"/>
              </a:rPr>
              <a:t>　</a:t>
            </a:r>
            <a:r>
              <a:rPr lang="zh-TW" altLang="en-US" sz="2800" b="1" dirty="0" smtClean="0">
                <a:solidFill>
                  <a:schemeClr val="tx1"/>
                </a:solidFill>
                <a:latin typeface="標楷體" pitchFamily="65" charset="-120"/>
                <a:ea typeface="標楷體" pitchFamily="65" charset="-120"/>
              </a:rPr>
              <a:t>期：</a:t>
            </a:r>
            <a:r>
              <a:rPr lang="en-US" altLang="zh-TW" sz="2800" b="1" dirty="0" smtClean="0">
                <a:solidFill>
                  <a:schemeClr val="tx1"/>
                </a:solidFill>
                <a:latin typeface="標楷體" pitchFamily="65" charset="-120"/>
                <a:ea typeface="標楷體" pitchFamily="65" charset="-120"/>
              </a:rPr>
              <a:t>103</a:t>
            </a:r>
            <a:r>
              <a:rPr lang="zh-TW" altLang="en-US" sz="2800" b="1" dirty="0" smtClean="0">
                <a:solidFill>
                  <a:schemeClr val="tx1"/>
                </a:solidFill>
                <a:latin typeface="標楷體" pitchFamily="65" charset="-120"/>
                <a:ea typeface="標楷體" pitchFamily="65" charset="-120"/>
              </a:rPr>
              <a:t>年</a:t>
            </a:r>
            <a:r>
              <a:rPr lang="en-US" altLang="zh-TW" sz="2800" b="1" dirty="0" smtClean="0">
                <a:solidFill>
                  <a:schemeClr val="tx1"/>
                </a:solidFill>
                <a:latin typeface="標楷體" pitchFamily="65" charset="-120"/>
                <a:ea typeface="標楷體" pitchFamily="65" charset="-120"/>
              </a:rPr>
              <a:t>07</a:t>
            </a:r>
            <a:r>
              <a:rPr lang="zh-TW" altLang="en-US" sz="2800" b="1" dirty="0">
                <a:solidFill>
                  <a:schemeClr val="tx1"/>
                </a:solidFill>
                <a:latin typeface="標楷體" pitchFamily="65" charset="-120"/>
                <a:ea typeface="標楷體" pitchFamily="65" charset="-120"/>
              </a:rPr>
              <a:t>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lvl="0" algn="ctr">
              <a:spcBef>
                <a:spcPct val="0"/>
              </a:spcBef>
            </a:pPr>
            <a:r>
              <a:rPr lang="zh-TW" altLang="en-US" sz="2800" b="1" dirty="0" smtClean="0">
                <a:latin typeface="標楷體" pitchFamily="65" charset="-120"/>
                <a:ea typeface="標楷體" pitchFamily="65" charset="-120"/>
              </a:rPr>
              <a:t>清理計畫書應填報事項</a:t>
            </a:r>
            <a:endParaRPr lang="en-US" altLang="zh-TW" sz="2800" dirty="0" smtClean="0">
              <a:latin typeface="標楷體" pitchFamily="65" charset="-120"/>
              <a:ea typeface="標楷體" pitchFamily="65" charset="-120"/>
            </a:endParaRPr>
          </a:p>
          <a:p>
            <a:pPr marL="342900" indent="-342900">
              <a:spcBef>
                <a:spcPct val="20000"/>
              </a:spcBef>
              <a:buClr>
                <a:schemeClr val="tx2"/>
              </a:buClr>
            </a:pPr>
            <a:r>
              <a:rPr lang="zh-TW" altLang="en-US" sz="2400" dirty="0" smtClean="0">
                <a:solidFill>
                  <a:srgbClr val="FF0000"/>
                </a:solidFill>
                <a:latin typeface="標楷體" pitchFamily="65" charset="-120"/>
                <a:ea typeface="標楷體" pitchFamily="65" charset="-120"/>
              </a:rPr>
              <a:t>變更：</a:t>
            </a:r>
            <a:r>
              <a:rPr lang="zh-TW" altLang="en-US" sz="2400" b="0" dirty="0" smtClean="0">
                <a:solidFill>
                  <a:schemeClr val="tx1"/>
                </a:solidFill>
                <a:latin typeface="標楷體" pitchFamily="65" charset="-120"/>
                <a:ea typeface="標楷體" pitchFamily="65" charset="-120"/>
              </a:rPr>
              <a:t>與事業廢棄物產生、清理有關事項變更，或</a:t>
            </a:r>
            <a:r>
              <a:rPr lang="zh-TW" altLang="en-US" sz="2400" b="0" u="sng" dirty="0" smtClean="0">
                <a:solidFill>
                  <a:schemeClr val="tx1"/>
                </a:solidFill>
                <a:latin typeface="標楷體" pitchFamily="65" charset="-120"/>
                <a:ea typeface="標楷體" pitchFamily="65" charset="-120"/>
              </a:rPr>
              <a:t>棄物</a:t>
            </a:r>
            <a:endParaRPr lang="en-US" altLang="zh-TW" sz="2400" b="0" u="sng" dirty="0" smtClean="0">
              <a:solidFill>
                <a:schemeClr val="tx1"/>
              </a:solidFill>
              <a:latin typeface="標楷體" pitchFamily="65" charset="-120"/>
              <a:ea typeface="標楷體" pitchFamily="65" charset="-120"/>
            </a:endParaRPr>
          </a:p>
          <a:p>
            <a:pPr marL="342900" indent="-342900">
              <a:spcBef>
                <a:spcPct val="20000"/>
              </a:spcBef>
              <a:buClr>
                <a:schemeClr val="tx2"/>
              </a:buClr>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en-US" sz="2400" b="0" u="sng" dirty="0" smtClean="0">
                <a:solidFill>
                  <a:schemeClr val="tx1"/>
                </a:solidFill>
                <a:latin typeface="標楷體" pitchFamily="65" charset="-120"/>
                <a:ea typeface="標楷體" pitchFamily="65" charset="-120"/>
              </a:rPr>
              <a:t>性質改變或數量增加逾百分之十以上者。</a:t>
            </a:r>
            <a:endParaRPr lang="en-US" altLang="zh-TW" sz="2400" b="0" u="sng" dirty="0" smtClean="0">
              <a:solidFill>
                <a:schemeClr val="tx1"/>
              </a:solidFill>
              <a:latin typeface="標楷體" pitchFamily="65" charset="-120"/>
              <a:ea typeface="標楷體" pitchFamily="65" charset="-120"/>
            </a:endParaRPr>
          </a:p>
          <a:p>
            <a:pPr marL="342900" indent="-342900">
              <a:spcBef>
                <a:spcPct val="20000"/>
              </a:spcBef>
              <a:buClr>
                <a:schemeClr val="tx2"/>
              </a:buClr>
            </a:pPr>
            <a:r>
              <a:rPr lang="zh-TW" altLang="en-US" sz="2400" dirty="0" smtClean="0">
                <a:solidFill>
                  <a:srgbClr val="FF0000"/>
                </a:solidFill>
                <a:latin typeface="標楷體" pitchFamily="65" charset="-120"/>
                <a:ea typeface="標楷體" pitchFamily="65" charset="-120"/>
              </a:rPr>
              <a:t>異動：</a:t>
            </a:r>
            <a:r>
              <a:rPr lang="zh-TW" altLang="en-US" sz="2400" dirty="0" smtClean="0">
                <a:latin typeface="標楷體" pitchFamily="65" charset="-120"/>
                <a:ea typeface="標楷體" pitchFamily="65" charset="-120"/>
              </a:rPr>
              <a:t>事業廢棄物清理計畫書所載基本資料、原物料、</a:t>
            </a:r>
            <a:endParaRPr lang="en-US" altLang="zh-TW" sz="2400" dirty="0" smtClean="0">
              <a:latin typeface="標楷體" pitchFamily="65" charset="-120"/>
              <a:ea typeface="標楷體" pitchFamily="65" charset="-120"/>
            </a:endParaRPr>
          </a:p>
          <a:p>
            <a:pPr marL="342900" indent="-342900">
              <a:spcBef>
                <a:spcPct val="20000"/>
              </a:spcBef>
              <a:buClr>
                <a:schemeClr val="tx2"/>
              </a:buClr>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產品或營運資料異動或產品製造過程、作業流程</a:t>
            </a:r>
            <a:endParaRPr lang="en-US" altLang="zh-TW" sz="2400" dirty="0" smtClean="0">
              <a:latin typeface="標楷體" pitchFamily="65" charset="-120"/>
              <a:ea typeface="標楷體" pitchFamily="65" charset="-120"/>
            </a:endParaRPr>
          </a:p>
          <a:p>
            <a:pPr marL="342900" indent="-342900">
              <a:spcBef>
                <a:spcPct val="20000"/>
              </a:spcBef>
              <a:buClr>
                <a:schemeClr val="tx2"/>
              </a:buClr>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或處理流程新增或改變，而未致廢棄物性質改變</a:t>
            </a:r>
            <a:endParaRPr lang="en-US" altLang="zh-TW" sz="2400" dirty="0" smtClean="0">
              <a:latin typeface="標楷體" pitchFamily="65" charset="-120"/>
              <a:ea typeface="標楷體" pitchFamily="65" charset="-120"/>
            </a:endParaRPr>
          </a:p>
          <a:p>
            <a:pPr marL="342900" indent="-342900">
              <a:spcBef>
                <a:spcPct val="20000"/>
              </a:spcBef>
              <a:buClr>
                <a:schemeClr val="tx2"/>
              </a:buClr>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或數量增加逾百分之十者，應於事實發生後十五</a:t>
            </a:r>
            <a:endParaRPr lang="en-US" altLang="zh-TW" sz="2400" dirty="0" smtClean="0">
              <a:latin typeface="標楷體" pitchFamily="65" charset="-120"/>
              <a:ea typeface="標楷體" pitchFamily="65" charset="-120"/>
            </a:endParaRPr>
          </a:p>
          <a:p>
            <a:pPr marL="342900" indent="-342900">
              <a:spcBef>
                <a:spcPct val="20000"/>
              </a:spcBef>
              <a:buClr>
                <a:schemeClr val="tx2"/>
              </a:buClr>
            </a:pPr>
            <a:r>
              <a:rPr lang="zh-TW" altLang="en-US" sz="2400" dirty="0" smtClean="0">
                <a:latin typeface="標楷體" pitchFamily="65" charset="-120"/>
                <a:ea typeface="標楷體" pitchFamily="65" charset="-120"/>
              </a:rPr>
              <a:t>　　　日內辦理異動；事業廢棄物清理計畫書所載事業</a:t>
            </a:r>
            <a:endParaRPr lang="en-US" altLang="zh-TW" sz="2400" dirty="0" smtClean="0">
              <a:latin typeface="標楷體" pitchFamily="65" charset="-120"/>
              <a:ea typeface="標楷體" pitchFamily="65" charset="-120"/>
            </a:endParaRPr>
          </a:p>
          <a:p>
            <a:pPr marL="342900" indent="-342900">
              <a:spcBef>
                <a:spcPct val="20000"/>
              </a:spcBef>
              <a:buClr>
                <a:schemeClr val="tx2"/>
              </a:buClr>
            </a:pPr>
            <a:r>
              <a:rPr lang="zh-TW" altLang="en-US" sz="2400" dirty="0" smtClean="0">
                <a:latin typeface="標楷體" pitchFamily="65" charset="-120"/>
                <a:ea typeface="標楷體" pitchFamily="65" charset="-120"/>
              </a:rPr>
              <a:t>　　　於遷廠、停（歇）業、宣告破產之廢棄物清理計</a:t>
            </a:r>
            <a:endParaRPr lang="en-US" altLang="zh-TW" sz="2400" dirty="0" smtClean="0">
              <a:latin typeface="標楷體" pitchFamily="65" charset="-120"/>
              <a:ea typeface="標楷體" pitchFamily="65" charset="-120"/>
            </a:endParaRPr>
          </a:p>
          <a:p>
            <a:pPr marL="342900" indent="-342900">
              <a:spcBef>
                <a:spcPct val="20000"/>
              </a:spcBef>
              <a:buClr>
                <a:schemeClr val="tx2"/>
              </a:buClr>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畫，或有害事業廢棄物緊急應變計畫，應於改變</a:t>
            </a:r>
            <a:endParaRPr lang="en-US" altLang="zh-TW" sz="2400" dirty="0" smtClean="0">
              <a:latin typeface="標楷體" pitchFamily="65" charset="-120"/>
              <a:ea typeface="標楷體" pitchFamily="65" charset="-120"/>
            </a:endParaRPr>
          </a:p>
          <a:p>
            <a:pPr marL="342900" indent="-342900">
              <a:spcBef>
                <a:spcPct val="20000"/>
              </a:spcBef>
              <a:buClr>
                <a:schemeClr val="tx2"/>
              </a:buClr>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前辦理異動。</a:t>
            </a:r>
            <a:endParaRPr lang="en-US" altLang="zh-TW" u="sng"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lvl="0" algn="ctr">
              <a:spcBef>
                <a:spcPct val="0"/>
              </a:spcBef>
            </a:pPr>
            <a:r>
              <a:rPr lang="zh-TW" altLang="en-US" sz="2800" b="1" dirty="0" smtClean="0">
                <a:latin typeface="標楷體" pitchFamily="65" charset="-120"/>
                <a:ea typeface="標楷體" pitchFamily="65" charset="-120"/>
              </a:rPr>
              <a:t>網路申報應辦理事項</a:t>
            </a:r>
            <a:endParaRPr lang="en-US" altLang="zh-TW" sz="2800" dirty="0" smtClean="0">
              <a:latin typeface="標楷體" pitchFamily="65" charset="-120"/>
              <a:ea typeface="標楷體" pitchFamily="65" charset="-120"/>
            </a:endParaRPr>
          </a:p>
          <a:p>
            <a:pPr>
              <a:spcBef>
                <a:spcPct val="50000"/>
              </a:spcBef>
            </a:pPr>
            <a:r>
              <a:rPr lang="zh-TW" altLang="en-US" sz="2400" b="0" dirty="0" smtClean="0">
                <a:solidFill>
                  <a:schemeClr val="tx1"/>
                </a:solidFill>
                <a:latin typeface="標楷體" pitchFamily="65" charset="-120"/>
                <a:ea typeface="標楷體" pitchFamily="65" charset="-120"/>
              </a:rPr>
              <a:t>委託或共同清理</a:t>
            </a:r>
            <a:r>
              <a:rPr lang="en-US" altLang="zh-TW" sz="2400" b="0" dirty="0" smtClean="0">
                <a:solidFill>
                  <a:schemeClr val="tx1"/>
                </a:solidFill>
                <a:latin typeface="標楷體" pitchFamily="65" charset="-120"/>
                <a:ea typeface="標楷體" pitchFamily="65" charset="-120"/>
              </a:rPr>
              <a:t>(</a:t>
            </a:r>
            <a:r>
              <a:rPr lang="zh-TW" altLang="en-US" sz="2400" b="0" dirty="0" smtClean="0">
                <a:solidFill>
                  <a:schemeClr val="tx1"/>
                </a:solidFill>
                <a:latin typeface="標楷體" pitchFamily="65" charset="-120"/>
                <a:ea typeface="標楷體" pitchFamily="65" charset="-120"/>
              </a:rPr>
              <a:t>或再利用</a:t>
            </a:r>
            <a:r>
              <a:rPr lang="en-US" altLang="zh-TW" sz="2400" b="0" dirty="0" smtClean="0">
                <a:solidFill>
                  <a:schemeClr val="tx1"/>
                </a:solidFill>
                <a:latin typeface="標楷體" pitchFamily="65" charset="-120"/>
                <a:ea typeface="標楷體" pitchFamily="65" charset="-120"/>
              </a:rPr>
              <a:t>)</a:t>
            </a:r>
            <a:r>
              <a:rPr lang="zh-TW" altLang="en-US" sz="2400" b="0" dirty="0" smtClean="0">
                <a:solidFill>
                  <a:schemeClr val="tx1"/>
                </a:solidFill>
                <a:latin typeface="標楷體" pitchFamily="65" charset="-120"/>
                <a:ea typeface="標楷體" pitchFamily="65" charset="-120"/>
              </a:rPr>
              <a:t>申報：</a:t>
            </a:r>
          </a:p>
          <a:p>
            <a:pPr>
              <a:spcBef>
                <a:spcPct val="50000"/>
              </a:spcBef>
              <a:buFontTx/>
              <a:buChar char="•"/>
            </a:pPr>
            <a:r>
              <a:rPr lang="zh-TW" altLang="en-US" sz="2400" b="0" dirty="0" smtClean="0">
                <a:solidFill>
                  <a:schemeClr val="tx1"/>
                </a:solidFill>
                <a:latin typeface="標楷體" pitchFamily="65" charset="-120"/>
                <a:ea typeface="標楷體" pitchFamily="65" charset="-120"/>
              </a:rPr>
              <a:t>廢棄物交由合格處理業者處理（或再利用業者再利用），應於廢棄物清運出場前上網申報廢棄物委託清理流向等資料，並列印</a:t>
            </a:r>
            <a:r>
              <a:rPr lang="zh-TW" altLang="en-US" sz="2400" b="0" u="sng" dirty="0" smtClean="0">
                <a:solidFill>
                  <a:schemeClr val="tx1"/>
                </a:solidFill>
                <a:latin typeface="標楷體" pitchFamily="65" charset="-120"/>
                <a:ea typeface="標楷體" pitchFamily="65" charset="-120"/>
              </a:rPr>
              <a:t>委託或共同處理遞送</a:t>
            </a:r>
            <a:r>
              <a:rPr lang="zh-TW" altLang="en-US" sz="2400" b="0" dirty="0" smtClean="0">
                <a:solidFill>
                  <a:schemeClr val="tx1"/>
                </a:solidFill>
                <a:latin typeface="標楷體" pitchFamily="65" charset="-120"/>
                <a:ea typeface="標楷體" pitchFamily="65" charset="-120"/>
              </a:rPr>
              <a:t>（或</a:t>
            </a:r>
            <a:r>
              <a:rPr lang="zh-TW" altLang="en-US" sz="2400" b="0" u="sng" dirty="0" smtClean="0">
                <a:solidFill>
                  <a:schemeClr val="tx1"/>
                </a:solidFill>
                <a:latin typeface="標楷體" pitchFamily="65" charset="-120"/>
                <a:ea typeface="標楷體" pitchFamily="65" charset="-120"/>
              </a:rPr>
              <a:t>事業廢棄物再利用管制遞送</a:t>
            </a:r>
            <a:r>
              <a:rPr lang="zh-TW" altLang="en-US" sz="2400" b="0" dirty="0" smtClean="0">
                <a:solidFill>
                  <a:schemeClr val="tx1"/>
                </a:solidFill>
                <a:latin typeface="標楷體" pitchFamily="65" charset="-120"/>
                <a:ea typeface="標楷體" pitchFamily="65" charset="-120"/>
              </a:rPr>
              <a:t>）三聯單，用印後自存一聯，餘二聯隨車運送，做為廢棄物產生源及處理地點之證明文件。</a:t>
            </a:r>
          </a:p>
          <a:p>
            <a:pPr>
              <a:spcBef>
                <a:spcPct val="50000"/>
              </a:spcBef>
              <a:buFontTx/>
              <a:buChar char="•"/>
            </a:pPr>
            <a:r>
              <a:rPr lang="zh-TW" altLang="en-US" sz="2400" b="0" dirty="0" smtClean="0">
                <a:solidFill>
                  <a:schemeClr val="tx1"/>
                </a:solidFill>
                <a:latin typeface="標楷體" pitchFamily="65" charset="-120"/>
                <a:ea typeface="標楷體" pitchFamily="65" charset="-120"/>
              </a:rPr>
              <a:t>前開資料若與實際不符，應自廢棄物清理出場後</a:t>
            </a:r>
            <a:r>
              <a:rPr lang="en-US" altLang="zh-TW" sz="2400" b="0" dirty="0" smtClean="0">
                <a:solidFill>
                  <a:schemeClr val="tx1"/>
                </a:solidFill>
                <a:latin typeface="標楷體" pitchFamily="65" charset="-120"/>
                <a:ea typeface="標楷體" pitchFamily="65" charset="-120"/>
              </a:rPr>
              <a:t>24</a:t>
            </a:r>
            <a:r>
              <a:rPr lang="zh-TW" altLang="en-US" sz="2400" b="0" dirty="0" smtClean="0">
                <a:solidFill>
                  <a:schemeClr val="tx1"/>
                </a:solidFill>
                <a:latin typeface="標楷體" pitchFamily="65" charset="-120"/>
                <a:ea typeface="標楷體" pitchFamily="65" charset="-120"/>
              </a:rPr>
              <a:t>小時內連線補正申報資料，並於</a:t>
            </a:r>
            <a:r>
              <a:rPr lang="zh-TW" altLang="en-US" sz="2400" b="0" u="sng" dirty="0" smtClean="0">
                <a:solidFill>
                  <a:schemeClr val="tx1"/>
                </a:solidFill>
                <a:latin typeface="標楷體" pitchFamily="65" charset="-120"/>
                <a:ea typeface="標楷體" pitchFamily="65" charset="-120"/>
              </a:rPr>
              <a:t>清運</a:t>
            </a:r>
            <a:r>
              <a:rPr lang="en-US" altLang="zh-TW" sz="2400" b="0" u="sng" dirty="0" smtClean="0">
                <a:solidFill>
                  <a:schemeClr val="tx1"/>
                </a:solidFill>
                <a:latin typeface="標楷體" pitchFamily="65" charset="-120"/>
                <a:ea typeface="標楷體" pitchFamily="65" charset="-120"/>
              </a:rPr>
              <a:t>84</a:t>
            </a:r>
            <a:r>
              <a:rPr lang="zh-TW" altLang="en-US" sz="2400" b="0" u="sng" dirty="0" smtClean="0">
                <a:solidFill>
                  <a:schemeClr val="tx1"/>
                </a:solidFill>
                <a:latin typeface="標楷體" pitchFamily="65" charset="-120"/>
                <a:ea typeface="標楷體" pitchFamily="65" charset="-120"/>
              </a:rPr>
              <a:t>小時內上網確認申報聯單內容</a:t>
            </a:r>
            <a:r>
              <a:rPr lang="zh-TW" altLang="en-US" sz="2400" b="0" dirty="0" smtClean="0">
                <a:solidFill>
                  <a:schemeClr val="tx1"/>
                </a:solidFill>
                <a:latin typeface="標楷體" pitchFamily="65" charset="-120"/>
                <a:ea typeface="標楷體" pitchFamily="65" charset="-120"/>
              </a:rPr>
              <a:t>，</a:t>
            </a:r>
            <a:r>
              <a:rPr lang="zh-TW" altLang="en-US" sz="2400" b="0" u="sng" dirty="0" smtClean="0">
                <a:solidFill>
                  <a:schemeClr val="tx1"/>
                </a:solidFill>
                <a:latin typeface="標楷體" pitchFamily="65" charset="-120"/>
                <a:ea typeface="標楷體" pitchFamily="65" charset="-120"/>
              </a:rPr>
              <a:t>於</a:t>
            </a:r>
            <a:r>
              <a:rPr lang="en-US" altLang="zh-TW" sz="2400" b="0" u="sng" dirty="0" smtClean="0">
                <a:solidFill>
                  <a:schemeClr val="tx1"/>
                </a:solidFill>
                <a:latin typeface="標楷體" pitchFamily="65" charset="-120"/>
                <a:ea typeface="標楷體" pitchFamily="65" charset="-120"/>
              </a:rPr>
              <a:t>35</a:t>
            </a:r>
            <a:r>
              <a:rPr lang="zh-TW" altLang="en-US" sz="2400" b="0" u="sng" dirty="0" smtClean="0">
                <a:solidFill>
                  <a:schemeClr val="tx1"/>
                </a:solidFill>
                <a:latin typeface="標楷體" pitchFamily="65" charset="-120"/>
                <a:ea typeface="標楷體" pitchFamily="65" charset="-120"/>
              </a:rPr>
              <a:t>日內連線查詢追蹤清除、處理（再利用）情形</a:t>
            </a:r>
            <a:r>
              <a:rPr lang="zh-TW" altLang="en-US" sz="2400" b="0" dirty="0" smtClean="0">
                <a:solidFill>
                  <a:schemeClr val="tx1"/>
                </a:solidFill>
                <a:latin typeface="標楷體" pitchFamily="65" charset="-120"/>
                <a:ea typeface="標楷體" pitchFamily="65" charset="-120"/>
              </a:rPr>
              <a:t>。</a:t>
            </a:r>
            <a:endParaRPr lang="zh-TW" altLang="en-US" sz="2400" b="0"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lvl="0" algn="ctr">
              <a:spcBef>
                <a:spcPct val="0"/>
              </a:spcBef>
            </a:pPr>
            <a:r>
              <a:rPr lang="zh-TW" altLang="en-US" sz="2800" b="1" dirty="0" smtClean="0">
                <a:latin typeface="標楷體" pitchFamily="65" charset="-120"/>
                <a:ea typeface="標楷體" pitchFamily="65" charset="-120"/>
              </a:rPr>
              <a:t>網路申報應辦理事項</a:t>
            </a:r>
            <a:endParaRPr lang="en-US" altLang="zh-TW" sz="2800" dirty="0" smtClean="0">
              <a:latin typeface="標楷體" pitchFamily="65" charset="-120"/>
              <a:ea typeface="標楷體" pitchFamily="65" charset="-120"/>
            </a:endParaRPr>
          </a:p>
          <a:p>
            <a:pPr>
              <a:spcBef>
                <a:spcPct val="50000"/>
              </a:spcBef>
            </a:pPr>
            <a:r>
              <a:rPr lang="zh-TW" altLang="en-US" sz="2600" b="0" dirty="0" smtClean="0">
                <a:solidFill>
                  <a:schemeClr val="tx1"/>
                </a:solidFill>
                <a:ea typeface="標楷體" pitchFamily="65" charset="-120"/>
              </a:rPr>
              <a:t>廢棄物產出情形申報：</a:t>
            </a:r>
            <a:endParaRPr lang="en-US" altLang="zh-TW" sz="2600" b="0" dirty="0" smtClean="0">
              <a:solidFill>
                <a:schemeClr val="tx1"/>
              </a:solidFill>
              <a:ea typeface="標楷體" pitchFamily="65" charset="-120"/>
            </a:endParaRPr>
          </a:p>
          <a:p>
            <a:pPr>
              <a:spcBef>
                <a:spcPct val="50000"/>
              </a:spcBef>
            </a:pPr>
            <a:r>
              <a:rPr lang="zh-TW" altLang="en-US" sz="2600" b="0" dirty="0" smtClean="0">
                <a:solidFill>
                  <a:schemeClr val="tx1"/>
                </a:solidFill>
                <a:latin typeface="標楷體" pitchFamily="65" charset="-120"/>
                <a:ea typeface="標楷體" pitchFamily="65" charset="-120"/>
              </a:rPr>
              <a:t>應於</a:t>
            </a:r>
            <a:r>
              <a:rPr lang="zh-TW" altLang="en-US" sz="2600" b="0" u="sng" dirty="0" smtClean="0">
                <a:ea typeface="標楷體" pitchFamily="65" charset="-120"/>
              </a:rPr>
              <a:t>每月月底前</a:t>
            </a:r>
            <a:r>
              <a:rPr lang="zh-TW" altLang="en-US" sz="2600" b="0" dirty="0" smtClean="0">
                <a:solidFill>
                  <a:schemeClr val="tx1"/>
                </a:solidFill>
                <a:latin typeface="標楷體" pitchFamily="65" charset="-120"/>
                <a:ea typeface="標楷體" pitchFamily="65" charset="-120"/>
              </a:rPr>
              <a:t>，連線申報</a:t>
            </a:r>
            <a:r>
              <a:rPr lang="zh-TW" altLang="en-US" sz="2600" b="0" u="sng" dirty="0" smtClean="0">
                <a:solidFill>
                  <a:schemeClr val="tx1"/>
                </a:solidFill>
                <a:latin typeface="標楷體" pitchFamily="65" charset="-120"/>
                <a:ea typeface="標楷體" pitchFamily="65" charset="-120"/>
              </a:rPr>
              <a:t>前月營建工程之類別及施工面積</a:t>
            </a:r>
            <a:r>
              <a:rPr lang="zh-TW" altLang="en-US" sz="2600" b="0" dirty="0" smtClean="0">
                <a:solidFill>
                  <a:schemeClr val="tx1"/>
                </a:solidFill>
                <a:latin typeface="標楷體" pitchFamily="65" charset="-120"/>
                <a:ea typeface="標楷體" pitchFamily="65" charset="-120"/>
              </a:rPr>
              <a:t>、</a:t>
            </a:r>
            <a:r>
              <a:rPr lang="zh-TW" altLang="en-US" sz="2600" b="0" u="sng" dirty="0" smtClean="0">
                <a:solidFill>
                  <a:schemeClr val="tx1"/>
                </a:solidFill>
                <a:latin typeface="標楷體" pitchFamily="65" charset="-120"/>
                <a:ea typeface="標楷體" pitchFamily="65" charset="-120"/>
              </a:rPr>
              <a:t>工程產生土方種類及載運量輸入</a:t>
            </a:r>
            <a:r>
              <a:rPr lang="zh-TW" altLang="en-US" sz="2600" b="0" dirty="0" smtClean="0">
                <a:solidFill>
                  <a:schemeClr val="tx1"/>
                </a:solidFill>
                <a:latin typeface="標楷體" pitchFamily="65" charset="-120"/>
                <a:ea typeface="標楷體" pitchFamily="65" charset="-120"/>
              </a:rPr>
              <a:t>、</a:t>
            </a:r>
            <a:r>
              <a:rPr lang="zh-TW" altLang="en-US" sz="2600" b="0" u="sng" dirty="0" smtClean="0">
                <a:solidFill>
                  <a:schemeClr val="tx1"/>
                </a:solidFill>
                <a:latin typeface="標楷體" pitchFamily="65" charset="-120"/>
                <a:ea typeface="標楷體" pitchFamily="65" charset="-120"/>
              </a:rPr>
              <a:t>事業廢棄物產出種類及數量</a:t>
            </a:r>
            <a:r>
              <a:rPr lang="zh-TW" altLang="en-US" sz="2600" b="0" dirty="0" smtClean="0">
                <a:solidFill>
                  <a:schemeClr val="tx1"/>
                </a:solidFill>
                <a:latin typeface="標楷體" pitchFamily="65" charset="-120"/>
                <a:ea typeface="標楷體" pitchFamily="65" charset="-120"/>
              </a:rPr>
              <a:t>等資料，</a:t>
            </a:r>
            <a:r>
              <a:rPr lang="zh-TW" altLang="en-US" sz="2600" b="0" u="sng" dirty="0" smtClean="0">
                <a:solidFill>
                  <a:schemeClr val="tx1"/>
                </a:solidFill>
                <a:latin typeface="標楷體" pitchFamily="65" charset="-120"/>
                <a:ea typeface="標楷體" pitchFamily="65" charset="-120"/>
              </a:rPr>
              <a:t>如無廢棄物產出時或尚未動工亦應連線申報無產出廢棄物狀況</a:t>
            </a:r>
            <a:r>
              <a:rPr lang="zh-TW" altLang="en-US" sz="2600" b="0" dirty="0" smtClean="0">
                <a:solidFill>
                  <a:schemeClr val="tx1"/>
                </a:solidFill>
                <a:latin typeface="標楷體" pitchFamily="65" charset="-120"/>
                <a:ea typeface="標楷體" pitchFamily="65" charset="-120"/>
              </a:rPr>
              <a:t>。</a:t>
            </a:r>
            <a:endParaRPr lang="en-US" altLang="zh-TW" sz="2600" b="0" dirty="0" smtClean="0">
              <a:solidFill>
                <a:schemeClr val="tx1"/>
              </a:solidFill>
              <a:latin typeface="標楷體" pitchFamily="65" charset="-120"/>
              <a:ea typeface="標楷體" pitchFamily="65" charset="-120"/>
            </a:endParaRPr>
          </a:p>
          <a:p>
            <a:pPr>
              <a:spcBef>
                <a:spcPts val="1680"/>
              </a:spcBef>
              <a:buFontTx/>
              <a:buNone/>
            </a:pPr>
            <a:r>
              <a:rPr lang="zh-TW" altLang="en-US" sz="2600" dirty="0" smtClean="0">
                <a:ea typeface="標楷體" pitchFamily="65" charset="-120"/>
              </a:rPr>
              <a:t>廢棄物貯存情形申報：</a:t>
            </a:r>
          </a:p>
          <a:p>
            <a:pPr>
              <a:spcBef>
                <a:spcPts val="1680"/>
              </a:spcBef>
            </a:pPr>
            <a:r>
              <a:rPr lang="zh-TW" altLang="en-US" sz="2600" dirty="0" smtClean="0">
                <a:latin typeface="標楷體" pitchFamily="65" charset="-120"/>
                <a:ea typeface="標楷體" pitchFamily="65" charset="-120"/>
              </a:rPr>
              <a:t>應於</a:t>
            </a:r>
            <a:r>
              <a:rPr lang="zh-TW" altLang="en-US" sz="2600" u="sng" dirty="0" smtClean="0">
                <a:latin typeface="標楷體" pitchFamily="65" charset="-120"/>
                <a:ea typeface="標楷體" pitchFamily="65" charset="-120"/>
              </a:rPr>
              <a:t>每月五日前</a:t>
            </a:r>
            <a:r>
              <a:rPr lang="zh-TW" altLang="en-US" sz="2600" dirty="0" smtClean="0">
                <a:latin typeface="標楷體" pitchFamily="65" charset="-120"/>
                <a:ea typeface="標楷體" pitchFamily="65" charset="-120"/>
              </a:rPr>
              <a:t>連線申報其前月月底廢棄物貯存於廠內之貯存情形資料。</a:t>
            </a:r>
            <a:endParaRPr lang="en-US" altLang="zh-TW" sz="2600" b="0" dirty="0" smtClean="0">
              <a:solidFill>
                <a:schemeClr val="tx1"/>
              </a:solidFill>
              <a:latin typeface="標楷體" pitchFamily="65" charset="-120"/>
              <a:ea typeface="標楷體" pitchFamily="65" charset="-120"/>
            </a:endParaRPr>
          </a:p>
          <a:p>
            <a:pPr>
              <a:spcBef>
                <a:spcPct val="50000"/>
              </a:spcBef>
            </a:pPr>
            <a:endParaRPr lang="zh-TW" altLang="en-US" sz="2800" b="0"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lvl="0" algn="ctr">
              <a:spcBef>
                <a:spcPct val="0"/>
              </a:spcBef>
            </a:pPr>
            <a:r>
              <a:rPr lang="zh-TW" altLang="en-US" sz="2800" b="1" dirty="0" smtClean="0">
                <a:latin typeface="標楷體" pitchFamily="65" charset="-120"/>
                <a:ea typeface="標楷體" pitchFamily="65" charset="-120"/>
              </a:rPr>
              <a:t>申請解除列管</a:t>
            </a:r>
            <a:endParaRPr lang="en-US" altLang="zh-TW" sz="2800" dirty="0" smtClean="0">
              <a:latin typeface="標楷體" pitchFamily="65" charset="-120"/>
              <a:ea typeface="標楷體" pitchFamily="65" charset="-120"/>
            </a:endParaRPr>
          </a:p>
          <a:p>
            <a:pPr>
              <a:lnSpc>
                <a:spcPct val="80000"/>
              </a:lnSpc>
              <a:buFontTx/>
              <a:buNone/>
            </a:pPr>
            <a:r>
              <a:rPr lang="zh-TW" altLang="en-US" sz="2000" b="1" dirty="0" smtClean="0">
                <a:solidFill>
                  <a:srgbClr val="FF0000"/>
                </a:solidFill>
                <a:latin typeface="標楷體" pitchFamily="65" charset="-120"/>
                <a:ea typeface="標楷體" pitchFamily="65" charset="-120"/>
              </a:rPr>
              <a:t>毋須上網申報項目：</a:t>
            </a:r>
          </a:p>
          <a:p>
            <a:pPr>
              <a:lnSpc>
                <a:spcPct val="80000"/>
              </a:lnSpc>
            </a:pPr>
            <a:r>
              <a:rPr lang="zh-TW" altLang="en-US" sz="2000" dirty="0" smtClean="0">
                <a:latin typeface="標楷體" pitchFamily="65" charset="-120"/>
                <a:ea typeface="標楷體" pitchFamily="65" charset="-120"/>
              </a:rPr>
              <a:t>＊屬規定之應回收廢棄物，且納入環保署資源回收管理基金管理委</a:t>
            </a:r>
            <a:endParaRPr lang="en-US" altLang="zh-TW" sz="2000" dirty="0" smtClean="0">
              <a:latin typeface="標楷體" pitchFamily="65" charset="-120"/>
              <a:ea typeface="標楷體" pitchFamily="65" charset="-120"/>
            </a:endParaRPr>
          </a:p>
          <a:p>
            <a:pPr>
              <a:lnSpc>
                <a:spcPct val="80000"/>
              </a:lnSpc>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員會認證補貼者。</a:t>
            </a:r>
            <a:endParaRPr lang="en-US" altLang="zh-TW" sz="2000" dirty="0" smtClean="0">
              <a:latin typeface="標楷體" pitchFamily="65" charset="-120"/>
              <a:ea typeface="標楷體" pitchFamily="65" charset="-120"/>
            </a:endParaRPr>
          </a:p>
          <a:p>
            <a:pPr>
              <a:lnSpc>
                <a:spcPct val="80000"/>
              </a:lnSpc>
            </a:pPr>
            <a:r>
              <a:rPr lang="zh-TW" altLang="en-US" sz="2000" dirty="0" smtClean="0">
                <a:latin typeface="標楷體" pitchFamily="65" charset="-120"/>
                <a:ea typeface="標楷體" pitchFamily="65" charset="-120"/>
              </a:rPr>
              <a:t>＊員工生活性廢棄物︰指員工辦公室生活中所產出之垃圾。</a:t>
            </a:r>
          </a:p>
          <a:p>
            <a:pPr>
              <a:lnSpc>
                <a:spcPct val="80000"/>
              </a:lnSpc>
            </a:pPr>
            <a:r>
              <a:rPr lang="zh-TW" altLang="en-US" sz="2000" dirty="0" smtClean="0">
                <a:latin typeface="標楷體" pitchFamily="65" charset="-120"/>
                <a:ea typeface="標楷體" pitchFamily="65" charset="-120"/>
              </a:rPr>
              <a:t>＊僅產出「廢鐵」、「廢紙」、「廢單一金屬料(銅、鋅、鋁、錫)」、「廚餘」、「瀝青混凝土」。</a:t>
            </a:r>
          </a:p>
          <a:p>
            <a:pPr>
              <a:lnSpc>
                <a:spcPct val="80000"/>
              </a:lnSpc>
            </a:pPr>
            <a:r>
              <a:rPr lang="zh-TW" altLang="en-US" sz="2000" dirty="0" smtClean="0">
                <a:latin typeface="標楷體" pitchFamily="65" charset="-120"/>
                <a:ea typeface="標楷體" pitchFamily="65" charset="-120"/>
              </a:rPr>
              <a:t>＊僅依廢清法第</a:t>
            </a:r>
            <a:r>
              <a:rPr lang="en-US" altLang="zh-TW" sz="2000" dirty="0" smtClean="0">
                <a:latin typeface="標楷體" pitchFamily="65" charset="-120"/>
                <a:ea typeface="標楷體" pitchFamily="65" charset="-120"/>
              </a:rPr>
              <a:t>39</a:t>
            </a:r>
            <a:r>
              <a:rPr lang="zh-TW" altLang="en-US" sz="2000" dirty="0" smtClean="0">
                <a:latin typeface="標楷體" pitchFamily="65" charset="-120"/>
                <a:ea typeface="標楷體" pitchFamily="65" charset="-120"/>
              </a:rPr>
              <a:t>條規定所公告之管理方式進行再利用之「廢塑膠</a:t>
            </a:r>
            <a:endParaRPr lang="en-US" altLang="zh-TW" sz="2000" dirty="0" smtClean="0">
              <a:latin typeface="標楷體" pitchFamily="65" charset="-120"/>
              <a:ea typeface="標楷體" pitchFamily="65" charset="-120"/>
            </a:endParaRPr>
          </a:p>
          <a:p>
            <a:pPr>
              <a:lnSpc>
                <a:spcPct val="80000"/>
              </a:lnSpc>
            </a:pPr>
            <a:r>
              <a:rPr lang="zh-TW" altLang="en-US" sz="2000" dirty="0" smtClean="0">
                <a:latin typeface="標楷體" pitchFamily="65" charset="-120"/>
                <a:ea typeface="標楷體" pitchFamily="65" charset="-120"/>
              </a:rPr>
              <a:t>　(容器)」、「廢玻璃(瓶、屑)」。</a:t>
            </a:r>
          </a:p>
          <a:p>
            <a:pPr>
              <a:lnSpc>
                <a:spcPct val="80000"/>
              </a:lnSpc>
            </a:pPr>
            <a:r>
              <a:rPr lang="zh-TW" altLang="en-US" sz="2000" dirty="0" smtClean="0">
                <a:latin typeface="標楷體" pitchFamily="65" charset="-120"/>
                <a:ea typeface="標楷體" pitchFamily="65" charset="-120"/>
              </a:rPr>
              <a:t>＊經中央主管機關會商目的事業主管機關公告屬產業用料需求之事</a:t>
            </a:r>
            <a:endParaRPr lang="en-US" altLang="zh-TW" sz="2000" dirty="0" smtClean="0">
              <a:latin typeface="標楷體" pitchFamily="65" charset="-120"/>
              <a:ea typeface="標楷體" pitchFamily="65" charset="-120"/>
            </a:endParaRPr>
          </a:p>
          <a:p>
            <a:pPr>
              <a:lnSpc>
                <a:spcPct val="80000"/>
              </a:lnSpc>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業廢棄物。</a:t>
            </a:r>
            <a:endParaRPr lang="en-US" altLang="zh-TW" sz="2000" dirty="0" smtClean="0">
              <a:latin typeface="標楷體" pitchFamily="65" charset="-120"/>
              <a:ea typeface="標楷體" pitchFamily="65" charset="-120"/>
            </a:endParaRPr>
          </a:p>
          <a:p>
            <a:pPr>
              <a:lnSpc>
                <a:spcPct val="80000"/>
              </a:lnSpc>
            </a:pPr>
            <a:r>
              <a:rPr lang="zh-TW" altLang="en-US" sz="2000" dirty="0" smtClean="0">
                <a:latin typeface="標楷體" pitchFamily="65" charset="-120"/>
                <a:ea typeface="標楷體" pitchFamily="65" charset="-120"/>
              </a:rPr>
              <a:t>＊工程完工，無產出事業廢棄物。</a:t>
            </a:r>
          </a:p>
          <a:p>
            <a:pPr>
              <a:lnSpc>
                <a:spcPct val="80000"/>
              </a:lnSpc>
              <a:buFontTx/>
              <a:buNone/>
            </a:pPr>
            <a:r>
              <a:rPr lang="zh-TW" altLang="en-US" sz="2000" b="1" dirty="0" smtClean="0">
                <a:solidFill>
                  <a:srgbClr val="FF0000"/>
                </a:solidFill>
                <a:latin typeface="標楷體" pitchFamily="65" charset="-120"/>
                <a:ea typeface="標楷體" pitchFamily="65" charset="-120"/>
              </a:rPr>
              <a:t>申請解除列管程序：</a:t>
            </a:r>
          </a:p>
          <a:p>
            <a:pPr>
              <a:lnSpc>
                <a:spcPct val="80000"/>
              </a:lnSpc>
            </a:pPr>
            <a:r>
              <a:rPr lang="zh-TW" altLang="en-US" sz="2000" dirty="0" smtClean="0">
                <a:latin typeface="標楷體" pitchFamily="65" charset="-120"/>
                <a:ea typeface="標楷體" pitchFamily="65" charset="-120"/>
              </a:rPr>
              <a:t>至環保署申報系統網站申報區之基線資料介面套印解除列管判定表連同相關證明文件（如無產出事業廢棄物證明、完工證明等）送地方主管機關申請解除列管，辦理後統一發文通知是否同意解列。</a:t>
            </a:r>
            <a:endParaRPr lang="zh-TW" altLang="en-US"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altLang="zh-TW" sz="2600" dirty="0" smtClean="0">
              <a:latin typeface="標楷體" pitchFamily="65" charset="-120"/>
              <a:ea typeface="標楷體" pitchFamily="65" charset="-120"/>
              <a:cs typeface="+mj-cs"/>
            </a:endParaRPr>
          </a:p>
          <a:p>
            <a:pPr lvl="0">
              <a:spcBef>
                <a:spcPct val="0"/>
              </a:spcBef>
            </a:pPr>
            <a:r>
              <a:rPr lang="zh-TW" altLang="en-US" sz="1900" dirty="0" smtClean="0">
                <a:latin typeface="標楷體" pitchFamily="65" charset="-120"/>
                <a:ea typeface="標楷體" pitchFamily="65" charset="-120"/>
              </a:rPr>
              <a:t>三、中央主管機關指定公告之事業廢棄物清運機具，應依中央主管機關所定之規格，裝置即時追蹤系統並維持正常運作。</a:t>
            </a:r>
            <a:r>
              <a:rPr lang="en-US" altLang="zh-TW" sz="1900" dirty="0" smtClean="0">
                <a:latin typeface="標楷體" pitchFamily="65" charset="-120"/>
                <a:ea typeface="標楷體" pitchFamily="65" charset="-120"/>
              </a:rPr>
              <a:t>【</a:t>
            </a:r>
            <a:r>
              <a:rPr lang="zh-TW" altLang="en-US" sz="1900" dirty="0" smtClean="0">
                <a:latin typeface="標楷體" pitchFamily="65" charset="-120"/>
                <a:ea typeface="標楷體" pitchFamily="65" charset="-120"/>
              </a:rPr>
              <a:t>應裝置即時追蹤系統之清運機具及其規定（</a:t>
            </a:r>
            <a:r>
              <a:rPr lang="en-US" altLang="zh-TW" sz="1900" dirty="0" smtClean="0">
                <a:latin typeface="標楷體" pitchFamily="65" charset="-120"/>
                <a:ea typeface="標楷體" pitchFamily="65" charset="-120"/>
              </a:rPr>
              <a:t>102.06.10.</a:t>
            </a:r>
            <a:r>
              <a:rPr lang="zh-TW" altLang="en-US" sz="1900" dirty="0" smtClean="0">
                <a:latin typeface="標楷體" pitchFamily="65" charset="-120"/>
                <a:ea typeface="標楷體" pitchFamily="65" charset="-120"/>
              </a:rPr>
              <a:t>修正）</a:t>
            </a:r>
            <a:r>
              <a:rPr lang="en-US" altLang="zh-TW" sz="1900" dirty="0" smtClean="0">
                <a:latin typeface="標楷體" pitchFamily="65" charset="-120"/>
                <a:ea typeface="標楷體" pitchFamily="65" charset="-120"/>
              </a:rPr>
              <a:t>】</a:t>
            </a:r>
          </a:p>
          <a:p>
            <a:r>
              <a:rPr lang="zh-TW" altLang="zh-TW" sz="2000" u="sng" dirty="0" smtClean="0">
                <a:latin typeface="標楷體" pitchFamily="65" charset="-120"/>
                <a:ea typeface="標楷體" pitchFamily="65" charset="-120"/>
              </a:rPr>
              <a:t>清運機具應裝置系統之廢棄物種類或名稱</a:t>
            </a:r>
            <a:r>
              <a:rPr lang="en-US" altLang="zh-TW" sz="2000" u="sng"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1</a:t>
            </a:r>
            <a:r>
              <a:rPr lang="zh-TW" altLang="zh-TW" dirty="0" smtClean="0">
                <a:latin typeface="標楷體" pitchFamily="65" charset="-120"/>
                <a:ea typeface="標楷體" pitchFamily="65" charset="-120"/>
              </a:rPr>
              <a:t>有害事業廢棄物</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zh-TW" dirty="0" smtClean="0">
                <a:latin typeface="標楷體" pitchFamily="65" charset="-120"/>
                <a:ea typeface="標楷體" pitchFamily="65" charset="-120"/>
              </a:rPr>
              <a:t>非有害顯影液</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zh-TW" dirty="0" smtClean="0">
                <a:latin typeface="標楷體" pitchFamily="65" charset="-120"/>
                <a:ea typeface="標楷體" pitchFamily="65" charset="-120"/>
              </a:rPr>
              <a:t>非有害廢鹼</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zh-TW" dirty="0" smtClean="0">
                <a:latin typeface="標楷體" pitchFamily="65" charset="-120"/>
                <a:ea typeface="標楷體" pitchFamily="65" charset="-120"/>
              </a:rPr>
              <a:t>非有害廢酸</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5</a:t>
            </a:r>
            <a:r>
              <a:rPr lang="zh-TW" altLang="zh-TW" dirty="0" smtClean="0">
                <a:latin typeface="標楷體" pitchFamily="65" charset="-120"/>
                <a:ea typeface="標楷體" pitchFamily="65" charset="-120"/>
              </a:rPr>
              <a:t>非有害有機廢液或廢溶劑</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a:t>
            </a:r>
            <a:r>
              <a:rPr lang="zh-TW" altLang="zh-TW" dirty="0" smtClean="0">
                <a:latin typeface="標楷體" pitchFamily="65" charset="-120"/>
                <a:ea typeface="標楷體" pitchFamily="65" charset="-120"/>
              </a:rPr>
              <a:t>非有害廢液</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7</a:t>
            </a:r>
            <a:r>
              <a:rPr lang="zh-TW" altLang="zh-TW" dirty="0" smtClean="0">
                <a:latin typeface="標楷體" pitchFamily="65" charset="-120"/>
                <a:ea typeface="標楷體" pitchFamily="65" charset="-120"/>
              </a:rPr>
              <a:t>非有害油泥</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a:t>
            </a:r>
            <a:r>
              <a:rPr lang="zh-TW" altLang="zh-TW" dirty="0" smtClean="0">
                <a:latin typeface="標楷體" pitchFamily="65" charset="-120"/>
                <a:ea typeface="標楷體" pitchFamily="65" charset="-120"/>
              </a:rPr>
              <a:t>焚化爐灰渣</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a:t>
            </a:r>
            <a:r>
              <a:rPr lang="zh-TW" altLang="zh-TW" dirty="0" smtClean="0">
                <a:latin typeface="標楷體" pitchFamily="65" charset="-120"/>
                <a:ea typeface="標楷體" pitchFamily="65" charset="-120"/>
              </a:rPr>
              <a:t>有機性污泥</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a:t>
            </a:r>
            <a:r>
              <a:rPr lang="zh-TW" altLang="zh-TW" dirty="0" smtClean="0">
                <a:latin typeface="標楷體" pitchFamily="65" charset="-120"/>
                <a:ea typeface="標楷體" pitchFamily="65" charset="-120"/>
              </a:rPr>
              <a:t>無機性污泥</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a:t>
            </a:r>
            <a:r>
              <a:rPr lang="zh-TW" altLang="zh-TW" dirty="0" smtClean="0">
                <a:latin typeface="標楷體" pitchFamily="65" charset="-120"/>
                <a:ea typeface="標楷體" pitchFamily="65" charset="-120"/>
              </a:rPr>
              <a:t>污泥混合物</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a:t>
            </a:r>
            <a:r>
              <a:rPr lang="zh-TW" altLang="zh-TW" dirty="0" smtClean="0">
                <a:latin typeface="標楷體" pitchFamily="65" charset="-120"/>
                <a:ea typeface="標楷體" pitchFamily="65" charset="-120"/>
              </a:rPr>
              <a:t>漿紙污泥</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zh-TW" dirty="0" smtClean="0">
                <a:latin typeface="標楷體" pitchFamily="65" charset="-120"/>
                <a:ea typeface="標楷體" pitchFamily="65" charset="-120"/>
              </a:rPr>
              <a:t>斃死畜禽或畜禽屠宰下腳料</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14</a:t>
            </a:r>
            <a:r>
              <a:rPr lang="zh-TW" altLang="zh-TW" dirty="0" smtClean="0">
                <a:latin typeface="標楷體" pitchFamily="65" charset="-120"/>
                <a:ea typeface="標楷體" pitchFamily="65" charset="-120"/>
              </a:rPr>
              <a:t>非有害廢集塵灰或其混合物</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a:t>
            </a:r>
            <a:r>
              <a:rPr lang="zh-TW" altLang="zh-TW" dirty="0" smtClean="0">
                <a:latin typeface="標楷體" pitchFamily="65" charset="-120"/>
                <a:ea typeface="標楷體" pitchFamily="65" charset="-120"/>
              </a:rPr>
              <a:t>爐渣</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16</a:t>
            </a:r>
            <a:r>
              <a:rPr lang="zh-TW" altLang="zh-TW" dirty="0" smtClean="0">
                <a:latin typeface="標楷體" pitchFamily="65" charset="-120"/>
                <a:ea typeface="標楷體" pitchFamily="65" charset="-120"/>
              </a:rPr>
              <a:t>重油灰渣</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17</a:t>
            </a:r>
            <a:r>
              <a:rPr lang="zh-TW" altLang="zh-TW" dirty="0" smtClean="0">
                <a:latin typeface="標楷體" pitchFamily="65" charset="-120"/>
                <a:ea typeface="標楷體" pitchFamily="65" charset="-120"/>
              </a:rPr>
              <a:t>一般性飛灰或底渣混合物</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18</a:t>
            </a:r>
            <a:r>
              <a:rPr lang="zh-TW" altLang="zh-TW" dirty="0" smtClean="0">
                <a:latin typeface="標楷體" pitchFamily="65" charset="-120"/>
                <a:ea typeface="標楷體" pitchFamily="65" charset="-120"/>
              </a:rPr>
              <a:t>金屬冶煉爐渣（含原煉鋼出渣）</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19</a:t>
            </a:r>
            <a:r>
              <a:rPr lang="zh-TW" altLang="zh-TW" dirty="0" smtClean="0">
                <a:latin typeface="標楷體" pitchFamily="65" charset="-120"/>
                <a:ea typeface="標楷體" pitchFamily="65" charset="-120"/>
              </a:rPr>
              <a:t>非有害礦渣</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zh-TW" dirty="0" smtClean="0">
                <a:latin typeface="標楷體" pitchFamily="65" charset="-120"/>
                <a:ea typeface="標楷體" pitchFamily="65" charset="-120"/>
              </a:rPr>
              <a:t>不良礦石</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21</a:t>
            </a:r>
            <a:r>
              <a:rPr lang="zh-TW" altLang="zh-TW" dirty="0" smtClean="0">
                <a:latin typeface="標楷體" pitchFamily="65" charset="-120"/>
                <a:ea typeface="標楷體" pitchFamily="65" charset="-120"/>
              </a:rPr>
              <a:t>金屬冶煉爐石</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22</a:t>
            </a:r>
            <a:r>
              <a:rPr lang="zh-TW" altLang="zh-TW" dirty="0" smtClean="0">
                <a:latin typeface="標楷體" pitchFamily="65" charset="-120"/>
                <a:ea typeface="標楷體" pitchFamily="65" charset="-120"/>
              </a:rPr>
              <a:t>爐石</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碴</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或礦渣混合物</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23</a:t>
            </a:r>
            <a:r>
              <a:rPr lang="zh-TW" altLang="zh-TW" dirty="0" smtClean="0">
                <a:latin typeface="標楷體" pitchFamily="65" charset="-120"/>
                <a:ea typeface="標楷體" pitchFamily="65" charset="-120"/>
              </a:rPr>
              <a:t>廢耐火材</a:t>
            </a:r>
            <a:r>
              <a:rPr lang="zh-TW" altLang="en-US"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24</a:t>
            </a:r>
            <a:r>
              <a:rPr lang="zh-TW" altLang="zh-TW" dirty="0" smtClean="0">
                <a:solidFill>
                  <a:srgbClr val="FF0000"/>
                </a:solidFill>
                <a:latin typeface="標楷體" pitchFamily="65" charset="-120"/>
                <a:ea typeface="標楷體" pitchFamily="65" charset="-120"/>
              </a:rPr>
              <a:t>土木或建築廢棄物混合物</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廢棄物代碼</a:t>
            </a:r>
            <a:r>
              <a:rPr lang="en-US" altLang="zh-TW" dirty="0" smtClean="0">
                <a:solidFill>
                  <a:srgbClr val="FF0000"/>
                </a:solidFill>
                <a:latin typeface="標楷體" pitchFamily="65" charset="-120"/>
                <a:ea typeface="標楷體" pitchFamily="65" charset="-120"/>
              </a:rPr>
              <a:t>D-0599)</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zh-TW" dirty="0" smtClean="0">
                <a:latin typeface="標楷體" pitchFamily="65" charset="-120"/>
                <a:ea typeface="標楷體" pitchFamily="65" charset="-120"/>
              </a:rPr>
              <a:t>石材廢料</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板、塊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26</a:t>
            </a:r>
            <a:r>
              <a:rPr lang="zh-TW" altLang="zh-TW" dirty="0" smtClean="0">
                <a:solidFill>
                  <a:srgbClr val="FF0000"/>
                </a:solidFill>
                <a:latin typeface="標楷體" pitchFamily="65" charset="-120"/>
                <a:ea typeface="標楷體" pitchFamily="65" charset="-120"/>
              </a:rPr>
              <a:t>營建混合物</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廢棄物代碼</a:t>
            </a:r>
            <a:r>
              <a:rPr lang="en-US" altLang="zh-TW" dirty="0" smtClean="0">
                <a:solidFill>
                  <a:srgbClr val="FF0000"/>
                </a:solidFill>
                <a:latin typeface="標楷體" pitchFamily="65" charset="-120"/>
                <a:ea typeface="標楷體" pitchFamily="65" charset="-120"/>
              </a:rPr>
              <a:t>R-0503)</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27</a:t>
            </a:r>
            <a:r>
              <a:rPr lang="zh-TW" altLang="zh-TW" dirty="0" smtClean="0">
                <a:latin typeface="標楷體" pitchFamily="65" charset="-120"/>
                <a:ea typeface="標楷體" pitchFamily="65" charset="-120"/>
              </a:rPr>
              <a:t>燃油鍋爐集塵灰</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28</a:t>
            </a:r>
            <a:r>
              <a:rPr lang="zh-TW" altLang="zh-TW" dirty="0" smtClean="0">
                <a:latin typeface="標楷體" pitchFamily="65" charset="-120"/>
                <a:ea typeface="標楷體" pitchFamily="65" charset="-120"/>
              </a:rPr>
              <a:t>鋁二級冶煉程序集塵灰</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29</a:t>
            </a:r>
            <a:r>
              <a:rPr lang="zh-TW" altLang="zh-TW" dirty="0" smtClean="0">
                <a:latin typeface="標楷體" pitchFamily="65" charset="-120"/>
                <a:ea typeface="標楷體" pitchFamily="65" charset="-120"/>
              </a:rPr>
              <a:t>煤灰</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30</a:t>
            </a:r>
            <a:r>
              <a:rPr lang="zh-TW" altLang="zh-TW" dirty="0" smtClean="0">
                <a:latin typeface="標楷體" pitchFamily="65" charset="-120"/>
                <a:ea typeface="標楷體" pitchFamily="65" charset="-120"/>
              </a:rPr>
              <a:t>蔗渣煙爐灰</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31</a:t>
            </a:r>
            <a:r>
              <a:rPr lang="zh-TW" altLang="zh-TW" dirty="0" smtClean="0">
                <a:latin typeface="標楷體" pitchFamily="65" charset="-120"/>
                <a:ea typeface="標楷體" pitchFamily="65" charset="-120"/>
              </a:rPr>
              <a:t>鈷錳塵灰</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a:t>
            </a:r>
            <a:r>
              <a:rPr lang="zh-TW" altLang="zh-TW" dirty="0" smtClean="0">
                <a:latin typeface="標楷體" pitchFamily="65" charset="-120"/>
                <a:ea typeface="標楷體" pitchFamily="65" charset="-120"/>
              </a:rPr>
              <a:t>潛弧銲渣</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33</a:t>
            </a:r>
            <a:r>
              <a:rPr lang="zh-TW" altLang="zh-TW" dirty="0" smtClean="0">
                <a:latin typeface="標楷體" pitchFamily="65" charset="-120"/>
                <a:ea typeface="標楷體" pitchFamily="65" charset="-120"/>
              </a:rPr>
              <a:t>廢鑄砂</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34</a:t>
            </a:r>
            <a:r>
              <a:rPr lang="zh-TW" altLang="zh-TW" dirty="0" smtClean="0">
                <a:latin typeface="標楷體" pitchFamily="65" charset="-120"/>
                <a:ea typeface="標楷體" pitchFamily="65" charset="-120"/>
              </a:rPr>
              <a:t>電弧爐煉鋼爐碴</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35</a:t>
            </a:r>
            <a:r>
              <a:rPr lang="zh-TW" altLang="zh-TW" dirty="0" smtClean="0">
                <a:latin typeface="標楷體" pitchFamily="65" charset="-120"/>
                <a:ea typeface="標楷體" pitchFamily="65" charset="-120"/>
              </a:rPr>
              <a:t>感應電爐爐碴</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r>
              <a:rPr lang="zh-TW" altLang="zh-TW" dirty="0" smtClean="0">
                <a:latin typeface="標楷體" pitchFamily="65" charset="-120"/>
                <a:ea typeface="標楷體" pitchFamily="65" charset="-120"/>
              </a:rPr>
              <a:t>化鐵爐爐碴</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a:t>
            </a:r>
            <a:r>
              <a:rPr lang="zh-TW" altLang="en-US" dirty="0" smtClean="0">
                <a:latin typeface="標楷體" pitchFamily="65" charset="-120"/>
                <a:ea typeface="標楷體" pitchFamily="65" charset="-120"/>
              </a:rPr>
              <a:t>高爐礦泥、轉爐礦泥及熱軋礦泥　</a:t>
            </a:r>
            <a:r>
              <a:rPr lang="en-US" altLang="zh-TW" dirty="0" smtClean="0">
                <a:latin typeface="標楷體" pitchFamily="65" charset="-120"/>
                <a:ea typeface="標楷體" pitchFamily="65" charset="-120"/>
              </a:rPr>
              <a:t>38</a:t>
            </a:r>
            <a:r>
              <a:rPr lang="zh-TW" altLang="zh-TW" dirty="0" smtClean="0">
                <a:latin typeface="標楷體" pitchFamily="65" charset="-120"/>
                <a:ea typeface="標楷體" pitchFamily="65" charset="-120"/>
              </a:rPr>
              <a:t>旋轉窯爐碴（石）</a:t>
            </a:r>
            <a:r>
              <a:rPr lang="zh-TW" altLang="en-US" sz="2000" dirty="0" smtClean="0"/>
              <a:t/>
            </a:r>
            <a:br>
              <a:rPr lang="zh-TW" altLang="en-US" sz="2000" dirty="0" smtClean="0"/>
            </a:br>
            <a:r>
              <a:rPr lang="zh-TW" altLang="en-US" sz="2000" dirty="0" smtClean="0"/>
              <a:t> </a:t>
            </a:r>
            <a:r>
              <a:rPr lang="zh-TW" altLang="en-US" sz="1600" dirty="0" smtClean="0"/>
              <a:t/>
            </a:r>
            <a:br>
              <a:rPr lang="zh-TW" altLang="en-US" sz="1600" dirty="0" smtClean="0"/>
            </a:br>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2600" dirty="0" smtClean="0">
                <a:latin typeface="標楷體" pitchFamily="65" charset="-120"/>
                <a:ea typeface="標楷體" pitchFamily="65" charset="-120"/>
                <a:cs typeface="+mj-cs"/>
              </a:rPr>
              <a:t>●第</a:t>
            </a:r>
            <a:r>
              <a:rPr lang="en-US" altLang="zh-TW" sz="2600" dirty="0" smtClean="0">
                <a:latin typeface="標楷體" pitchFamily="65" charset="-120"/>
                <a:ea typeface="標楷體" pitchFamily="65" charset="-120"/>
                <a:cs typeface="+mj-cs"/>
              </a:rPr>
              <a:t>36</a:t>
            </a:r>
            <a:r>
              <a:rPr lang="zh-TW" altLang="en-US" sz="2600" dirty="0" smtClean="0">
                <a:latin typeface="標楷體" pitchFamily="65" charset="-120"/>
                <a:ea typeface="標楷體" pitchFamily="65" charset="-120"/>
                <a:cs typeface="+mj-cs"/>
              </a:rPr>
              <a:t>條</a:t>
            </a:r>
            <a:endParaRPr lang="en-US" altLang="zh-TW" sz="2600" dirty="0" smtClean="0">
              <a:latin typeface="標楷體" pitchFamily="65" charset="-120"/>
              <a:ea typeface="標楷體" pitchFamily="65" charset="-120"/>
              <a:cs typeface="+mj-cs"/>
            </a:endParaRPr>
          </a:p>
          <a:p>
            <a:pPr lvl="0">
              <a:spcBef>
                <a:spcPct val="0"/>
              </a:spcBef>
            </a:pPr>
            <a:r>
              <a:rPr lang="zh-TW" altLang="en-US" sz="2000" dirty="0" smtClean="0">
                <a:latin typeface="標楷體" pitchFamily="65" charset="-120"/>
                <a:ea typeface="標楷體" pitchFamily="65" charset="-120"/>
              </a:rPr>
              <a:t>事業廢棄物之貯存、清除或處理方法及設施，應符合中央主管機關之規定。</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事業廢棄物貯存清除處理方法及設施標準（</a:t>
            </a:r>
            <a:r>
              <a:rPr lang="en-US" altLang="zh-TW" sz="2000" dirty="0" smtClean="0">
                <a:latin typeface="標楷體" pitchFamily="65" charset="-120"/>
                <a:ea typeface="標楷體" pitchFamily="65" charset="-120"/>
              </a:rPr>
              <a:t>95.12.14.</a:t>
            </a:r>
            <a:r>
              <a:rPr lang="zh-TW" altLang="en-US" sz="2000" dirty="0" smtClean="0">
                <a:latin typeface="標楷體" pitchFamily="65" charset="-120"/>
                <a:ea typeface="標楷體" pitchFamily="65" charset="-120"/>
              </a:rPr>
              <a:t>修正）</a:t>
            </a:r>
            <a:r>
              <a:rPr lang="en-US" altLang="zh-TW" sz="2000" dirty="0" smtClean="0">
                <a:latin typeface="標楷體" pitchFamily="65" charset="-120"/>
                <a:ea typeface="標楷體" pitchFamily="65" charset="-120"/>
              </a:rPr>
              <a:t>】</a:t>
            </a:r>
          </a:p>
          <a:p>
            <a:pPr lvl="0">
              <a:spcBef>
                <a:spcPct val="0"/>
              </a:spcBef>
            </a:pP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有害事業廢棄物應與一般事業廢棄物分開貯存。</a:t>
            </a:r>
            <a:endParaRPr lang="en-US" altLang="zh-TW" sz="2000" dirty="0" smtClean="0">
              <a:latin typeface="標楷體" pitchFamily="65" charset="-120"/>
              <a:ea typeface="標楷體" pitchFamily="65" charset="-120"/>
            </a:endParaRPr>
          </a:p>
          <a:p>
            <a:pPr lvl="0">
              <a:spcBef>
                <a:spcPct val="0"/>
              </a:spcBef>
            </a:pP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應依事業廢棄物主要成分特性分類貯存。</a:t>
            </a:r>
            <a:endParaRPr lang="en-US" altLang="zh-TW" sz="2000" dirty="0" smtClean="0">
              <a:latin typeface="標楷體" pitchFamily="65" charset="-120"/>
              <a:ea typeface="標楷體" pitchFamily="65" charset="-120"/>
            </a:endParaRPr>
          </a:p>
          <a:p>
            <a:pPr lvl="0">
              <a:spcBef>
                <a:spcPct val="0"/>
              </a:spcBef>
            </a:pP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貯存地點、容器、設施應保持清潔完整，不得有廢棄物飛揚、逸散、  </a:t>
            </a:r>
            <a:endParaRPr lang="en-US" altLang="zh-TW" sz="2000" dirty="0" smtClean="0">
              <a:latin typeface="標楷體" pitchFamily="65" charset="-120"/>
              <a:ea typeface="標楷體" pitchFamily="65" charset="-120"/>
            </a:endParaRPr>
          </a:p>
          <a:p>
            <a:pPr lvl="0">
              <a:spcBef>
                <a:spcPct val="0"/>
              </a:spcBef>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滲出、污染地面或散發惡臭情事。</a:t>
            </a:r>
            <a:endParaRPr lang="en-US" altLang="zh-TW" sz="2000" dirty="0" smtClean="0">
              <a:latin typeface="標楷體" pitchFamily="65" charset="-120"/>
              <a:ea typeface="標楷體" pitchFamily="65" charset="-120"/>
            </a:endParaRPr>
          </a:p>
          <a:p>
            <a:pPr lvl="0">
              <a:spcBef>
                <a:spcPct val="0"/>
              </a:spcBef>
            </a:pP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貯存容器、設施應與所存放之廢棄物具有相容性，不具相容性之廢</a:t>
            </a:r>
            <a:endParaRPr lang="en-US" altLang="zh-TW" sz="2000" dirty="0" smtClean="0">
              <a:latin typeface="標楷體" pitchFamily="65" charset="-120"/>
              <a:ea typeface="標楷體" pitchFamily="65" charset="-120"/>
            </a:endParaRPr>
          </a:p>
          <a:p>
            <a:pPr lvl="0">
              <a:spcBef>
                <a:spcPct val="0"/>
              </a:spcBef>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棄物應分別貯存。</a:t>
            </a:r>
            <a:br>
              <a:rPr lang="zh-TW" altLang="en-US" sz="2000" dirty="0" smtClean="0">
                <a:latin typeface="標楷體" pitchFamily="65" charset="-120"/>
                <a:ea typeface="標楷體" pitchFamily="65" charset="-120"/>
              </a:rPr>
            </a:b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貯存地點、容器及設施，應於明顯處以中文標示廢棄物名稱。</a:t>
            </a:r>
            <a:br>
              <a:rPr lang="zh-TW" altLang="en-US" sz="2000" dirty="0" smtClean="0">
                <a:latin typeface="標楷體" pitchFamily="65" charset="-120"/>
                <a:ea typeface="標楷體" pitchFamily="65" charset="-120"/>
              </a:rPr>
            </a:b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應有防止地面水、雨水及地下水流入、滲透之設備或措施。</a:t>
            </a:r>
            <a:endParaRPr lang="en-US" altLang="zh-TW" sz="2000" dirty="0" smtClean="0">
              <a:latin typeface="標楷體" pitchFamily="65" charset="-120"/>
              <a:ea typeface="標楷體" pitchFamily="65" charset="-120"/>
            </a:endParaRPr>
          </a:p>
          <a:p>
            <a:pPr lvl="0">
              <a:spcBef>
                <a:spcPct val="0"/>
              </a:spcBef>
            </a:pP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除再利用或中央主管機關另有規定外，可燃性之一般事業廢棄物以</a:t>
            </a:r>
            <a:endParaRPr lang="en-US" altLang="zh-TW" sz="2000" dirty="0" smtClean="0">
              <a:latin typeface="標楷體" pitchFamily="65" charset="-120"/>
              <a:ea typeface="標楷體" pitchFamily="65" charset="-120"/>
            </a:endParaRPr>
          </a:p>
          <a:p>
            <a:pPr lvl="0">
              <a:spcBef>
                <a:spcPct val="0"/>
              </a:spcBef>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熱處理法處理。</a:t>
            </a:r>
            <a:endParaRPr kumimoji="0" lang="zh-TW" altLang="en-US" sz="20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2600" dirty="0" smtClean="0">
                <a:latin typeface="標楷體" pitchFamily="65" charset="-120"/>
                <a:ea typeface="標楷體" pitchFamily="65" charset="-120"/>
                <a:cs typeface="+mj-cs"/>
              </a:rPr>
              <a:t>●第</a:t>
            </a:r>
            <a:r>
              <a:rPr lang="en-US" altLang="zh-TW" sz="2600" dirty="0" smtClean="0">
                <a:latin typeface="標楷體" pitchFamily="65" charset="-120"/>
                <a:ea typeface="標楷體" pitchFamily="65" charset="-120"/>
                <a:cs typeface="+mj-cs"/>
              </a:rPr>
              <a:t>39</a:t>
            </a:r>
            <a:r>
              <a:rPr lang="zh-TW" altLang="en-US" sz="2600" dirty="0" smtClean="0">
                <a:latin typeface="標楷體" pitchFamily="65" charset="-120"/>
                <a:ea typeface="標楷體" pitchFamily="65" charset="-120"/>
                <a:cs typeface="+mj-cs"/>
              </a:rPr>
              <a:t>條</a:t>
            </a:r>
            <a:endParaRPr lang="en-US" altLang="zh-TW" sz="2600" dirty="0" smtClean="0">
              <a:latin typeface="標楷體" pitchFamily="65" charset="-120"/>
              <a:ea typeface="標楷體" pitchFamily="65" charset="-120"/>
              <a:cs typeface="+mj-cs"/>
            </a:endParaRPr>
          </a:p>
          <a:p>
            <a:pPr lvl="0">
              <a:spcBef>
                <a:spcPct val="0"/>
              </a:spcBef>
            </a:pPr>
            <a:r>
              <a:rPr lang="zh-TW" altLang="en-US" sz="1900" dirty="0" smtClean="0">
                <a:latin typeface="標楷體" pitchFamily="65" charset="-120"/>
                <a:ea typeface="標楷體" pitchFamily="65" charset="-120"/>
              </a:rPr>
              <a:t>事業廢棄物之再利用，應依中央目的事業主管機關規定辦理，不受第二十八條、第四十一條之限制。</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內政部營建署頒布</a:t>
            </a:r>
            <a:r>
              <a:rPr lang="zh-TW" altLang="en-US" sz="1900" u="sng" dirty="0" smtClean="0">
                <a:latin typeface="標楷體" pitchFamily="65" charset="-120"/>
                <a:ea typeface="標楷體" pitchFamily="65" charset="-120"/>
              </a:rPr>
              <a:t>營建事業廢棄物再利用管理辦法</a:t>
            </a:r>
            <a:r>
              <a:rPr lang="zh-TW" altLang="en-US" sz="1900" dirty="0" smtClean="0">
                <a:latin typeface="標楷體" pitchFamily="65" charset="-120"/>
                <a:ea typeface="標楷體" pitchFamily="65" charset="-120"/>
              </a:rPr>
              <a:t>（</a:t>
            </a:r>
            <a:r>
              <a:rPr lang="en-US" altLang="zh-TW" sz="1900" dirty="0" smtClean="0">
                <a:latin typeface="標楷體" pitchFamily="65" charset="-120"/>
                <a:ea typeface="標楷體" pitchFamily="65" charset="-120"/>
              </a:rPr>
              <a:t>91.07.29.</a:t>
            </a:r>
            <a:r>
              <a:rPr lang="zh-TW" altLang="en-US" sz="1900" dirty="0" smtClean="0">
                <a:latin typeface="標楷體" pitchFamily="65" charset="-120"/>
                <a:ea typeface="標楷體" pitchFamily="65" charset="-120"/>
              </a:rPr>
              <a:t>訂定）</a:t>
            </a:r>
            <a:r>
              <a:rPr lang="en-US" altLang="zh-TW" sz="2000" dirty="0" smtClean="0">
                <a:latin typeface="標楷體" pitchFamily="65" charset="-120"/>
                <a:ea typeface="標楷體" pitchFamily="65" charset="-120"/>
              </a:rPr>
              <a:t>】</a:t>
            </a:r>
          </a:p>
          <a:p>
            <a:pPr lvl="0">
              <a:spcBef>
                <a:spcPct val="0"/>
              </a:spcBef>
            </a:pPr>
            <a:endParaRPr kumimoji="0" lang="en-US" altLang="zh-TW" sz="20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spcBef>
                <a:spcPct val="0"/>
              </a:spcBef>
            </a:pPr>
            <a:r>
              <a:rPr lang="zh-TW" altLang="en-US" sz="2200" dirty="0" smtClean="0">
                <a:solidFill>
                  <a:srgbClr val="FF0000"/>
                </a:solidFill>
                <a:latin typeface="標楷體" pitchFamily="65" charset="-120"/>
                <a:ea typeface="標楷體" pitchFamily="65" charset="-120"/>
              </a:rPr>
              <a:t>公告再利用</a:t>
            </a:r>
            <a:r>
              <a:rPr lang="zh-TW" altLang="en-US" sz="2200" dirty="0" smtClean="0">
                <a:latin typeface="標楷體" pitchFamily="65" charset="-120"/>
                <a:ea typeface="標楷體" pitchFamily="65" charset="-120"/>
              </a:rPr>
              <a:t>：指事業廢棄物之再利用技術成熟且廣為應用，經公告其種類及管理方式者，事業與再利用機構得逕依公告之管理方式進行再利用。</a:t>
            </a:r>
            <a:endParaRPr lang="en-US" altLang="zh-TW" sz="2200" dirty="0" smtClean="0">
              <a:latin typeface="標楷體" pitchFamily="65" charset="-120"/>
              <a:ea typeface="標楷體" pitchFamily="65" charset="-120"/>
            </a:endParaRPr>
          </a:p>
          <a:p>
            <a:pPr lvl="0">
              <a:spcBef>
                <a:spcPct val="0"/>
              </a:spcBef>
            </a:pPr>
            <a:r>
              <a:rPr lang="zh-TW" altLang="en-US" sz="2200" dirty="0" smtClean="0">
                <a:solidFill>
                  <a:srgbClr val="FF0000"/>
                </a:solidFill>
                <a:latin typeface="標楷體" pitchFamily="65" charset="-120"/>
                <a:ea typeface="標楷體" pitchFamily="65" charset="-120"/>
              </a:rPr>
              <a:t>個案再利用</a:t>
            </a:r>
            <a:r>
              <a:rPr lang="zh-TW" altLang="en-US" sz="2200" dirty="0" smtClean="0">
                <a:latin typeface="標楷體" pitchFamily="65" charset="-120"/>
                <a:ea typeface="標楷體" pitchFamily="65" charset="-120"/>
              </a:rPr>
              <a:t>：非屬公告再利用之事業廢棄物，事業及再利用機構應共同提出個案再利用申請，經許可後始得再利用。</a:t>
            </a:r>
            <a:r>
              <a:rPr lang="zh-TW" altLang="en-US" sz="2000" dirty="0" smtClean="0"/>
              <a:t/>
            </a:r>
            <a:br>
              <a:rPr lang="zh-TW" altLang="en-US" sz="2000" dirty="0" smtClean="0"/>
            </a:br>
            <a:endParaRPr lang="en-US" altLang="zh-TW" sz="2000" dirty="0" smtClean="0"/>
          </a:p>
          <a:p>
            <a:pPr lvl="0">
              <a:spcBef>
                <a:spcPct val="0"/>
              </a:spcBef>
            </a:pPr>
            <a:r>
              <a:rPr lang="zh-TW" altLang="en-US" sz="2000" dirty="0" smtClean="0"/>
              <a:t/>
            </a:r>
            <a:br>
              <a:rPr lang="zh-TW" altLang="en-US" sz="2000" dirty="0" smtClean="0"/>
            </a:br>
            <a:endParaRPr kumimoji="0" lang="zh-TW" altLang="en-US" sz="20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altLang="zh-TW" sz="2600" dirty="0" smtClean="0">
              <a:latin typeface="標楷體" pitchFamily="65" charset="-120"/>
              <a:ea typeface="標楷體" pitchFamily="65" charset="-120"/>
              <a:cs typeface="+mj-cs"/>
            </a:endParaRPr>
          </a:p>
          <a:p>
            <a:r>
              <a:rPr lang="en-US" altLang="zh-TW" sz="2000" b="1" dirty="0" smtClean="0"/>
              <a:t>【</a:t>
            </a:r>
            <a:r>
              <a:rPr lang="zh-TW" altLang="zh-TW" sz="2000" b="1" dirty="0" smtClean="0"/>
              <a:t>營建事業廢棄物再利用種類及管理方式</a:t>
            </a:r>
            <a:r>
              <a:rPr lang="en-US" altLang="zh-TW" sz="2000" b="1" dirty="0" smtClean="0"/>
              <a:t>102.6.17</a:t>
            </a:r>
            <a:r>
              <a:rPr lang="zh-TW" altLang="zh-TW" sz="2000" dirty="0" smtClean="0"/>
              <a:t>內政部台內營字第</a:t>
            </a:r>
            <a:r>
              <a:rPr lang="en-US" altLang="zh-TW" sz="2000" dirty="0" smtClean="0"/>
              <a:t>1020805919</a:t>
            </a:r>
            <a:r>
              <a:rPr lang="zh-TW" altLang="zh-TW" sz="2000" dirty="0" smtClean="0"/>
              <a:t>號令修正</a:t>
            </a:r>
            <a:r>
              <a:rPr lang="en-US" altLang="zh-TW" sz="2000" dirty="0" smtClean="0"/>
              <a:t>】</a:t>
            </a:r>
          </a:p>
          <a:p>
            <a:r>
              <a:rPr lang="zh-TW" altLang="en-US" sz="1900" dirty="0" smtClean="0">
                <a:latin typeface="標楷體" pitchFamily="65" charset="-120"/>
                <a:ea typeface="標楷體" pitchFamily="65" charset="-120"/>
              </a:rPr>
              <a:t>目前公告可再利用種類：</a:t>
            </a:r>
            <a:endParaRPr lang="en-US" altLang="zh-TW" sz="1900" dirty="0" smtClean="0">
              <a:latin typeface="標楷體" pitchFamily="65" charset="-120"/>
              <a:ea typeface="標楷體" pitchFamily="65" charset="-120"/>
            </a:endParaRPr>
          </a:p>
          <a:p>
            <a:r>
              <a:rPr lang="zh-TW" altLang="en-US" sz="1900" b="1" u="sng" dirty="0" smtClean="0">
                <a:latin typeface="標楷體" pitchFamily="65" charset="-120"/>
                <a:ea typeface="標楷體" pitchFamily="65" charset="-120"/>
              </a:rPr>
              <a:t>編號一、廢木材</a:t>
            </a:r>
            <a:r>
              <a:rPr lang="zh-TW" altLang="zh-TW" sz="1900" b="1" u="sng" dirty="0" smtClean="0">
                <a:latin typeface="標楷體" pitchFamily="65" charset="-120"/>
                <a:ea typeface="標楷體" pitchFamily="65" charset="-120"/>
              </a:rPr>
              <a:t>（板、屑）</a:t>
            </a:r>
            <a:r>
              <a:rPr lang="zh-TW" altLang="en-US" sz="1900" b="1" u="sng" dirty="0" smtClean="0">
                <a:latin typeface="標楷體" pitchFamily="65" charset="-120"/>
                <a:ea typeface="標楷體" pitchFamily="65" charset="-120"/>
              </a:rPr>
              <a:t>，代碼</a:t>
            </a:r>
            <a:r>
              <a:rPr lang="en-US" altLang="zh-TW" sz="1900" b="1" u="sng" dirty="0" smtClean="0">
                <a:latin typeface="標楷體" pitchFamily="65" charset="-120"/>
                <a:ea typeface="標楷體" pitchFamily="65" charset="-120"/>
              </a:rPr>
              <a:t>R-0701</a:t>
            </a:r>
            <a:r>
              <a:rPr lang="zh-TW" altLang="en-US" sz="1900"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編號二、</a:t>
            </a:r>
            <a:r>
              <a:rPr lang="zh-TW" altLang="zh-TW" sz="1900" u="sng" dirty="0" smtClean="0">
                <a:latin typeface="標楷體" pitchFamily="65" charset="-120"/>
                <a:ea typeface="標楷體" pitchFamily="65" charset="-120"/>
              </a:rPr>
              <a:t>廢玻璃屑</a:t>
            </a:r>
            <a:r>
              <a:rPr lang="zh-TW" altLang="en-US" sz="1900" dirty="0" smtClean="0">
                <a:latin typeface="標楷體" pitchFamily="65" charset="-120"/>
                <a:ea typeface="標楷體" pitchFamily="65" charset="-120"/>
              </a:rPr>
              <a:t>　</a:t>
            </a:r>
            <a:r>
              <a:rPr lang="zh-TW" altLang="en-US" sz="1900" b="1" u="sng" dirty="0" smtClean="0">
                <a:latin typeface="標楷體" pitchFamily="65" charset="-120"/>
                <a:ea typeface="標楷體" pitchFamily="65" charset="-120"/>
              </a:rPr>
              <a:t>編號三、</a:t>
            </a:r>
            <a:r>
              <a:rPr lang="zh-TW" altLang="zh-TW" sz="1900" b="1" u="sng" dirty="0" smtClean="0">
                <a:latin typeface="標楷體" pitchFamily="65" charset="-120"/>
                <a:ea typeface="標楷體" pitchFamily="65" charset="-120"/>
              </a:rPr>
              <a:t>廢鐵</a:t>
            </a:r>
            <a:r>
              <a:rPr lang="zh-TW" altLang="en-US" sz="1900" b="1" u="sng" dirty="0" smtClean="0">
                <a:latin typeface="標楷體" pitchFamily="65" charset="-120"/>
                <a:ea typeface="標楷體" pitchFamily="65" charset="-120"/>
              </a:rPr>
              <a:t>，代碼</a:t>
            </a:r>
            <a:r>
              <a:rPr lang="en-US" altLang="zh-TW" sz="1900" b="1" u="sng" dirty="0" smtClean="0">
                <a:latin typeface="標楷體" pitchFamily="65" charset="-120"/>
                <a:ea typeface="標楷體" pitchFamily="65" charset="-120"/>
              </a:rPr>
              <a:t>R-1301</a:t>
            </a:r>
            <a:r>
              <a:rPr lang="zh-TW" altLang="en-US" sz="1900" b="1"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編號四、</a:t>
            </a:r>
            <a:r>
              <a:rPr lang="zh-TW" altLang="zh-TW" sz="1900" u="sng" dirty="0" smtClean="0">
                <a:latin typeface="標楷體" pitchFamily="65" charset="-120"/>
                <a:ea typeface="標楷體" pitchFamily="65" charset="-120"/>
              </a:rPr>
              <a:t>廢單一金屬料（銅、鋅、鋁、錫）</a:t>
            </a:r>
            <a:r>
              <a:rPr lang="zh-TW" altLang="en-US" sz="1900"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編號五、</a:t>
            </a:r>
            <a:r>
              <a:rPr lang="zh-TW" altLang="zh-TW" sz="1900" u="sng" dirty="0" smtClean="0">
                <a:latin typeface="標楷體" pitchFamily="65" charset="-120"/>
                <a:ea typeface="標楷體" pitchFamily="65" charset="-120"/>
              </a:rPr>
              <a:t>廢塑膠</a:t>
            </a:r>
            <a:r>
              <a:rPr lang="zh-TW" altLang="en-US" sz="1900" u="sng" dirty="0" smtClean="0">
                <a:latin typeface="標楷體" pitchFamily="65" charset="-120"/>
                <a:ea typeface="標楷體" pitchFamily="65" charset="-120"/>
              </a:rPr>
              <a:t>，代碼</a:t>
            </a:r>
            <a:r>
              <a:rPr lang="en-US" altLang="zh-TW" sz="1900" u="sng" dirty="0" smtClean="0">
                <a:latin typeface="標楷體" pitchFamily="65" charset="-120"/>
                <a:ea typeface="標楷體" pitchFamily="65" charset="-120"/>
              </a:rPr>
              <a:t>R-0201</a:t>
            </a:r>
            <a:r>
              <a:rPr lang="zh-TW" altLang="en-US" sz="1900"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編號六、</a:t>
            </a:r>
            <a:r>
              <a:rPr lang="zh-TW" altLang="zh-TW" sz="1900" u="sng" dirty="0" smtClean="0">
                <a:latin typeface="標楷體" pitchFamily="65" charset="-120"/>
                <a:ea typeface="標楷體" pitchFamily="65" charset="-120"/>
              </a:rPr>
              <a:t>廢橡膠</a:t>
            </a:r>
            <a:r>
              <a:rPr lang="zh-TW" altLang="en-US" sz="1900" u="sng" dirty="0" smtClean="0">
                <a:latin typeface="標楷體" pitchFamily="65" charset="-120"/>
                <a:ea typeface="標楷體" pitchFamily="65" charset="-120"/>
              </a:rPr>
              <a:t>，代碼</a:t>
            </a:r>
            <a:r>
              <a:rPr lang="en-US" altLang="zh-TW" sz="1900" u="sng" dirty="0" smtClean="0">
                <a:latin typeface="標楷體" pitchFamily="65" charset="-120"/>
                <a:ea typeface="標楷體" pitchFamily="65" charset="-120"/>
              </a:rPr>
              <a:t>R-0301</a:t>
            </a:r>
            <a:r>
              <a:rPr lang="zh-TW" altLang="en-US" sz="1900" dirty="0" smtClean="0">
                <a:latin typeface="標楷體" pitchFamily="65" charset="-120"/>
                <a:ea typeface="標楷體" pitchFamily="65" charset="-120"/>
              </a:rPr>
              <a:t>　</a:t>
            </a:r>
            <a:r>
              <a:rPr lang="zh-TW" altLang="zh-TW" sz="1900" b="1" u="sng" dirty="0" smtClean="0">
                <a:latin typeface="標楷體" pitchFamily="65" charset="-120"/>
                <a:ea typeface="標楷體" pitchFamily="65" charset="-120"/>
              </a:rPr>
              <a:t>編號七 </a:t>
            </a:r>
            <a:r>
              <a:rPr lang="zh-TW" altLang="en-US" sz="1900" b="1" u="sng" dirty="0" smtClean="0">
                <a:latin typeface="標楷體" pitchFamily="65" charset="-120"/>
                <a:ea typeface="標楷體" pitchFamily="65" charset="-120"/>
              </a:rPr>
              <a:t>、</a:t>
            </a:r>
            <a:r>
              <a:rPr lang="zh-TW" altLang="zh-TW" sz="1900" b="1" u="sng" dirty="0" smtClean="0">
                <a:latin typeface="標楷體" pitchFamily="65" charset="-120"/>
                <a:ea typeface="標楷體" pitchFamily="65" charset="-120"/>
              </a:rPr>
              <a:t>營建混合物</a:t>
            </a:r>
            <a:r>
              <a:rPr lang="zh-TW" altLang="en-US" sz="1900" b="1" u="sng" dirty="0" smtClean="0">
                <a:latin typeface="標楷體" pitchFamily="65" charset="-120"/>
                <a:ea typeface="標楷體" pitchFamily="65" charset="-120"/>
              </a:rPr>
              <a:t>，代碼</a:t>
            </a:r>
            <a:r>
              <a:rPr lang="en-US" altLang="zh-TW" sz="1900" b="1" u="sng" dirty="0" smtClean="0">
                <a:latin typeface="標楷體" pitchFamily="65" charset="-120"/>
                <a:ea typeface="標楷體" pitchFamily="65" charset="-120"/>
              </a:rPr>
              <a:t>R-0503</a:t>
            </a:r>
            <a:r>
              <a:rPr lang="zh-TW" altLang="en-US" sz="1900" dirty="0" smtClean="0">
                <a:latin typeface="標楷體" pitchFamily="65" charset="-120"/>
                <a:ea typeface="標楷體" pitchFamily="65" charset="-120"/>
              </a:rPr>
              <a:t>　</a:t>
            </a:r>
            <a:r>
              <a:rPr lang="zh-TW" altLang="zh-TW" sz="1900" u="sng" dirty="0" smtClean="0">
                <a:latin typeface="標楷體" pitchFamily="65" charset="-120"/>
                <a:ea typeface="標楷體" pitchFamily="65" charset="-120"/>
              </a:rPr>
              <a:t>編號八</a:t>
            </a:r>
            <a:r>
              <a:rPr lang="zh-TW" altLang="en-US" sz="1900" u="sng" dirty="0" smtClean="0">
                <a:latin typeface="標楷體" pitchFamily="65" charset="-120"/>
                <a:ea typeface="標楷體" pitchFamily="65" charset="-120"/>
              </a:rPr>
              <a:t>、</a:t>
            </a:r>
            <a:r>
              <a:rPr lang="zh-TW" altLang="zh-TW" sz="1900" u="sng" dirty="0" smtClean="0">
                <a:latin typeface="標楷體" pitchFamily="65" charset="-120"/>
                <a:ea typeface="標楷體" pitchFamily="65" charset="-120"/>
              </a:rPr>
              <a:t>廢矽酸鈣板</a:t>
            </a:r>
            <a:endParaRPr lang="en-US" altLang="zh-TW" sz="1900" u="sng" dirty="0" smtClean="0">
              <a:latin typeface="標楷體" pitchFamily="65" charset="-120"/>
              <a:ea typeface="標楷體" pitchFamily="65" charset="-120"/>
            </a:endParaRPr>
          </a:p>
          <a:p>
            <a:r>
              <a:rPr lang="zh-TW" altLang="zh-TW" sz="1900" u="sng" dirty="0" smtClean="0">
                <a:latin typeface="標楷體" pitchFamily="65" charset="-120"/>
                <a:ea typeface="標楷體" pitchFamily="65" charset="-120"/>
              </a:rPr>
              <a:t>編號九</a:t>
            </a:r>
            <a:r>
              <a:rPr lang="zh-TW" altLang="en-US" sz="1900" u="sng" dirty="0" smtClean="0">
                <a:latin typeface="標楷體" pitchFamily="65" charset="-120"/>
                <a:ea typeface="標楷體" pitchFamily="65" charset="-120"/>
              </a:rPr>
              <a:t>、</a:t>
            </a:r>
            <a:r>
              <a:rPr lang="zh-TW" altLang="zh-TW" sz="1900" u="sng" dirty="0" smtClean="0">
                <a:latin typeface="標楷體" pitchFamily="65" charset="-120"/>
                <a:ea typeface="標楷體" pitchFamily="65" charset="-120"/>
              </a:rPr>
              <a:t>廢石膏板</a:t>
            </a:r>
            <a:r>
              <a:rPr lang="zh-TW" altLang="en-US" sz="1900" u="sng" dirty="0" smtClean="0">
                <a:latin typeface="標楷體" pitchFamily="65" charset="-120"/>
                <a:ea typeface="標楷體" pitchFamily="65" charset="-120"/>
              </a:rPr>
              <a:t>，代碼</a:t>
            </a:r>
            <a:r>
              <a:rPr lang="en-US" altLang="zh-TW" sz="1900" u="sng" dirty="0" smtClean="0">
                <a:latin typeface="標楷體" pitchFamily="65" charset="-120"/>
                <a:ea typeface="標楷體" pitchFamily="65" charset="-120"/>
              </a:rPr>
              <a:t>R-0411</a:t>
            </a:r>
          </a:p>
          <a:p>
            <a:r>
              <a:rPr lang="zh-TW" altLang="en-US" sz="2000" b="1" dirty="0" smtClean="0">
                <a:latin typeface="標楷體" pitchFamily="65" charset="-120"/>
                <a:ea typeface="標楷體" pitchFamily="65" charset="-120"/>
              </a:rPr>
              <a:t>營建混合物</a:t>
            </a:r>
            <a:r>
              <a:rPr lang="zh-TW" altLang="zh-TW" sz="2000" dirty="0" smtClean="0">
                <a:latin typeface="標楷體" pitchFamily="65" charset="-120"/>
                <a:ea typeface="標楷體" pitchFamily="65" charset="-120"/>
              </a:rPr>
              <a:t>再利用機構應具備下列資格之一：</a:t>
            </a:r>
            <a:r>
              <a:rPr lang="en-US" altLang="zh-TW" sz="2000" dirty="0" smtClean="0">
                <a:latin typeface="標楷體" pitchFamily="65" charset="-120"/>
                <a:ea typeface="標楷體" pitchFamily="65" charset="-120"/>
              </a:rPr>
              <a:t> </a:t>
            </a:r>
            <a:br>
              <a:rPr lang="en-US" altLang="zh-TW" sz="2000" dirty="0" smtClean="0">
                <a:latin typeface="標楷體" pitchFamily="65" charset="-120"/>
                <a:ea typeface="標楷體" pitchFamily="65" charset="-120"/>
              </a:rPr>
            </a:br>
            <a:r>
              <a:rPr lang="zh-TW" altLang="zh-TW" sz="2000" dirty="0" smtClean="0">
                <a:latin typeface="標楷體" pitchFamily="65" charset="-120"/>
                <a:ea typeface="標楷體" pitchFamily="65" charset="-120"/>
              </a:rPr>
              <a:t>（一）經直轄市、縣（市）政府所核准設立可兼收容處理營建混合</a:t>
            </a: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物之土資場。</a:t>
            </a:r>
            <a:r>
              <a:rPr lang="en-US" altLang="zh-TW" sz="2000" dirty="0" smtClean="0">
                <a:latin typeface="標楷體" pitchFamily="65" charset="-120"/>
                <a:ea typeface="標楷體" pitchFamily="65" charset="-120"/>
              </a:rPr>
              <a:t> </a:t>
            </a:r>
            <a:br>
              <a:rPr lang="en-US" altLang="zh-TW" sz="2000" dirty="0" smtClean="0">
                <a:latin typeface="標楷體" pitchFamily="65" charset="-120"/>
                <a:ea typeface="標楷體" pitchFamily="65" charset="-120"/>
              </a:rPr>
            </a:br>
            <a:r>
              <a:rPr lang="zh-TW" altLang="zh-TW" sz="2000" dirty="0" smtClean="0">
                <a:latin typeface="標楷體" pitchFamily="65" charset="-120"/>
                <a:ea typeface="標楷體" pitchFamily="65" charset="-120"/>
              </a:rPr>
              <a:t>（二）經直轄市、縣（市）政府依地方自治法規許可設立之營建混</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合物資源分類處理場。</a:t>
            </a:r>
            <a:r>
              <a:rPr lang="en-US" altLang="zh-TW" sz="2000" dirty="0" smtClean="0">
                <a:latin typeface="標楷體" pitchFamily="65" charset="-120"/>
                <a:ea typeface="標楷體" pitchFamily="65" charset="-120"/>
              </a:rPr>
              <a:t> </a:t>
            </a:r>
            <a:br>
              <a:rPr lang="en-US" altLang="zh-TW" sz="2000" dirty="0" smtClean="0">
                <a:latin typeface="標楷體" pitchFamily="65" charset="-120"/>
                <a:ea typeface="標楷體" pitchFamily="65" charset="-120"/>
              </a:rPr>
            </a:br>
            <a:r>
              <a:rPr lang="zh-TW" altLang="zh-TW" sz="2000" dirty="0" smtClean="0">
                <a:latin typeface="標楷體" pitchFamily="65" charset="-120"/>
                <a:ea typeface="標楷體" pitchFamily="65" charset="-120"/>
              </a:rPr>
              <a:t>（三）依營建廢棄物共同清除處理機構管理辦法許可並核發登記證</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之機構。</a:t>
            </a:r>
            <a:r>
              <a:rPr lang="en-US" altLang="zh-TW" sz="2000" dirty="0" smtClean="0">
                <a:latin typeface="標楷體" pitchFamily="65" charset="-120"/>
                <a:ea typeface="標楷體" pitchFamily="65" charset="-120"/>
              </a:rPr>
              <a:t> </a:t>
            </a:r>
          </a:p>
          <a:p>
            <a:endParaRPr lang="zh-TW" altLang="zh-TW" sz="2000" dirty="0" smtClean="0"/>
          </a:p>
          <a:p>
            <a:r>
              <a:rPr lang="zh-TW" altLang="en-US" sz="2000" dirty="0" smtClean="0"/>
              <a:t> </a:t>
            </a:r>
            <a:r>
              <a:rPr lang="zh-TW" altLang="en-US" sz="1600" dirty="0" smtClean="0"/>
              <a:t/>
            </a:r>
            <a:br>
              <a:rPr lang="zh-TW" altLang="en-US" sz="1600" dirty="0" smtClean="0"/>
            </a:br>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廢棄物清理法管理架構</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endParaRPr lang="zh-TW" altLang="zh-TW" sz="2000" dirty="0" smtClean="0"/>
          </a:p>
          <a:p>
            <a:r>
              <a:rPr lang="zh-TW" altLang="en-US" sz="2000" dirty="0" smtClean="0"/>
              <a:t> </a:t>
            </a:r>
            <a:r>
              <a:rPr lang="zh-TW" altLang="en-US" sz="1600" dirty="0" smtClean="0"/>
              <a:t/>
            </a:r>
            <a:br>
              <a:rPr lang="zh-TW" altLang="en-US" sz="1600" dirty="0" smtClean="0"/>
            </a:br>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
        <p:nvSpPr>
          <p:cNvPr id="9" name="標題 1"/>
          <p:cNvSpPr txBox="1">
            <a:spLocks/>
          </p:cNvSpPr>
          <p:nvPr/>
        </p:nvSpPr>
        <p:spPr>
          <a:xfrm>
            <a:off x="683568" y="2420889"/>
            <a:ext cx="288032" cy="1224136"/>
          </a:xfrm>
          <a:prstGeom prst="rect">
            <a:avLst/>
          </a:prstGeom>
          <a:ln w="127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廢棄物</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10" name="標題 1"/>
          <p:cNvSpPr txBox="1">
            <a:spLocks/>
          </p:cNvSpPr>
          <p:nvPr/>
        </p:nvSpPr>
        <p:spPr>
          <a:xfrm>
            <a:off x="1259632" y="2204864"/>
            <a:ext cx="1080120" cy="432048"/>
          </a:xfrm>
          <a:prstGeom prst="rect">
            <a:avLst/>
          </a:prstGeom>
          <a:ln w="127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一般廢棄物</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13" name="標題 1"/>
          <p:cNvSpPr txBox="1">
            <a:spLocks/>
          </p:cNvSpPr>
          <p:nvPr/>
        </p:nvSpPr>
        <p:spPr>
          <a:xfrm>
            <a:off x="1259632" y="3429000"/>
            <a:ext cx="1080120" cy="432048"/>
          </a:xfrm>
          <a:prstGeom prst="rect">
            <a:avLst/>
          </a:prstGeom>
          <a:ln w="127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事業廢棄物</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15" name="流程圖: 決策 14"/>
          <p:cNvSpPr/>
          <p:nvPr/>
        </p:nvSpPr>
        <p:spPr>
          <a:xfrm>
            <a:off x="2555776" y="2060848"/>
            <a:ext cx="1296144" cy="720080"/>
          </a:xfrm>
          <a:prstGeom prst="flowChartDecisi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標題 1"/>
          <p:cNvSpPr txBox="1">
            <a:spLocks/>
          </p:cNvSpPr>
          <p:nvPr/>
        </p:nvSpPr>
        <p:spPr>
          <a:xfrm>
            <a:off x="2699792" y="2204864"/>
            <a:ext cx="1080120" cy="432048"/>
          </a:xfrm>
          <a:prstGeom prst="rect">
            <a:avLst/>
          </a:prstGeom>
          <a:ln w="12700">
            <a:no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應回收</a:t>
            </a:r>
            <a:endParaRPr kumimoji="0" lang="en-US" altLang="zh-TW"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廢棄物</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17" name="標題 1"/>
          <p:cNvSpPr txBox="1">
            <a:spLocks/>
          </p:cNvSpPr>
          <p:nvPr/>
        </p:nvSpPr>
        <p:spPr>
          <a:xfrm>
            <a:off x="4211960" y="1772816"/>
            <a:ext cx="1080120" cy="432048"/>
          </a:xfrm>
          <a:prstGeom prst="rect">
            <a:avLst/>
          </a:prstGeom>
          <a:ln w="12700">
            <a:solidFill>
              <a:schemeClr val="tx1"/>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執行機關</a:t>
            </a:r>
            <a:endParaRPr kumimoji="0" lang="en-US" altLang="zh-TW"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1400" dirty="0" smtClean="0">
                <a:latin typeface="標楷體" pitchFamily="65" charset="-120"/>
                <a:ea typeface="標楷體" pitchFamily="65" charset="-120"/>
                <a:cs typeface="+mj-cs"/>
              </a:rPr>
              <a:t>回收清理</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18" name="標題 1"/>
          <p:cNvSpPr txBox="1">
            <a:spLocks/>
          </p:cNvSpPr>
          <p:nvPr/>
        </p:nvSpPr>
        <p:spPr>
          <a:xfrm>
            <a:off x="4211960" y="2780928"/>
            <a:ext cx="1080120" cy="432048"/>
          </a:xfrm>
          <a:prstGeom prst="rect">
            <a:avLst/>
          </a:prstGeom>
          <a:ln w="12700">
            <a:solidFill>
              <a:schemeClr val="tx1"/>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1400" dirty="0" smtClean="0">
                <a:latin typeface="標楷體" pitchFamily="65" charset="-120"/>
                <a:ea typeface="標楷體" pitchFamily="65" charset="-120"/>
                <a:cs typeface="+mj-cs"/>
              </a:rPr>
              <a:t>基管會</a:t>
            </a:r>
            <a:endParaRPr lang="en-US" altLang="zh-TW" sz="1400" dirty="0" smtClean="0">
              <a:latin typeface="標楷體" pitchFamily="65" charset="-120"/>
              <a:ea typeface="標楷體" pitchFamily="65" charset="-12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系統運作</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19" name="標題 1"/>
          <p:cNvSpPr txBox="1">
            <a:spLocks/>
          </p:cNvSpPr>
          <p:nvPr/>
        </p:nvSpPr>
        <p:spPr>
          <a:xfrm>
            <a:off x="5868144" y="1844824"/>
            <a:ext cx="1440160" cy="504056"/>
          </a:xfrm>
          <a:prstGeom prst="rect">
            <a:avLst/>
          </a:prstGeom>
          <a:ln w="127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一般廢棄物回收清除處理辦法</a:t>
            </a:r>
            <a:endParaRPr kumimoji="0" lang="zh-TW" altLang="en-US" sz="12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0" name="標題 1"/>
          <p:cNvSpPr txBox="1">
            <a:spLocks/>
          </p:cNvSpPr>
          <p:nvPr/>
        </p:nvSpPr>
        <p:spPr>
          <a:xfrm>
            <a:off x="5868144" y="2492896"/>
            <a:ext cx="1440160" cy="648072"/>
          </a:xfrm>
          <a:prstGeom prst="rect">
            <a:avLst/>
          </a:prstGeom>
          <a:ln w="127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各項物品回收清除處理方法及設施標準暨管理辦法</a:t>
            </a:r>
            <a:endParaRPr kumimoji="0" lang="zh-TW" altLang="en-US" sz="12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1" name="標題 1"/>
          <p:cNvSpPr txBox="1">
            <a:spLocks/>
          </p:cNvSpPr>
          <p:nvPr/>
        </p:nvSpPr>
        <p:spPr>
          <a:xfrm>
            <a:off x="5868144" y="3284984"/>
            <a:ext cx="1440160" cy="432048"/>
          </a:xfrm>
          <a:prstGeom prst="rect">
            <a:avLst/>
          </a:prstGeom>
          <a:ln w="12700">
            <a:solidFill>
              <a:schemeClr val="tx1"/>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自行清除許可管理辦法</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2" name="標題 1"/>
          <p:cNvSpPr txBox="1">
            <a:spLocks/>
          </p:cNvSpPr>
          <p:nvPr/>
        </p:nvSpPr>
        <p:spPr>
          <a:xfrm>
            <a:off x="5868144" y="3861048"/>
            <a:ext cx="1440160" cy="576064"/>
          </a:xfrm>
          <a:prstGeom prst="rect">
            <a:avLst/>
          </a:prstGeom>
          <a:ln w="127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公民營廢棄物清除處理機構許可管理辦法</a:t>
            </a:r>
            <a:endParaRPr kumimoji="0" lang="zh-TW" altLang="en-US" sz="12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3" name="標題 1"/>
          <p:cNvSpPr txBox="1">
            <a:spLocks/>
          </p:cNvSpPr>
          <p:nvPr/>
        </p:nvSpPr>
        <p:spPr>
          <a:xfrm>
            <a:off x="5868144" y="4581128"/>
            <a:ext cx="1440160" cy="432048"/>
          </a:xfrm>
          <a:prstGeom prst="rect">
            <a:avLst/>
          </a:prstGeom>
          <a:ln w="127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廢棄物輸入輸出過境轉口管理辦法</a:t>
            </a:r>
            <a:endParaRPr kumimoji="0" lang="zh-TW" altLang="en-US" sz="12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4" name="標題 1"/>
          <p:cNvSpPr txBox="1">
            <a:spLocks/>
          </p:cNvSpPr>
          <p:nvPr/>
        </p:nvSpPr>
        <p:spPr>
          <a:xfrm>
            <a:off x="4139952" y="3356992"/>
            <a:ext cx="1080120" cy="288032"/>
          </a:xfrm>
          <a:prstGeom prst="rect">
            <a:avLst/>
          </a:prstGeom>
          <a:ln w="12700">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1400" dirty="0" smtClean="0">
                <a:latin typeface="標楷體" pitchFamily="65" charset="-120"/>
                <a:ea typeface="標楷體" pitchFamily="65" charset="-120"/>
                <a:cs typeface="+mj-cs"/>
              </a:rPr>
              <a:t>自行清除處理</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5" name="標題 1"/>
          <p:cNvSpPr txBox="1">
            <a:spLocks/>
          </p:cNvSpPr>
          <p:nvPr/>
        </p:nvSpPr>
        <p:spPr>
          <a:xfrm>
            <a:off x="4139952" y="3861049"/>
            <a:ext cx="1080120" cy="288032"/>
          </a:xfrm>
          <a:prstGeom prst="rect">
            <a:avLst/>
          </a:prstGeom>
          <a:ln w="12700">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1400" dirty="0" smtClean="0">
                <a:latin typeface="標楷體" pitchFamily="65" charset="-120"/>
                <a:ea typeface="標楷體" pitchFamily="65" charset="-120"/>
                <a:cs typeface="+mj-cs"/>
              </a:rPr>
              <a:t>委託清除處理</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6" name="標題 1"/>
          <p:cNvSpPr txBox="1">
            <a:spLocks/>
          </p:cNvSpPr>
          <p:nvPr/>
        </p:nvSpPr>
        <p:spPr>
          <a:xfrm>
            <a:off x="4139952" y="4293097"/>
            <a:ext cx="1080120" cy="288032"/>
          </a:xfrm>
          <a:prstGeom prst="rect">
            <a:avLst/>
          </a:prstGeom>
          <a:ln w="12700">
            <a:solidFill>
              <a:schemeClr val="tx1"/>
            </a:solid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境外處理</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7" name="標題 1"/>
          <p:cNvSpPr txBox="1">
            <a:spLocks/>
          </p:cNvSpPr>
          <p:nvPr/>
        </p:nvSpPr>
        <p:spPr>
          <a:xfrm>
            <a:off x="4139952" y="4725144"/>
            <a:ext cx="1080120" cy="432048"/>
          </a:xfrm>
          <a:prstGeom prst="rect">
            <a:avLst/>
          </a:prstGeom>
          <a:ln w="12700">
            <a:solidFill>
              <a:schemeClr val="tx1"/>
            </a:solidFill>
          </a:ln>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其他經中央主管機關許可之方式境外處理</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8" name="標題 1"/>
          <p:cNvSpPr txBox="1">
            <a:spLocks/>
          </p:cNvSpPr>
          <p:nvPr/>
        </p:nvSpPr>
        <p:spPr>
          <a:xfrm>
            <a:off x="4139952" y="5301208"/>
            <a:ext cx="1080120" cy="288032"/>
          </a:xfrm>
          <a:prstGeom prst="rect">
            <a:avLst/>
          </a:prstGeom>
          <a:ln w="12700">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共同清除處理</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29" name="標題 1"/>
          <p:cNvSpPr txBox="1">
            <a:spLocks/>
          </p:cNvSpPr>
          <p:nvPr/>
        </p:nvSpPr>
        <p:spPr>
          <a:xfrm>
            <a:off x="4139952" y="5733256"/>
            <a:ext cx="1080120" cy="288032"/>
          </a:xfrm>
          <a:prstGeom prst="rect">
            <a:avLst/>
          </a:prstGeom>
          <a:ln w="12700">
            <a:solidFill>
              <a:schemeClr val="tx1"/>
            </a:solidFill>
          </a:ln>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再利用</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30" name="標題 1"/>
          <p:cNvSpPr txBox="1">
            <a:spLocks/>
          </p:cNvSpPr>
          <p:nvPr/>
        </p:nvSpPr>
        <p:spPr>
          <a:xfrm>
            <a:off x="899592" y="4653136"/>
            <a:ext cx="2520280" cy="1296144"/>
          </a:xfrm>
          <a:prstGeom prst="rect">
            <a:avLst/>
          </a:prstGeom>
          <a:ln w="12700">
            <a:solidFill>
              <a:schemeClr val="tx1"/>
            </a:solidFill>
          </a:ln>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zh-TW" sz="16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a:t>
            </a:r>
            <a:r>
              <a:rPr kumimoji="0" lang="zh-TW" altLang="en-US" sz="16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廢棄物清理計畫書</a:t>
            </a:r>
            <a:endParaRPr kumimoji="0" lang="en-US" altLang="zh-TW" sz="16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altLang="zh-TW" sz="1600" dirty="0" smtClean="0">
                <a:latin typeface="標楷體" pitchFamily="65" charset="-120"/>
                <a:ea typeface="標楷體" pitchFamily="65" charset="-120"/>
                <a:cs typeface="+mj-cs"/>
              </a:rPr>
              <a:t>*</a:t>
            </a:r>
            <a:r>
              <a:rPr lang="zh-TW" altLang="en-US" sz="1600" dirty="0" smtClean="0">
                <a:latin typeface="標楷體" pitchFamily="65" charset="-120"/>
                <a:ea typeface="標楷體" pitchFamily="65" charset="-120"/>
                <a:cs typeface="+mj-cs"/>
              </a:rPr>
              <a:t>網路申報</a:t>
            </a:r>
            <a:endParaRPr lang="en-US" altLang="zh-TW" sz="1600" dirty="0" smtClean="0">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altLang="zh-TW" sz="1600" dirty="0" smtClean="0">
                <a:latin typeface="標楷體" pitchFamily="65" charset="-120"/>
                <a:ea typeface="標楷體" pitchFamily="65" charset="-120"/>
                <a:cs typeface="+mj-cs"/>
              </a:rPr>
              <a:t>*</a:t>
            </a:r>
            <a:r>
              <a:rPr lang="zh-TW" altLang="en-US" sz="1600" dirty="0" smtClean="0">
                <a:latin typeface="標楷體" pitchFamily="65" charset="-120"/>
                <a:ea typeface="標楷體" pitchFamily="65" charset="-120"/>
                <a:cs typeface="+mj-cs"/>
              </a:rPr>
              <a:t>廢棄物清運車輛裝設</a:t>
            </a:r>
            <a:r>
              <a:rPr lang="en-US" altLang="zh-TW" sz="1600" dirty="0" smtClean="0">
                <a:latin typeface="標楷體" pitchFamily="65" charset="-120"/>
                <a:ea typeface="標楷體" pitchFamily="65" charset="-120"/>
                <a:cs typeface="+mj-cs"/>
              </a:rPr>
              <a:t>GPS</a:t>
            </a:r>
          </a:p>
          <a:p>
            <a:pPr marL="0" marR="0" lvl="0" indent="0" defTabSz="914400" rtl="0" eaLnBrk="1" fontAlgn="auto" latinLnBrk="0" hangingPunct="1">
              <a:lnSpc>
                <a:spcPct val="100000"/>
              </a:lnSpc>
              <a:spcBef>
                <a:spcPct val="0"/>
              </a:spcBef>
              <a:spcAft>
                <a:spcPts val="0"/>
              </a:spcAft>
              <a:buClrTx/>
              <a:buSzTx/>
              <a:buFontTx/>
              <a:buNone/>
              <a:tabLst/>
              <a:defRPr/>
            </a:pPr>
            <a:r>
              <a:rPr lang="en-US" altLang="zh-TW" sz="1600" dirty="0" smtClean="0">
                <a:latin typeface="標楷體" pitchFamily="65" charset="-120"/>
                <a:ea typeface="標楷體" pitchFamily="65" charset="-120"/>
                <a:cs typeface="+mj-cs"/>
              </a:rPr>
              <a:t>*</a:t>
            </a:r>
            <a:r>
              <a:rPr lang="zh-TW" altLang="en-US" sz="1600" dirty="0" smtClean="0">
                <a:latin typeface="標楷體" pitchFamily="65" charset="-120"/>
                <a:ea typeface="標楷體" pitchFamily="65" charset="-120"/>
                <a:cs typeface="+mj-cs"/>
              </a:rPr>
              <a:t>貯存涌除處理方法及設</a:t>
            </a:r>
            <a:endParaRPr lang="en-US" altLang="zh-TW" sz="1600" dirty="0" smtClean="0">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1600" dirty="0" smtClean="0">
                <a:latin typeface="標楷體" pitchFamily="65" charset="-120"/>
                <a:ea typeface="標楷體" pitchFamily="65" charset="-120"/>
                <a:cs typeface="+mj-cs"/>
              </a:rPr>
              <a:t> 施標準</a:t>
            </a:r>
            <a:endParaRPr kumimoji="0" lang="zh-TW" altLang="en-US" sz="16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31" name="標題 1"/>
          <p:cNvSpPr txBox="1">
            <a:spLocks/>
          </p:cNvSpPr>
          <p:nvPr/>
        </p:nvSpPr>
        <p:spPr>
          <a:xfrm>
            <a:off x="5868144" y="5229200"/>
            <a:ext cx="1440160" cy="432048"/>
          </a:xfrm>
          <a:prstGeom prst="rect">
            <a:avLst/>
          </a:prstGeom>
          <a:ln w="12700">
            <a:solidFill>
              <a:schemeClr val="tx1"/>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共同清除處理機構管理辦法</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32" name="標題 1"/>
          <p:cNvSpPr txBox="1">
            <a:spLocks/>
          </p:cNvSpPr>
          <p:nvPr/>
        </p:nvSpPr>
        <p:spPr>
          <a:xfrm>
            <a:off x="5868144" y="5733256"/>
            <a:ext cx="1440160" cy="432048"/>
          </a:xfrm>
          <a:prstGeom prst="rect">
            <a:avLst/>
          </a:prstGeom>
          <a:ln w="12700">
            <a:solidFill>
              <a:schemeClr val="tx1"/>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事業廢棄物再利用管理辦法</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33" name="標題 1"/>
          <p:cNvSpPr txBox="1">
            <a:spLocks/>
          </p:cNvSpPr>
          <p:nvPr/>
        </p:nvSpPr>
        <p:spPr>
          <a:xfrm>
            <a:off x="7380312" y="1412776"/>
            <a:ext cx="936104" cy="288032"/>
          </a:xfrm>
          <a:prstGeom prst="rect">
            <a:avLst/>
          </a:prstGeom>
          <a:ln w="12700">
            <a:solidFill>
              <a:schemeClr val="tx1"/>
            </a:solid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權責機關</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34" name="標題 1"/>
          <p:cNvSpPr txBox="1">
            <a:spLocks/>
          </p:cNvSpPr>
          <p:nvPr/>
        </p:nvSpPr>
        <p:spPr>
          <a:xfrm>
            <a:off x="7668344" y="2060850"/>
            <a:ext cx="288032" cy="3015952"/>
          </a:xfrm>
          <a:prstGeom prst="rect">
            <a:avLst/>
          </a:prstGeom>
          <a:ln w="127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環保署、地方環保局</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35" name="標題 1"/>
          <p:cNvSpPr txBox="1">
            <a:spLocks/>
          </p:cNvSpPr>
          <p:nvPr/>
        </p:nvSpPr>
        <p:spPr>
          <a:xfrm>
            <a:off x="7668344" y="5301210"/>
            <a:ext cx="288032" cy="864095"/>
          </a:xfrm>
          <a:prstGeom prst="rect">
            <a:avLst/>
          </a:prstGeom>
          <a:ln w="127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各部會</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cxnSp>
        <p:nvCxnSpPr>
          <p:cNvPr id="37" name="直線接點 36"/>
          <p:cNvCxnSpPr>
            <a:stCxn id="15" idx="1"/>
            <a:endCxn id="10" idx="3"/>
          </p:cNvCxnSpPr>
          <p:nvPr/>
        </p:nvCxnSpPr>
        <p:spPr>
          <a:xfrm flipH="1">
            <a:off x="2339752" y="242088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971600" y="2564904"/>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971600" y="3573016"/>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3707904" y="3573016"/>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3707904" y="5949280"/>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3707904" y="5445224"/>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3707904" y="49411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a:off x="3707904" y="3573016"/>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a:off x="3707904" y="4509120"/>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a:off x="3707904" y="4005064"/>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接點 65"/>
          <p:cNvCxnSpPr>
            <a:stCxn id="13" idx="3"/>
          </p:cNvCxnSpPr>
          <p:nvPr/>
        </p:nvCxnSpPr>
        <p:spPr>
          <a:xfrm>
            <a:off x="2339752" y="3645024"/>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a:off x="2771800" y="3645024"/>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19" idx="1"/>
          </p:cNvCxnSpPr>
          <p:nvPr/>
        </p:nvCxnSpPr>
        <p:spPr>
          <a:xfrm flipH="1" flipV="1">
            <a:off x="5436096" y="2060850"/>
            <a:ext cx="43204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stCxn id="20" idx="1"/>
          </p:cNvCxnSpPr>
          <p:nvPr/>
        </p:nvCxnSpPr>
        <p:spPr>
          <a:xfrm flipH="1">
            <a:off x="5436096" y="2816934"/>
            <a:ext cx="43204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21" idx="1"/>
          </p:cNvCxnSpPr>
          <p:nvPr/>
        </p:nvCxnSpPr>
        <p:spPr>
          <a:xfrm flipH="1">
            <a:off x="5292080" y="350100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p:nvPr/>
        </p:nvCxnSpPr>
        <p:spPr>
          <a:xfrm flipH="1">
            <a:off x="5292080" y="407707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23" idx="1"/>
          </p:cNvCxnSpPr>
          <p:nvPr/>
        </p:nvCxnSpPr>
        <p:spPr>
          <a:xfrm flipH="1" flipV="1">
            <a:off x="5292080" y="4509121"/>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p:nvPr/>
        </p:nvCxnSpPr>
        <p:spPr>
          <a:xfrm flipH="1">
            <a:off x="5292080" y="544522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p:nvPr/>
        </p:nvCxnSpPr>
        <p:spPr>
          <a:xfrm flipH="1">
            <a:off x="5292080" y="594928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直線接點 84"/>
          <p:cNvCxnSpPr>
            <a:stCxn id="15" idx="0"/>
          </p:cNvCxnSpPr>
          <p:nvPr/>
        </p:nvCxnSpPr>
        <p:spPr>
          <a:xfrm flipV="1">
            <a:off x="3203848" y="19168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3203848" y="1916832"/>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接點 88"/>
          <p:cNvCxnSpPr>
            <a:stCxn id="15" idx="2"/>
          </p:cNvCxnSpPr>
          <p:nvPr/>
        </p:nvCxnSpPr>
        <p:spPr>
          <a:xfrm>
            <a:off x="3203848" y="278092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3203848" y="2996952"/>
            <a:ext cx="1008112" cy="0"/>
          </a:xfrm>
          <a:prstGeom prst="line">
            <a:avLst/>
          </a:prstGeom>
        </p:spPr>
        <p:style>
          <a:lnRef idx="1">
            <a:schemeClr val="accent1"/>
          </a:lnRef>
          <a:fillRef idx="0">
            <a:schemeClr val="accent1"/>
          </a:fillRef>
          <a:effectRef idx="0">
            <a:schemeClr val="accent1"/>
          </a:effectRef>
          <a:fontRef idx="minor">
            <a:schemeClr val="tx1"/>
          </a:fontRef>
        </p:style>
      </p:cxnSp>
      <p:sp>
        <p:nvSpPr>
          <p:cNvPr id="94" name="標題 1"/>
          <p:cNvSpPr txBox="1">
            <a:spLocks/>
          </p:cNvSpPr>
          <p:nvPr/>
        </p:nvSpPr>
        <p:spPr>
          <a:xfrm>
            <a:off x="3635896" y="1556792"/>
            <a:ext cx="288032" cy="432048"/>
          </a:xfrm>
          <a:prstGeom prst="rect">
            <a:avLst/>
          </a:prstGeom>
          <a:ln w="12700">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否</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
        <p:nvSpPr>
          <p:cNvPr id="95" name="標題 1"/>
          <p:cNvSpPr txBox="1">
            <a:spLocks/>
          </p:cNvSpPr>
          <p:nvPr/>
        </p:nvSpPr>
        <p:spPr>
          <a:xfrm>
            <a:off x="3707904" y="2924944"/>
            <a:ext cx="288032" cy="432048"/>
          </a:xfrm>
          <a:prstGeom prst="rect">
            <a:avLst/>
          </a:prstGeom>
          <a:ln w="12700">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4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是</a:t>
            </a:r>
            <a:endParaRPr kumimoji="0" lang="zh-TW" altLang="en-US" sz="1400" i="0" u="none" strike="noStrike" kern="1200" cap="none" spc="0" normalizeH="0" baseline="0" noProof="0" dirty="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營建廢棄物合法業者名單查詢</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altLang="zh-TW" sz="2600" dirty="0" smtClean="0">
              <a:latin typeface="標楷體" pitchFamily="65" charset="-120"/>
              <a:ea typeface="標楷體" pitchFamily="65" charset="-120"/>
              <a:cs typeface="+mj-cs"/>
            </a:endParaRPr>
          </a:p>
          <a:p>
            <a:pPr lvl="0"/>
            <a:r>
              <a:rPr lang="zh-TW" altLang="en-US" sz="1900" b="1" dirty="0" smtClean="0">
                <a:latin typeface="標楷體" pitchFamily="65" charset="-120"/>
                <a:ea typeface="標楷體" pitchFamily="65" charset="-120"/>
              </a:rPr>
              <a:t>請先連線至</a:t>
            </a:r>
            <a:r>
              <a:rPr lang="zh-TW" altLang="zh-TW" sz="1900" dirty="0" smtClean="0">
                <a:latin typeface="標楷體" pitchFamily="65" charset="-120"/>
                <a:ea typeface="標楷體" pitchFamily="65" charset="-120"/>
              </a:rPr>
              <a:t>行政院環境保護署之廢棄物申報及管理系統（網址：</a:t>
            </a:r>
            <a:r>
              <a:rPr lang="en-US" altLang="zh-TW" sz="1900" dirty="0" smtClean="0">
                <a:latin typeface="標楷體" pitchFamily="65" charset="-120"/>
                <a:ea typeface="標楷體" pitchFamily="65" charset="-120"/>
                <a:hlinkClick r:id="rId3"/>
              </a:rPr>
              <a:t>http://waste.epa.gov.tw/prog/IndexFrame.asp</a:t>
            </a:r>
            <a:r>
              <a:rPr lang="zh-TW" altLang="zh-TW" sz="1900" dirty="0" smtClean="0">
                <a:latin typeface="標楷體" pitchFamily="65" charset="-120"/>
                <a:ea typeface="標楷體" pitchFamily="65" charset="-120"/>
              </a:rPr>
              <a:t>）「</a:t>
            </a:r>
            <a:r>
              <a:rPr lang="zh-TW" altLang="zh-TW" sz="1900" u="sng" dirty="0" smtClean="0">
                <a:latin typeface="標楷體" pitchFamily="65" charset="-120"/>
                <a:ea typeface="標楷體" pitchFamily="65" charset="-120"/>
              </a:rPr>
              <a:t>各類查詢</a:t>
            </a:r>
            <a:r>
              <a:rPr lang="zh-TW" altLang="zh-TW" sz="1900" dirty="0" smtClean="0">
                <a:latin typeface="標楷體" pitchFamily="65" charset="-120"/>
                <a:ea typeface="標楷體" pitchFamily="65" charset="-120"/>
              </a:rPr>
              <a:t>」</a:t>
            </a:r>
            <a:r>
              <a:rPr lang="zh-TW" altLang="en-US" sz="1900" dirty="0" smtClean="0">
                <a:latin typeface="標楷體" pitchFamily="65" charset="-120"/>
                <a:ea typeface="標楷體" pitchFamily="65" charset="-120"/>
              </a:rPr>
              <a:t>下之「</a:t>
            </a:r>
            <a:r>
              <a:rPr lang="zh-TW" altLang="en-US" sz="1900" u="sng" dirty="0" smtClean="0">
                <a:latin typeface="標楷體" pitchFamily="65" charset="-120"/>
                <a:ea typeface="標楷體" pitchFamily="65" charset="-120"/>
              </a:rPr>
              <a:t>廢棄物及再利用資源代碼</a:t>
            </a:r>
            <a:r>
              <a:rPr lang="zh-TW" altLang="en-US" sz="1900" dirty="0" smtClean="0">
                <a:latin typeface="標楷體" pitchFamily="65" charset="-120"/>
                <a:ea typeface="標楷體" pitchFamily="65" charset="-120"/>
              </a:rPr>
              <a:t>」查詢對應之廢棄物代碼。</a:t>
            </a:r>
            <a:endParaRPr lang="en-US" altLang="zh-TW" sz="1900" dirty="0" smtClean="0">
              <a:latin typeface="標楷體" pitchFamily="65" charset="-120"/>
              <a:ea typeface="標楷體" pitchFamily="65" charset="-120"/>
            </a:endParaRPr>
          </a:p>
          <a:p>
            <a:pPr lvl="0"/>
            <a:endParaRPr lang="en-US" altLang="zh-TW" sz="1900" dirty="0" smtClean="0">
              <a:latin typeface="標楷體" pitchFamily="65" charset="-120"/>
              <a:ea typeface="標楷體" pitchFamily="65" charset="-120"/>
            </a:endParaRPr>
          </a:p>
          <a:p>
            <a:pPr lvl="0"/>
            <a:r>
              <a:rPr lang="zh-TW" altLang="zh-TW" sz="1900" b="1" dirty="0" smtClean="0">
                <a:latin typeface="標楷體" pitchFamily="65" charset="-120"/>
                <a:ea typeface="標楷體" pitchFamily="65" charset="-120"/>
              </a:rPr>
              <a:t>查詢合法清除、處理名單：</a:t>
            </a:r>
            <a:r>
              <a:rPr lang="zh-TW" altLang="en-US" sz="1900" dirty="0" smtClean="0">
                <a:latin typeface="標楷體" pitchFamily="65" charset="-120"/>
                <a:ea typeface="標楷體" pitchFamily="65" charset="-120"/>
              </a:rPr>
              <a:t>於</a:t>
            </a:r>
            <a:r>
              <a:rPr lang="zh-TW" altLang="zh-TW" sz="1900" dirty="0" smtClean="0">
                <a:latin typeface="標楷體" pitchFamily="65" charset="-120"/>
                <a:ea typeface="標楷體" pitchFamily="65" charset="-120"/>
              </a:rPr>
              <a:t>「</a:t>
            </a:r>
            <a:r>
              <a:rPr lang="zh-TW" altLang="zh-TW" sz="1900" u="sng" dirty="0" smtClean="0">
                <a:latin typeface="標楷體" pitchFamily="65" charset="-120"/>
                <a:ea typeface="標楷體" pitchFamily="65" charset="-120"/>
              </a:rPr>
              <a:t>各類查詢</a:t>
            </a:r>
            <a:r>
              <a:rPr lang="zh-TW" altLang="zh-TW" sz="1900" dirty="0" smtClean="0">
                <a:latin typeface="標楷體" pitchFamily="65" charset="-120"/>
                <a:ea typeface="標楷體" pitchFamily="65" charset="-120"/>
              </a:rPr>
              <a:t>」中左方之「</a:t>
            </a:r>
            <a:r>
              <a:rPr lang="zh-TW" altLang="zh-TW" sz="1900" u="sng" dirty="0" smtClean="0">
                <a:latin typeface="標楷體" pitchFamily="65" charset="-120"/>
                <a:ea typeface="標楷體" pitchFamily="65" charset="-120"/>
              </a:rPr>
              <a:t>公民營清除處理許可系統</a:t>
            </a:r>
            <a:r>
              <a:rPr lang="zh-TW" altLang="zh-TW" sz="1900" dirty="0" smtClean="0">
                <a:latin typeface="標楷體" pitchFamily="65" charset="-120"/>
                <a:ea typeface="標楷體" pitchFamily="65" charset="-120"/>
              </a:rPr>
              <a:t>」介面點選「縣市別」及「機構種類」欄位資料，並於「廢棄物代碼（細碼）」欄位輸入廢棄物代碼</a:t>
            </a:r>
            <a:r>
              <a:rPr lang="zh-TW" altLang="en-US" sz="1900" dirty="0" smtClean="0">
                <a:latin typeface="標楷體" pitchFamily="65" charset="-120"/>
                <a:ea typeface="標楷體" pitchFamily="65" charset="-120"/>
              </a:rPr>
              <a:t>，如輸入</a:t>
            </a:r>
            <a:r>
              <a:rPr lang="en-US" altLang="zh-TW" sz="1900" dirty="0" smtClean="0">
                <a:latin typeface="標楷體" pitchFamily="65" charset="-120"/>
                <a:ea typeface="標楷體" pitchFamily="65" charset="-120"/>
              </a:rPr>
              <a:t>D-0599(</a:t>
            </a:r>
            <a:r>
              <a:rPr lang="zh-TW" altLang="en-US" sz="1900" dirty="0" smtClean="0">
                <a:latin typeface="標楷體" pitchFamily="65" charset="-120"/>
                <a:ea typeface="標楷體" pitchFamily="65" charset="-120"/>
              </a:rPr>
              <a:t>土木或建築廢棄物混合物</a:t>
            </a:r>
            <a:r>
              <a:rPr lang="en-US" altLang="zh-TW" sz="1900" dirty="0" smtClean="0">
                <a:latin typeface="標楷體" pitchFamily="65" charset="-120"/>
                <a:ea typeface="標楷體" pitchFamily="65" charset="-120"/>
              </a:rPr>
              <a:t>)</a:t>
            </a:r>
            <a:r>
              <a:rPr lang="zh-TW" altLang="zh-TW" sz="1900" dirty="0" smtClean="0">
                <a:latin typeface="標楷體" pitchFamily="65" charset="-120"/>
                <a:ea typeface="標楷體" pitchFamily="65" charset="-120"/>
              </a:rPr>
              <a:t>，點按「開始查詢」，即可查詢出</a:t>
            </a:r>
            <a:r>
              <a:rPr lang="zh-TW" altLang="en-US" sz="1900" dirty="0" smtClean="0">
                <a:latin typeface="標楷體" pitchFamily="65" charset="-120"/>
                <a:ea typeface="標楷體" pitchFamily="65" charset="-120"/>
              </a:rPr>
              <a:t>全國具</a:t>
            </a:r>
            <a:r>
              <a:rPr lang="en-US" altLang="zh-TW" sz="1900" dirty="0" smtClean="0">
                <a:latin typeface="標楷體" pitchFamily="65" charset="-120"/>
                <a:ea typeface="標楷體" pitchFamily="65" charset="-120"/>
              </a:rPr>
              <a:t>D-0599</a:t>
            </a:r>
            <a:r>
              <a:rPr lang="zh-TW" altLang="en-US" sz="1900" dirty="0" smtClean="0">
                <a:latin typeface="標楷體" pitchFamily="65" charset="-120"/>
                <a:ea typeface="標楷體" pitchFamily="65" charset="-120"/>
              </a:rPr>
              <a:t>廢棄物項目之</a:t>
            </a:r>
            <a:r>
              <a:rPr lang="zh-TW" altLang="zh-TW" sz="1900" dirty="0" smtClean="0">
                <a:latin typeface="標楷體" pitchFamily="65" charset="-120"/>
                <a:ea typeface="標楷體" pitchFamily="65" charset="-120"/>
              </a:rPr>
              <a:t>合法清除、處理業者</a:t>
            </a:r>
            <a:r>
              <a:rPr lang="zh-TW" altLang="en-US" sz="1900" dirty="0" smtClean="0">
                <a:latin typeface="標楷體" pitchFamily="65" charset="-120"/>
                <a:ea typeface="標楷體" pitchFamily="65" charset="-120"/>
              </a:rPr>
              <a:t>名單、</a:t>
            </a:r>
            <a:r>
              <a:rPr lang="zh-TW" altLang="zh-TW" sz="1900" dirty="0" smtClean="0">
                <a:latin typeface="標楷體" pitchFamily="65" charset="-120"/>
                <a:ea typeface="標楷體" pitchFamily="65" charset="-120"/>
              </a:rPr>
              <a:t>相關基本資料及許可資料。</a:t>
            </a:r>
            <a:endParaRPr lang="en-US" altLang="zh-TW" sz="1900" dirty="0" smtClean="0">
              <a:latin typeface="標楷體" pitchFamily="65" charset="-120"/>
              <a:ea typeface="標楷體" pitchFamily="65" charset="-120"/>
            </a:endParaRPr>
          </a:p>
          <a:p>
            <a:pPr lvl="0"/>
            <a:endParaRPr lang="zh-TW" altLang="zh-TW" sz="1900" dirty="0" smtClean="0">
              <a:latin typeface="標楷體" pitchFamily="65" charset="-120"/>
              <a:ea typeface="標楷體" pitchFamily="65" charset="-120"/>
            </a:endParaRPr>
          </a:p>
          <a:p>
            <a:pPr lvl="0"/>
            <a:r>
              <a:rPr lang="zh-TW" altLang="zh-TW" sz="1900" b="1" dirty="0" smtClean="0">
                <a:latin typeface="標楷體" pitchFamily="65" charset="-120"/>
                <a:ea typeface="標楷體" pitchFamily="65" charset="-120"/>
              </a:rPr>
              <a:t>查詢合法再利用機構名單：</a:t>
            </a:r>
            <a:r>
              <a:rPr lang="zh-TW" altLang="en-US" sz="1900" dirty="0" smtClean="0">
                <a:latin typeface="標楷體" pitchFamily="65" charset="-120"/>
                <a:ea typeface="標楷體" pitchFamily="65" charset="-120"/>
              </a:rPr>
              <a:t>於</a:t>
            </a:r>
            <a:r>
              <a:rPr lang="zh-TW" altLang="zh-TW" sz="1900" dirty="0" smtClean="0">
                <a:latin typeface="標楷體" pitchFamily="65" charset="-120"/>
                <a:ea typeface="標楷體" pitchFamily="65" charset="-120"/>
              </a:rPr>
              <a:t>「</a:t>
            </a:r>
            <a:r>
              <a:rPr lang="zh-TW" altLang="zh-TW" sz="1900" u="sng" dirty="0" smtClean="0">
                <a:latin typeface="標楷體" pitchFamily="65" charset="-120"/>
                <a:ea typeface="標楷體" pitchFamily="65" charset="-120"/>
              </a:rPr>
              <a:t>各類查詢</a:t>
            </a:r>
            <a:r>
              <a:rPr lang="zh-TW" altLang="zh-TW" sz="1900" dirty="0" smtClean="0">
                <a:latin typeface="標楷體" pitchFamily="65" charset="-120"/>
                <a:ea typeface="標楷體" pitchFamily="65" charset="-120"/>
              </a:rPr>
              <a:t>」中左方之「</a:t>
            </a:r>
            <a:r>
              <a:rPr lang="zh-TW" altLang="zh-TW" sz="1900" u="sng" dirty="0" smtClean="0">
                <a:latin typeface="標楷體" pitchFamily="65" charset="-120"/>
                <a:ea typeface="標楷體" pitchFamily="65" charset="-120"/>
              </a:rPr>
              <a:t>再利用登記檢核結果查詢</a:t>
            </a:r>
            <a:r>
              <a:rPr lang="zh-TW" altLang="zh-TW" sz="1900" dirty="0" smtClean="0">
                <a:latin typeface="標楷體" pitchFamily="65" charset="-120"/>
                <a:ea typeface="標楷體" pitchFamily="65" charset="-120"/>
              </a:rPr>
              <a:t>」介面點選「縣市主管機關」及「許可類型」欄位資料，於「廢棄物代碼」欄位輸入</a:t>
            </a:r>
            <a:r>
              <a:rPr lang="zh-TW" altLang="en-US" sz="1900" dirty="0" smtClean="0">
                <a:latin typeface="標楷體" pitchFamily="65" charset="-120"/>
                <a:ea typeface="標楷體" pitchFamily="65" charset="-120"/>
              </a:rPr>
              <a:t>廢棄物代碼，如輸入</a:t>
            </a:r>
            <a:r>
              <a:rPr lang="en-US" altLang="zh-TW" sz="1900" dirty="0" smtClean="0">
                <a:latin typeface="標楷體" pitchFamily="65" charset="-120"/>
                <a:ea typeface="標楷體" pitchFamily="65" charset="-120"/>
              </a:rPr>
              <a:t>R-0503(</a:t>
            </a:r>
            <a:r>
              <a:rPr lang="zh-TW" altLang="en-US" sz="1900" dirty="0" smtClean="0">
                <a:latin typeface="標楷體" pitchFamily="65" charset="-120"/>
                <a:ea typeface="標楷體" pitchFamily="65" charset="-120"/>
              </a:rPr>
              <a:t>營建混合物</a:t>
            </a:r>
            <a:r>
              <a:rPr lang="en-US" altLang="zh-TW" sz="1900" dirty="0" smtClean="0">
                <a:latin typeface="標楷體" pitchFamily="65" charset="-120"/>
                <a:ea typeface="標楷體" pitchFamily="65" charset="-120"/>
              </a:rPr>
              <a:t>)</a:t>
            </a:r>
            <a:r>
              <a:rPr lang="zh-TW" altLang="zh-TW" sz="1900" dirty="0" smtClean="0">
                <a:latin typeface="標楷體" pitchFamily="65" charset="-120"/>
                <a:ea typeface="標楷體" pitchFamily="65" charset="-120"/>
              </a:rPr>
              <a:t>，點按「開始查詢」，即可查</a:t>
            </a:r>
            <a:r>
              <a:rPr lang="zh-TW" altLang="en-US" sz="1900" dirty="0" smtClean="0">
                <a:latin typeface="標楷體" pitchFamily="65" charset="-120"/>
                <a:ea typeface="標楷體" pitchFamily="65" charset="-120"/>
              </a:rPr>
              <a:t>詢出全國具</a:t>
            </a:r>
            <a:r>
              <a:rPr lang="en-US" altLang="zh-TW" sz="1900" dirty="0" smtClean="0">
                <a:latin typeface="標楷體" pitchFamily="65" charset="-120"/>
                <a:ea typeface="標楷體" pitchFamily="65" charset="-120"/>
              </a:rPr>
              <a:t>R-0503</a:t>
            </a:r>
            <a:r>
              <a:rPr lang="zh-TW" altLang="en-US" sz="1900" dirty="0" smtClean="0">
                <a:latin typeface="標楷體" pitchFamily="65" charset="-120"/>
                <a:ea typeface="標楷體" pitchFamily="65" charset="-120"/>
              </a:rPr>
              <a:t>廢棄物項目之</a:t>
            </a:r>
            <a:r>
              <a:rPr lang="zh-TW" altLang="zh-TW" sz="1900" dirty="0" smtClean="0">
                <a:latin typeface="標楷體" pitchFamily="65" charset="-120"/>
                <a:ea typeface="標楷體" pitchFamily="65" charset="-120"/>
              </a:rPr>
              <a:t>合法再利用機構名單</a:t>
            </a:r>
            <a:r>
              <a:rPr lang="zh-TW" altLang="en-US" sz="1900" dirty="0" smtClean="0">
                <a:latin typeface="標楷體" pitchFamily="65" charset="-120"/>
                <a:ea typeface="標楷體" pitchFamily="65" charset="-120"/>
              </a:rPr>
              <a:t>、</a:t>
            </a:r>
            <a:r>
              <a:rPr lang="zh-TW" altLang="zh-TW" sz="1900" dirty="0" smtClean="0">
                <a:latin typeface="標楷體" pitchFamily="65" charset="-120"/>
                <a:ea typeface="標楷體" pitchFamily="65" charset="-120"/>
              </a:rPr>
              <a:t>相關基本資料及許可</a:t>
            </a:r>
            <a:r>
              <a:rPr lang="zh-TW" altLang="en-US" sz="1900" dirty="0" smtClean="0">
                <a:latin typeface="標楷體" pitchFamily="65" charset="-120"/>
                <a:ea typeface="標楷體" pitchFamily="65" charset="-120"/>
              </a:rPr>
              <a:t>再利用</a:t>
            </a:r>
            <a:r>
              <a:rPr lang="zh-TW" altLang="zh-TW" sz="1900" dirty="0" smtClean="0">
                <a:latin typeface="標楷體" pitchFamily="65" charset="-120"/>
                <a:ea typeface="標楷體" pitchFamily="65" charset="-120"/>
              </a:rPr>
              <a:t>資料。</a:t>
            </a:r>
            <a:endParaRPr lang="en-US" altLang="zh-TW" sz="1900" dirty="0" smtClean="0">
              <a:latin typeface="標楷體" pitchFamily="65" charset="-120"/>
              <a:ea typeface="標楷體" pitchFamily="65" charset="-120"/>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廢棄物清理法相關規定：</a:t>
            </a:r>
            <a:endParaRPr kumimoji="0" lang="en-US" altLang="zh-TW" sz="28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2600" dirty="0" smtClean="0">
                <a:latin typeface="標楷體" pitchFamily="65" charset="-120"/>
                <a:ea typeface="標楷體" pitchFamily="65" charset="-120"/>
                <a:cs typeface="+mj-cs"/>
              </a:rPr>
              <a:t>●第</a:t>
            </a:r>
            <a:r>
              <a:rPr lang="en-US" altLang="zh-TW" sz="2600" dirty="0" smtClean="0">
                <a:latin typeface="標楷體" pitchFamily="65" charset="-120"/>
                <a:ea typeface="標楷體" pitchFamily="65" charset="-120"/>
                <a:cs typeface="+mj-cs"/>
              </a:rPr>
              <a:t>2</a:t>
            </a:r>
            <a:r>
              <a:rPr lang="zh-TW" altLang="en-US" sz="2600" dirty="0" smtClean="0">
                <a:latin typeface="標楷體" pitchFamily="65" charset="-120"/>
                <a:ea typeface="標楷體" pitchFamily="65" charset="-120"/>
                <a:cs typeface="+mj-cs"/>
              </a:rPr>
              <a:t>條</a:t>
            </a:r>
            <a:endParaRPr lang="en-US" altLang="zh-TW" sz="2600" dirty="0" smtClean="0">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2200" dirty="0" smtClean="0">
                <a:latin typeface="標楷體" pitchFamily="65" charset="-120"/>
                <a:ea typeface="標楷體" pitchFamily="65" charset="-120"/>
                <a:cs typeface="+mj-cs"/>
              </a:rPr>
              <a:t>一般廢棄物─由家戶或其他非事業所產生之垃圾、糞尿、動物</a:t>
            </a:r>
            <a:endParaRPr lang="en-US" altLang="zh-TW" sz="2200" dirty="0" smtClean="0">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2200" dirty="0" smtClean="0">
                <a:latin typeface="標楷體" pitchFamily="65" charset="-120"/>
                <a:ea typeface="標楷體" pitchFamily="65" charset="-120"/>
                <a:cs typeface="+mj-cs"/>
              </a:rPr>
              <a:t>　　　　　　屍體等，足以污染環境衛生之固體或液體廢棄物。</a:t>
            </a:r>
            <a:endParaRPr kumimoji="0" lang="en-US" altLang="zh-TW"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spcBef>
                <a:spcPct val="0"/>
              </a:spcBef>
            </a:pPr>
            <a:r>
              <a:rPr lang="zh-TW" altLang="en-US" sz="2200" dirty="0" smtClean="0">
                <a:latin typeface="標楷體" pitchFamily="65" charset="-120"/>
                <a:ea typeface="標楷體" pitchFamily="65" charset="-120"/>
                <a:cs typeface="+mj-cs"/>
              </a:rPr>
              <a:t>事業廢棄物─</a:t>
            </a:r>
            <a:r>
              <a:rPr lang="en-US" altLang="zh-TW" sz="2200" dirty="0" smtClean="0">
                <a:latin typeface="標楷體" pitchFamily="65" charset="-120"/>
                <a:ea typeface="標楷體" pitchFamily="65" charset="-120"/>
                <a:cs typeface="+mj-cs"/>
              </a:rPr>
              <a:t>(</a:t>
            </a:r>
            <a:r>
              <a:rPr lang="zh-TW" altLang="en-US" sz="2200" dirty="0" smtClean="0">
                <a:latin typeface="標楷體" pitchFamily="65" charset="-120"/>
                <a:ea typeface="標楷體" pitchFamily="65" charset="-120"/>
                <a:cs typeface="+mj-cs"/>
              </a:rPr>
              <a:t>一</a:t>
            </a:r>
            <a:r>
              <a:rPr lang="en-US" altLang="zh-TW" sz="2200" dirty="0" smtClean="0">
                <a:latin typeface="標楷體" pitchFamily="65" charset="-120"/>
                <a:ea typeface="標楷體" pitchFamily="65" charset="-120"/>
                <a:cs typeface="+mj-cs"/>
              </a:rPr>
              <a:t>)</a:t>
            </a:r>
            <a:r>
              <a:rPr lang="zh-TW" altLang="en-US" sz="2200" dirty="0" smtClean="0">
                <a:latin typeface="標楷體" pitchFamily="65" charset="-120"/>
                <a:ea typeface="標楷體" pitchFamily="65" charset="-120"/>
              </a:rPr>
              <a:t>有害事業廢棄物：由事業所產生具有毒性、</a:t>
            </a:r>
            <a:endParaRPr lang="en-US" altLang="zh-TW" sz="2200" dirty="0" smtClean="0">
              <a:latin typeface="標楷體" pitchFamily="65" charset="-120"/>
              <a:ea typeface="標楷體" pitchFamily="65" charset="-120"/>
            </a:endParaRPr>
          </a:p>
          <a:p>
            <a:pPr lvl="0">
              <a:spcBef>
                <a:spcPct val="0"/>
              </a:spcBef>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危險性，其濃度或數量足以影響人體健康或污染　</a:t>
            </a:r>
            <a:endParaRPr lang="en-US" altLang="zh-TW" sz="2200" dirty="0" smtClean="0">
              <a:latin typeface="標楷體" pitchFamily="65" charset="-120"/>
              <a:ea typeface="標楷體" pitchFamily="65" charset="-120"/>
            </a:endParaRPr>
          </a:p>
          <a:p>
            <a:pPr lvl="0">
              <a:spcBef>
                <a:spcPct val="0"/>
              </a:spcBef>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環境之廢棄物。</a:t>
            </a:r>
            <a:endParaRPr lang="en-US" altLang="zh-TW" sz="2200" dirty="0" smtClean="0">
              <a:latin typeface="標楷體" pitchFamily="65" charset="-120"/>
              <a:ea typeface="標楷體" pitchFamily="65" charset="-120"/>
            </a:endParaRPr>
          </a:p>
          <a:p>
            <a:pPr lvl="0">
              <a:spcBef>
                <a:spcPct val="0"/>
              </a:spcBef>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二</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一般事業廢棄物：由事業所產生有害事業廢</a:t>
            </a:r>
            <a:endParaRPr lang="en-US" altLang="zh-TW" sz="2200" dirty="0" smtClean="0">
              <a:latin typeface="標楷體" pitchFamily="65" charset="-120"/>
              <a:ea typeface="標楷體" pitchFamily="65" charset="-120"/>
            </a:endParaRPr>
          </a:p>
          <a:p>
            <a:pPr lvl="0">
              <a:spcBef>
                <a:spcPct val="0"/>
              </a:spcBef>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棄物以外之廢棄物。</a:t>
            </a:r>
            <a:endParaRPr lang="en-US" altLang="zh-TW" sz="2200" dirty="0" smtClean="0">
              <a:latin typeface="標楷體" pitchFamily="65" charset="-120"/>
              <a:ea typeface="標楷體" pitchFamily="65" charset="-120"/>
            </a:endParaRPr>
          </a:p>
          <a:p>
            <a:pPr lvl="0">
              <a:spcBef>
                <a:spcPct val="0"/>
              </a:spcBef>
            </a:pP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事業定義：係指農工礦廠（場）、</a:t>
            </a:r>
            <a:r>
              <a:rPr lang="zh-TW" altLang="en-US" sz="2200" b="1" u="sng" dirty="0" smtClean="0">
                <a:latin typeface="標楷體" pitchFamily="65" charset="-120"/>
                <a:ea typeface="標楷體" pitchFamily="65" charset="-120"/>
              </a:rPr>
              <a:t>營造業</a:t>
            </a:r>
            <a:r>
              <a:rPr lang="zh-TW" altLang="en-US" sz="2200" dirty="0" smtClean="0">
                <a:latin typeface="標楷體" pitchFamily="65" charset="-120"/>
                <a:ea typeface="標楷體" pitchFamily="65" charset="-120"/>
              </a:rPr>
              <a:t>、醫療機構、公民</a:t>
            </a:r>
            <a:endParaRPr lang="en-US" altLang="zh-TW" sz="2200" dirty="0" smtClean="0">
              <a:latin typeface="標楷體" pitchFamily="65" charset="-120"/>
              <a:ea typeface="標楷體" pitchFamily="65" charset="-120"/>
            </a:endParaRPr>
          </a:p>
          <a:p>
            <a:pPr lvl="0">
              <a:spcBef>
                <a:spcPct val="0"/>
              </a:spcBef>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營廢棄物清除處理機構、事業廢棄物共同清除處理機構、學</a:t>
            </a:r>
            <a:endParaRPr lang="en-US" altLang="zh-TW" sz="2200" dirty="0" smtClean="0">
              <a:latin typeface="標楷體" pitchFamily="65" charset="-120"/>
              <a:ea typeface="標楷體" pitchFamily="65" charset="-120"/>
            </a:endParaRPr>
          </a:p>
          <a:p>
            <a:pPr lvl="0">
              <a:spcBef>
                <a:spcPct val="0"/>
              </a:spcBef>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校或機關團體之實驗室及其他經中央主管機關指定之事業。</a:t>
            </a:r>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營建廢棄物管理流程</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altLang="zh-TW" sz="2600" dirty="0" smtClean="0">
              <a:latin typeface="標楷體" pitchFamily="65" charset="-120"/>
              <a:ea typeface="標楷體" pitchFamily="65" charset="-120"/>
              <a:cs typeface="+mj-cs"/>
            </a:endParaRPr>
          </a:p>
          <a:p>
            <a:pPr lvl="0"/>
            <a:r>
              <a:rPr kumimoji="0" lang="zh-TW" altLang="en-US" sz="19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達公告列管門檻</a:t>
            </a:r>
            <a:endParaRPr kumimoji="0" lang="en-US" altLang="zh-TW" sz="19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graphicFrame>
        <p:nvGraphicFramePr>
          <p:cNvPr id="4" name="Object 2"/>
          <p:cNvGraphicFramePr>
            <a:graphicFrameLocks noChangeAspect="1"/>
          </p:cNvGraphicFramePr>
          <p:nvPr/>
        </p:nvGraphicFramePr>
        <p:xfrm>
          <a:off x="683568" y="4293098"/>
          <a:ext cx="1219200" cy="763587"/>
        </p:xfrm>
        <a:graphic>
          <a:graphicData uri="http://schemas.openxmlformats.org/presentationml/2006/ole">
            <p:oleObj spid="_x0000_s1026" name="多媒體項目" r:id="rId4" imgW="5905440" imgH="3697560" progId="">
              <p:embed/>
            </p:oleObj>
          </a:graphicData>
        </a:graphic>
      </p:graphicFrame>
      <p:sp>
        <p:nvSpPr>
          <p:cNvPr id="6" name="Text Box 3"/>
          <p:cNvSpPr txBox="1">
            <a:spLocks noChangeArrowheads="1"/>
          </p:cNvSpPr>
          <p:nvPr/>
        </p:nvSpPr>
        <p:spPr bwMode="auto">
          <a:xfrm>
            <a:off x="323528" y="5013178"/>
            <a:ext cx="1752600" cy="461665"/>
          </a:xfrm>
          <a:prstGeom prst="rect">
            <a:avLst/>
          </a:prstGeom>
          <a:noFill/>
          <a:ln w="9525">
            <a:noFill/>
            <a:miter lim="800000"/>
            <a:headEnd/>
            <a:tailEnd/>
          </a:ln>
          <a:effectLst/>
        </p:spPr>
        <p:txBody>
          <a:bodyPr>
            <a:spAutoFit/>
          </a:bodyPr>
          <a:lstStyle/>
          <a:p>
            <a:pPr>
              <a:spcBef>
                <a:spcPct val="50000"/>
              </a:spcBef>
            </a:pPr>
            <a:r>
              <a:rPr lang="zh-TW" altLang="en-US" sz="2400" b="0" dirty="0">
                <a:solidFill>
                  <a:schemeClr val="tx1"/>
                </a:solidFill>
                <a:latin typeface="標楷體" pitchFamily="65" charset="-120"/>
                <a:ea typeface="標楷體" pitchFamily="65" charset="-120"/>
              </a:rPr>
              <a:t>廢棄物產源</a:t>
            </a:r>
          </a:p>
        </p:txBody>
      </p:sp>
      <p:sp>
        <p:nvSpPr>
          <p:cNvPr id="7" name="Text Box 4"/>
          <p:cNvSpPr txBox="1">
            <a:spLocks noChangeArrowheads="1"/>
          </p:cNvSpPr>
          <p:nvPr/>
        </p:nvSpPr>
        <p:spPr bwMode="auto">
          <a:xfrm>
            <a:off x="3059832" y="5661250"/>
            <a:ext cx="1828800" cy="461665"/>
          </a:xfrm>
          <a:prstGeom prst="rect">
            <a:avLst/>
          </a:prstGeom>
          <a:noFill/>
          <a:ln w="9525">
            <a:noFill/>
            <a:miter lim="800000"/>
            <a:headEnd/>
            <a:tailEnd/>
          </a:ln>
          <a:effectLst/>
        </p:spPr>
        <p:txBody>
          <a:bodyPr>
            <a:spAutoFit/>
          </a:bodyPr>
          <a:lstStyle/>
          <a:p>
            <a:pPr>
              <a:spcBef>
                <a:spcPct val="50000"/>
              </a:spcBef>
            </a:pPr>
            <a:r>
              <a:rPr lang="zh-TW" altLang="en-US" sz="2400" b="0" dirty="0">
                <a:solidFill>
                  <a:schemeClr val="tx1"/>
                </a:solidFill>
                <a:latin typeface="標楷體" pitchFamily="65" charset="-120"/>
                <a:ea typeface="標楷體" pitchFamily="65" charset="-120"/>
              </a:rPr>
              <a:t>清除機構</a:t>
            </a:r>
          </a:p>
        </p:txBody>
      </p:sp>
      <p:sp>
        <p:nvSpPr>
          <p:cNvPr id="8" name="Text Box 5"/>
          <p:cNvSpPr txBox="1">
            <a:spLocks noChangeArrowheads="1"/>
          </p:cNvSpPr>
          <p:nvPr/>
        </p:nvSpPr>
        <p:spPr bwMode="auto">
          <a:xfrm>
            <a:off x="5364088" y="5157194"/>
            <a:ext cx="1873251" cy="830997"/>
          </a:xfrm>
          <a:prstGeom prst="rect">
            <a:avLst/>
          </a:prstGeom>
          <a:noFill/>
          <a:ln w="9525">
            <a:noFill/>
            <a:miter lim="800000"/>
            <a:headEnd/>
            <a:tailEnd/>
          </a:ln>
          <a:effectLst/>
        </p:spPr>
        <p:txBody>
          <a:bodyPr>
            <a:spAutoFit/>
          </a:bodyPr>
          <a:lstStyle/>
          <a:p>
            <a:pPr>
              <a:spcBef>
                <a:spcPct val="50000"/>
              </a:spcBef>
            </a:pPr>
            <a:r>
              <a:rPr lang="zh-TW" altLang="en-US" sz="2400" b="0" dirty="0">
                <a:solidFill>
                  <a:schemeClr val="tx1"/>
                </a:solidFill>
                <a:latin typeface="標楷體" pitchFamily="65" charset="-120"/>
                <a:ea typeface="標楷體" pitchFamily="65" charset="-120"/>
              </a:rPr>
              <a:t>處理機構或再利用機構</a:t>
            </a:r>
          </a:p>
        </p:txBody>
      </p:sp>
      <p:sp>
        <p:nvSpPr>
          <p:cNvPr id="9" name="AutoShape 6"/>
          <p:cNvSpPr>
            <a:spLocks noChangeArrowheads="1"/>
          </p:cNvSpPr>
          <p:nvPr/>
        </p:nvSpPr>
        <p:spPr bwMode="auto">
          <a:xfrm rot="175098">
            <a:off x="2133029" y="4740621"/>
            <a:ext cx="617695" cy="381000"/>
          </a:xfrm>
          <a:prstGeom prst="rightArrow">
            <a:avLst>
              <a:gd name="adj1" fmla="val 50000"/>
              <a:gd name="adj2" fmla="val 44614"/>
            </a:avLst>
          </a:prstGeom>
          <a:gradFill rotWithShape="0">
            <a:gsLst>
              <a:gs pos="0">
                <a:srgbClr val="C0C0C0"/>
              </a:gs>
              <a:gs pos="100000">
                <a:schemeClr val="bg2"/>
              </a:gs>
            </a:gsLst>
            <a:lin ang="0" scaled="1"/>
          </a:gradFill>
          <a:ln w="9525">
            <a:solidFill>
              <a:schemeClr val="tx1"/>
            </a:solidFill>
            <a:miter lim="800000"/>
            <a:headEnd/>
            <a:tailEnd/>
          </a:ln>
          <a:effectLst/>
        </p:spPr>
        <p:txBody>
          <a:bodyPr wrap="none" anchor="ctr"/>
          <a:lstStyle/>
          <a:p>
            <a:endParaRPr lang="zh-TW" altLang="en-US"/>
          </a:p>
        </p:txBody>
      </p:sp>
      <p:sp>
        <p:nvSpPr>
          <p:cNvPr id="10" name="AutoShape 7"/>
          <p:cNvSpPr>
            <a:spLocks noChangeArrowheads="1"/>
          </p:cNvSpPr>
          <p:nvPr/>
        </p:nvSpPr>
        <p:spPr bwMode="auto">
          <a:xfrm>
            <a:off x="4716016" y="4653136"/>
            <a:ext cx="605408" cy="381000"/>
          </a:xfrm>
          <a:prstGeom prst="rightArrow">
            <a:avLst>
              <a:gd name="adj1" fmla="val 50000"/>
              <a:gd name="adj2" fmla="val 50000"/>
            </a:avLst>
          </a:prstGeom>
          <a:gradFill rotWithShape="0">
            <a:gsLst>
              <a:gs pos="0">
                <a:srgbClr val="C0C0C0"/>
              </a:gs>
              <a:gs pos="100000">
                <a:schemeClr val="bg2"/>
              </a:gs>
            </a:gsLst>
            <a:lin ang="0" scaled="1"/>
          </a:gradFill>
          <a:ln w="9525">
            <a:solidFill>
              <a:schemeClr val="tx1"/>
            </a:solidFill>
            <a:miter lim="800000"/>
            <a:headEnd/>
            <a:tailEnd/>
          </a:ln>
          <a:effectLst/>
        </p:spPr>
        <p:txBody>
          <a:bodyPr wrap="none" anchor="ctr"/>
          <a:lstStyle/>
          <a:p>
            <a:endParaRPr lang="zh-TW" altLang="en-US"/>
          </a:p>
        </p:txBody>
      </p:sp>
      <p:pic>
        <p:nvPicPr>
          <p:cNvPr id="12" name="Picture 9" descr="j0149710"/>
          <p:cNvPicPr>
            <a:picLocks noChangeAspect="1" noChangeArrowheads="1"/>
          </p:cNvPicPr>
          <p:nvPr/>
        </p:nvPicPr>
        <p:blipFill>
          <a:blip r:embed="rId5" cstate="print"/>
          <a:srcRect/>
          <a:stretch>
            <a:fillRect/>
          </a:stretch>
        </p:blipFill>
        <p:spPr bwMode="auto">
          <a:xfrm>
            <a:off x="2987824" y="4437112"/>
            <a:ext cx="1512168" cy="1131540"/>
          </a:xfrm>
          <a:prstGeom prst="rect">
            <a:avLst/>
          </a:prstGeom>
          <a:noFill/>
        </p:spPr>
      </p:pic>
      <p:sp>
        <p:nvSpPr>
          <p:cNvPr id="13" name="Text Box 10"/>
          <p:cNvSpPr txBox="1">
            <a:spLocks noChangeArrowheads="1"/>
          </p:cNvSpPr>
          <p:nvPr/>
        </p:nvSpPr>
        <p:spPr bwMode="auto">
          <a:xfrm>
            <a:off x="395536" y="1772816"/>
            <a:ext cx="2952328" cy="2554545"/>
          </a:xfrm>
          <a:prstGeom prst="rect">
            <a:avLst/>
          </a:prstGeom>
          <a:noFill/>
          <a:ln w="9525">
            <a:noFill/>
            <a:miter lim="800000"/>
            <a:headEnd/>
            <a:tailEnd/>
          </a:ln>
          <a:effectLst/>
        </p:spPr>
        <p:txBody>
          <a:bodyPr wrap="square">
            <a:spAutoFit/>
          </a:bodyPr>
          <a:lstStyle/>
          <a:p>
            <a:r>
              <a:rPr lang="en-US" altLang="zh-TW" sz="1600" b="0" dirty="0">
                <a:solidFill>
                  <a:schemeClr val="tx1"/>
                </a:solidFill>
                <a:latin typeface="標楷體" pitchFamily="65" charset="-120"/>
                <a:ea typeface="標楷體" pitchFamily="65" charset="-120"/>
              </a:rPr>
              <a:t>1.</a:t>
            </a:r>
            <a:r>
              <a:rPr lang="zh-TW" altLang="en-US" sz="1600" b="0" dirty="0">
                <a:solidFill>
                  <a:schemeClr val="tx1"/>
                </a:solidFill>
                <a:latin typeface="標楷體" pitchFamily="65" charset="-120"/>
                <a:ea typeface="標楷體" pitchFamily="65" charset="-120"/>
              </a:rPr>
              <a:t>取得管制編號</a:t>
            </a:r>
            <a:r>
              <a:rPr lang="zh-TW" altLang="en-US" sz="1600" b="0" dirty="0" smtClean="0">
                <a:solidFill>
                  <a:schemeClr val="tx1"/>
                </a:solidFill>
                <a:latin typeface="標楷體" pitchFamily="65" charset="-120"/>
                <a:ea typeface="標楷體" pitchFamily="65" charset="-120"/>
              </a:rPr>
              <a:t>。</a:t>
            </a:r>
            <a:endParaRPr lang="en-US" altLang="zh-TW" sz="1600" b="0" dirty="0" smtClean="0">
              <a:solidFill>
                <a:schemeClr val="tx1"/>
              </a:solidFill>
              <a:latin typeface="標楷體" pitchFamily="65" charset="-120"/>
              <a:ea typeface="標楷體" pitchFamily="65" charset="-120"/>
            </a:endParaRPr>
          </a:p>
          <a:p>
            <a:r>
              <a:rPr lang="en-US" altLang="zh-TW" sz="1600" b="0" dirty="0" smtClean="0">
                <a:solidFill>
                  <a:schemeClr val="tx1"/>
                </a:solidFill>
                <a:latin typeface="標楷體" pitchFamily="65" charset="-120"/>
                <a:ea typeface="標楷體" pitchFamily="65" charset="-120"/>
              </a:rPr>
              <a:t>2</a:t>
            </a:r>
            <a:r>
              <a:rPr lang="en-US" altLang="zh-TW" sz="1600" b="0" dirty="0">
                <a:solidFill>
                  <a:schemeClr val="tx1"/>
                </a:solidFill>
                <a:latin typeface="標楷體" pitchFamily="65" charset="-120"/>
                <a:ea typeface="標楷體" pitchFamily="65" charset="-120"/>
              </a:rPr>
              <a:t>.</a:t>
            </a:r>
            <a:r>
              <a:rPr lang="zh-TW" altLang="en-US" sz="1600" b="0" dirty="0">
                <a:solidFill>
                  <a:schemeClr val="tx1"/>
                </a:solidFill>
                <a:latin typeface="標楷體" pitchFamily="65" charset="-120"/>
                <a:ea typeface="標楷體" pitchFamily="65" charset="-120"/>
              </a:rPr>
              <a:t>營運前檢具事業廢棄物清理計畫書送地方主管機關審查通過</a:t>
            </a:r>
            <a:r>
              <a:rPr lang="zh-TW" altLang="en-US" sz="1600" b="0" dirty="0" smtClean="0">
                <a:solidFill>
                  <a:schemeClr val="tx1"/>
                </a:solidFill>
                <a:latin typeface="標楷體" pitchFamily="65" charset="-120"/>
                <a:ea typeface="標楷體" pitchFamily="65" charset="-120"/>
              </a:rPr>
              <a:t>。</a:t>
            </a:r>
            <a:endParaRPr lang="en-US" altLang="zh-TW" sz="1600" b="0" dirty="0" smtClean="0">
              <a:solidFill>
                <a:schemeClr val="tx1"/>
              </a:solidFill>
              <a:latin typeface="標楷體" pitchFamily="65" charset="-120"/>
              <a:ea typeface="標楷體" pitchFamily="65" charset="-120"/>
            </a:endParaRPr>
          </a:p>
          <a:p>
            <a:r>
              <a:rPr lang="en-US" altLang="zh-TW" sz="1600" b="0" dirty="0" smtClean="0">
                <a:solidFill>
                  <a:schemeClr val="tx1"/>
                </a:solidFill>
                <a:latin typeface="標楷體" pitchFamily="65" charset="-120"/>
                <a:ea typeface="標楷體" pitchFamily="65" charset="-120"/>
              </a:rPr>
              <a:t>3</a:t>
            </a:r>
            <a:r>
              <a:rPr lang="en-US" altLang="zh-TW" sz="1600" b="0" dirty="0">
                <a:solidFill>
                  <a:schemeClr val="tx1"/>
                </a:solidFill>
                <a:latin typeface="標楷體" pitchFamily="65" charset="-120"/>
                <a:ea typeface="標楷體" pitchFamily="65" charset="-120"/>
              </a:rPr>
              <a:t>.</a:t>
            </a:r>
            <a:r>
              <a:rPr lang="zh-TW" altLang="en-US" sz="1600" b="0" dirty="0">
                <a:solidFill>
                  <a:schemeClr val="tx1"/>
                </a:solidFill>
                <a:latin typeface="標楷體" pitchFamily="65" charset="-120"/>
                <a:ea typeface="標楷體" pitchFamily="65" charset="-120"/>
              </a:rPr>
              <a:t>廢棄物清除前上網申報</a:t>
            </a:r>
            <a:r>
              <a:rPr lang="zh-TW" altLang="en-US" sz="1600" b="0" dirty="0" smtClean="0">
                <a:solidFill>
                  <a:schemeClr val="tx1"/>
                </a:solidFill>
                <a:latin typeface="標楷體" pitchFamily="65" charset="-120"/>
                <a:ea typeface="標楷體" pitchFamily="65" charset="-120"/>
              </a:rPr>
              <a:t>流向，列印三聯單，</a:t>
            </a:r>
            <a:r>
              <a:rPr lang="zh-TW" altLang="en-US" sz="1600" dirty="0" smtClean="0">
                <a:latin typeface="標楷體" pitchFamily="65" charset="-120"/>
                <a:ea typeface="標楷體" pitchFamily="65" charset="-120"/>
              </a:rPr>
              <a:t>產源、清除者簽章後，留存一聯，餘併廢棄物運送</a:t>
            </a:r>
            <a:endParaRPr lang="en-US" altLang="zh-TW" sz="1600" dirty="0" smtClean="0">
              <a:latin typeface="標楷體" pitchFamily="65" charset="-120"/>
              <a:ea typeface="標楷體" pitchFamily="65" charset="-120"/>
            </a:endParaRPr>
          </a:p>
          <a:p>
            <a:r>
              <a:rPr lang="en-US" altLang="zh-TW" sz="1600" b="0" dirty="0" smtClean="0">
                <a:solidFill>
                  <a:schemeClr val="tx1"/>
                </a:solidFill>
                <a:latin typeface="標楷體" pitchFamily="65" charset="-120"/>
                <a:ea typeface="標楷體" pitchFamily="65" charset="-120"/>
              </a:rPr>
              <a:t>4.84</a:t>
            </a:r>
            <a:r>
              <a:rPr lang="zh-TW" altLang="en-US" sz="1600" b="0" dirty="0" smtClean="0">
                <a:solidFill>
                  <a:schemeClr val="tx1"/>
                </a:solidFill>
                <a:latin typeface="標楷體" pitchFamily="65" charset="-120"/>
                <a:ea typeface="標楷體" pitchFamily="65" charset="-120"/>
              </a:rPr>
              <a:t>小時內上網確認</a:t>
            </a:r>
            <a:endParaRPr lang="en-US" altLang="zh-TW" sz="1600" b="0" dirty="0" smtClean="0">
              <a:solidFill>
                <a:schemeClr val="tx1"/>
              </a:solidFill>
              <a:latin typeface="標楷體" pitchFamily="65" charset="-120"/>
              <a:ea typeface="標楷體" pitchFamily="65" charset="-120"/>
            </a:endParaRPr>
          </a:p>
          <a:p>
            <a:r>
              <a:rPr lang="en-US" altLang="zh-TW" sz="1600" dirty="0" smtClean="0">
                <a:latin typeface="標楷體" pitchFamily="65" charset="-120"/>
                <a:ea typeface="標楷體" pitchFamily="65" charset="-120"/>
              </a:rPr>
              <a:t>5.</a:t>
            </a:r>
            <a:r>
              <a:rPr lang="zh-TW" altLang="en-US" sz="1600" dirty="0" smtClean="0">
                <a:latin typeface="標楷體" pitchFamily="65" charset="-120"/>
                <a:ea typeface="標楷體" pitchFamily="65" charset="-120"/>
              </a:rPr>
              <a:t>定期申報產出、貯存情形</a:t>
            </a:r>
            <a:endParaRPr lang="zh-TW" altLang="en-US" sz="1600" b="0" dirty="0">
              <a:solidFill>
                <a:schemeClr val="tx1"/>
              </a:solidFill>
              <a:latin typeface="標楷體" pitchFamily="65" charset="-120"/>
              <a:ea typeface="標楷體" pitchFamily="65" charset="-120"/>
            </a:endParaRPr>
          </a:p>
        </p:txBody>
      </p:sp>
      <p:sp>
        <p:nvSpPr>
          <p:cNvPr id="14" name="Line 11"/>
          <p:cNvSpPr>
            <a:spLocks noChangeShapeType="1"/>
          </p:cNvSpPr>
          <p:nvPr/>
        </p:nvSpPr>
        <p:spPr bwMode="auto">
          <a:xfrm flipH="1">
            <a:off x="1763688" y="4293098"/>
            <a:ext cx="0" cy="385763"/>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15" name="Line 12"/>
          <p:cNvSpPr>
            <a:spLocks noChangeShapeType="1"/>
          </p:cNvSpPr>
          <p:nvPr/>
        </p:nvSpPr>
        <p:spPr bwMode="auto">
          <a:xfrm>
            <a:off x="3707906" y="4077074"/>
            <a:ext cx="521" cy="359841"/>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16" name="Line 13"/>
          <p:cNvSpPr>
            <a:spLocks noChangeShapeType="1"/>
          </p:cNvSpPr>
          <p:nvPr/>
        </p:nvSpPr>
        <p:spPr bwMode="auto">
          <a:xfrm>
            <a:off x="6012160" y="3429000"/>
            <a:ext cx="0" cy="741040"/>
          </a:xfrm>
          <a:prstGeom prst="line">
            <a:avLst/>
          </a:prstGeom>
          <a:noFill/>
          <a:ln w="28575">
            <a:solidFill>
              <a:schemeClr val="tx1"/>
            </a:solidFill>
            <a:round/>
            <a:headEnd/>
            <a:tailEnd type="triangle" w="med" len="med"/>
          </a:ln>
          <a:effectLst/>
        </p:spPr>
        <p:txBody>
          <a:bodyPr wrap="none" anchor="ctr"/>
          <a:lstStyle/>
          <a:p>
            <a:endParaRPr lang="zh-TW" altLang="en-US"/>
          </a:p>
        </p:txBody>
      </p:sp>
      <p:pic>
        <p:nvPicPr>
          <p:cNvPr id="18" name="Picture 15" descr="j0303689"/>
          <p:cNvPicPr>
            <a:picLocks noChangeAspect="1" noChangeArrowheads="1"/>
          </p:cNvPicPr>
          <p:nvPr/>
        </p:nvPicPr>
        <p:blipFill>
          <a:blip r:embed="rId6" cstate="print"/>
          <a:srcRect/>
          <a:stretch>
            <a:fillRect/>
          </a:stretch>
        </p:blipFill>
        <p:spPr bwMode="auto">
          <a:xfrm>
            <a:off x="5508104" y="4221090"/>
            <a:ext cx="1224136" cy="927175"/>
          </a:xfrm>
          <a:prstGeom prst="rect">
            <a:avLst/>
          </a:prstGeom>
          <a:noFill/>
        </p:spPr>
      </p:pic>
      <p:sp>
        <p:nvSpPr>
          <p:cNvPr id="19" name="Text Box 17"/>
          <p:cNvSpPr txBox="1">
            <a:spLocks noChangeArrowheads="1"/>
          </p:cNvSpPr>
          <p:nvPr/>
        </p:nvSpPr>
        <p:spPr bwMode="auto">
          <a:xfrm>
            <a:off x="5148064" y="1340768"/>
            <a:ext cx="2016224" cy="2086725"/>
          </a:xfrm>
          <a:prstGeom prst="rect">
            <a:avLst/>
          </a:prstGeom>
          <a:noFill/>
          <a:ln w="9525">
            <a:noFill/>
            <a:miter lim="800000"/>
            <a:headEnd/>
            <a:tailEnd/>
          </a:ln>
          <a:effectLst/>
        </p:spPr>
        <p:txBody>
          <a:bodyPr wrap="square">
            <a:spAutoFit/>
          </a:bodyPr>
          <a:lstStyle/>
          <a:p>
            <a:pPr>
              <a:lnSpc>
                <a:spcPct val="90000"/>
              </a:lnSpc>
              <a:spcBef>
                <a:spcPct val="50000"/>
              </a:spcBef>
            </a:pPr>
            <a:r>
              <a:rPr lang="en-US" altLang="zh-TW" dirty="0" smtClean="0">
                <a:solidFill>
                  <a:schemeClr val="tx1"/>
                </a:solidFill>
                <a:latin typeface="標楷體" pitchFamily="65" charset="-120"/>
                <a:ea typeface="標楷體" pitchFamily="65" charset="-120"/>
              </a:rPr>
              <a:t>1.</a:t>
            </a:r>
            <a:r>
              <a:rPr lang="zh-TW" altLang="en-US" dirty="0" smtClean="0">
                <a:solidFill>
                  <a:schemeClr val="tx1"/>
                </a:solidFill>
                <a:latin typeface="標楷體" pitchFamily="65" charset="-120"/>
                <a:ea typeface="標楷體" pitchFamily="65" charset="-120"/>
              </a:rPr>
              <a:t>收受後聯單填具實際收受資料，簽章並留存一聯</a:t>
            </a:r>
            <a:r>
              <a:rPr lang="en-US" altLang="zh-TW" dirty="0" smtClean="0">
                <a:solidFill>
                  <a:schemeClr val="tx1"/>
                </a:solidFill>
                <a:latin typeface="標楷體" pitchFamily="65" charset="-120"/>
                <a:ea typeface="標楷體" pitchFamily="65" charset="-120"/>
              </a:rPr>
              <a:t>2.</a:t>
            </a:r>
            <a:r>
              <a:rPr lang="zh-TW" altLang="en-US" dirty="0" smtClean="0">
                <a:solidFill>
                  <a:schemeClr val="tx1"/>
                </a:solidFill>
                <a:latin typeface="標楷體" pitchFamily="65" charset="-120"/>
                <a:ea typeface="標楷體" pitchFamily="65" charset="-120"/>
              </a:rPr>
              <a:t>於</a:t>
            </a:r>
            <a:r>
              <a:rPr lang="zh-TW" altLang="en-US" dirty="0">
                <a:solidFill>
                  <a:schemeClr val="tx1"/>
                </a:solidFill>
                <a:latin typeface="標楷體" pitchFamily="65" charset="-120"/>
                <a:ea typeface="標楷體" pitchFamily="65" charset="-120"/>
              </a:rPr>
              <a:t>廢棄物處理或再利用完成後</a:t>
            </a:r>
            <a:r>
              <a:rPr lang="en-US" altLang="zh-TW" dirty="0">
                <a:solidFill>
                  <a:schemeClr val="tx1"/>
                </a:solidFill>
                <a:latin typeface="標楷體" pitchFamily="65" charset="-120"/>
                <a:ea typeface="標楷體" pitchFamily="65" charset="-120"/>
              </a:rPr>
              <a:t>24</a:t>
            </a:r>
            <a:r>
              <a:rPr lang="zh-TW" altLang="en-US" dirty="0">
                <a:solidFill>
                  <a:schemeClr val="tx1"/>
                </a:solidFill>
                <a:latin typeface="標楷體" pitchFamily="65" charset="-120"/>
                <a:ea typeface="標楷體" pitchFamily="65" charset="-120"/>
              </a:rPr>
              <a:t>小時內連線申報廢棄物處理</a:t>
            </a:r>
            <a:r>
              <a:rPr lang="en-US" altLang="zh-TW" dirty="0">
                <a:solidFill>
                  <a:schemeClr val="tx1"/>
                </a:solidFill>
                <a:latin typeface="標楷體" pitchFamily="65" charset="-120"/>
                <a:ea typeface="標楷體" pitchFamily="65" charset="-120"/>
              </a:rPr>
              <a:t>(</a:t>
            </a:r>
            <a:r>
              <a:rPr lang="zh-TW" altLang="en-US" dirty="0">
                <a:solidFill>
                  <a:schemeClr val="tx1"/>
                </a:solidFill>
                <a:latin typeface="標楷體" pitchFamily="65" charset="-120"/>
                <a:ea typeface="標楷體" pitchFamily="65" charset="-120"/>
              </a:rPr>
              <a:t>或再利用</a:t>
            </a:r>
            <a:r>
              <a:rPr lang="en-US" altLang="zh-TW" dirty="0">
                <a:solidFill>
                  <a:schemeClr val="tx1"/>
                </a:solidFill>
                <a:latin typeface="標楷體" pitchFamily="65" charset="-120"/>
                <a:ea typeface="標楷體" pitchFamily="65" charset="-120"/>
              </a:rPr>
              <a:t>)</a:t>
            </a:r>
            <a:r>
              <a:rPr lang="zh-TW" altLang="en-US" dirty="0">
                <a:solidFill>
                  <a:schemeClr val="tx1"/>
                </a:solidFill>
                <a:latin typeface="標楷體" pitchFamily="65" charset="-120"/>
                <a:ea typeface="標楷體" pitchFamily="65" charset="-120"/>
              </a:rPr>
              <a:t>完成日期時間等資料</a:t>
            </a:r>
          </a:p>
        </p:txBody>
      </p:sp>
      <p:sp>
        <p:nvSpPr>
          <p:cNvPr id="20" name="Text Box 18"/>
          <p:cNvSpPr txBox="1">
            <a:spLocks noChangeArrowheads="1"/>
          </p:cNvSpPr>
          <p:nvPr/>
        </p:nvSpPr>
        <p:spPr bwMode="auto">
          <a:xfrm>
            <a:off x="7092282" y="3284984"/>
            <a:ext cx="1583855" cy="2862322"/>
          </a:xfrm>
          <a:prstGeom prst="rect">
            <a:avLst/>
          </a:prstGeom>
          <a:noFill/>
          <a:ln w="9525">
            <a:noFill/>
            <a:miter lim="800000"/>
            <a:headEnd/>
            <a:tailEnd/>
          </a:ln>
          <a:effectLst/>
        </p:spPr>
        <p:txBody>
          <a:bodyPr wrap="square">
            <a:spAutoFit/>
          </a:bodyPr>
          <a:lstStyle/>
          <a:p>
            <a:pPr>
              <a:spcBef>
                <a:spcPct val="50000"/>
              </a:spcBef>
            </a:pPr>
            <a:r>
              <a:rPr lang="en-US" altLang="zh-TW" b="0" dirty="0" smtClean="0">
                <a:solidFill>
                  <a:schemeClr val="tx1"/>
                </a:solidFill>
                <a:latin typeface="標楷體" pitchFamily="65" charset="-120"/>
                <a:ea typeface="標楷體" pitchFamily="65" charset="-120"/>
              </a:rPr>
              <a:t>1.</a:t>
            </a:r>
            <a:r>
              <a:rPr lang="zh-TW" altLang="en-US" b="0" dirty="0" smtClean="0">
                <a:solidFill>
                  <a:schemeClr val="tx1"/>
                </a:solidFill>
                <a:latin typeface="標楷體" pitchFamily="65" charset="-120"/>
                <a:ea typeface="標楷體" pitchFamily="65" charset="-120"/>
              </a:rPr>
              <a:t>將</a:t>
            </a:r>
            <a:r>
              <a:rPr lang="zh-TW" altLang="en-US" b="0" dirty="0">
                <a:solidFill>
                  <a:schemeClr val="tx1"/>
                </a:solidFill>
                <a:latin typeface="標楷體" pitchFamily="65" charset="-120"/>
                <a:ea typeface="標楷體" pitchFamily="65" charset="-120"/>
              </a:rPr>
              <a:t>處理或再利用後產出之廢棄物委託處理或再利用及申報</a:t>
            </a:r>
            <a:r>
              <a:rPr lang="zh-TW" altLang="en-US" b="0" dirty="0" smtClean="0">
                <a:solidFill>
                  <a:schemeClr val="tx1"/>
                </a:solidFill>
                <a:latin typeface="標楷體" pitchFamily="65" charset="-120"/>
                <a:ea typeface="標楷體" pitchFamily="65" charset="-120"/>
              </a:rPr>
              <a:t>流向</a:t>
            </a:r>
            <a:endParaRPr lang="en-US" altLang="zh-TW" b="0" dirty="0" smtClean="0">
              <a:solidFill>
                <a:schemeClr val="tx1"/>
              </a:solidFill>
              <a:latin typeface="標楷體" pitchFamily="65" charset="-120"/>
              <a:ea typeface="標楷體" pitchFamily="65" charset="-120"/>
            </a:endParaRPr>
          </a:p>
          <a:p>
            <a:r>
              <a:rPr lang="en-US" altLang="zh-TW" b="0" dirty="0" smtClean="0">
                <a:solidFill>
                  <a:schemeClr val="tx1"/>
                </a:solidFill>
                <a:latin typeface="標楷體" pitchFamily="65" charset="-120"/>
                <a:ea typeface="標楷體" pitchFamily="65" charset="-120"/>
              </a:rPr>
              <a:t>2.</a:t>
            </a:r>
            <a:r>
              <a:rPr lang="zh-TW" altLang="zh-TW" dirty="0" smtClean="0">
                <a:latin typeface="標楷體" pitchFamily="65" charset="-120"/>
                <a:ea typeface="標楷體" pitchFamily="65" charset="-120"/>
              </a:rPr>
              <a:t>屬營建剩餘土石方部分依營建剩餘土石</a:t>
            </a:r>
          </a:p>
          <a:p>
            <a:r>
              <a:rPr lang="zh-TW" altLang="zh-TW" dirty="0" smtClean="0">
                <a:latin typeface="標楷體" pitchFamily="65" charset="-120"/>
                <a:ea typeface="標楷體" pitchFamily="65" charset="-120"/>
              </a:rPr>
              <a:t>方處理方案處理</a:t>
            </a:r>
            <a:endParaRPr lang="zh-TW" altLang="en-US" b="0" dirty="0">
              <a:solidFill>
                <a:schemeClr val="tx1"/>
              </a:solidFill>
              <a:latin typeface="標楷體" pitchFamily="65" charset="-120"/>
              <a:ea typeface="標楷體" pitchFamily="65" charset="-120"/>
            </a:endParaRPr>
          </a:p>
        </p:txBody>
      </p:sp>
      <p:sp>
        <p:nvSpPr>
          <p:cNvPr id="21" name="Text Box 19"/>
          <p:cNvSpPr txBox="1">
            <a:spLocks noChangeArrowheads="1"/>
          </p:cNvSpPr>
          <p:nvPr/>
        </p:nvSpPr>
        <p:spPr bwMode="auto">
          <a:xfrm>
            <a:off x="3203848" y="1556794"/>
            <a:ext cx="1944216" cy="2431435"/>
          </a:xfrm>
          <a:prstGeom prst="rect">
            <a:avLst/>
          </a:prstGeom>
          <a:noFill/>
          <a:ln w="9525">
            <a:noFill/>
            <a:miter lim="800000"/>
            <a:headEnd/>
            <a:tailEnd/>
          </a:ln>
          <a:effectLst/>
        </p:spPr>
        <p:txBody>
          <a:bodyPr wrap="square">
            <a:spAutoFit/>
          </a:bodyPr>
          <a:lstStyle/>
          <a:p>
            <a:pPr>
              <a:spcBef>
                <a:spcPct val="50000"/>
              </a:spcBef>
            </a:pPr>
            <a:r>
              <a:rPr lang="en-US" altLang="zh-TW" sz="1600" b="0" dirty="0" smtClean="0">
                <a:solidFill>
                  <a:schemeClr val="tx1"/>
                </a:solidFill>
                <a:latin typeface="標楷體" pitchFamily="65" charset="-120"/>
                <a:ea typeface="標楷體" pitchFamily="65" charset="-120"/>
              </a:rPr>
              <a:t>1.</a:t>
            </a:r>
            <a:r>
              <a:rPr lang="zh-TW" altLang="en-US" sz="1600" b="0" dirty="0" smtClean="0">
                <a:solidFill>
                  <a:schemeClr val="tx1"/>
                </a:solidFill>
                <a:latin typeface="標楷體" pitchFamily="65" charset="-120"/>
                <a:ea typeface="標楷體" pitchFamily="65" charset="-120"/>
              </a:rPr>
              <a:t>收受後聯單填具實際清運資料，經處理、再利用收受簽章，留存一聯</a:t>
            </a:r>
            <a:endParaRPr lang="en-US" altLang="zh-TW" sz="1600" b="0" dirty="0" smtClean="0">
              <a:solidFill>
                <a:schemeClr val="tx1"/>
              </a:solidFill>
              <a:latin typeface="標楷體" pitchFamily="65" charset="-120"/>
              <a:ea typeface="標楷體" pitchFamily="65" charset="-120"/>
            </a:endParaRPr>
          </a:p>
          <a:p>
            <a:pPr>
              <a:spcBef>
                <a:spcPct val="50000"/>
              </a:spcBef>
            </a:pPr>
            <a:r>
              <a:rPr lang="en-US" altLang="zh-TW" sz="1600" b="0" dirty="0" smtClean="0">
                <a:solidFill>
                  <a:schemeClr val="tx1"/>
                </a:solidFill>
                <a:latin typeface="標楷體" pitchFamily="65" charset="-120"/>
                <a:ea typeface="標楷體" pitchFamily="65" charset="-120"/>
              </a:rPr>
              <a:t>2.</a:t>
            </a:r>
            <a:r>
              <a:rPr lang="zh-TW" altLang="en-US" sz="1600" b="0" dirty="0" smtClean="0">
                <a:solidFill>
                  <a:schemeClr val="tx1"/>
                </a:solidFill>
                <a:latin typeface="標楷體" pitchFamily="65" charset="-120"/>
                <a:ea typeface="標楷體" pitchFamily="65" charset="-120"/>
              </a:rPr>
              <a:t>收</a:t>
            </a:r>
            <a:r>
              <a:rPr lang="zh-TW" altLang="en-US" sz="1600" b="0" dirty="0">
                <a:solidFill>
                  <a:schemeClr val="tx1"/>
                </a:solidFill>
                <a:latin typeface="標楷體" pitchFamily="65" charset="-120"/>
                <a:ea typeface="標楷體" pitchFamily="65" charset="-120"/>
              </a:rPr>
              <a:t>受廢棄物後</a:t>
            </a:r>
            <a:r>
              <a:rPr lang="en-US" altLang="zh-TW" sz="1600" b="0" dirty="0">
                <a:solidFill>
                  <a:schemeClr val="tx1"/>
                </a:solidFill>
                <a:latin typeface="標楷體" pitchFamily="65" charset="-120"/>
                <a:ea typeface="標楷體" pitchFamily="65" charset="-120"/>
              </a:rPr>
              <a:t>48</a:t>
            </a:r>
            <a:r>
              <a:rPr lang="zh-TW" altLang="en-US" sz="1600" b="0" dirty="0">
                <a:solidFill>
                  <a:schemeClr val="tx1"/>
                </a:solidFill>
                <a:latin typeface="標楷體" pitchFamily="65" charset="-120"/>
                <a:ea typeface="標楷體" pitchFamily="65" charset="-120"/>
              </a:rPr>
              <a:t>小時內載運至處理或再利用機構及上網申報確認及實際清運情形</a:t>
            </a:r>
          </a:p>
        </p:txBody>
      </p:sp>
      <p:sp>
        <p:nvSpPr>
          <p:cNvPr id="23" name="AutoShape 24"/>
          <p:cNvSpPr>
            <a:spLocks noChangeArrowheads="1"/>
          </p:cNvSpPr>
          <p:nvPr/>
        </p:nvSpPr>
        <p:spPr bwMode="auto">
          <a:xfrm rot="5400000">
            <a:off x="1090092" y="5470748"/>
            <a:ext cx="288032" cy="381000"/>
          </a:xfrm>
          <a:prstGeom prst="rightArrow">
            <a:avLst>
              <a:gd name="adj1" fmla="val 50000"/>
              <a:gd name="adj2" fmla="val 30417"/>
            </a:avLst>
          </a:prstGeom>
          <a:gradFill rotWithShape="0">
            <a:gsLst>
              <a:gs pos="0">
                <a:srgbClr val="C0C0C0"/>
              </a:gs>
              <a:gs pos="100000">
                <a:schemeClr val="bg2"/>
              </a:gs>
            </a:gsLst>
            <a:lin ang="0" scaled="1"/>
          </a:gradFill>
          <a:ln w="9525">
            <a:solidFill>
              <a:schemeClr val="tx1"/>
            </a:solidFill>
            <a:miter lim="800000"/>
            <a:headEnd/>
            <a:tailEnd/>
          </a:ln>
          <a:effectLst/>
        </p:spPr>
        <p:txBody>
          <a:bodyPr wrap="none" anchor="ctr"/>
          <a:lstStyle/>
          <a:p>
            <a:endParaRPr lang="zh-TW" altLang="en-US"/>
          </a:p>
        </p:txBody>
      </p:sp>
      <p:sp>
        <p:nvSpPr>
          <p:cNvPr id="24" name="Text Box 25"/>
          <p:cNvSpPr txBox="1">
            <a:spLocks noChangeArrowheads="1"/>
          </p:cNvSpPr>
          <p:nvPr/>
        </p:nvSpPr>
        <p:spPr bwMode="auto">
          <a:xfrm>
            <a:off x="179515" y="5805264"/>
            <a:ext cx="2448271" cy="677108"/>
          </a:xfrm>
          <a:prstGeom prst="rect">
            <a:avLst/>
          </a:prstGeom>
          <a:noFill/>
          <a:ln w="12700">
            <a:noFill/>
            <a:miter lim="800000"/>
            <a:headEnd type="none" w="sm" len="sm"/>
            <a:tailEnd type="none" w="sm" len="sm"/>
          </a:ln>
          <a:effectLst/>
        </p:spPr>
        <p:txBody>
          <a:bodyPr wrap="square">
            <a:spAutoFit/>
          </a:bodyPr>
          <a:lstStyle/>
          <a:p>
            <a:pPr>
              <a:spcBef>
                <a:spcPct val="50000"/>
              </a:spcBef>
            </a:pPr>
            <a:r>
              <a:rPr lang="zh-TW" altLang="en-US" sz="1900" b="0" dirty="0">
                <a:solidFill>
                  <a:schemeClr val="tx1"/>
                </a:solidFill>
                <a:latin typeface="標楷體" pitchFamily="65" charset="-120"/>
                <a:ea typeface="標楷體" pitchFamily="65" charset="-120"/>
              </a:rPr>
              <a:t>符解除列管條件者依程序申請解除列管</a:t>
            </a:r>
          </a:p>
        </p:txBody>
      </p:sp>
      <p:sp>
        <p:nvSpPr>
          <p:cNvPr id="30" name="AutoShape 7"/>
          <p:cNvSpPr>
            <a:spLocks noChangeArrowheads="1"/>
          </p:cNvSpPr>
          <p:nvPr/>
        </p:nvSpPr>
        <p:spPr bwMode="auto">
          <a:xfrm>
            <a:off x="6732240" y="4437112"/>
            <a:ext cx="360040" cy="381000"/>
          </a:xfrm>
          <a:prstGeom prst="rightArrow">
            <a:avLst>
              <a:gd name="adj1" fmla="val 50000"/>
              <a:gd name="adj2" fmla="val 50000"/>
            </a:avLst>
          </a:prstGeom>
          <a:gradFill rotWithShape="0">
            <a:gsLst>
              <a:gs pos="0">
                <a:srgbClr val="C0C0C0"/>
              </a:gs>
              <a:gs pos="100000">
                <a:schemeClr val="bg2"/>
              </a:gs>
            </a:gsLst>
            <a:lin ang="0" scaled="1"/>
          </a:gra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營建廢棄物管理流程</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altLang="zh-TW" sz="2600" dirty="0" smtClean="0">
              <a:latin typeface="標楷體" pitchFamily="65" charset="-120"/>
              <a:ea typeface="標楷體" pitchFamily="65" charset="-120"/>
              <a:cs typeface="+mj-cs"/>
            </a:endParaRPr>
          </a:p>
          <a:p>
            <a:pPr lvl="0"/>
            <a:r>
              <a:rPr kumimoji="0" lang="zh-TW" altLang="en-US" sz="19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rPr>
              <a:t>未達公告列管門檻</a:t>
            </a:r>
            <a:endParaRPr kumimoji="0" lang="en-US" altLang="zh-TW" sz="19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lang="en-US" altLang="zh-TW" sz="19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graphicFrame>
        <p:nvGraphicFramePr>
          <p:cNvPr id="4" name="Object 2"/>
          <p:cNvGraphicFramePr>
            <a:graphicFrameLocks noChangeAspect="1"/>
          </p:cNvGraphicFramePr>
          <p:nvPr/>
        </p:nvGraphicFramePr>
        <p:xfrm>
          <a:off x="755576" y="4221088"/>
          <a:ext cx="1440160" cy="1080120"/>
        </p:xfrm>
        <a:graphic>
          <a:graphicData uri="http://schemas.openxmlformats.org/presentationml/2006/ole">
            <p:oleObj spid="_x0000_s2050" name="多媒體項目" r:id="rId4" imgW="5905440" imgH="3697560" progId="">
              <p:embed/>
            </p:oleObj>
          </a:graphicData>
        </a:graphic>
      </p:graphicFrame>
      <p:sp>
        <p:nvSpPr>
          <p:cNvPr id="6" name="Text Box 3"/>
          <p:cNvSpPr txBox="1">
            <a:spLocks noChangeArrowheads="1"/>
          </p:cNvSpPr>
          <p:nvPr/>
        </p:nvSpPr>
        <p:spPr bwMode="auto">
          <a:xfrm>
            <a:off x="611560" y="5445226"/>
            <a:ext cx="1752600" cy="461665"/>
          </a:xfrm>
          <a:prstGeom prst="rect">
            <a:avLst/>
          </a:prstGeom>
          <a:noFill/>
          <a:ln w="9525">
            <a:noFill/>
            <a:miter lim="800000"/>
            <a:headEnd/>
            <a:tailEnd/>
          </a:ln>
          <a:effectLst/>
        </p:spPr>
        <p:txBody>
          <a:bodyPr>
            <a:spAutoFit/>
          </a:bodyPr>
          <a:lstStyle/>
          <a:p>
            <a:pPr>
              <a:spcBef>
                <a:spcPct val="50000"/>
              </a:spcBef>
            </a:pPr>
            <a:r>
              <a:rPr lang="zh-TW" altLang="en-US" sz="2400" b="0" dirty="0">
                <a:solidFill>
                  <a:schemeClr val="tx1"/>
                </a:solidFill>
                <a:latin typeface="標楷體" pitchFamily="65" charset="-120"/>
                <a:ea typeface="標楷體" pitchFamily="65" charset="-120"/>
              </a:rPr>
              <a:t>廢棄物產源</a:t>
            </a:r>
          </a:p>
        </p:txBody>
      </p:sp>
      <p:sp>
        <p:nvSpPr>
          <p:cNvPr id="7" name="Text Box 4"/>
          <p:cNvSpPr txBox="1">
            <a:spLocks noChangeArrowheads="1"/>
          </p:cNvSpPr>
          <p:nvPr/>
        </p:nvSpPr>
        <p:spPr bwMode="auto">
          <a:xfrm>
            <a:off x="3059832" y="5589241"/>
            <a:ext cx="1828800" cy="461665"/>
          </a:xfrm>
          <a:prstGeom prst="rect">
            <a:avLst/>
          </a:prstGeom>
          <a:noFill/>
          <a:ln w="9525">
            <a:noFill/>
            <a:miter lim="800000"/>
            <a:headEnd/>
            <a:tailEnd/>
          </a:ln>
          <a:effectLst/>
        </p:spPr>
        <p:txBody>
          <a:bodyPr>
            <a:spAutoFit/>
          </a:bodyPr>
          <a:lstStyle/>
          <a:p>
            <a:pPr>
              <a:spcBef>
                <a:spcPct val="50000"/>
              </a:spcBef>
            </a:pPr>
            <a:r>
              <a:rPr lang="zh-TW" altLang="en-US" sz="2400" b="0" dirty="0">
                <a:solidFill>
                  <a:schemeClr val="tx1"/>
                </a:solidFill>
                <a:latin typeface="標楷體" pitchFamily="65" charset="-120"/>
                <a:ea typeface="標楷體" pitchFamily="65" charset="-120"/>
              </a:rPr>
              <a:t>清除機構</a:t>
            </a:r>
          </a:p>
        </p:txBody>
      </p:sp>
      <p:sp>
        <p:nvSpPr>
          <p:cNvPr id="8" name="Text Box 5"/>
          <p:cNvSpPr txBox="1">
            <a:spLocks noChangeArrowheads="1"/>
          </p:cNvSpPr>
          <p:nvPr/>
        </p:nvSpPr>
        <p:spPr bwMode="auto">
          <a:xfrm>
            <a:off x="5364088" y="5373218"/>
            <a:ext cx="1873251" cy="830997"/>
          </a:xfrm>
          <a:prstGeom prst="rect">
            <a:avLst/>
          </a:prstGeom>
          <a:noFill/>
          <a:ln w="9525">
            <a:noFill/>
            <a:miter lim="800000"/>
            <a:headEnd/>
            <a:tailEnd/>
          </a:ln>
          <a:effectLst/>
        </p:spPr>
        <p:txBody>
          <a:bodyPr>
            <a:spAutoFit/>
          </a:bodyPr>
          <a:lstStyle/>
          <a:p>
            <a:pPr>
              <a:spcBef>
                <a:spcPct val="50000"/>
              </a:spcBef>
            </a:pPr>
            <a:r>
              <a:rPr lang="zh-TW" altLang="en-US" sz="2400" b="0" dirty="0">
                <a:solidFill>
                  <a:schemeClr val="tx1"/>
                </a:solidFill>
                <a:latin typeface="標楷體" pitchFamily="65" charset="-120"/>
                <a:ea typeface="標楷體" pitchFamily="65" charset="-120"/>
              </a:rPr>
              <a:t>處理機構或再利用機構</a:t>
            </a:r>
          </a:p>
        </p:txBody>
      </p:sp>
      <p:sp>
        <p:nvSpPr>
          <p:cNvPr id="9" name="AutoShape 6"/>
          <p:cNvSpPr>
            <a:spLocks noChangeArrowheads="1"/>
          </p:cNvSpPr>
          <p:nvPr/>
        </p:nvSpPr>
        <p:spPr bwMode="auto">
          <a:xfrm>
            <a:off x="2339754" y="4581128"/>
            <a:ext cx="691009" cy="381000"/>
          </a:xfrm>
          <a:prstGeom prst="rightArrow">
            <a:avLst>
              <a:gd name="adj1" fmla="val 50000"/>
              <a:gd name="adj2" fmla="val 44614"/>
            </a:avLst>
          </a:prstGeom>
          <a:gradFill rotWithShape="0">
            <a:gsLst>
              <a:gs pos="0">
                <a:srgbClr val="C0C0C0"/>
              </a:gs>
              <a:gs pos="100000">
                <a:schemeClr val="bg2"/>
              </a:gs>
            </a:gsLst>
            <a:lin ang="0" scaled="1"/>
          </a:gradFill>
          <a:ln w="9525">
            <a:solidFill>
              <a:schemeClr val="tx1"/>
            </a:solidFill>
            <a:miter lim="800000"/>
            <a:headEnd/>
            <a:tailEnd/>
          </a:ln>
          <a:effectLst/>
        </p:spPr>
        <p:txBody>
          <a:bodyPr wrap="none" anchor="ctr"/>
          <a:lstStyle/>
          <a:p>
            <a:endParaRPr lang="zh-TW" altLang="en-US"/>
          </a:p>
        </p:txBody>
      </p:sp>
      <p:sp>
        <p:nvSpPr>
          <p:cNvPr id="10" name="AutoShape 7"/>
          <p:cNvSpPr>
            <a:spLocks noChangeArrowheads="1"/>
          </p:cNvSpPr>
          <p:nvPr/>
        </p:nvSpPr>
        <p:spPr bwMode="auto">
          <a:xfrm>
            <a:off x="4572000" y="4581128"/>
            <a:ext cx="762000" cy="381000"/>
          </a:xfrm>
          <a:prstGeom prst="rightArrow">
            <a:avLst>
              <a:gd name="adj1" fmla="val 50000"/>
              <a:gd name="adj2" fmla="val 50000"/>
            </a:avLst>
          </a:prstGeom>
          <a:gradFill rotWithShape="0">
            <a:gsLst>
              <a:gs pos="0">
                <a:srgbClr val="C0C0C0"/>
              </a:gs>
              <a:gs pos="100000">
                <a:schemeClr val="bg2"/>
              </a:gs>
            </a:gsLst>
            <a:lin ang="0" scaled="1"/>
          </a:gradFill>
          <a:ln w="9525">
            <a:solidFill>
              <a:schemeClr val="tx1"/>
            </a:solidFill>
            <a:miter lim="800000"/>
            <a:headEnd/>
            <a:tailEnd/>
          </a:ln>
          <a:effectLst/>
        </p:spPr>
        <p:txBody>
          <a:bodyPr wrap="none" anchor="ctr"/>
          <a:lstStyle/>
          <a:p>
            <a:endParaRPr lang="zh-TW" altLang="en-US"/>
          </a:p>
        </p:txBody>
      </p:sp>
      <p:pic>
        <p:nvPicPr>
          <p:cNvPr id="12" name="Picture 9" descr="j0149710"/>
          <p:cNvPicPr>
            <a:picLocks noChangeAspect="1" noChangeArrowheads="1"/>
          </p:cNvPicPr>
          <p:nvPr/>
        </p:nvPicPr>
        <p:blipFill>
          <a:blip r:embed="rId5" cstate="print"/>
          <a:srcRect/>
          <a:stretch>
            <a:fillRect/>
          </a:stretch>
        </p:blipFill>
        <p:spPr bwMode="auto">
          <a:xfrm>
            <a:off x="3203850" y="4221088"/>
            <a:ext cx="1231900" cy="1131540"/>
          </a:xfrm>
          <a:prstGeom prst="rect">
            <a:avLst/>
          </a:prstGeom>
          <a:noFill/>
        </p:spPr>
      </p:pic>
      <p:sp>
        <p:nvSpPr>
          <p:cNvPr id="13" name="Text Box 10"/>
          <p:cNvSpPr txBox="1">
            <a:spLocks noChangeArrowheads="1"/>
          </p:cNvSpPr>
          <p:nvPr/>
        </p:nvSpPr>
        <p:spPr bwMode="auto">
          <a:xfrm>
            <a:off x="539552" y="1844826"/>
            <a:ext cx="2520280" cy="1754326"/>
          </a:xfrm>
          <a:prstGeom prst="rect">
            <a:avLst/>
          </a:prstGeom>
          <a:noFill/>
          <a:ln w="9525">
            <a:noFill/>
            <a:miter lim="800000"/>
            <a:headEnd/>
            <a:tailEnd/>
          </a:ln>
          <a:effectLst/>
        </p:spPr>
        <p:txBody>
          <a:bodyPr wrap="square">
            <a:spAutoFit/>
          </a:bodyPr>
          <a:lstStyle/>
          <a:p>
            <a:pPr>
              <a:spcBef>
                <a:spcPct val="50000"/>
              </a:spcBef>
            </a:pPr>
            <a:r>
              <a:rPr lang="zh-TW" altLang="en-US" b="0" dirty="0" smtClean="0">
                <a:solidFill>
                  <a:schemeClr val="tx1"/>
                </a:solidFill>
                <a:latin typeface="標楷體" pitchFamily="65" charset="-120"/>
                <a:ea typeface="標楷體" pitchFamily="65" charset="-120"/>
              </a:rPr>
              <a:t>先與受託清除、處理</a:t>
            </a:r>
            <a:r>
              <a:rPr lang="en-US" altLang="zh-TW" b="0" dirty="0" smtClean="0">
                <a:solidFill>
                  <a:schemeClr val="tx1"/>
                </a:solidFill>
                <a:latin typeface="標楷體" pitchFamily="65" charset="-120"/>
                <a:ea typeface="標楷體" pitchFamily="65" charset="-120"/>
              </a:rPr>
              <a:t>(</a:t>
            </a:r>
            <a:r>
              <a:rPr lang="zh-TW" altLang="en-US" b="0" dirty="0" smtClean="0">
                <a:solidFill>
                  <a:schemeClr val="tx1"/>
                </a:solidFill>
                <a:latin typeface="標楷體" pitchFamily="65" charset="-120"/>
                <a:ea typeface="標楷體" pitchFamily="65" charset="-120"/>
              </a:rPr>
              <a:t>或再利用者</a:t>
            </a:r>
            <a:r>
              <a:rPr lang="en-US" altLang="zh-TW" b="0" dirty="0" smtClean="0">
                <a:solidFill>
                  <a:schemeClr val="tx1"/>
                </a:solidFill>
                <a:latin typeface="標楷體" pitchFamily="65" charset="-120"/>
                <a:ea typeface="標楷體" pitchFamily="65" charset="-120"/>
              </a:rPr>
              <a:t>)</a:t>
            </a:r>
            <a:r>
              <a:rPr lang="zh-TW" altLang="en-US" b="0" dirty="0" smtClean="0">
                <a:solidFill>
                  <a:schemeClr val="tx1"/>
                </a:solidFill>
                <a:latin typeface="標楷體" pitchFamily="65" charset="-120"/>
                <a:ea typeface="標楷體" pitchFamily="65" charset="-120"/>
              </a:rPr>
              <a:t>訂定契約，取得處理</a:t>
            </a:r>
            <a:r>
              <a:rPr lang="en-US" altLang="zh-TW" b="0" dirty="0" smtClean="0">
                <a:solidFill>
                  <a:schemeClr val="tx1"/>
                </a:solidFill>
                <a:latin typeface="標楷體" pitchFamily="65" charset="-120"/>
                <a:ea typeface="標楷體" pitchFamily="65" charset="-120"/>
              </a:rPr>
              <a:t>(</a:t>
            </a:r>
            <a:r>
              <a:rPr lang="zh-TW" altLang="en-US" b="0" dirty="0" smtClean="0">
                <a:solidFill>
                  <a:schemeClr val="tx1"/>
                </a:solidFill>
                <a:latin typeface="標楷體" pitchFamily="65" charset="-120"/>
                <a:ea typeface="標楷體" pitchFamily="65" charset="-120"/>
              </a:rPr>
              <a:t>或再利用者</a:t>
            </a:r>
            <a:r>
              <a:rPr lang="en-US" altLang="zh-TW" b="0" dirty="0" smtClean="0">
                <a:solidFill>
                  <a:schemeClr val="tx1"/>
                </a:solidFill>
                <a:latin typeface="標楷體" pitchFamily="65" charset="-120"/>
                <a:ea typeface="標楷體" pitchFamily="65" charset="-120"/>
              </a:rPr>
              <a:t>)</a:t>
            </a:r>
            <a:r>
              <a:rPr lang="zh-TW" altLang="en-US" b="0" dirty="0" smtClean="0">
                <a:solidFill>
                  <a:schemeClr val="tx1"/>
                </a:solidFill>
                <a:latin typeface="標楷體" pitchFamily="65" charset="-120"/>
                <a:ea typeface="標楷體" pitchFamily="65" charset="-120"/>
              </a:rPr>
              <a:t>進場聯單</a:t>
            </a:r>
            <a:r>
              <a:rPr lang="en-US" altLang="zh-TW" b="0" dirty="0" smtClean="0">
                <a:solidFill>
                  <a:schemeClr val="tx1"/>
                </a:solidFill>
                <a:latin typeface="標楷體" pitchFamily="65" charset="-120"/>
                <a:ea typeface="標楷體" pitchFamily="65" charset="-120"/>
              </a:rPr>
              <a:t>(</a:t>
            </a:r>
            <a:r>
              <a:rPr lang="zh-TW" altLang="en-US" b="0" dirty="0" smtClean="0">
                <a:solidFill>
                  <a:schemeClr val="tx1"/>
                </a:solidFill>
                <a:latin typeface="標楷體" pitchFamily="65" charset="-120"/>
                <a:ea typeface="標楷體" pitchFamily="65" charset="-120"/>
              </a:rPr>
              <a:t>三或四聯</a:t>
            </a:r>
            <a:r>
              <a:rPr lang="en-US" altLang="zh-TW" b="0" dirty="0" smtClean="0">
                <a:solidFill>
                  <a:schemeClr val="tx1"/>
                </a:solidFill>
                <a:latin typeface="標楷體" pitchFamily="65" charset="-120"/>
                <a:ea typeface="標楷體" pitchFamily="65" charset="-120"/>
              </a:rPr>
              <a:t>)</a:t>
            </a:r>
            <a:r>
              <a:rPr lang="zh-TW" altLang="en-US" b="0" dirty="0" smtClean="0">
                <a:solidFill>
                  <a:schemeClr val="tx1"/>
                </a:solidFill>
                <a:latin typeface="標楷體" pitchFamily="65" charset="-120"/>
                <a:ea typeface="標楷體" pitchFamily="65" charset="-120"/>
              </a:rPr>
              <a:t>，清運前經產源、清除簽章後併廢棄物運送</a:t>
            </a:r>
            <a:endParaRPr lang="zh-TW" altLang="en-US" b="0" dirty="0">
              <a:solidFill>
                <a:schemeClr val="tx1"/>
              </a:solidFill>
              <a:latin typeface="標楷體" pitchFamily="65" charset="-120"/>
              <a:ea typeface="標楷體" pitchFamily="65" charset="-120"/>
            </a:endParaRPr>
          </a:p>
        </p:txBody>
      </p:sp>
      <p:sp>
        <p:nvSpPr>
          <p:cNvPr id="14" name="Line 11"/>
          <p:cNvSpPr>
            <a:spLocks noChangeShapeType="1"/>
          </p:cNvSpPr>
          <p:nvPr/>
        </p:nvSpPr>
        <p:spPr bwMode="auto">
          <a:xfrm flipH="1">
            <a:off x="1475656" y="3645026"/>
            <a:ext cx="0" cy="385763"/>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15" name="Line 12"/>
          <p:cNvSpPr>
            <a:spLocks noChangeShapeType="1"/>
          </p:cNvSpPr>
          <p:nvPr/>
        </p:nvSpPr>
        <p:spPr bwMode="auto">
          <a:xfrm>
            <a:off x="3923930" y="3645026"/>
            <a:ext cx="521" cy="503857"/>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16" name="Line 13"/>
          <p:cNvSpPr>
            <a:spLocks noChangeShapeType="1"/>
          </p:cNvSpPr>
          <p:nvPr/>
        </p:nvSpPr>
        <p:spPr bwMode="auto">
          <a:xfrm>
            <a:off x="6012160" y="3429000"/>
            <a:ext cx="0" cy="597024"/>
          </a:xfrm>
          <a:prstGeom prst="line">
            <a:avLst/>
          </a:prstGeom>
          <a:noFill/>
          <a:ln w="28575">
            <a:solidFill>
              <a:schemeClr val="tx1"/>
            </a:solidFill>
            <a:round/>
            <a:headEnd/>
            <a:tailEnd type="triangle" w="med" len="med"/>
          </a:ln>
          <a:effectLst/>
        </p:spPr>
        <p:txBody>
          <a:bodyPr wrap="none" anchor="ctr"/>
          <a:lstStyle/>
          <a:p>
            <a:endParaRPr lang="zh-TW" altLang="en-US"/>
          </a:p>
        </p:txBody>
      </p:sp>
      <p:pic>
        <p:nvPicPr>
          <p:cNvPr id="18" name="Picture 15" descr="j0303689"/>
          <p:cNvPicPr>
            <a:picLocks noChangeAspect="1" noChangeArrowheads="1"/>
          </p:cNvPicPr>
          <p:nvPr/>
        </p:nvPicPr>
        <p:blipFill>
          <a:blip r:embed="rId6" cstate="print"/>
          <a:srcRect/>
          <a:stretch>
            <a:fillRect/>
          </a:stretch>
        </p:blipFill>
        <p:spPr bwMode="auto">
          <a:xfrm>
            <a:off x="5436096" y="4221090"/>
            <a:ext cx="1224136" cy="927175"/>
          </a:xfrm>
          <a:prstGeom prst="rect">
            <a:avLst/>
          </a:prstGeom>
          <a:noFill/>
        </p:spPr>
      </p:pic>
      <p:sp>
        <p:nvSpPr>
          <p:cNvPr id="19" name="Text Box 17"/>
          <p:cNvSpPr txBox="1">
            <a:spLocks noChangeArrowheads="1"/>
          </p:cNvSpPr>
          <p:nvPr/>
        </p:nvSpPr>
        <p:spPr bwMode="auto">
          <a:xfrm>
            <a:off x="5508104" y="1772816"/>
            <a:ext cx="1800200" cy="1378070"/>
          </a:xfrm>
          <a:prstGeom prst="rect">
            <a:avLst/>
          </a:prstGeom>
          <a:noFill/>
          <a:ln w="9525">
            <a:noFill/>
            <a:miter lim="800000"/>
            <a:headEnd/>
            <a:tailEnd/>
          </a:ln>
          <a:effectLst/>
        </p:spPr>
        <p:txBody>
          <a:bodyPr wrap="square">
            <a:spAutoFit/>
          </a:bodyPr>
          <a:lstStyle/>
          <a:p>
            <a:pPr>
              <a:lnSpc>
                <a:spcPct val="90000"/>
              </a:lnSpc>
              <a:spcBef>
                <a:spcPct val="50000"/>
              </a:spcBef>
            </a:pPr>
            <a:r>
              <a:rPr lang="zh-TW" altLang="en-US" dirty="0" smtClean="0">
                <a:solidFill>
                  <a:schemeClr val="tx1"/>
                </a:solidFill>
                <a:latin typeface="標楷體" pitchFamily="65" charset="-120"/>
                <a:ea typeface="標楷體" pitchFamily="65" charset="-120"/>
              </a:rPr>
              <a:t>收受後填具實際處理資料，簽章並留存一聯</a:t>
            </a:r>
            <a:r>
              <a:rPr lang="zh-TW" altLang="en-US" dirty="0" smtClean="0">
                <a:latin typeface="標楷體" pitchFamily="65" charset="-120"/>
                <a:ea typeface="標楷體" pitchFamily="65" charset="-120"/>
              </a:rPr>
              <a:t>，於每月十日前申報營運紀錄</a:t>
            </a:r>
            <a:endParaRPr lang="zh-TW" altLang="en-US" dirty="0">
              <a:solidFill>
                <a:schemeClr val="tx1"/>
              </a:solidFill>
              <a:latin typeface="標楷體" pitchFamily="65" charset="-120"/>
              <a:ea typeface="標楷體" pitchFamily="65" charset="-120"/>
            </a:endParaRPr>
          </a:p>
        </p:txBody>
      </p:sp>
      <p:sp>
        <p:nvSpPr>
          <p:cNvPr id="20" name="Text Box 18"/>
          <p:cNvSpPr txBox="1">
            <a:spLocks noChangeArrowheads="1"/>
          </p:cNvSpPr>
          <p:nvPr/>
        </p:nvSpPr>
        <p:spPr bwMode="auto">
          <a:xfrm>
            <a:off x="7236298" y="3645024"/>
            <a:ext cx="1476127" cy="1754326"/>
          </a:xfrm>
          <a:prstGeom prst="rect">
            <a:avLst/>
          </a:prstGeom>
          <a:noFill/>
          <a:ln w="9525">
            <a:noFill/>
            <a:miter lim="800000"/>
            <a:headEnd/>
            <a:tailEnd/>
          </a:ln>
          <a:effectLst/>
        </p:spPr>
        <p:txBody>
          <a:bodyPr wrap="square">
            <a:spAutoFit/>
          </a:bodyPr>
          <a:lstStyle/>
          <a:p>
            <a:pPr>
              <a:spcBef>
                <a:spcPct val="50000"/>
              </a:spcBef>
            </a:pPr>
            <a:r>
              <a:rPr lang="zh-TW" altLang="en-US" b="0" dirty="0">
                <a:solidFill>
                  <a:schemeClr val="tx1"/>
                </a:solidFill>
                <a:latin typeface="標楷體" pitchFamily="65" charset="-120"/>
                <a:ea typeface="標楷體" pitchFamily="65" charset="-120"/>
              </a:rPr>
              <a:t>將處理或再利用後產出之廢棄物委託處理或再利用及申報流向</a:t>
            </a:r>
          </a:p>
        </p:txBody>
      </p:sp>
      <p:sp>
        <p:nvSpPr>
          <p:cNvPr id="21" name="Text Box 19"/>
          <p:cNvSpPr txBox="1">
            <a:spLocks noChangeArrowheads="1"/>
          </p:cNvSpPr>
          <p:nvPr/>
        </p:nvSpPr>
        <p:spPr bwMode="auto">
          <a:xfrm>
            <a:off x="3203848" y="1484786"/>
            <a:ext cx="1944216" cy="2031325"/>
          </a:xfrm>
          <a:prstGeom prst="rect">
            <a:avLst/>
          </a:prstGeom>
          <a:noFill/>
          <a:ln w="9525">
            <a:noFill/>
            <a:miter lim="800000"/>
            <a:headEnd/>
            <a:tailEnd/>
          </a:ln>
          <a:effectLst/>
        </p:spPr>
        <p:txBody>
          <a:bodyPr wrap="square">
            <a:spAutoFit/>
          </a:bodyPr>
          <a:lstStyle/>
          <a:p>
            <a:pPr>
              <a:spcBef>
                <a:spcPct val="50000"/>
              </a:spcBef>
            </a:pPr>
            <a:r>
              <a:rPr lang="zh-TW" altLang="en-US" dirty="0" smtClean="0">
                <a:latin typeface="標楷體" pitchFamily="65" charset="-120"/>
                <a:ea typeface="標楷體" pitchFamily="65" charset="-120"/>
              </a:rPr>
              <a:t>收受後聯單填具實際清運資料，經處理、再利用收受簽章，留存一聯，於每月十日前申報營運紀錄</a:t>
            </a:r>
            <a:endParaRPr lang="zh-TW" altLang="en-US" b="0" dirty="0">
              <a:solidFill>
                <a:schemeClr val="tx1"/>
              </a:solidFill>
              <a:latin typeface="標楷體" pitchFamily="65" charset="-120"/>
              <a:ea typeface="標楷體" pitchFamily="65" charset="-120"/>
            </a:endParaRPr>
          </a:p>
        </p:txBody>
      </p:sp>
      <p:sp>
        <p:nvSpPr>
          <p:cNvPr id="26" name="AutoShape 7"/>
          <p:cNvSpPr>
            <a:spLocks noChangeArrowheads="1"/>
          </p:cNvSpPr>
          <p:nvPr/>
        </p:nvSpPr>
        <p:spPr bwMode="auto">
          <a:xfrm>
            <a:off x="6732240" y="4437112"/>
            <a:ext cx="360040" cy="381000"/>
          </a:xfrm>
          <a:prstGeom prst="rightArrow">
            <a:avLst>
              <a:gd name="adj1" fmla="val 50000"/>
              <a:gd name="adj2" fmla="val 50000"/>
            </a:avLst>
          </a:prstGeom>
          <a:gradFill rotWithShape="0">
            <a:gsLst>
              <a:gs pos="0">
                <a:srgbClr val="C0C0C0"/>
              </a:gs>
              <a:gs pos="100000">
                <a:schemeClr val="bg2"/>
              </a:gs>
            </a:gsLst>
            <a:lin ang="0" scaled="1"/>
          </a:gra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達公告列管產源網路聯單格式</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altLang="zh-TW" sz="26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pic>
        <p:nvPicPr>
          <p:cNvPr id="4" name="圖片 3" descr="IMAG1766.jpg"/>
          <p:cNvPicPr>
            <a:picLocks noChangeAspect="1"/>
          </p:cNvPicPr>
          <p:nvPr/>
        </p:nvPicPr>
        <p:blipFill>
          <a:blip r:embed="rId3" cstate="print"/>
          <a:stretch>
            <a:fillRect/>
          </a:stretch>
        </p:blipFill>
        <p:spPr>
          <a:xfrm>
            <a:off x="539554" y="1556793"/>
            <a:ext cx="3950044" cy="4248472"/>
          </a:xfrm>
          <a:prstGeom prst="rect">
            <a:avLst/>
          </a:prstGeom>
        </p:spPr>
      </p:pic>
      <p:pic>
        <p:nvPicPr>
          <p:cNvPr id="6" name="圖片 5" descr="IMAG1765.jpg"/>
          <p:cNvPicPr>
            <a:picLocks noChangeAspect="1"/>
          </p:cNvPicPr>
          <p:nvPr/>
        </p:nvPicPr>
        <p:blipFill>
          <a:blip r:embed="rId4" cstate="print"/>
          <a:stretch>
            <a:fillRect/>
          </a:stretch>
        </p:blipFill>
        <p:spPr>
          <a:xfrm>
            <a:off x="4644008" y="1628800"/>
            <a:ext cx="3960440" cy="4176464"/>
          </a:xfrm>
          <a:prstGeom prst="rect">
            <a:avLst/>
          </a:prstGeom>
        </p:spPr>
      </p:pic>
      <p:sp>
        <p:nvSpPr>
          <p:cNvPr id="8" name="標題 1"/>
          <p:cNvSpPr txBox="1">
            <a:spLocks/>
          </p:cNvSpPr>
          <p:nvPr/>
        </p:nvSpPr>
        <p:spPr>
          <a:xfrm>
            <a:off x="539552" y="5661250"/>
            <a:ext cx="8064896" cy="864095"/>
          </a:xfrm>
          <a:prstGeom prst="rect">
            <a:avLst/>
          </a:prstGeom>
        </p:spPr>
        <p:txBody>
          <a:bodyPr vert="horz" lIns="91440" tIns="45720" rIns="91440" bIns="45720" rtlCol="0" anchor="ctr">
            <a:normAutofit/>
          </a:bodyPr>
          <a:lstStyle/>
          <a:p>
            <a:pPr lvl="0">
              <a:spcBef>
                <a:spcPct val="0"/>
              </a:spcBef>
            </a:pPr>
            <a:r>
              <a:rPr lang="zh-TW" altLang="en-US" b="1" dirty="0" smtClean="0">
                <a:latin typeface="標楷體" pitchFamily="65" charset="-120"/>
                <a:ea typeface="標楷體" pitchFamily="65" charset="-120"/>
              </a:rPr>
              <a:t>查核重點：聯單內容是否與實際清運狀況相符，如清除者、車號、時間、載運物、產源及處理</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或再利用者</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路線、</a:t>
            </a:r>
            <a:r>
              <a:rPr lang="en-US" altLang="zh-TW" b="1" dirty="0" smtClean="0">
                <a:latin typeface="標楷體" pitchFamily="65" charset="-120"/>
                <a:ea typeface="標楷體" pitchFamily="65" charset="-120"/>
              </a:rPr>
              <a:t>GPS</a:t>
            </a:r>
            <a:r>
              <a:rPr lang="zh-TW" altLang="en-US" b="1" dirty="0" smtClean="0">
                <a:latin typeface="標楷體" pitchFamily="65" charset="-120"/>
                <a:ea typeface="標楷體" pitchFamily="65" charset="-120"/>
              </a:rPr>
              <a:t>軌跡路線等是否一致、是否簽章等</a:t>
            </a:r>
            <a:endParaRPr lang="zh-TW" altLang="en-US"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sz="3600" b="1" dirty="0" smtClean="0">
                <a:latin typeface="標楷體" pitchFamily="65" charset="-120"/>
                <a:ea typeface="標楷體" pitchFamily="65" charset="-120"/>
              </a:rPr>
              <a:t>未達公告列管產源聯單</a:t>
            </a:r>
            <a:r>
              <a:rPr lang="zh-TW" altLang="en-US" sz="3600" b="1" smtClean="0">
                <a:latin typeface="標楷體" pitchFamily="65" charset="-120"/>
                <a:ea typeface="標楷體" pitchFamily="65" charset="-120"/>
              </a:rPr>
              <a:t>格式</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再利用</a:t>
            </a:r>
            <a:r>
              <a:rPr lang="en-US" altLang="zh-TW" sz="3600" b="1" dirty="0" smtClean="0">
                <a:latin typeface="標楷體" pitchFamily="65" charset="-120"/>
                <a:ea typeface="標楷體" pitchFamily="65" charset="-120"/>
              </a:rPr>
              <a:t>)</a:t>
            </a:r>
            <a:endParaRPr lang="zh-TW" altLang="en-US" sz="3600"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altLang="zh-TW" sz="26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
        <p:nvSpPr>
          <p:cNvPr id="8" name="標題 1"/>
          <p:cNvSpPr txBox="1">
            <a:spLocks/>
          </p:cNvSpPr>
          <p:nvPr/>
        </p:nvSpPr>
        <p:spPr>
          <a:xfrm>
            <a:off x="539552" y="5661250"/>
            <a:ext cx="8064896" cy="864095"/>
          </a:xfrm>
          <a:prstGeom prst="rect">
            <a:avLst/>
          </a:prstGeom>
        </p:spPr>
        <p:txBody>
          <a:bodyPr vert="horz" lIns="91440" tIns="45720" rIns="91440" bIns="45720" rtlCol="0" anchor="ctr">
            <a:normAutofit/>
          </a:bodyPr>
          <a:lstStyle/>
          <a:p>
            <a:pPr lvl="0">
              <a:spcBef>
                <a:spcPct val="0"/>
              </a:spcBef>
            </a:pPr>
            <a:r>
              <a:rPr lang="zh-TW" altLang="en-US" sz="2000" b="1" dirty="0" smtClean="0">
                <a:latin typeface="標楷體" pitchFamily="65" charset="-120"/>
                <a:ea typeface="標楷體" pitchFamily="65" charset="-120"/>
              </a:rPr>
              <a:t>查核重點：聯單內容是否與實際清運狀況相符，如清除者、車號、時間、載運物、產源及再利用者路線、</a:t>
            </a:r>
            <a:r>
              <a:rPr lang="en-US" altLang="zh-TW" sz="2000" b="1" dirty="0" smtClean="0">
                <a:latin typeface="標楷體" pitchFamily="65" charset="-120"/>
                <a:ea typeface="標楷體" pitchFamily="65" charset="-120"/>
              </a:rPr>
              <a:t>GPS</a:t>
            </a:r>
            <a:r>
              <a:rPr lang="zh-TW" altLang="en-US" sz="2000" b="1" dirty="0" smtClean="0">
                <a:latin typeface="標楷體" pitchFamily="65" charset="-120"/>
                <a:ea typeface="標楷體" pitchFamily="65" charset="-120"/>
              </a:rPr>
              <a:t>軌跡路線等是否一致、是否簽章等</a:t>
            </a:r>
            <a:endParaRPr lang="zh-TW" altLang="en-US" sz="2000" b="1" dirty="0">
              <a:latin typeface="標楷體" pitchFamily="65" charset="-120"/>
              <a:ea typeface="標楷體" pitchFamily="65" charset="-120"/>
            </a:endParaRPr>
          </a:p>
        </p:txBody>
      </p:sp>
      <p:pic>
        <p:nvPicPr>
          <p:cNvPr id="7" name="圖片 6" descr="IMAG1758.jpg"/>
          <p:cNvPicPr>
            <a:picLocks noChangeAspect="1"/>
          </p:cNvPicPr>
          <p:nvPr/>
        </p:nvPicPr>
        <p:blipFill>
          <a:blip r:embed="rId3" cstate="print"/>
          <a:stretch>
            <a:fillRect/>
          </a:stretch>
        </p:blipFill>
        <p:spPr>
          <a:xfrm>
            <a:off x="539552" y="1628800"/>
            <a:ext cx="3960440" cy="4176464"/>
          </a:xfrm>
          <a:prstGeom prst="rect">
            <a:avLst/>
          </a:prstGeom>
        </p:spPr>
      </p:pic>
      <p:pic>
        <p:nvPicPr>
          <p:cNvPr id="9" name="圖片 8" descr="IMAG1756.jpg"/>
          <p:cNvPicPr>
            <a:picLocks noChangeAspect="1"/>
          </p:cNvPicPr>
          <p:nvPr/>
        </p:nvPicPr>
        <p:blipFill>
          <a:blip r:embed="rId4" cstate="print"/>
          <a:stretch>
            <a:fillRect/>
          </a:stretch>
        </p:blipFill>
        <p:spPr>
          <a:xfrm>
            <a:off x="4716016" y="1628800"/>
            <a:ext cx="3888432" cy="417646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fontScale="90000"/>
          </a:bodyPr>
          <a:lstStyle/>
          <a:p>
            <a:r>
              <a:rPr lang="zh-TW" altLang="en-US" sz="3600" b="1" dirty="0" smtClean="0">
                <a:latin typeface="標楷體" pitchFamily="65" charset="-120"/>
                <a:ea typeface="標楷體" pitchFamily="65" charset="-120"/>
              </a:rPr>
              <a:t>未達公告列管產源聯單格式</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處理</a:t>
            </a:r>
            <a:r>
              <a:rPr lang="en-US" altLang="zh-TW" sz="3600" b="1" dirty="0" smtClean="0">
                <a:latin typeface="標楷體" pitchFamily="65" charset="-120"/>
                <a:ea typeface="標楷體" pitchFamily="65" charset="-120"/>
              </a:rPr>
              <a:t>)</a:t>
            </a:r>
            <a:br>
              <a:rPr lang="en-US" altLang="zh-TW" sz="3600" b="1" dirty="0" smtClean="0">
                <a:latin typeface="標楷體" pitchFamily="65" charset="-120"/>
                <a:ea typeface="標楷體" pitchFamily="65" charset="-120"/>
              </a:rPr>
            </a:br>
            <a:r>
              <a:rPr lang="zh-TW" altLang="en-US" sz="1800" b="1" dirty="0" smtClean="0">
                <a:latin typeface="標楷體" pitchFamily="65" charset="-120"/>
                <a:ea typeface="標楷體" pitchFamily="65" charset="-120"/>
              </a:rPr>
              <a:t>行政院環境保護署</a:t>
            </a:r>
            <a:r>
              <a:rPr lang="en-US" altLang="zh-TW" sz="1800" dirty="0" smtClean="0"/>
              <a:t>100</a:t>
            </a:r>
            <a:r>
              <a:rPr lang="zh-TW" altLang="zh-TW" sz="1800" dirty="0" smtClean="0"/>
              <a:t>年</a:t>
            </a:r>
            <a:r>
              <a:rPr lang="en-US" altLang="zh-TW" sz="1800" dirty="0" smtClean="0"/>
              <a:t>6</a:t>
            </a:r>
            <a:r>
              <a:rPr lang="zh-TW" altLang="zh-TW" sz="1800" dirty="0" smtClean="0"/>
              <a:t>月</a:t>
            </a:r>
            <a:r>
              <a:rPr lang="en-US" altLang="zh-TW" sz="1800" dirty="0" smtClean="0"/>
              <a:t>21</a:t>
            </a:r>
            <a:r>
              <a:rPr lang="zh-TW" altLang="zh-TW" sz="1800" dirty="0" smtClean="0"/>
              <a:t>日環署廢字第</a:t>
            </a:r>
            <a:r>
              <a:rPr lang="en-US" altLang="zh-TW" sz="1800" dirty="0" smtClean="0"/>
              <a:t>1000052048</a:t>
            </a:r>
            <a:r>
              <a:rPr lang="zh-TW" altLang="zh-TW" sz="1800" dirty="0" smtClean="0"/>
              <a:t>號公告「廢棄物產生源隨車證明文件」文書格式</a:t>
            </a:r>
            <a:endParaRPr lang="zh-TW" altLang="en-US" sz="3600"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altLang="zh-TW" sz="2600" dirty="0" smtClean="0">
              <a:latin typeface="標楷體" pitchFamily="65" charset="-120"/>
              <a:ea typeface="標楷體" pitchFamily="65" charset="-120"/>
              <a:cs typeface="+mj-cs"/>
            </a:endParaRPr>
          </a:p>
          <a:p>
            <a:pPr lvl="0"/>
            <a:endParaRPr kumimoji="0" lang="en-US" altLang="zh-TW" sz="19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lvl="0"/>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
        <p:nvSpPr>
          <p:cNvPr id="8" name="標題 1"/>
          <p:cNvSpPr txBox="1">
            <a:spLocks/>
          </p:cNvSpPr>
          <p:nvPr/>
        </p:nvSpPr>
        <p:spPr>
          <a:xfrm>
            <a:off x="539552" y="5661250"/>
            <a:ext cx="8064896" cy="864095"/>
          </a:xfrm>
          <a:prstGeom prst="rect">
            <a:avLst/>
          </a:prstGeom>
        </p:spPr>
        <p:txBody>
          <a:bodyPr vert="horz" lIns="91440" tIns="45720" rIns="91440" bIns="45720" rtlCol="0" anchor="ctr">
            <a:normAutofit/>
          </a:bodyPr>
          <a:lstStyle/>
          <a:p>
            <a:pPr lvl="0">
              <a:spcBef>
                <a:spcPct val="0"/>
              </a:spcBef>
            </a:pPr>
            <a:r>
              <a:rPr lang="zh-TW" altLang="en-US" sz="2000" b="1" dirty="0" smtClean="0">
                <a:latin typeface="標楷體" pitchFamily="65" charset="-120"/>
                <a:ea typeface="標楷體" pitchFamily="65" charset="-120"/>
              </a:rPr>
              <a:t>查核重點：聯單內容是否與實際清運狀況相符，如清除者、車號、時間、載運物、產源及處理者路線、</a:t>
            </a:r>
            <a:r>
              <a:rPr lang="en-US" altLang="zh-TW" sz="2000" b="1" dirty="0" smtClean="0">
                <a:latin typeface="標楷體" pitchFamily="65" charset="-120"/>
                <a:ea typeface="標楷體" pitchFamily="65" charset="-120"/>
              </a:rPr>
              <a:t>GPS</a:t>
            </a:r>
            <a:r>
              <a:rPr lang="zh-TW" altLang="en-US" sz="2000" b="1" dirty="0" smtClean="0">
                <a:latin typeface="標楷體" pitchFamily="65" charset="-120"/>
                <a:ea typeface="標楷體" pitchFamily="65" charset="-120"/>
              </a:rPr>
              <a:t>軌跡路線等是否一致、是否簽章等</a:t>
            </a:r>
            <a:endParaRPr lang="zh-TW" altLang="en-US" sz="2000" b="1" dirty="0">
              <a:latin typeface="標楷體" pitchFamily="65" charset="-120"/>
              <a:ea typeface="標楷體" pitchFamily="65" charset="-120"/>
            </a:endParaRPr>
          </a:p>
        </p:txBody>
      </p:sp>
      <p:pic>
        <p:nvPicPr>
          <p:cNvPr id="56322" name="Picture 2"/>
          <p:cNvPicPr>
            <a:picLocks noChangeAspect="1" noChangeArrowheads="1"/>
          </p:cNvPicPr>
          <p:nvPr/>
        </p:nvPicPr>
        <p:blipFill>
          <a:blip r:embed="rId3" cstate="print"/>
          <a:srcRect/>
          <a:stretch>
            <a:fillRect/>
          </a:stretch>
        </p:blipFill>
        <p:spPr bwMode="auto">
          <a:xfrm>
            <a:off x="1475656" y="1556792"/>
            <a:ext cx="6048672" cy="414046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咨詢服務</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342900" indent="-342900" algn="ctr">
              <a:spcBef>
                <a:spcPct val="20000"/>
              </a:spcBef>
              <a:buClr>
                <a:schemeClr val="tx1"/>
              </a:buClr>
              <a:buFont typeface="Wingdings" pitchFamily="2" charset="2"/>
              <a:buChar char="Ø"/>
            </a:pPr>
            <a:r>
              <a:rPr lang="zh-TW" altLang="en-US" sz="3600" dirty="0" smtClean="0">
                <a:ea typeface="標楷體" pitchFamily="65" charset="-120"/>
              </a:rPr>
              <a:t>環保署事業廢棄物管制中心</a:t>
            </a:r>
            <a:endParaRPr lang="en-US" altLang="zh-TW" sz="3600" dirty="0" smtClean="0">
              <a:ea typeface="標楷體" pitchFamily="65" charset="-120"/>
            </a:endParaRPr>
          </a:p>
          <a:p>
            <a:pPr marL="342900" indent="-342900" algn="ctr">
              <a:spcBef>
                <a:spcPct val="20000"/>
              </a:spcBef>
              <a:buClr>
                <a:schemeClr val="tx1"/>
              </a:buClr>
              <a:buFont typeface="Wingdings" pitchFamily="2" charset="2"/>
              <a:buChar char="Ø"/>
            </a:pPr>
            <a:r>
              <a:rPr lang="zh-TW" altLang="en-US" sz="3200" dirty="0" smtClean="0">
                <a:solidFill>
                  <a:schemeClr val="tx2"/>
                </a:solidFill>
                <a:ea typeface="標楷體" pitchFamily="65" charset="-120"/>
              </a:rPr>
              <a:t>0800-059-777 </a:t>
            </a:r>
          </a:p>
          <a:p>
            <a:pPr marL="342900" indent="-342900" algn="ctr">
              <a:spcBef>
                <a:spcPct val="20000"/>
              </a:spcBef>
              <a:buClr>
                <a:schemeClr val="tx1"/>
              </a:buClr>
              <a:buFont typeface="Wingdings" pitchFamily="2" charset="2"/>
              <a:buChar char="Ø"/>
            </a:pPr>
            <a:r>
              <a:rPr lang="zh-TW" altLang="en-US" sz="3600" dirty="0" smtClean="0">
                <a:ea typeface="標楷體" pitchFamily="65" charset="-120"/>
              </a:rPr>
              <a:t>臺北市政府環境保護局</a:t>
            </a:r>
          </a:p>
          <a:p>
            <a:pPr marL="342900" indent="-342900" algn="ctr">
              <a:spcBef>
                <a:spcPct val="20000"/>
              </a:spcBef>
              <a:buClr>
                <a:schemeClr val="tx1"/>
              </a:buClr>
              <a:buFont typeface="Wingdings" pitchFamily="2" charset="2"/>
              <a:buNone/>
            </a:pPr>
            <a:r>
              <a:rPr lang="en-US" altLang="zh-TW" sz="3200" dirty="0" smtClean="0">
                <a:ea typeface="標楷體" pitchFamily="65" charset="-120"/>
              </a:rPr>
              <a:t>02-27287290</a:t>
            </a:r>
          </a:p>
          <a:p>
            <a:pPr marL="342900" indent="-342900" algn="ctr">
              <a:spcBef>
                <a:spcPct val="20000"/>
              </a:spcBef>
              <a:buClr>
                <a:schemeClr val="tx1"/>
              </a:buClr>
              <a:buFont typeface="Wingdings" pitchFamily="2" charset="2"/>
              <a:buNone/>
            </a:pPr>
            <a:r>
              <a:rPr lang="en-US" altLang="zh-TW" sz="3200" dirty="0" smtClean="0">
                <a:ea typeface="標楷體" pitchFamily="65" charset="-120"/>
              </a:rPr>
              <a:t>02-72287294</a:t>
            </a:r>
          </a:p>
          <a:p>
            <a:pPr marL="342900" indent="-342900" algn="ctr">
              <a:spcBef>
                <a:spcPct val="20000"/>
              </a:spcBef>
              <a:buClr>
                <a:schemeClr val="tx1"/>
              </a:buClr>
              <a:buFont typeface="Wingdings" pitchFamily="2" charset="2"/>
              <a:buNone/>
            </a:pPr>
            <a:r>
              <a:rPr lang="en-US" altLang="zh-TW" sz="3200" dirty="0" smtClean="0">
                <a:ea typeface="標楷體" pitchFamily="65" charset="-120"/>
              </a:rPr>
              <a:t>02-27287289</a:t>
            </a:r>
          </a:p>
          <a:p>
            <a:pPr marL="342900" indent="-342900" algn="ctr">
              <a:spcBef>
                <a:spcPct val="20000"/>
              </a:spcBef>
              <a:buClr>
                <a:schemeClr val="tx1"/>
              </a:buClr>
              <a:buFont typeface="Wingdings" pitchFamily="2" charset="2"/>
              <a:buNone/>
            </a:pPr>
            <a:r>
              <a:rPr lang="en-US" altLang="zh-TW" sz="3200" dirty="0" smtClean="0">
                <a:ea typeface="標楷體" pitchFamily="65" charset="-120"/>
              </a:rPr>
              <a:t>02-27287285</a:t>
            </a:r>
          </a:p>
          <a:p>
            <a:pPr marL="342900" indent="-342900" algn="ctr">
              <a:spcBef>
                <a:spcPct val="20000"/>
              </a:spcBef>
              <a:buClr>
                <a:schemeClr val="tx1"/>
              </a:buClr>
              <a:buFont typeface="Wingdings" pitchFamily="2" charset="2"/>
              <a:buNone/>
            </a:pPr>
            <a:r>
              <a:rPr lang="en-US" altLang="zh-TW" sz="3200" dirty="0" smtClean="0">
                <a:ea typeface="標楷體" pitchFamily="65" charset="-120"/>
              </a:rPr>
              <a:t>02-27287307</a:t>
            </a:r>
            <a:endParaRPr kumimoji="0" lang="zh-TW" altLang="en-US" sz="36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060848"/>
            <a:ext cx="7772400" cy="2952328"/>
          </a:xfrm>
        </p:spPr>
        <p:txBody>
          <a:bodyPr>
            <a:normAutofit/>
          </a:bodyPr>
          <a:lstStyle/>
          <a:p>
            <a:r>
              <a:rPr lang="zh-TW" altLang="en-US" sz="5400" b="1" dirty="0" smtClean="0">
                <a:latin typeface="標楷體" pitchFamily="65" charset="-120"/>
                <a:ea typeface="標楷體" pitchFamily="65" charset="-120"/>
              </a:rPr>
              <a:t>完畢</a:t>
            </a:r>
            <a:r>
              <a:rPr lang="en-US" altLang="zh-TW" sz="5400" b="1" dirty="0" smtClean="0">
                <a:latin typeface="標楷體" pitchFamily="65" charset="-120"/>
                <a:ea typeface="標楷體" pitchFamily="65" charset="-120"/>
              </a:rPr>
              <a:t/>
            </a:r>
            <a:br>
              <a:rPr lang="en-US" altLang="zh-TW" sz="5400" b="1" dirty="0" smtClean="0">
                <a:latin typeface="標楷體" pitchFamily="65" charset="-120"/>
                <a:ea typeface="標楷體" pitchFamily="65" charset="-120"/>
              </a:rPr>
            </a:br>
            <a:r>
              <a:rPr lang="zh-TW" altLang="en-US" sz="5400" b="1" dirty="0" smtClean="0">
                <a:latin typeface="標楷體" pitchFamily="65" charset="-120"/>
                <a:ea typeface="標楷體" pitchFamily="65" charset="-120"/>
              </a:rPr>
              <a:t>～敬請指教～</a:t>
            </a:r>
            <a:endParaRPr lang="zh-TW" altLang="en-US" sz="5400"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342900" indent="-342900" algn="ctr">
              <a:spcBef>
                <a:spcPct val="20000"/>
              </a:spcBef>
              <a:buClr>
                <a:schemeClr val="tx1"/>
              </a:buClr>
              <a:buFont typeface="Wingdings" pitchFamily="2" charset="2"/>
              <a:buChar char="Ø"/>
            </a:pPr>
            <a:endParaRPr kumimoji="0" lang="zh-TW" altLang="en-US" sz="36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2600" dirty="0" smtClean="0">
                <a:latin typeface="標楷體" pitchFamily="65" charset="-120"/>
                <a:ea typeface="標楷體" pitchFamily="65" charset="-120"/>
                <a:cs typeface="+mj-cs"/>
              </a:rPr>
              <a:t>●第</a:t>
            </a:r>
            <a:r>
              <a:rPr lang="en-US" altLang="zh-TW" sz="2600" dirty="0" smtClean="0">
                <a:latin typeface="標楷體" pitchFamily="65" charset="-120"/>
                <a:ea typeface="標楷體" pitchFamily="65" charset="-120"/>
                <a:cs typeface="+mj-cs"/>
              </a:rPr>
              <a:t>9</a:t>
            </a:r>
            <a:r>
              <a:rPr lang="zh-TW" altLang="en-US" sz="2600" dirty="0" smtClean="0">
                <a:latin typeface="標楷體" pitchFamily="65" charset="-120"/>
                <a:ea typeface="標楷體" pitchFamily="65" charset="-120"/>
                <a:cs typeface="+mj-cs"/>
              </a:rPr>
              <a:t>條</a:t>
            </a:r>
            <a:endParaRPr lang="en-US" altLang="zh-TW" sz="2600" dirty="0" smtClean="0">
              <a:latin typeface="標楷體" pitchFamily="65" charset="-120"/>
              <a:ea typeface="標楷體" pitchFamily="65" charset="-120"/>
              <a:cs typeface="+mj-cs"/>
            </a:endParaRPr>
          </a:p>
          <a:p>
            <a:pPr lvl="0">
              <a:spcBef>
                <a:spcPct val="0"/>
              </a:spcBef>
            </a:pPr>
            <a:r>
              <a:rPr lang="zh-TW" altLang="en-US" sz="2800" dirty="0" smtClean="0">
                <a:latin typeface="標楷體" pitchFamily="65" charset="-120"/>
                <a:ea typeface="標楷體" pitchFamily="65" charset="-120"/>
              </a:rPr>
              <a:t>主管機關得自行或委託執行機關派員攜帶證明文件，進入公私場所或攔檢廢棄物、剩餘土石方清除機具，檢查、採樣廢棄物貯存、清除、處理或再利用情形，並命其提供有關資料；廢棄物、剩餘土石方清除機具應隨車持有載明廢棄物、剩餘土石方產生源及處理地點之證明文件，以供檢查</a:t>
            </a:r>
            <a:endParaRPr lang="en-US" altLang="zh-TW" sz="2800" dirty="0" smtClean="0">
              <a:latin typeface="標楷體" pitchFamily="65" charset="-120"/>
              <a:ea typeface="標楷體" pitchFamily="65" charset="-120"/>
            </a:endParaRPr>
          </a:p>
          <a:p>
            <a:pPr lvl="0">
              <a:spcBef>
                <a:spcPct val="0"/>
              </a:spcBef>
            </a:pPr>
            <a:r>
              <a:rPr lang="zh-TW" altLang="en-US" sz="3200" dirty="0" smtClean="0"/>
              <a:t>。</a:t>
            </a:r>
            <a:br>
              <a:rPr lang="zh-TW" altLang="en-US" sz="3200" dirty="0" smtClean="0"/>
            </a:br>
            <a:endParaRPr kumimoji="0" lang="zh-TW" altLang="en-US" sz="28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2600" dirty="0" smtClean="0">
                <a:latin typeface="標楷體" pitchFamily="65" charset="-120"/>
                <a:ea typeface="標楷體" pitchFamily="65" charset="-120"/>
                <a:cs typeface="+mj-cs"/>
              </a:rPr>
              <a:t>●第</a:t>
            </a:r>
            <a:r>
              <a:rPr lang="en-US" altLang="zh-TW" sz="2600" dirty="0" smtClean="0">
                <a:latin typeface="標楷體" pitchFamily="65" charset="-120"/>
                <a:ea typeface="標楷體" pitchFamily="65" charset="-120"/>
                <a:cs typeface="+mj-cs"/>
              </a:rPr>
              <a:t>28</a:t>
            </a:r>
            <a:r>
              <a:rPr lang="zh-TW" altLang="en-US" sz="2600" dirty="0" smtClean="0">
                <a:latin typeface="標楷體" pitchFamily="65" charset="-120"/>
                <a:ea typeface="標楷體" pitchFamily="65" charset="-120"/>
                <a:cs typeface="+mj-cs"/>
              </a:rPr>
              <a:t>條</a:t>
            </a:r>
            <a:endParaRPr lang="en-US" altLang="zh-TW" sz="2600" dirty="0" smtClean="0">
              <a:latin typeface="標楷體" pitchFamily="65" charset="-120"/>
              <a:ea typeface="標楷體" pitchFamily="65" charset="-120"/>
              <a:cs typeface="+mj-cs"/>
            </a:endParaRPr>
          </a:p>
          <a:p>
            <a:pPr lvl="0">
              <a:spcBef>
                <a:spcPct val="0"/>
              </a:spcBef>
            </a:pPr>
            <a:r>
              <a:rPr lang="zh-TW" altLang="en-US" sz="1700" dirty="0" smtClean="0">
                <a:latin typeface="標楷體" pitchFamily="65" charset="-120"/>
                <a:ea typeface="標楷體" pitchFamily="65" charset="-120"/>
              </a:rPr>
              <a:t>事業廢棄物之清理，</a:t>
            </a:r>
            <a:r>
              <a:rPr lang="zh-TW" altLang="en-US" sz="1700" u="sng" dirty="0" smtClean="0">
                <a:latin typeface="標楷體" pitchFamily="65" charset="-120"/>
                <a:ea typeface="標楷體" pitchFamily="65" charset="-120"/>
              </a:rPr>
              <a:t>除再利用方式外</a:t>
            </a:r>
            <a:r>
              <a:rPr lang="zh-TW" altLang="en-US" sz="1700" dirty="0" smtClean="0">
                <a:latin typeface="標楷體" pitchFamily="65" charset="-120"/>
                <a:ea typeface="標楷體" pitchFamily="65" charset="-120"/>
              </a:rPr>
              <a:t>，應以下列方式為之：</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一、</a:t>
            </a:r>
            <a:r>
              <a:rPr lang="zh-TW" altLang="en-US" sz="1700" u="sng" dirty="0" smtClean="0">
                <a:latin typeface="標楷體" pitchFamily="65" charset="-120"/>
                <a:ea typeface="標楷體" pitchFamily="65" charset="-120"/>
              </a:rPr>
              <a:t>自行清除、處理。</a:t>
            </a:r>
            <a:r>
              <a:rPr lang="zh-TW" altLang="en-US" sz="1700" dirty="0" smtClean="0">
                <a:latin typeface="標楷體" pitchFamily="65" charset="-120"/>
                <a:ea typeface="標楷體" pitchFamily="65" charset="-120"/>
              </a:rPr>
              <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二、</a:t>
            </a:r>
            <a:r>
              <a:rPr lang="zh-TW" altLang="en-US" sz="1700" u="sng" dirty="0" smtClean="0">
                <a:latin typeface="標楷體" pitchFamily="65" charset="-120"/>
                <a:ea typeface="標楷體" pitchFamily="65" charset="-120"/>
              </a:rPr>
              <a:t>共同清除、處理</a:t>
            </a:r>
            <a:r>
              <a:rPr lang="zh-TW" altLang="en-US" sz="1700" dirty="0" smtClean="0">
                <a:latin typeface="標楷體" pitchFamily="65" charset="-120"/>
                <a:ea typeface="標楷體" pitchFamily="65" charset="-120"/>
              </a:rPr>
              <a:t>：由事業向目的事業主管機關申請許可設立清除、處理該類廢棄物之共同清除處理機構清除、處理。</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三、</a:t>
            </a:r>
            <a:r>
              <a:rPr lang="zh-TW" altLang="en-US" sz="1700" u="sng" dirty="0" smtClean="0">
                <a:latin typeface="標楷體" pitchFamily="65" charset="-120"/>
                <a:ea typeface="標楷體" pitchFamily="65" charset="-120"/>
              </a:rPr>
              <a:t>委託清除、處理</a:t>
            </a:r>
            <a:r>
              <a:rPr lang="zh-TW" altLang="en-US" sz="1700" dirty="0" smtClean="0">
                <a:latin typeface="標楷體" pitchFamily="65" charset="-120"/>
                <a:ea typeface="標楷體" pitchFamily="65" charset="-120"/>
              </a:rPr>
              <a:t>：</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 　（一）委託經主管機關許可清除、處理該類廢棄物之公民營廢棄清除處理機</a:t>
            </a:r>
            <a:endParaRPr lang="en-US" altLang="zh-TW" sz="1700" dirty="0" smtClean="0">
              <a:latin typeface="標楷體" pitchFamily="65" charset="-120"/>
              <a:ea typeface="標楷體" pitchFamily="65" charset="-120"/>
            </a:endParaRPr>
          </a:p>
          <a:p>
            <a:pPr lvl="0">
              <a:spcBef>
                <a:spcPct val="0"/>
              </a:spcBef>
            </a:pPr>
            <a:r>
              <a:rPr lang="zh-TW" altLang="en-US" sz="1700" dirty="0" smtClean="0">
                <a:latin typeface="標楷體" pitchFamily="65" charset="-120"/>
                <a:ea typeface="標楷體" pitchFamily="65" charset="-120"/>
              </a:rPr>
              <a:t>　　構清除、處理。</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   （二）經執行機關同意，委託其清除、處理。</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   （三）委託目的事業主管機關自行或輔導設置之廢棄物清除處理設施清除、</a:t>
            </a:r>
            <a:endParaRPr lang="en-US" altLang="zh-TW" sz="1700" dirty="0" smtClean="0">
              <a:latin typeface="標楷體" pitchFamily="65" charset="-120"/>
              <a:ea typeface="標楷體" pitchFamily="65" charset="-120"/>
            </a:endParaRPr>
          </a:p>
          <a:p>
            <a:pPr lvl="0">
              <a:spcBef>
                <a:spcPct val="0"/>
              </a:spcBef>
            </a:pPr>
            <a:r>
              <a:rPr lang="zh-TW" altLang="en-US" sz="1700" dirty="0">
                <a:latin typeface="標楷體" pitchFamily="65" charset="-120"/>
                <a:ea typeface="標楷體" pitchFamily="65" charset="-120"/>
              </a:rPr>
              <a:t>　</a:t>
            </a:r>
            <a:r>
              <a:rPr lang="zh-TW" altLang="en-US" sz="1700" dirty="0" smtClean="0">
                <a:latin typeface="標楷體" pitchFamily="65" charset="-120"/>
                <a:ea typeface="標楷體" pitchFamily="65" charset="-120"/>
              </a:rPr>
              <a:t>　處理。</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   （四）委託主管機關指定之公營事業設置之廢棄物清除處理設施清除、處理。</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   （五）委託依促進民間參與公共建設法與主辦機關簽訂投資契約之民間機構</a:t>
            </a:r>
            <a:endParaRPr lang="en-US" altLang="zh-TW" sz="1700" dirty="0" smtClean="0">
              <a:latin typeface="標楷體" pitchFamily="65" charset="-120"/>
              <a:ea typeface="標楷體" pitchFamily="65" charset="-120"/>
            </a:endParaRPr>
          </a:p>
          <a:p>
            <a:pPr lvl="0">
              <a:spcBef>
                <a:spcPct val="0"/>
              </a:spcBef>
            </a:pPr>
            <a:r>
              <a:rPr lang="zh-TW" altLang="en-US" sz="1700" dirty="0">
                <a:latin typeface="標楷體" pitchFamily="65" charset="-120"/>
                <a:ea typeface="標楷體" pitchFamily="65" charset="-120"/>
              </a:rPr>
              <a:t>　</a:t>
            </a:r>
            <a:r>
              <a:rPr lang="zh-TW" altLang="en-US" sz="1700" dirty="0" smtClean="0">
                <a:latin typeface="標楷體" pitchFamily="65" charset="-120"/>
                <a:ea typeface="標楷體" pitchFamily="65" charset="-120"/>
              </a:rPr>
              <a:t>　設置之廢棄物清除處理設施清除、處理。</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   （六）委託依第二十九條第二項所訂管理辦法許可之事業之廢棄物處理設施</a:t>
            </a:r>
            <a:endParaRPr lang="en-US" altLang="zh-TW" sz="1700" dirty="0" smtClean="0">
              <a:latin typeface="標楷體" pitchFamily="65" charset="-120"/>
              <a:ea typeface="標楷體" pitchFamily="65" charset="-120"/>
            </a:endParaRPr>
          </a:p>
          <a:p>
            <a:pPr lvl="0">
              <a:spcBef>
                <a:spcPct val="0"/>
              </a:spcBef>
            </a:pPr>
            <a:r>
              <a:rPr lang="zh-TW" altLang="en-US" sz="1700" dirty="0">
                <a:latin typeface="標楷體" pitchFamily="65" charset="-120"/>
                <a:ea typeface="標楷體" pitchFamily="65" charset="-120"/>
              </a:rPr>
              <a:t>　</a:t>
            </a:r>
            <a:r>
              <a:rPr lang="zh-TW" altLang="en-US" sz="1700" dirty="0" smtClean="0">
                <a:latin typeface="標楷體" pitchFamily="65" charset="-120"/>
                <a:ea typeface="標楷體" pitchFamily="65" charset="-120"/>
              </a:rPr>
              <a:t>　處理。</a:t>
            </a:r>
            <a:br>
              <a:rPr lang="zh-TW" altLang="en-US" sz="1700" dirty="0" smtClean="0">
                <a:latin typeface="標楷體" pitchFamily="65" charset="-120"/>
                <a:ea typeface="標楷體" pitchFamily="65" charset="-120"/>
              </a:rPr>
            </a:br>
            <a:r>
              <a:rPr lang="zh-TW" altLang="en-US" sz="1700" dirty="0" smtClean="0">
                <a:latin typeface="標楷體" pitchFamily="65" charset="-120"/>
                <a:ea typeface="標楷體" pitchFamily="65" charset="-120"/>
              </a:rPr>
              <a:t>四、其他經中央主管機關許可之方式。</a:t>
            </a:r>
            <a:endParaRPr lang="en-US" altLang="zh-TW" sz="1700" dirty="0" smtClean="0">
              <a:latin typeface="標楷體" pitchFamily="65" charset="-120"/>
              <a:ea typeface="標楷體" pitchFamily="65" charset="-120"/>
            </a:endParaRPr>
          </a:p>
          <a:p>
            <a:pPr lvl="0">
              <a:spcBef>
                <a:spcPct val="0"/>
              </a:spcBef>
            </a:pPr>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altLang="zh-TW" sz="26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zh-TW" altLang="en-US" sz="2600" dirty="0" smtClean="0">
                <a:latin typeface="標楷體" pitchFamily="65" charset="-120"/>
                <a:ea typeface="標楷體" pitchFamily="65" charset="-120"/>
                <a:cs typeface="+mj-cs"/>
              </a:rPr>
              <a:t>●第</a:t>
            </a:r>
            <a:r>
              <a:rPr lang="en-US" altLang="zh-TW" sz="2600" dirty="0" smtClean="0">
                <a:latin typeface="標楷體" pitchFamily="65" charset="-120"/>
                <a:ea typeface="標楷體" pitchFamily="65" charset="-120"/>
                <a:cs typeface="+mj-cs"/>
              </a:rPr>
              <a:t>31</a:t>
            </a:r>
            <a:r>
              <a:rPr lang="zh-TW" altLang="en-US" sz="2600" dirty="0" smtClean="0">
                <a:latin typeface="標楷體" pitchFamily="65" charset="-120"/>
                <a:ea typeface="標楷體" pitchFamily="65" charset="-120"/>
                <a:cs typeface="+mj-cs"/>
              </a:rPr>
              <a:t>條</a:t>
            </a:r>
            <a:endParaRPr lang="en-US" altLang="zh-TW" sz="2600" dirty="0" smtClean="0">
              <a:latin typeface="標楷體" pitchFamily="65" charset="-120"/>
              <a:ea typeface="標楷體" pitchFamily="65" charset="-120"/>
              <a:cs typeface="+mj-cs"/>
            </a:endParaRPr>
          </a:p>
          <a:p>
            <a:pPr lvl="0">
              <a:spcBef>
                <a:spcPct val="0"/>
              </a:spcBef>
            </a:pPr>
            <a:r>
              <a:rPr lang="zh-TW" altLang="en-US" sz="1900" dirty="0" smtClean="0">
                <a:latin typeface="標楷體" pitchFamily="65" charset="-120"/>
                <a:ea typeface="標楷體" pitchFamily="65" charset="-120"/>
              </a:rPr>
              <a:t>經中央主管機關指定公告一定規模之事業，應於公告之一定期限辦理下列事項：</a:t>
            </a:r>
            <a:br>
              <a:rPr lang="zh-TW" altLang="en-US" sz="1900" dirty="0" smtClean="0">
                <a:latin typeface="標楷體" pitchFamily="65" charset="-120"/>
                <a:ea typeface="標楷體" pitchFamily="65" charset="-120"/>
              </a:rPr>
            </a:br>
            <a:r>
              <a:rPr lang="zh-TW" altLang="en-US" sz="1900" dirty="0" smtClean="0">
                <a:latin typeface="標楷體" pitchFamily="65" charset="-120"/>
                <a:ea typeface="標楷體" pitchFamily="65" charset="-120"/>
              </a:rPr>
              <a:t>一、檢具事業廢棄物清理計畫書，送直轄市、縣（市）主管機關或央主</a:t>
            </a:r>
            <a:endParaRPr lang="en-US" altLang="zh-TW" sz="1900" dirty="0" smtClean="0">
              <a:latin typeface="標楷體" pitchFamily="65" charset="-120"/>
              <a:ea typeface="標楷體" pitchFamily="65" charset="-120"/>
            </a:endParaRPr>
          </a:p>
          <a:p>
            <a:pPr lvl="0">
              <a:spcBef>
                <a:spcPct val="0"/>
              </a:spcBef>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管機關委託之機關審查核准後，始得營運；與事業廢棄物產生、清</a:t>
            </a:r>
            <a:endParaRPr lang="en-US" altLang="zh-TW" sz="1900" dirty="0" smtClean="0">
              <a:latin typeface="標楷體" pitchFamily="65" charset="-120"/>
              <a:ea typeface="標楷體" pitchFamily="65" charset="-120"/>
            </a:endParaRPr>
          </a:p>
          <a:p>
            <a:pPr lvl="0">
              <a:spcBef>
                <a:spcPct val="0"/>
              </a:spcBef>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理有關事項變更時，亦同。</a:t>
            </a:r>
            <a:r>
              <a:rPr lang="en-US" altLang="zh-TW" sz="1900" dirty="0" smtClean="0">
                <a:latin typeface="標楷體" pitchFamily="65" charset="-120"/>
                <a:ea typeface="標楷體" pitchFamily="65" charset="-120"/>
              </a:rPr>
              <a:t>【</a:t>
            </a:r>
            <a:r>
              <a:rPr lang="zh-TW" altLang="en-US" sz="1900" u="sng" dirty="0" smtClean="0">
                <a:latin typeface="標楷體" pitchFamily="65" charset="-120"/>
                <a:ea typeface="標楷體" pitchFamily="65" charset="-120"/>
              </a:rPr>
              <a:t>公告應檢具事業廢棄物清理計畫書之</a:t>
            </a:r>
            <a:endParaRPr lang="en-US" altLang="zh-TW" sz="1900" u="sng" dirty="0" smtClean="0">
              <a:latin typeface="標楷體" pitchFamily="65" charset="-120"/>
              <a:ea typeface="標楷體" pitchFamily="65" charset="-120"/>
            </a:endParaRPr>
          </a:p>
          <a:p>
            <a:pPr lvl="0">
              <a:spcBef>
                <a:spcPct val="0"/>
              </a:spcBef>
            </a:pPr>
            <a:r>
              <a:rPr lang="zh-TW" altLang="en-US" sz="1900"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事業</a:t>
            </a:r>
            <a:r>
              <a:rPr lang="en-US" altLang="zh-TW" sz="1900" u="sng" dirty="0" smtClean="0">
                <a:latin typeface="標楷體" pitchFamily="65" charset="-120"/>
                <a:ea typeface="標楷體" pitchFamily="65" charset="-120"/>
              </a:rPr>
              <a:t>(99.08.10</a:t>
            </a:r>
            <a:r>
              <a:rPr lang="zh-TW" altLang="en-US" sz="1900" u="sng" dirty="0" smtClean="0">
                <a:latin typeface="標楷體" pitchFamily="65" charset="-120"/>
                <a:ea typeface="標楷體" pitchFamily="65" charset="-120"/>
              </a:rPr>
              <a:t>修正</a:t>
            </a:r>
            <a:r>
              <a:rPr lang="en-US" altLang="zh-TW" sz="1900" u="sng" dirty="0" smtClean="0">
                <a:latin typeface="標楷體" pitchFamily="65" charset="-120"/>
                <a:ea typeface="標楷體" pitchFamily="65" charset="-120"/>
              </a:rPr>
              <a:t>)</a:t>
            </a:r>
            <a:r>
              <a:rPr lang="zh-TW" altLang="en-US" sz="1900" dirty="0" smtClean="0">
                <a:latin typeface="標楷體" pitchFamily="65" charset="-120"/>
                <a:ea typeface="標楷體" pitchFamily="65" charset="-120"/>
              </a:rPr>
              <a:t>、</a:t>
            </a:r>
            <a:r>
              <a:rPr lang="zh-TW" altLang="en-US" sz="1900" u="sng" dirty="0" smtClean="0">
                <a:latin typeface="標楷體" pitchFamily="65" charset="-120"/>
                <a:ea typeface="標楷體" pitchFamily="65" charset="-120"/>
              </a:rPr>
              <a:t>公告事業廢棄物清理計畫書之格式及應載明</a:t>
            </a:r>
            <a:endParaRPr lang="en-US" altLang="zh-TW" sz="1900" u="sng" dirty="0" smtClean="0">
              <a:latin typeface="標楷體" pitchFamily="65" charset="-120"/>
              <a:ea typeface="標楷體" pitchFamily="65" charset="-120"/>
            </a:endParaRPr>
          </a:p>
          <a:p>
            <a:pPr lvl="0">
              <a:spcBef>
                <a:spcPct val="0"/>
              </a:spcBef>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事項（</a:t>
            </a:r>
            <a:r>
              <a:rPr lang="en-US" altLang="zh-TW" sz="1900" u="sng" dirty="0" smtClean="0">
                <a:latin typeface="標楷體" pitchFamily="65" charset="-120"/>
                <a:ea typeface="標楷體" pitchFamily="65" charset="-120"/>
              </a:rPr>
              <a:t>92.01.24</a:t>
            </a:r>
            <a:r>
              <a:rPr lang="zh-TW" altLang="en-US" sz="1900" u="sng" dirty="0" smtClean="0">
                <a:latin typeface="標楷體" pitchFamily="65" charset="-120"/>
                <a:ea typeface="標楷體" pitchFamily="65" charset="-120"/>
              </a:rPr>
              <a:t>修正</a:t>
            </a:r>
            <a:r>
              <a:rPr lang="en-US" altLang="zh-TW" sz="1900" u="sng" dirty="0" smtClean="0">
                <a:latin typeface="標楷體" pitchFamily="65" charset="-120"/>
                <a:ea typeface="標楷體" pitchFamily="65" charset="-120"/>
              </a:rPr>
              <a:t>)</a:t>
            </a:r>
            <a:r>
              <a:rPr lang="en-US" altLang="zh-TW" sz="1900" dirty="0" smtClean="0">
                <a:latin typeface="標楷體" pitchFamily="65" charset="-120"/>
                <a:ea typeface="標楷體" pitchFamily="65" charset="-120"/>
              </a:rPr>
              <a:t>】</a:t>
            </a:r>
            <a:r>
              <a:rPr lang="zh-TW" altLang="en-US" sz="1900" dirty="0" smtClean="0"/>
              <a:t> </a:t>
            </a:r>
            <a:r>
              <a:rPr lang="zh-TW" altLang="en-US" sz="1900" dirty="0" smtClean="0">
                <a:latin typeface="標楷體" pitchFamily="65" charset="-120"/>
                <a:ea typeface="標楷體" pitchFamily="65" charset="-120"/>
              </a:rPr>
              <a:t/>
            </a:r>
            <a:br>
              <a:rPr lang="zh-TW" altLang="en-US" sz="1900" dirty="0" smtClean="0">
                <a:latin typeface="標楷體" pitchFamily="65" charset="-120"/>
                <a:ea typeface="標楷體" pitchFamily="65" charset="-120"/>
              </a:rPr>
            </a:br>
            <a:r>
              <a:rPr lang="zh-TW" altLang="en-US" sz="1900" dirty="0" smtClean="0">
                <a:latin typeface="標楷體" pitchFamily="65" charset="-120"/>
                <a:ea typeface="標楷體" pitchFamily="65" charset="-120"/>
              </a:rPr>
              <a:t>二、依中央主管機關規定之格式、項目、內容、頻率，以網路傳輸方式，</a:t>
            </a:r>
            <a:endParaRPr lang="en-US" altLang="zh-TW" sz="1900" dirty="0" smtClean="0">
              <a:latin typeface="標楷體" pitchFamily="65" charset="-120"/>
              <a:ea typeface="標楷體" pitchFamily="65" charset="-120"/>
            </a:endParaRPr>
          </a:p>
          <a:p>
            <a:pPr lvl="0">
              <a:spcBef>
                <a:spcPct val="0"/>
              </a:spcBef>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向直轄市、縣（市）主管機關申報其廢棄物之產出、貯存、清除、</a:t>
            </a:r>
            <a:endParaRPr lang="en-US" altLang="zh-TW" sz="1900" dirty="0" smtClean="0">
              <a:latin typeface="標楷體" pitchFamily="65" charset="-120"/>
              <a:ea typeface="標楷體" pitchFamily="65" charset="-120"/>
            </a:endParaRPr>
          </a:p>
          <a:p>
            <a:pPr lvl="0">
              <a:spcBef>
                <a:spcPct val="0"/>
              </a:spcBef>
            </a:pPr>
            <a:r>
              <a:rPr lang="zh-TW" altLang="en-US" sz="1900" dirty="0" smtClean="0">
                <a:latin typeface="標楷體" pitchFamily="65" charset="-120"/>
                <a:ea typeface="標楷體" pitchFamily="65" charset="-120"/>
              </a:rPr>
              <a:t>　　處理、再利用、輸出、輸入、過境或轉口情形。但中央主管機關另</a:t>
            </a:r>
            <a:endParaRPr lang="en-US" altLang="zh-TW" sz="1900" dirty="0" smtClean="0">
              <a:latin typeface="標楷體" pitchFamily="65" charset="-120"/>
              <a:ea typeface="標楷體" pitchFamily="65" charset="-120"/>
            </a:endParaRPr>
          </a:p>
          <a:p>
            <a:pPr lvl="0">
              <a:spcBef>
                <a:spcPct val="0"/>
              </a:spcBef>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有規定以書面申報者，不在此限。</a:t>
            </a:r>
            <a:r>
              <a:rPr lang="en-US" altLang="zh-TW" sz="1900" dirty="0" smtClean="0">
                <a:latin typeface="標楷體" pitchFamily="65" charset="-120"/>
                <a:ea typeface="標楷體" pitchFamily="65" charset="-120"/>
              </a:rPr>
              <a:t>【</a:t>
            </a:r>
            <a:r>
              <a:rPr lang="zh-TW" altLang="en-US" sz="1900" u="sng" dirty="0" smtClean="0">
                <a:latin typeface="標楷體" pitchFamily="65" charset="-120"/>
                <a:ea typeface="標楷體" pitchFamily="65" charset="-120"/>
              </a:rPr>
              <a:t>公告應以網路傳輸方式申報廢</a:t>
            </a:r>
            <a:endParaRPr lang="en-US" altLang="zh-TW" sz="1900" u="sng" dirty="0" smtClean="0">
              <a:latin typeface="標楷體" pitchFamily="65" charset="-120"/>
              <a:ea typeface="標楷體" pitchFamily="65" charset="-120"/>
            </a:endParaRPr>
          </a:p>
          <a:p>
            <a:pPr lvl="0">
              <a:spcBef>
                <a:spcPct val="0"/>
              </a:spcBef>
            </a:pPr>
            <a:r>
              <a:rPr lang="zh-TW" altLang="en-US" sz="1900"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棄物之產出、貯存、清除、處理、再利用、輸出及輸入情形之事業</a:t>
            </a:r>
            <a:endParaRPr lang="en-US" altLang="zh-TW" sz="1900" u="sng" dirty="0" smtClean="0">
              <a:latin typeface="標楷體" pitchFamily="65" charset="-120"/>
              <a:ea typeface="標楷體" pitchFamily="65" charset="-120"/>
            </a:endParaRPr>
          </a:p>
          <a:p>
            <a:pPr lvl="0">
              <a:spcBef>
                <a:spcPct val="0"/>
              </a:spcBef>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a:t>
            </a:r>
            <a:r>
              <a:rPr lang="en-US" altLang="zh-TW" sz="1900" u="sng" dirty="0" smtClean="0">
                <a:latin typeface="標楷體" pitchFamily="65" charset="-120"/>
                <a:ea typeface="標楷體" pitchFamily="65" charset="-120"/>
              </a:rPr>
              <a:t>99.08.10</a:t>
            </a:r>
            <a:r>
              <a:rPr lang="zh-TW" altLang="en-US" sz="1900" u="sng" dirty="0" smtClean="0">
                <a:latin typeface="標楷體" pitchFamily="65" charset="-120"/>
                <a:ea typeface="標楷體" pitchFamily="65" charset="-120"/>
              </a:rPr>
              <a:t>修正）</a:t>
            </a:r>
            <a:r>
              <a:rPr lang="zh-TW" altLang="en-US" sz="1900" dirty="0" smtClean="0">
                <a:latin typeface="標楷體" pitchFamily="65" charset="-120"/>
                <a:ea typeface="標楷體" pitchFamily="65" charset="-120"/>
              </a:rPr>
              <a:t>、</a:t>
            </a:r>
            <a:r>
              <a:rPr lang="zh-TW" altLang="en-US" sz="1900" u="sng" dirty="0" smtClean="0">
                <a:latin typeface="標楷體" pitchFamily="65" charset="-120"/>
                <a:ea typeface="標楷體" pitchFamily="65" charset="-120"/>
              </a:rPr>
              <a:t>公告以網路傳輸方式申報廢棄物之產出、貯存、</a:t>
            </a:r>
            <a:endParaRPr lang="en-US" altLang="zh-TW" sz="1900" u="sng" dirty="0" smtClean="0">
              <a:latin typeface="標楷體" pitchFamily="65" charset="-120"/>
              <a:ea typeface="標楷體" pitchFamily="65" charset="-120"/>
            </a:endParaRPr>
          </a:p>
          <a:p>
            <a:pPr lvl="0">
              <a:spcBef>
                <a:spcPct val="0"/>
              </a:spcBef>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清除、處理、再利用、輸出及輸入情形之申報格式、項目、內容及</a:t>
            </a:r>
            <a:endParaRPr lang="en-US" altLang="zh-TW" sz="1900" u="sng" dirty="0" smtClean="0">
              <a:latin typeface="標楷體" pitchFamily="65" charset="-120"/>
              <a:ea typeface="標楷體" pitchFamily="65" charset="-120"/>
            </a:endParaRPr>
          </a:p>
          <a:p>
            <a:pPr lvl="0">
              <a:spcBef>
                <a:spcPct val="0"/>
              </a:spcBef>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en-US" sz="1900" u="sng" dirty="0" smtClean="0">
                <a:latin typeface="標楷體" pitchFamily="65" charset="-120"/>
                <a:ea typeface="標楷體" pitchFamily="65" charset="-120"/>
              </a:rPr>
              <a:t>頻率</a:t>
            </a:r>
            <a:r>
              <a:rPr lang="en-US" altLang="zh-TW" sz="1900" u="sng" dirty="0" smtClean="0">
                <a:latin typeface="標楷體" pitchFamily="65" charset="-120"/>
                <a:ea typeface="標楷體" pitchFamily="65" charset="-120"/>
              </a:rPr>
              <a:t>(96.02.27.</a:t>
            </a:r>
            <a:r>
              <a:rPr lang="zh-TW" altLang="en-US" sz="1900" u="sng" dirty="0" smtClean="0">
                <a:latin typeface="標楷體" pitchFamily="65" charset="-120"/>
                <a:ea typeface="標楷體" pitchFamily="65" charset="-120"/>
              </a:rPr>
              <a:t>修正</a:t>
            </a:r>
            <a:r>
              <a:rPr lang="en-US" altLang="zh-TW" sz="1900" u="sng"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r>
            <a:br>
              <a:rPr lang="zh-TW" altLang="en-US" sz="2000" dirty="0" smtClean="0">
                <a:latin typeface="標楷體" pitchFamily="65" charset="-120"/>
                <a:ea typeface="標楷體" pitchFamily="65" charset="-120"/>
              </a:rPr>
            </a:br>
            <a:endParaRPr kumimoji="0" lang="zh-TW" altLang="en-US" sz="220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lvl="0">
              <a:spcBef>
                <a:spcPct val="0"/>
              </a:spcBef>
            </a:pPr>
            <a:r>
              <a:rPr lang="zh-TW" altLang="en-US"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公告事項一、（二十五）營造業列管門檻：</a:t>
            </a:r>
            <a:endParaRPr lang="en-US" altLang="zh-TW" sz="2000" dirty="0" smtClean="0">
              <a:latin typeface="標楷體" pitchFamily="65" charset="-120"/>
              <a:ea typeface="標楷體" pitchFamily="65" charset="-120"/>
            </a:endParaRPr>
          </a:p>
          <a:p>
            <a:pPr lvl="0">
              <a:spcBef>
                <a:spcPct val="0"/>
              </a:spcBef>
            </a:pPr>
            <a:r>
              <a:rPr lang="zh-TW" altLang="en-US" sz="2000" dirty="0" smtClean="0">
                <a:latin typeface="標楷體" pitchFamily="65" charset="-120"/>
                <a:ea typeface="標楷體" pitchFamily="65" charset="-120"/>
              </a:rPr>
              <a:t>　　１、第一階段：所統包或單獨承攬之工程屬自中華民國</a:t>
            </a:r>
            <a:r>
              <a:rPr lang="en-US" altLang="zh-TW" sz="2000" dirty="0" smtClean="0">
                <a:latin typeface="標楷體" pitchFamily="65" charset="-120"/>
                <a:ea typeface="標楷體" pitchFamily="65" charset="-120"/>
              </a:rPr>
              <a:t>94</a:t>
            </a:r>
            <a:r>
              <a:rPr lang="zh-TW" altLang="en-US" sz="2000" dirty="0" smtClean="0">
                <a:latin typeface="標楷體" pitchFamily="65" charset="-120"/>
                <a:ea typeface="標楷體" pitchFamily="65" charset="-120"/>
              </a:rPr>
              <a:t>年</a:t>
            </a:r>
            <a:r>
              <a:rPr lang="en-US" altLang="zh-TW" sz="2000" dirty="0" smtClean="0">
                <a:latin typeface="標楷體" pitchFamily="65" charset="-120"/>
                <a:ea typeface="標楷體" pitchFamily="65" charset="-120"/>
              </a:rPr>
              <a:t>8</a:t>
            </a:r>
            <a:r>
              <a:rPr lang="zh-TW" altLang="en-US" sz="2000" dirty="0" smtClean="0">
                <a:latin typeface="標楷體" pitchFamily="65" charset="-120"/>
                <a:ea typeface="標楷體" pitchFamily="65" charset="-120"/>
              </a:rPr>
              <a:t>月</a:t>
            </a:r>
            <a:endParaRPr lang="en-US" altLang="zh-TW" sz="2000" dirty="0" smtClean="0">
              <a:latin typeface="標楷體" pitchFamily="65" charset="-120"/>
              <a:ea typeface="標楷體" pitchFamily="65" charset="-120"/>
            </a:endParaRPr>
          </a:p>
          <a:p>
            <a:pPr lvl="0">
              <a:spcBef>
                <a:spcPct val="0"/>
              </a:spcBef>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日起繳交空氣污染防制費之營建工程，且其興建工程面積達</a:t>
            </a:r>
            <a:r>
              <a:rPr lang="en-US" altLang="zh-TW" sz="2000" dirty="0" smtClean="0">
                <a:latin typeface="標楷體" pitchFamily="65" charset="-120"/>
                <a:ea typeface="標楷體" pitchFamily="65" charset="-120"/>
              </a:rPr>
              <a:t>2</a:t>
            </a:r>
          </a:p>
          <a:p>
            <a:pPr lvl="0">
              <a:spcBef>
                <a:spcPct val="0"/>
              </a:spcBef>
            </a:pPr>
            <a:r>
              <a:rPr lang="zh-TW" altLang="en-US" sz="2000" dirty="0" smtClean="0">
                <a:latin typeface="標楷體" pitchFamily="65" charset="-120"/>
                <a:ea typeface="標楷體" pitchFamily="65" charset="-120"/>
              </a:rPr>
              <a:t>　　千平方公尺以上或工程合約經費達新臺幣</a:t>
            </a: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千萬元以上或</a:t>
            </a:r>
            <a:r>
              <a:rPr lang="zh-TW" altLang="en-US" sz="2000" b="1" u="sng" dirty="0" smtClean="0">
                <a:latin typeface="標楷體" pitchFamily="65" charset="-120"/>
                <a:ea typeface="標楷體" pitchFamily="65" charset="-120"/>
              </a:rPr>
              <a:t>屬拆除</a:t>
            </a:r>
            <a:endParaRPr lang="en-US" altLang="zh-TW" sz="2000" b="1" u="sng" dirty="0" smtClean="0">
              <a:latin typeface="標楷體" pitchFamily="65" charset="-120"/>
              <a:ea typeface="標楷體" pitchFamily="65" charset="-120"/>
            </a:endParaRPr>
          </a:p>
          <a:p>
            <a:pPr lvl="0">
              <a:spcBef>
                <a:spcPct val="0"/>
              </a:spcBef>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en-US" sz="2000" b="1" u="sng" dirty="0" smtClean="0">
                <a:latin typeface="標楷體" pitchFamily="65" charset="-120"/>
                <a:ea typeface="標楷體" pitchFamily="65" charset="-120"/>
              </a:rPr>
              <a:t>工程者</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lvl="0">
              <a:spcBef>
                <a:spcPct val="0"/>
              </a:spcBef>
            </a:pPr>
            <a:r>
              <a:rPr lang="zh-TW" altLang="en-US" sz="2000" dirty="0" smtClean="0">
                <a:latin typeface="標楷體" pitchFamily="65" charset="-120"/>
                <a:ea typeface="標楷體" pitchFamily="65" charset="-120"/>
              </a:rPr>
              <a:t>　　２、第二階段：所統包或單獨承攬之工程屬自中華民國</a:t>
            </a:r>
            <a:r>
              <a:rPr lang="en-US" altLang="zh-TW" sz="2000" dirty="0" smtClean="0">
                <a:latin typeface="標楷體" pitchFamily="65" charset="-120"/>
                <a:ea typeface="標楷體" pitchFamily="65" charset="-120"/>
              </a:rPr>
              <a:t>96</a:t>
            </a:r>
            <a:r>
              <a:rPr lang="zh-TW" altLang="en-US" sz="2000" dirty="0" smtClean="0">
                <a:latin typeface="標楷體" pitchFamily="65" charset="-120"/>
                <a:ea typeface="標楷體" pitchFamily="65" charset="-120"/>
              </a:rPr>
              <a:t>年</a:t>
            </a: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月</a:t>
            </a:r>
            <a:endParaRPr lang="en-US" altLang="zh-TW" sz="2000" dirty="0" smtClean="0">
              <a:latin typeface="標楷體" pitchFamily="65" charset="-120"/>
              <a:ea typeface="標楷體" pitchFamily="65" charset="-120"/>
            </a:endParaRPr>
          </a:p>
          <a:p>
            <a:pPr lvl="0">
              <a:spcBef>
                <a:spcPct val="0"/>
              </a:spcBef>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日起繳交空氣污染防制費之營建工程，且其興建工程面積達</a:t>
            </a:r>
            <a:r>
              <a:rPr lang="en-US" altLang="zh-TW" sz="2000" dirty="0" smtClean="0">
                <a:latin typeface="標楷體" pitchFamily="65" charset="-120"/>
                <a:ea typeface="標楷體" pitchFamily="65" charset="-120"/>
              </a:rPr>
              <a:t>1</a:t>
            </a:r>
          </a:p>
          <a:p>
            <a:pPr lvl="0">
              <a:spcBef>
                <a:spcPct val="0"/>
              </a:spcBef>
            </a:pPr>
            <a:r>
              <a:rPr lang="zh-TW" altLang="en-US" sz="2000" dirty="0" smtClean="0">
                <a:latin typeface="標楷體" pitchFamily="65" charset="-120"/>
                <a:ea typeface="標楷體" pitchFamily="65" charset="-120"/>
              </a:rPr>
              <a:t>　　千平方公尺以上或工程合約經費達新臺幣</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千萬元以上者。</a:t>
            </a:r>
            <a:endParaRPr lang="en-US" altLang="zh-TW" sz="2000" dirty="0" smtClean="0">
              <a:latin typeface="標楷體" pitchFamily="65" charset="-120"/>
              <a:ea typeface="標楷體" pitchFamily="65" charset="-120"/>
            </a:endParaRPr>
          </a:p>
          <a:p>
            <a:pPr lvl="0">
              <a:spcBef>
                <a:spcPct val="0"/>
              </a:spcBef>
            </a:pPr>
            <a:r>
              <a:rPr lang="zh-TW" altLang="en-US" sz="2000" dirty="0" smtClean="0">
                <a:latin typeface="標楷體" pitchFamily="65" charset="-120"/>
                <a:ea typeface="標楷體" pitchFamily="65" charset="-120"/>
              </a:rPr>
              <a:t>　　３、第三階段：所統包或單獨承攬之工程屬</a:t>
            </a:r>
            <a:r>
              <a:rPr lang="zh-TW" altLang="en-US" sz="2000" b="1" u="sng" dirty="0" smtClean="0">
                <a:latin typeface="標楷體" pitchFamily="65" charset="-120"/>
                <a:ea typeface="標楷體" pitchFamily="65" charset="-120"/>
              </a:rPr>
              <a:t>自中華民國</a:t>
            </a:r>
            <a:r>
              <a:rPr lang="en-US" altLang="zh-TW" sz="2000" b="1" u="sng" dirty="0" smtClean="0">
                <a:latin typeface="標楷體" pitchFamily="65" charset="-120"/>
                <a:ea typeface="標楷體" pitchFamily="65" charset="-120"/>
              </a:rPr>
              <a:t>96</a:t>
            </a:r>
            <a:r>
              <a:rPr lang="zh-TW" altLang="en-US" sz="2000" b="1" u="sng" dirty="0" smtClean="0">
                <a:latin typeface="標楷體" pitchFamily="65" charset="-120"/>
                <a:ea typeface="標楷體" pitchFamily="65" charset="-120"/>
              </a:rPr>
              <a:t>年</a:t>
            </a:r>
            <a:r>
              <a:rPr lang="en-US" altLang="zh-TW" sz="2000" b="1" u="sng" dirty="0" smtClean="0">
                <a:latin typeface="標楷體" pitchFamily="65" charset="-120"/>
                <a:ea typeface="標楷體" pitchFamily="65" charset="-120"/>
              </a:rPr>
              <a:t>8</a:t>
            </a:r>
            <a:r>
              <a:rPr lang="zh-TW" altLang="en-US" sz="2000" b="1" u="sng" dirty="0" smtClean="0">
                <a:latin typeface="標楷體" pitchFamily="65" charset="-120"/>
                <a:ea typeface="標楷體" pitchFamily="65" charset="-120"/>
              </a:rPr>
              <a:t>月</a:t>
            </a:r>
            <a:endParaRPr lang="en-US" altLang="zh-TW" sz="2000" b="1" u="sng" dirty="0" smtClean="0">
              <a:latin typeface="標楷體" pitchFamily="65" charset="-120"/>
              <a:ea typeface="標楷體" pitchFamily="65" charset="-120"/>
            </a:endParaRPr>
          </a:p>
          <a:p>
            <a:pPr lvl="0">
              <a:spcBef>
                <a:spcPct val="0"/>
              </a:spcBef>
            </a:pPr>
            <a:r>
              <a:rPr lang="zh-TW" altLang="en-US" sz="2000" b="1" dirty="0">
                <a:latin typeface="標楷體" pitchFamily="65" charset="-120"/>
                <a:ea typeface="標楷體" pitchFamily="65" charset="-120"/>
              </a:rPr>
              <a:t>　</a:t>
            </a:r>
            <a:r>
              <a:rPr lang="zh-TW" altLang="en-US" sz="2000" b="1" dirty="0" smtClean="0">
                <a:latin typeface="標楷體" pitchFamily="65" charset="-120"/>
                <a:ea typeface="標楷體" pitchFamily="65" charset="-120"/>
              </a:rPr>
              <a:t>　</a:t>
            </a:r>
            <a:r>
              <a:rPr lang="en-US" altLang="zh-TW" sz="2000" b="1" u="sng" dirty="0" smtClean="0">
                <a:latin typeface="標楷體" pitchFamily="65" charset="-120"/>
                <a:ea typeface="標楷體" pitchFamily="65" charset="-120"/>
              </a:rPr>
              <a:t>1</a:t>
            </a:r>
            <a:r>
              <a:rPr lang="zh-TW" altLang="en-US" sz="2000" b="1" u="sng" dirty="0" smtClean="0">
                <a:latin typeface="標楷體" pitchFamily="65" charset="-120"/>
                <a:ea typeface="標楷體" pitchFamily="65" charset="-120"/>
              </a:rPr>
              <a:t>日起繳交空氣污染防制費之營建工程</a:t>
            </a:r>
            <a:r>
              <a:rPr lang="zh-TW" altLang="en-US" sz="2000" dirty="0" smtClean="0">
                <a:latin typeface="標楷體" pitchFamily="65" charset="-120"/>
                <a:ea typeface="標楷體" pitchFamily="65" charset="-120"/>
              </a:rPr>
              <a:t>，且其</a:t>
            </a:r>
            <a:r>
              <a:rPr lang="zh-TW" altLang="en-US" sz="2000" b="1" u="sng" dirty="0" smtClean="0">
                <a:latin typeface="標楷體" pitchFamily="65" charset="-120"/>
                <a:ea typeface="標楷體" pitchFamily="65" charset="-120"/>
              </a:rPr>
              <a:t>興建工程面積達</a:t>
            </a:r>
            <a:r>
              <a:rPr lang="en-US" altLang="zh-TW" sz="2000" b="1" u="sng" dirty="0" smtClean="0">
                <a:latin typeface="標楷體" pitchFamily="65" charset="-120"/>
                <a:ea typeface="標楷體" pitchFamily="65" charset="-120"/>
              </a:rPr>
              <a:t>5</a:t>
            </a:r>
            <a:r>
              <a:rPr lang="zh-TW" altLang="en-US" sz="2000" b="1" u="sng" dirty="0" smtClean="0">
                <a:latin typeface="標楷體" pitchFamily="65" charset="-120"/>
                <a:ea typeface="標楷體" pitchFamily="65" charset="-120"/>
              </a:rPr>
              <a:t>　</a:t>
            </a:r>
            <a:endParaRPr lang="en-US" altLang="zh-TW" sz="2000" b="1" u="sng" dirty="0" smtClean="0">
              <a:latin typeface="標楷體" pitchFamily="65" charset="-120"/>
              <a:ea typeface="標楷體" pitchFamily="65" charset="-120"/>
            </a:endParaRPr>
          </a:p>
          <a:p>
            <a:pPr lvl="0">
              <a:spcBef>
                <a:spcPct val="0"/>
              </a:spcBef>
            </a:pPr>
            <a:r>
              <a:rPr lang="zh-TW" altLang="en-US" sz="2000" b="1" dirty="0" smtClean="0">
                <a:latin typeface="標楷體" pitchFamily="65" charset="-120"/>
                <a:ea typeface="標楷體" pitchFamily="65" charset="-120"/>
              </a:rPr>
              <a:t>　　</a:t>
            </a:r>
            <a:r>
              <a:rPr lang="zh-TW" altLang="en-US" sz="2000" b="1" u="sng" dirty="0" smtClean="0">
                <a:latin typeface="標楷體" pitchFamily="65" charset="-120"/>
                <a:ea typeface="標楷體" pitchFamily="65" charset="-120"/>
              </a:rPr>
              <a:t>百平方公尺以上</a:t>
            </a:r>
            <a:r>
              <a:rPr lang="zh-TW" altLang="en-US" sz="2000" dirty="0" smtClean="0">
                <a:latin typeface="標楷體" pitchFamily="65" charset="-120"/>
                <a:ea typeface="標楷體" pitchFamily="65" charset="-120"/>
              </a:rPr>
              <a:t>或</a:t>
            </a:r>
            <a:r>
              <a:rPr lang="zh-TW" altLang="en-US" sz="2000" b="1" u="sng" dirty="0" smtClean="0">
                <a:latin typeface="標楷體" pitchFamily="65" charset="-120"/>
                <a:ea typeface="標楷體" pitchFamily="65" charset="-120"/>
              </a:rPr>
              <a:t>工程合約經費為新臺幣</a:t>
            </a:r>
            <a:r>
              <a:rPr lang="en-US" altLang="zh-TW" sz="2000" b="1" u="sng" dirty="0" smtClean="0">
                <a:latin typeface="標楷體" pitchFamily="65" charset="-120"/>
                <a:ea typeface="標楷體" pitchFamily="65" charset="-120"/>
              </a:rPr>
              <a:t>5</a:t>
            </a:r>
            <a:r>
              <a:rPr lang="zh-TW" altLang="en-US" sz="2000" b="1" u="sng" dirty="0" smtClean="0">
                <a:latin typeface="標楷體" pitchFamily="65" charset="-120"/>
                <a:ea typeface="標楷體" pitchFamily="65" charset="-120"/>
              </a:rPr>
              <a:t>百萬元以上</a:t>
            </a:r>
            <a:r>
              <a:rPr lang="zh-TW" altLang="en-US" sz="2000" dirty="0" smtClean="0">
                <a:latin typeface="標楷體" pitchFamily="65" charset="-120"/>
                <a:ea typeface="標楷體" pitchFamily="65" charset="-120"/>
              </a:rPr>
              <a:t>者。</a:t>
            </a:r>
            <a:endParaRPr lang="en-US" altLang="zh-TW" sz="2000" dirty="0" smtClean="0">
              <a:latin typeface="標楷體" pitchFamily="65" charset="-120"/>
              <a:ea typeface="標楷體" pitchFamily="65" charset="-120"/>
            </a:endParaRPr>
          </a:p>
          <a:p>
            <a:pPr lvl="0">
              <a:spcBef>
                <a:spcPct val="0"/>
              </a:spcBef>
            </a:pPr>
            <a:r>
              <a:rPr lang="zh-TW" altLang="en-US" sz="2000" dirty="0" smtClean="0">
                <a:latin typeface="標楷體" pitchFamily="65" charset="-120"/>
                <a:ea typeface="標楷體" pitchFamily="65" charset="-120"/>
              </a:rPr>
              <a:t>　　４、符上列門檻但屬</a:t>
            </a:r>
            <a:r>
              <a:rPr lang="zh-TW" altLang="en-US" sz="2000" b="1" u="sng" dirty="0" smtClean="0">
                <a:latin typeface="標楷體" pitchFamily="65" charset="-120"/>
                <a:ea typeface="標楷體" pitchFamily="65" charset="-120"/>
              </a:rPr>
              <a:t>道路工程</a:t>
            </a:r>
            <a:r>
              <a:rPr lang="zh-TW" altLang="en-US" sz="2000" dirty="0" smtClean="0">
                <a:latin typeface="標楷體" pitchFamily="65" charset="-120"/>
                <a:ea typeface="標楷體" pitchFamily="65" charset="-120"/>
              </a:rPr>
              <a:t>、</a:t>
            </a:r>
            <a:r>
              <a:rPr lang="zh-TW" altLang="en-US" sz="2000" b="1" u="sng" dirty="0" smtClean="0">
                <a:latin typeface="標楷體" pitchFamily="65" charset="-120"/>
                <a:ea typeface="標楷體" pitchFamily="65" charset="-120"/>
              </a:rPr>
              <a:t>隧道工程</a:t>
            </a:r>
            <a:r>
              <a:rPr lang="zh-TW" altLang="en-US" sz="2000" dirty="0" smtClean="0">
                <a:latin typeface="標楷體" pitchFamily="65" charset="-120"/>
                <a:ea typeface="標楷體" pitchFamily="65" charset="-120"/>
              </a:rPr>
              <a:t>、</a:t>
            </a:r>
            <a:r>
              <a:rPr lang="zh-TW" altLang="en-US" sz="2000" b="1" u="sng" dirty="0" smtClean="0">
                <a:latin typeface="標楷體" pitchFamily="65" charset="-120"/>
                <a:ea typeface="標楷體" pitchFamily="65" charset="-120"/>
              </a:rPr>
              <a:t>橋樑工程</a:t>
            </a:r>
            <a:r>
              <a:rPr lang="zh-TW" altLang="en-US" sz="2000" dirty="0" smtClean="0">
                <a:latin typeface="標楷體" pitchFamily="65" charset="-120"/>
                <a:ea typeface="標楷體" pitchFamily="65" charset="-120"/>
              </a:rPr>
              <a:t>及</a:t>
            </a:r>
            <a:r>
              <a:rPr lang="zh-TW" altLang="en-US" sz="2000" b="1" u="sng" dirty="0" smtClean="0">
                <a:latin typeface="標楷體" pitchFamily="65" charset="-120"/>
                <a:ea typeface="標楷體" pitchFamily="65" charset="-120"/>
              </a:rPr>
              <a:t>管線開</a:t>
            </a:r>
            <a:endParaRPr lang="en-US" altLang="zh-TW" sz="2000" b="1" u="sng" dirty="0" smtClean="0">
              <a:latin typeface="標楷體" pitchFamily="65" charset="-120"/>
              <a:ea typeface="標楷體" pitchFamily="65" charset="-120"/>
            </a:endParaRPr>
          </a:p>
          <a:p>
            <a:pPr lvl="0">
              <a:spcBef>
                <a:spcPct val="0"/>
              </a:spcBef>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en-US" sz="2000" b="1" u="sng" dirty="0" smtClean="0">
                <a:latin typeface="標楷體" pitchFamily="65" charset="-120"/>
                <a:ea typeface="標楷體" pitchFamily="65" charset="-120"/>
              </a:rPr>
              <a:t>挖工程</a:t>
            </a:r>
            <a:r>
              <a:rPr lang="zh-TW" altLang="en-US" sz="2000" dirty="0" smtClean="0">
                <a:latin typeface="標楷體" pitchFamily="65" charset="-120"/>
                <a:ea typeface="標楷體" pitchFamily="65" charset="-120"/>
              </a:rPr>
              <a:t>者，</a:t>
            </a:r>
            <a:r>
              <a:rPr lang="zh-TW" altLang="en-US" sz="2000" u="sng" dirty="0" smtClean="0">
                <a:latin typeface="標楷體" pitchFamily="65" charset="-120"/>
                <a:ea typeface="標楷體" pitchFamily="65" charset="-120"/>
              </a:rPr>
              <a:t>得免依規定辦理列管事宜。</a:t>
            </a:r>
            <a:endParaRPr lang="en-US" altLang="zh-TW" u="sng"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lvl="0" algn="ctr">
              <a:spcBef>
                <a:spcPct val="0"/>
              </a:spcBef>
            </a:pPr>
            <a:r>
              <a:rPr lang="zh-TW" altLang="en-US" sz="2800" b="1" dirty="0" smtClean="0">
                <a:latin typeface="標楷體" pitchFamily="65" charset="-120"/>
                <a:ea typeface="標楷體" pitchFamily="65" charset="-120"/>
              </a:rPr>
              <a:t>辦理方式</a:t>
            </a:r>
            <a:endParaRPr lang="en-US" altLang="zh-TW" sz="2800" dirty="0" smtClean="0">
              <a:latin typeface="標楷體" pitchFamily="65" charset="-120"/>
              <a:ea typeface="標楷體" pitchFamily="65" charset="-120"/>
            </a:endParaRPr>
          </a:p>
          <a:p>
            <a:pPr>
              <a:lnSpc>
                <a:spcPct val="80000"/>
              </a:lnSpc>
              <a:buFontTx/>
              <a:buNone/>
            </a:pPr>
            <a:r>
              <a:rPr lang="zh-TW" altLang="en-US" sz="2800" dirty="0" smtClean="0">
                <a:latin typeface="標楷體" pitchFamily="65" charset="-120"/>
                <a:ea typeface="標楷體" pitchFamily="65" charset="-120"/>
              </a:rPr>
              <a:t>清理計畫書：應依中央主管機關網路傳輸申報系</a:t>
            </a:r>
            <a:endParaRPr lang="en-US" altLang="zh-TW" sz="2800" dirty="0" smtClean="0">
              <a:latin typeface="標楷體" pitchFamily="65" charset="-120"/>
              <a:ea typeface="標楷體" pitchFamily="65" charset="-120"/>
            </a:endParaRPr>
          </a:p>
          <a:p>
            <a:pPr>
              <a:lnSpc>
                <a:spcPct val="80000"/>
              </a:lnSpc>
              <a:buFontTx/>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統所定格式及填表說明</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網址：</a:t>
            </a:r>
            <a:endParaRPr lang="en-US" altLang="zh-TW" sz="2800" dirty="0" smtClean="0">
              <a:latin typeface="標楷體" pitchFamily="65" charset="-120"/>
              <a:ea typeface="標楷體" pitchFamily="65" charset="-120"/>
            </a:endParaRPr>
          </a:p>
          <a:p>
            <a:pPr>
              <a:lnSpc>
                <a:spcPct val="80000"/>
              </a:lnSpc>
              <a:buFontTx/>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a:t>
            </a:r>
            <a:r>
              <a:rPr lang="en-US" altLang="zh-TW" sz="2800" u="sng" dirty="0" smtClean="0">
                <a:latin typeface="標楷體" pitchFamily="65" charset="-120"/>
                <a:ea typeface="標楷體" pitchFamily="65" charset="-120"/>
              </a:rPr>
              <a:t>http</a:t>
            </a:r>
            <a:r>
              <a:rPr lang="zh-TW" altLang="en-US" sz="2800" u="sng" dirty="0" smtClean="0">
                <a:latin typeface="標楷體" pitchFamily="65" charset="-120"/>
                <a:ea typeface="標楷體" pitchFamily="65" charset="-120"/>
              </a:rPr>
              <a:t>：</a:t>
            </a:r>
            <a:r>
              <a:rPr lang="en-US" altLang="zh-TW" sz="2800" u="sng" dirty="0" smtClean="0">
                <a:latin typeface="標楷體" pitchFamily="65" charset="-120"/>
                <a:ea typeface="標楷體" pitchFamily="65" charset="-120"/>
              </a:rPr>
              <a:t>waste.epa.gov.tw</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填報事</a:t>
            </a:r>
            <a:endParaRPr lang="en-US" altLang="zh-TW" sz="2800" dirty="0" smtClean="0">
              <a:latin typeface="標楷體" pitchFamily="65" charset="-120"/>
              <a:ea typeface="標楷體" pitchFamily="65" charset="-120"/>
            </a:endParaRPr>
          </a:p>
          <a:p>
            <a:pPr>
              <a:lnSpc>
                <a:spcPct val="80000"/>
              </a:lnSpc>
              <a:buFontTx/>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業廢棄物清理計畫書，送直轄市、</a:t>
            </a:r>
            <a:endParaRPr lang="en-US" altLang="zh-TW" sz="2800" dirty="0" smtClean="0">
              <a:latin typeface="標楷體" pitchFamily="65" charset="-120"/>
              <a:ea typeface="標楷體" pitchFamily="65" charset="-120"/>
            </a:endParaRPr>
          </a:p>
          <a:p>
            <a:pPr>
              <a:lnSpc>
                <a:spcPct val="80000"/>
              </a:lnSpc>
              <a:buFontTx/>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縣（市）主管機關或中央主管機關</a:t>
            </a:r>
            <a:endParaRPr lang="en-US" altLang="zh-TW" sz="2800" dirty="0" smtClean="0">
              <a:latin typeface="標楷體" pitchFamily="65" charset="-120"/>
              <a:ea typeface="標楷體" pitchFamily="65" charset="-120"/>
            </a:endParaRPr>
          </a:p>
          <a:p>
            <a:pPr>
              <a:lnSpc>
                <a:spcPct val="80000"/>
              </a:lnSpc>
              <a:buFontTx/>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委託之機關審查。</a:t>
            </a:r>
            <a:endParaRPr lang="en-US" altLang="zh-TW" sz="2800" dirty="0" smtClean="0">
              <a:latin typeface="標楷體" pitchFamily="65" charset="-120"/>
              <a:ea typeface="標楷體" pitchFamily="65" charset="-120"/>
            </a:endParaRPr>
          </a:p>
          <a:p>
            <a:pPr>
              <a:lnSpc>
                <a:spcPct val="80000"/>
              </a:lnSpc>
            </a:pPr>
            <a:r>
              <a:rPr lang="zh-TW" altLang="en-US" sz="2800" dirty="0" smtClean="0">
                <a:latin typeface="標楷體" pitchFamily="65" charset="-120"/>
                <a:ea typeface="標楷體" pitchFamily="65" charset="-120"/>
              </a:rPr>
              <a:t>網路申報：應依中央主管機關網路傳輸申報系統</a:t>
            </a:r>
            <a:endParaRPr lang="en-US" altLang="zh-TW" sz="2800" dirty="0" smtClean="0">
              <a:latin typeface="標楷體" pitchFamily="65" charset="-120"/>
              <a:ea typeface="標楷體" pitchFamily="65" charset="-120"/>
            </a:endParaRPr>
          </a:p>
          <a:p>
            <a:pPr>
              <a:lnSpc>
                <a:spcPct val="80000"/>
              </a:lnSpc>
            </a:pPr>
            <a:r>
              <a:rPr lang="zh-TW" altLang="en-US" sz="2800" dirty="0" smtClean="0">
                <a:latin typeface="標楷體" pitchFamily="65" charset="-120"/>
                <a:ea typeface="標楷體" pitchFamily="65" charset="-120"/>
              </a:rPr>
              <a:t>　　　　　（網址：</a:t>
            </a:r>
            <a:r>
              <a:rPr lang="en-US" altLang="zh-TW" sz="2800" u="sng" dirty="0" smtClean="0">
                <a:latin typeface="標楷體" pitchFamily="65" charset="-120"/>
                <a:ea typeface="標楷體" pitchFamily="65" charset="-120"/>
              </a:rPr>
              <a:t>http</a:t>
            </a:r>
            <a:r>
              <a:rPr lang="zh-TW" altLang="en-US" sz="2800" u="sng" dirty="0" smtClean="0">
                <a:latin typeface="標楷體" pitchFamily="65" charset="-120"/>
                <a:ea typeface="標楷體" pitchFamily="65" charset="-120"/>
              </a:rPr>
              <a:t>：</a:t>
            </a:r>
            <a:r>
              <a:rPr lang="en-US" altLang="zh-TW" sz="2800" u="sng" dirty="0" smtClean="0">
                <a:latin typeface="標楷體" pitchFamily="65" charset="-120"/>
                <a:ea typeface="標楷體" pitchFamily="65" charset="-120"/>
              </a:rPr>
              <a:t>//waste.epa.gov.tw</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lnSpc>
                <a:spcPct val="80000"/>
              </a:lnSpc>
            </a:pPr>
            <a:r>
              <a:rPr lang="zh-TW" altLang="en-US" sz="2800" dirty="0" smtClean="0">
                <a:latin typeface="標楷體" pitchFamily="65" charset="-120"/>
                <a:ea typeface="標楷體" pitchFamily="65" charset="-120"/>
              </a:rPr>
              <a:t>　　　　　所定格式、項目、內容及頻率向直轄</a:t>
            </a:r>
            <a:endParaRPr lang="en-US" altLang="zh-TW" sz="2800" dirty="0" smtClean="0">
              <a:latin typeface="標楷體" pitchFamily="65" charset="-120"/>
              <a:ea typeface="標楷體" pitchFamily="65" charset="-120"/>
            </a:endParaRPr>
          </a:p>
          <a:p>
            <a:pPr>
              <a:lnSpc>
                <a:spcPct val="80000"/>
              </a:lnSpc>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市、縣（市）主管機關連線申報。</a:t>
            </a:r>
            <a:endParaRPr lang="en-US" altLang="zh-TW" dirty="0" smtClean="0">
              <a:latin typeface="標楷體" pitchFamily="65" charset="-120"/>
              <a:ea typeface="標楷體" pitchFamily="65" charset="-120"/>
            </a:endParaRPr>
          </a:p>
          <a:p>
            <a:pPr lvl="0">
              <a:spcBef>
                <a:spcPct val="0"/>
              </a:spcBef>
            </a:pPr>
            <a:endParaRPr lang="en-US" altLang="zh-TW" u="sng"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lvl="0" algn="ctr">
              <a:spcBef>
                <a:spcPct val="0"/>
              </a:spcBef>
            </a:pPr>
            <a:r>
              <a:rPr lang="zh-TW" altLang="en-US" sz="2800" b="1" dirty="0" smtClean="0">
                <a:latin typeface="標楷體" pitchFamily="65" charset="-120"/>
                <a:ea typeface="標楷體" pitchFamily="65" charset="-120"/>
              </a:rPr>
              <a:t>管制編號之取得</a:t>
            </a:r>
            <a:endParaRPr lang="en-US" altLang="zh-TW" sz="2800" dirty="0" smtClean="0">
              <a:latin typeface="標楷體" pitchFamily="65" charset="-120"/>
              <a:ea typeface="標楷體" pitchFamily="65" charset="-120"/>
            </a:endParaRPr>
          </a:p>
          <a:p>
            <a:pPr>
              <a:lnSpc>
                <a:spcPct val="80000"/>
              </a:lnSpc>
              <a:buFontTx/>
              <a:buNone/>
            </a:pPr>
            <a:r>
              <a:rPr lang="zh-TW" altLang="en-US" sz="2800" dirty="0" smtClean="0">
                <a:ea typeface="標楷體" pitchFamily="65" charset="-120"/>
              </a:rPr>
              <a:t>一、主動申請：由營建工程之營造業檢具依中央</a:t>
            </a:r>
            <a:endParaRPr lang="en-US" altLang="zh-TW" sz="2800" dirty="0" smtClean="0">
              <a:ea typeface="標楷體" pitchFamily="65" charset="-120"/>
            </a:endParaRPr>
          </a:p>
          <a:p>
            <a:pPr>
              <a:lnSpc>
                <a:spcPct val="80000"/>
              </a:lnSpc>
              <a:buFontTx/>
              <a:buNone/>
            </a:pPr>
            <a:r>
              <a:rPr lang="zh-TW" altLang="en-US" sz="2800" dirty="0">
                <a:ea typeface="標楷體" pitchFamily="65" charset="-120"/>
              </a:rPr>
              <a:t>　</a:t>
            </a:r>
            <a:r>
              <a:rPr lang="zh-TW" altLang="en-US" sz="2800" dirty="0" smtClean="0">
                <a:ea typeface="標楷體" pitchFamily="65" charset="-120"/>
              </a:rPr>
              <a:t>　主管機關指定之相關證明文件資料向所在地</a:t>
            </a:r>
            <a:endParaRPr lang="en-US" altLang="zh-TW" sz="2800" dirty="0" smtClean="0">
              <a:ea typeface="標楷體" pitchFamily="65" charset="-120"/>
            </a:endParaRPr>
          </a:p>
          <a:p>
            <a:pPr>
              <a:lnSpc>
                <a:spcPct val="80000"/>
              </a:lnSpc>
              <a:buFontTx/>
              <a:buNone/>
            </a:pPr>
            <a:r>
              <a:rPr lang="zh-TW" altLang="en-US" sz="2800" dirty="0" smtClean="0">
                <a:ea typeface="標楷體" pitchFamily="65" charset="-120"/>
              </a:rPr>
              <a:t>　　直轄市、縣（市）主管機關提出申請，由所</a:t>
            </a:r>
            <a:endParaRPr lang="en-US" altLang="zh-TW" sz="2800" dirty="0" smtClean="0">
              <a:ea typeface="標楷體" pitchFamily="65" charset="-120"/>
            </a:endParaRPr>
          </a:p>
          <a:p>
            <a:pPr>
              <a:lnSpc>
                <a:spcPct val="80000"/>
              </a:lnSpc>
              <a:buFontTx/>
              <a:buNone/>
            </a:pPr>
            <a:r>
              <a:rPr lang="zh-TW" altLang="en-US" sz="2800" dirty="0">
                <a:ea typeface="標楷體" pitchFamily="65" charset="-120"/>
              </a:rPr>
              <a:t>　</a:t>
            </a:r>
            <a:r>
              <a:rPr lang="zh-TW" altLang="en-US" sz="2800" dirty="0" smtClean="0">
                <a:ea typeface="標楷體" pitchFamily="65" charset="-120"/>
              </a:rPr>
              <a:t>　在地直轄市、縣（市）主管機關核發管制編</a:t>
            </a:r>
            <a:endParaRPr lang="en-US" altLang="zh-TW" sz="2800" dirty="0" smtClean="0">
              <a:ea typeface="標楷體" pitchFamily="65" charset="-120"/>
            </a:endParaRPr>
          </a:p>
          <a:p>
            <a:pPr>
              <a:lnSpc>
                <a:spcPct val="80000"/>
              </a:lnSpc>
              <a:buFontTx/>
              <a:buNone/>
            </a:pPr>
            <a:r>
              <a:rPr lang="zh-TW" altLang="en-US" sz="2800" dirty="0">
                <a:ea typeface="標楷體" pitchFamily="65" charset="-120"/>
              </a:rPr>
              <a:t>　</a:t>
            </a:r>
            <a:r>
              <a:rPr lang="zh-TW" altLang="en-US" sz="2800" dirty="0" smtClean="0">
                <a:ea typeface="標楷體" pitchFamily="65" charset="-120"/>
              </a:rPr>
              <a:t>　號。</a:t>
            </a:r>
          </a:p>
          <a:p>
            <a:pPr>
              <a:lnSpc>
                <a:spcPct val="80000"/>
              </a:lnSpc>
              <a:buFontTx/>
              <a:buNone/>
            </a:pPr>
            <a:r>
              <a:rPr lang="zh-TW" altLang="en-US" sz="2800" dirty="0" smtClean="0">
                <a:ea typeface="標楷體" pitchFamily="65" charset="-120"/>
              </a:rPr>
              <a:t>二、未主動申請者：所在地直轄市、縣（市）主</a:t>
            </a:r>
            <a:endParaRPr lang="en-US" altLang="zh-TW" sz="2800" dirty="0" smtClean="0">
              <a:ea typeface="標楷體" pitchFamily="65" charset="-120"/>
            </a:endParaRPr>
          </a:p>
          <a:p>
            <a:pPr>
              <a:lnSpc>
                <a:spcPct val="80000"/>
              </a:lnSpc>
              <a:buFontTx/>
              <a:buNone/>
            </a:pPr>
            <a:r>
              <a:rPr lang="zh-TW" altLang="en-US" sz="2800" dirty="0">
                <a:ea typeface="標楷體" pitchFamily="65" charset="-120"/>
              </a:rPr>
              <a:t>　</a:t>
            </a:r>
            <a:r>
              <a:rPr lang="zh-TW" altLang="en-US" sz="2800" dirty="0" smtClean="0">
                <a:ea typeface="標楷體" pitchFamily="65" charset="-120"/>
              </a:rPr>
              <a:t>　管機關於營建業主繳交空氣污染防制費後，　</a:t>
            </a:r>
            <a:endParaRPr lang="en-US" altLang="zh-TW" sz="2800" dirty="0" smtClean="0">
              <a:ea typeface="標楷體" pitchFamily="65" charset="-120"/>
            </a:endParaRPr>
          </a:p>
          <a:p>
            <a:pPr>
              <a:lnSpc>
                <a:spcPct val="80000"/>
              </a:lnSpc>
              <a:buFontTx/>
              <a:buNone/>
            </a:pPr>
            <a:r>
              <a:rPr lang="zh-TW" altLang="en-US" sz="2800" dirty="0">
                <a:ea typeface="標楷體" pitchFamily="65" charset="-120"/>
              </a:rPr>
              <a:t>　</a:t>
            </a:r>
            <a:r>
              <a:rPr lang="zh-TW" altLang="en-US" sz="2800" dirty="0" smtClean="0">
                <a:ea typeface="標楷體" pitchFamily="65" charset="-120"/>
              </a:rPr>
              <a:t>　核發該營建工程事業廢棄物管制編號，並通</a:t>
            </a:r>
            <a:endParaRPr lang="en-US" altLang="zh-TW" sz="2800" dirty="0" smtClean="0">
              <a:ea typeface="標楷體" pitchFamily="65" charset="-120"/>
            </a:endParaRPr>
          </a:p>
          <a:p>
            <a:pPr>
              <a:lnSpc>
                <a:spcPct val="80000"/>
              </a:lnSpc>
              <a:buFontTx/>
              <a:buNone/>
            </a:pPr>
            <a:r>
              <a:rPr lang="zh-TW" altLang="en-US" sz="2800" dirty="0" smtClean="0">
                <a:ea typeface="標楷體" pitchFamily="65" charset="-120"/>
              </a:rPr>
              <a:t>　　知該營造業依規定辦理。</a:t>
            </a:r>
          </a:p>
          <a:p>
            <a:pPr lvl="0">
              <a:spcBef>
                <a:spcPct val="0"/>
              </a:spcBef>
            </a:pPr>
            <a:endParaRPr lang="en-US" altLang="zh-TW" u="sng"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20691"/>
            <a:ext cx="7772400" cy="864095"/>
          </a:xfrm>
        </p:spPr>
        <p:txBody>
          <a:bodyPr>
            <a:normAutofit/>
          </a:bodyPr>
          <a:lstStyle/>
          <a:p>
            <a:r>
              <a:rPr lang="zh-TW" altLang="en-US" b="1" dirty="0" smtClean="0">
                <a:latin typeface="標楷體" pitchFamily="65" charset="-120"/>
                <a:ea typeface="標楷體" pitchFamily="65" charset="-120"/>
              </a:rPr>
              <a:t>法源依據與相關規定</a:t>
            </a:r>
            <a:endParaRPr lang="zh-TW" altLang="en-US" b="1" dirty="0">
              <a:latin typeface="標楷體" pitchFamily="65" charset="-120"/>
              <a:ea typeface="標楷體" pitchFamily="65" charset="-120"/>
            </a:endParaRPr>
          </a:p>
        </p:txBody>
      </p:sp>
      <p:sp>
        <p:nvSpPr>
          <p:cNvPr id="5" name="標題 1"/>
          <p:cNvSpPr txBox="1">
            <a:spLocks/>
          </p:cNvSpPr>
          <p:nvPr/>
        </p:nvSpPr>
        <p:spPr>
          <a:xfrm>
            <a:off x="683568" y="1772816"/>
            <a:ext cx="7772400" cy="4392488"/>
          </a:xfrm>
          <a:prstGeom prst="rect">
            <a:avLst/>
          </a:prstGeom>
        </p:spPr>
        <p:txBody>
          <a:bodyPr vert="horz" lIns="91440" tIns="45720" rIns="91440" bIns="45720" rtlCol="0" anchor="ctr">
            <a:noAutofit/>
          </a:bodyPr>
          <a:lstStyle/>
          <a:p>
            <a:pPr lvl="0" algn="ctr">
              <a:spcBef>
                <a:spcPct val="0"/>
              </a:spcBef>
            </a:pPr>
            <a:r>
              <a:rPr lang="zh-TW" altLang="en-US" sz="2800" b="1" dirty="0" smtClean="0">
                <a:latin typeface="標楷體" pitchFamily="65" charset="-120"/>
                <a:ea typeface="標楷體" pitchFamily="65" charset="-120"/>
              </a:rPr>
              <a:t>清理計畫書應填報事項</a:t>
            </a:r>
            <a:endParaRPr lang="en-US" altLang="zh-TW" sz="2800" dirty="0" smtClean="0">
              <a:latin typeface="標楷體" pitchFamily="65" charset="-120"/>
              <a:ea typeface="標楷體" pitchFamily="65" charset="-120"/>
            </a:endParaRPr>
          </a:p>
          <a:p>
            <a:pPr>
              <a:lnSpc>
                <a:spcPct val="80000"/>
              </a:lnSpc>
              <a:buFontTx/>
              <a:buNone/>
            </a:pPr>
            <a:r>
              <a:rPr lang="zh-TW" altLang="en-US" sz="2400" dirty="0" smtClean="0">
                <a:latin typeface="標楷體" pitchFamily="65" charset="-120"/>
                <a:ea typeface="標楷體" pitchFamily="65" charset="-120"/>
              </a:rPr>
              <a:t>（一）事業基本資料。</a:t>
            </a:r>
            <a:endParaRPr lang="en-US" altLang="zh-TW" sz="2400" dirty="0" smtClean="0">
              <a:latin typeface="標楷體" pitchFamily="65" charset="-120"/>
              <a:ea typeface="標楷體" pitchFamily="65" charset="-120"/>
            </a:endParaRPr>
          </a:p>
          <a:p>
            <a:pPr>
              <a:lnSpc>
                <a:spcPct val="80000"/>
              </a:lnSpc>
              <a:buFontTx/>
              <a:buNone/>
            </a:pPr>
            <a:r>
              <a:rPr lang="zh-TW" altLang="en-US" sz="2400" dirty="0" smtClean="0">
                <a:latin typeface="標楷體" pitchFamily="65" charset="-120"/>
                <a:ea typeface="標楷體" pitchFamily="65" charset="-120"/>
              </a:rPr>
              <a:t>（二）原物料使用量及產品產量或營運狀況資料。</a:t>
            </a:r>
            <a:endParaRPr lang="en-US" altLang="zh-TW" sz="2400" dirty="0" smtClean="0">
              <a:latin typeface="標楷體" pitchFamily="65" charset="-120"/>
              <a:ea typeface="標楷體" pitchFamily="65" charset="-120"/>
            </a:endParaRPr>
          </a:p>
          <a:p>
            <a:pPr>
              <a:lnSpc>
                <a:spcPct val="80000"/>
              </a:lnSpc>
              <a:buFontTx/>
              <a:buNone/>
            </a:pPr>
            <a:r>
              <a:rPr lang="zh-TW" altLang="en-US" sz="2400" dirty="0" smtClean="0">
                <a:latin typeface="標楷體" pitchFamily="65" charset="-120"/>
                <a:ea typeface="標楷體" pitchFamily="65" charset="-120"/>
              </a:rPr>
              <a:t>（三）產品製造或使用過程、作業流程或處理流程。</a:t>
            </a:r>
            <a:endParaRPr lang="en-US" altLang="zh-TW" sz="2400" dirty="0" smtClean="0">
              <a:latin typeface="標楷體" pitchFamily="65" charset="-120"/>
              <a:ea typeface="標楷體" pitchFamily="65" charset="-120"/>
            </a:endParaRPr>
          </a:p>
          <a:p>
            <a:pPr>
              <a:lnSpc>
                <a:spcPct val="80000"/>
              </a:lnSpc>
              <a:buFontTx/>
              <a:buNone/>
            </a:pPr>
            <a:r>
              <a:rPr lang="zh-TW" altLang="en-US" sz="2400" dirty="0" smtClean="0">
                <a:latin typeface="標楷體" pitchFamily="65" charset="-120"/>
                <a:ea typeface="標楷體" pitchFamily="65" charset="-120"/>
              </a:rPr>
              <a:t>（四）事業廢棄物之種類、數量及清理方式。</a:t>
            </a:r>
            <a:br>
              <a:rPr lang="zh-TW" altLang="en-US"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（五）事業於遷廠、停（歇）業、宣告破產時之事業廢</a:t>
            </a:r>
            <a:endParaRPr lang="en-US" altLang="zh-TW" sz="2400" dirty="0" smtClean="0">
              <a:latin typeface="標楷體" pitchFamily="65" charset="-120"/>
              <a:ea typeface="標楷體" pitchFamily="65" charset="-120"/>
            </a:endParaRPr>
          </a:p>
          <a:p>
            <a:pPr>
              <a:lnSpc>
                <a:spcPct val="80000"/>
              </a:lnSpc>
              <a:buFontTx/>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棄物清理計畫。</a:t>
            </a:r>
            <a:endParaRPr lang="en-US" altLang="zh-TW" sz="2400" dirty="0" smtClean="0">
              <a:latin typeface="標楷體" pitchFamily="65" charset="-120"/>
              <a:ea typeface="標楷體" pitchFamily="65" charset="-120"/>
            </a:endParaRPr>
          </a:p>
          <a:p>
            <a:pPr>
              <a:lnSpc>
                <a:spcPct val="80000"/>
              </a:lnSpc>
              <a:buFontTx/>
              <a:buNone/>
            </a:pPr>
            <a:r>
              <a:rPr lang="zh-TW" altLang="en-US" sz="2400" dirty="0" smtClean="0">
                <a:latin typeface="標楷體" pitchFamily="65" charset="-120"/>
                <a:ea typeface="標楷體" pitchFamily="65" charset="-120"/>
              </a:rPr>
              <a:t>（六）產生有害事業廢棄物之事業，應有火災、逸散、</a:t>
            </a:r>
            <a:endParaRPr lang="en-US" altLang="zh-TW" sz="2400" dirty="0" smtClean="0">
              <a:latin typeface="標楷體" pitchFamily="65" charset="-120"/>
              <a:ea typeface="標楷體" pitchFamily="65" charset="-120"/>
            </a:endParaRPr>
          </a:p>
          <a:p>
            <a:pPr>
              <a:lnSpc>
                <a:spcPct val="80000"/>
              </a:lnSpc>
              <a:buFontTx/>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洩漏等相關之緊急應變執行程序、應變設施及相</a:t>
            </a:r>
            <a:endParaRPr lang="en-US" altLang="zh-TW" sz="2400" dirty="0" smtClean="0">
              <a:latin typeface="標楷體" pitchFamily="65" charset="-120"/>
              <a:ea typeface="標楷體" pitchFamily="65" charset="-120"/>
            </a:endParaRPr>
          </a:p>
          <a:p>
            <a:pPr>
              <a:lnSpc>
                <a:spcPct val="80000"/>
              </a:lnSpc>
              <a:buFontTx/>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關器材、應變組織、應變措施、急救藥品、緊急</a:t>
            </a:r>
            <a:endParaRPr lang="en-US" altLang="zh-TW" sz="2400" dirty="0" smtClean="0">
              <a:latin typeface="標楷體" pitchFamily="65" charset="-120"/>
              <a:ea typeface="標楷體" pitchFamily="65" charset="-120"/>
            </a:endParaRPr>
          </a:p>
          <a:p>
            <a:pPr>
              <a:lnSpc>
                <a:spcPct val="80000"/>
              </a:lnSpc>
              <a:buFontTx/>
              <a:buNone/>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疏散計畫及緊急應變時對外通訊聯絡系統等資料。</a:t>
            </a:r>
            <a:endParaRPr lang="en-US" altLang="zh-TW" sz="2400" dirty="0" smtClean="0">
              <a:latin typeface="標楷體" pitchFamily="65" charset="-120"/>
              <a:ea typeface="標楷體" pitchFamily="65" charset="-120"/>
            </a:endParaRPr>
          </a:p>
          <a:p>
            <a:pPr>
              <a:lnSpc>
                <a:spcPct val="80000"/>
              </a:lnSpc>
              <a:buFontTx/>
              <a:buNone/>
            </a:pPr>
            <a:r>
              <a:rPr lang="zh-TW" altLang="en-US" sz="2800" dirty="0" smtClean="0">
                <a:latin typeface="標楷體" pitchFamily="65" charset="-120"/>
                <a:ea typeface="標楷體" pitchFamily="65" charset="-120"/>
              </a:rPr>
              <a:t>注意：</a:t>
            </a:r>
            <a:r>
              <a:rPr lang="zh-TW" altLang="en-US" sz="2800" b="1" i="1" u="sng" dirty="0" smtClean="0">
                <a:latin typeface="標楷體" pitchFamily="65" charset="-120"/>
                <a:ea typeface="標楷體" pitchFamily="65" charset="-120"/>
              </a:rPr>
              <a:t>應於廢棄物產出前提報送審核准，始得產出廢棄物</a:t>
            </a:r>
            <a:r>
              <a:rPr lang="zh-TW" altLang="en-US" sz="2800" dirty="0" smtClean="0"/>
              <a:t/>
            </a:r>
            <a:br>
              <a:rPr lang="zh-TW" altLang="en-US" sz="2800" dirty="0" smtClean="0"/>
            </a:br>
            <a:endParaRPr lang="en-US" altLang="zh-TW" u="sng"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12700">
          <a:solidFill>
            <a:schemeClr val="tx1"/>
          </a:solidFill>
        </a:ln>
      </a:spPr>
      <a:bodyPr vert="eaVert" wrap="square" rtlCol="0">
        <a:spAutoFit/>
      </a:bodyPr>
      <a:lstStyle>
        <a:defPPr>
          <a:defRPr dirty="0" smtClean="0"/>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1925</Words>
  <Application>Microsoft Office PowerPoint</Application>
  <PresentationFormat>如螢幕大小 (4:3)</PresentationFormat>
  <Paragraphs>325</Paragraphs>
  <Slides>26</Slides>
  <Notes>26</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26</vt:i4>
      </vt:variant>
    </vt:vector>
  </HeadingPairs>
  <TitlesOfParts>
    <vt:vector size="28" baseType="lpstr">
      <vt:lpstr>Office 佈景主題</vt:lpstr>
      <vt:lpstr>多媒體項目</vt:lpstr>
      <vt:lpstr>營建廢棄物管理簡介</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法源依據與相關規定</vt:lpstr>
      <vt:lpstr>廢棄物清理法管理架構</vt:lpstr>
      <vt:lpstr>營建廢棄物合法業者名單查詢</vt:lpstr>
      <vt:lpstr>營建廢棄物管理流程</vt:lpstr>
      <vt:lpstr>營建廢棄物管理流程</vt:lpstr>
      <vt:lpstr>達公告列管產源網路聯單格式</vt:lpstr>
      <vt:lpstr>未達公告列管產源聯單格式(再利用)</vt:lpstr>
      <vt:lpstr>未達公告列管產源聯單格式(處理) 行政院環境保護署100年6月21日環署廢字第1000052048號公告「廢棄物產生源隨車證明文件」文書格式</vt:lpstr>
      <vt:lpstr>咨詢服務</vt:lpstr>
      <vt:lpstr>完畢 ～敬請指教～</vt:lpstr>
    </vt:vector>
  </TitlesOfParts>
  <Company>臺北市政府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營建廢棄物管理簡介</dc:title>
  <dc:creator>Administrator</dc:creator>
  <cp:lastModifiedBy>Administrator</cp:lastModifiedBy>
  <cp:revision>169</cp:revision>
  <dcterms:created xsi:type="dcterms:W3CDTF">2014-06-09T06:13:17Z</dcterms:created>
  <dcterms:modified xsi:type="dcterms:W3CDTF">2014-07-01T07:18:24Z</dcterms:modified>
</cp:coreProperties>
</file>