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1" r:id="rId3"/>
    <p:sldId id="339" r:id="rId4"/>
    <p:sldId id="258" r:id="rId5"/>
    <p:sldId id="295" r:id="rId6"/>
    <p:sldId id="337" r:id="rId7"/>
    <p:sldId id="296" r:id="rId8"/>
    <p:sldId id="330" r:id="rId9"/>
    <p:sldId id="331" r:id="rId10"/>
    <p:sldId id="333" r:id="rId11"/>
    <p:sldId id="344" r:id="rId12"/>
    <p:sldId id="342" r:id="rId13"/>
    <p:sldId id="343" r:id="rId14"/>
    <p:sldId id="340" r:id="rId15"/>
    <p:sldId id="341" r:id="rId16"/>
    <p:sldId id="338" r:id="rId17"/>
    <p:sldId id="335" r:id="rId18"/>
    <p:sldId id="336" r:id="rId19"/>
    <p:sldId id="345" r:id="rId20"/>
    <p:sldId id="346" r:id="rId21"/>
    <p:sldId id="347" r:id="rId22"/>
    <p:sldId id="304" r:id="rId23"/>
    <p:sldId id="313" r:id="rId24"/>
  </p:sldIdLst>
  <p:sldSz cx="9144000" cy="6858000" type="screen4x3"/>
  <p:notesSz cx="6721475" cy="9852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CCFF"/>
    <a:srgbClr val="660066"/>
    <a:srgbClr val="FFFFFF"/>
    <a:srgbClr val="FFFF99"/>
    <a:srgbClr val="00CCFF"/>
    <a:srgbClr val="333300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/>
    <p:restoredTop sz="94669"/>
  </p:normalViewPr>
  <p:slideViewPr>
    <p:cSldViewPr snapToGrid="0" snapToObjects="1"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3AE6F-E163-44C1-B936-831ED82F70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59FE9DD-65BB-46C2-99CA-62732A1EF7FC}">
      <dgm:prSet phldrT="[文字]" custT="1"/>
      <dgm:spPr>
        <a:solidFill>
          <a:srgbClr val="FFC000"/>
        </a:solidFill>
        <a:ln w="38100"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專案管理人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(PM)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endParaRPr lang="en-US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總務主任擔任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9CF90C-5BE6-447F-8E8D-85B8649CAAA6}" type="parTrans" cxnId="{60804C12-1003-46F3-9C93-B8C1EB0F8E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B3C484-2CB1-413E-9CB2-14236B8A4FC6}" type="sibTrans" cxnId="{60804C12-1003-46F3-9C93-B8C1EB0F8E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91C15E-BC37-4D87-A598-004735D8D7FA}" type="asst">
      <dgm:prSet phldrT="[文字]"/>
      <dgm:spPr>
        <a:solidFill>
          <a:srgbClr val="FFCCFF"/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ts val="2280"/>
            </a:lnSpc>
            <a:spcAft>
              <a:spcPts val="0"/>
            </a:spcAft>
          </a:pP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機關管理者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280"/>
            </a:lnSpc>
            <a:spcAft>
              <a:spcPts val="0"/>
            </a:spcAft>
          </a:pP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名為會計人員、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280"/>
            </a:lnSpc>
            <a:spcAft>
              <a:spcPts val="0"/>
            </a:spcAft>
          </a:pPr>
          <a:r>
            <a:rPr lang="zh-TW" altLang="en-US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另</a:t>
          </a:r>
          <a:r>
            <a:rPr lang="en-US" altLang="zh-TW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名資訊人員優先</a:t>
          </a:r>
          <a:endParaRPr lang="zh-TW" altLang="en-US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1FA437-E49E-4A24-B3AE-3CCEDDE100D7}" type="parTrans" cxnId="{3711384A-2E5E-4627-8484-22967DE11F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96C3D5-0541-47FF-B8F6-12529E840DA2}" type="sibTrans" cxnId="{3711384A-2E5E-4627-8484-22967DE11F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5E5AC-AE93-452B-A1FD-11242AAB6C0E}">
      <dgm:prSet phldrT="[文字]"/>
      <dgm:spPr>
        <a:solidFill>
          <a:srgbClr val="92D050"/>
        </a:solidFill>
        <a:ln w="28575"/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請購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付款承辦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B63AEE-6A0A-4064-A90A-C4CF8BE57440}" type="parTrans" cxnId="{FAEB74F2-2EFE-4AB1-81EC-2F346A832210}">
      <dgm:prSet/>
      <dgm:spPr>
        <a:ln w="38100"/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DB44AE-2EBE-4F5F-BEFC-79F2A1758E1E}" type="sibTrans" cxnId="{FAEB74F2-2EFE-4AB1-81EC-2F346A83221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2AE99-6198-4E67-BEE5-7DF3924DD903}">
      <dgm:prSet phldrT="[文字]"/>
      <dgm:spPr>
        <a:solidFill>
          <a:srgbClr val="00CCFF"/>
        </a:solidFill>
        <a:ln w="28575"/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採購單位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18F32A-A855-43AD-844D-30E35CBA3248}" type="parTrans" cxnId="{7E707AA9-22D5-4E43-AAD6-9EE58FBF394F}">
      <dgm:prSet/>
      <dgm:spPr>
        <a:ln w="38100"/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83CE4C-B79C-4BC3-9EA4-BBDAA61A942C}" type="sibTrans" cxnId="{7E707AA9-22D5-4E43-AAD6-9EE58FBF39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8886D4-2B7C-4F95-8B62-6665CD19234B}">
      <dgm:prSet phldrT="[文字]"/>
      <dgm:spPr>
        <a:solidFill>
          <a:srgbClr val="00CCFF"/>
        </a:solidFill>
        <a:ln w="28575"/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零用金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12F34-4E1C-451D-B1C3-50947948158A}" type="parTrans" cxnId="{19CADDA8-5D02-46F9-99EE-4B6B700528A1}">
      <dgm:prSet/>
      <dgm:spPr>
        <a:ln w="38100"/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A6C5E1-2C87-4E18-9C69-6F9B6E7DA4F3}" type="sibTrans" cxnId="{19CADDA8-5D02-46F9-99EE-4B6B700528A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AD7838-BFAC-4060-80C2-0FE14F548E77}">
      <dgm:prSet phldrT="[文字]"/>
      <dgm:spPr>
        <a:solidFill>
          <a:srgbClr val="FFFF99"/>
        </a:solidFill>
        <a:ln w="28575"/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會計單位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14BC2E-C952-47C8-A48A-E9DFDA20866C}" type="parTrans" cxnId="{FA0E184B-57DC-47FC-8457-E9676A3DC1D9}">
      <dgm:prSet/>
      <dgm:spPr>
        <a:ln w="38100"/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BB0ABD-CF1D-4BCC-9D63-DE1951344E65}" type="sibTrans" cxnId="{FA0E184B-57DC-47FC-8457-E9676A3DC1D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F1F903-D92E-4461-B57B-3D57B13AC835}">
      <dgm:prSet phldrT="[文字]"/>
      <dgm:spPr>
        <a:solidFill>
          <a:srgbClr val="00CCFF"/>
        </a:solidFill>
        <a:ln w="28575"/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出納單位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FC2B23-B1F9-4977-A21A-F0784D9FFBE9}" type="parTrans" cxnId="{AAB00377-11FF-4BD3-92BA-F1217790C539}">
      <dgm:prSet/>
      <dgm:spPr>
        <a:ln w="38100"/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D9546-C613-40E1-ABED-12EF11385383}" type="sibTrans" cxnId="{AAB00377-11FF-4BD3-92BA-F1217790C53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FB0331-CDD3-4AD6-BEBF-E87E08AB8DC7}">
      <dgm:prSet phldrT="[文字]"/>
      <dgm:spPr>
        <a:solidFill>
          <a:srgbClr val="00CCFF"/>
        </a:solidFill>
        <a:ln w="28575"/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財管單位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A56F71-DA33-493A-AD1E-C6A4B0B91BCB}" type="parTrans" cxnId="{CE9E8410-0CAA-4461-8C49-19F9BE9D4B97}">
      <dgm:prSet/>
      <dgm:spPr>
        <a:ln w="38100"/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BA451-42C0-4235-AE7B-5F464834D084}" type="sibTrans" cxnId="{CE9E8410-0CAA-4461-8C49-19F9BE9D4B9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E11B62-C747-4555-820A-3DA4C4069909}" type="pres">
      <dgm:prSet presAssocID="{B4B3AE6F-E163-44C1-B936-831ED82F70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AC73A78-3C43-437A-B2AB-92A9DD27E22B}" type="pres">
      <dgm:prSet presAssocID="{359FE9DD-65BB-46C2-99CA-62732A1EF7FC}" presName="hierRoot1" presStyleCnt="0">
        <dgm:presLayoutVars>
          <dgm:hierBranch val="init"/>
        </dgm:presLayoutVars>
      </dgm:prSet>
      <dgm:spPr/>
    </dgm:pt>
    <dgm:pt modelId="{7716E45B-F8EE-481D-A610-0418AFCEDEAC}" type="pres">
      <dgm:prSet presAssocID="{359FE9DD-65BB-46C2-99CA-62732A1EF7FC}" presName="rootComposite1" presStyleCnt="0"/>
      <dgm:spPr/>
    </dgm:pt>
    <dgm:pt modelId="{A20DA49F-1EE2-4D5C-8518-7834FA43C3D4}" type="pres">
      <dgm:prSet presAssocID="{359FE9DD-65BB-46C2-99CA-62732A1EF7FC}" presName="rootText1" presStyleLbl="node0" presStyleIdx="0" presStyleCnt="1" custScaleX="248895" custScaleY="156408" custLinFactY="-38843" custLinFactNeighborX="-3599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C21A2F-C8F0-4984-8A24-965B96BF3527}" type="pres">
      <dgm:prSet presAssocID="{359FE9DD-65BB-46C2-99CA-62732A1EF7F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B9DE3A56-4D46-40F6-B5F1-96F565B01B5F}" type="pres">
      <dgm:prSet presAssocID="{359FE9DD-65BB-46C2-99CA-62732A1EF7FC}" presName="hierChild2" presStyleCnt="0"/>
      <dgm:spPr/>
    </dgm:pt>
    <dgm:pt modelId="{C8074206-03A6-41F6-AC39-ABD78884C0C2}" type="pres">
      <dgm:prSet presAssocID="{86B63AEE-6A0A-4064-A90A-C4CF8BE57440}" presName="Name37" presStyleLbl="parChTrans1D2" presStyleIdx="0" presStyleCnt="7"/>
      <dgm:spPr/>
      <dgm:t>
        <a:bodyPr/>
        <a:lstStyle/>
        <a:p>
          <a:endParaRPr lang="zh-TW" altLang="en-US"/>
        </a:p>
      </dgm:t>
    </dgm:pt>
    <dgm:pt modelId="{7534FA63-3D80-4EE8-8F02-F17C9B252466}" type="pres">
      <dgm:prSet presAssocID="{5C25E5AC-AE93-452B-A1FD-11242AAB6C0E}" presName="hierRoot2" presStyleCnt="0">
        <dgm:presLayoutVars>
          <dgm:hierBranch val="init"/>
        </dgm:presLayoutVars>
      </dgm:prSet>
      <dgm:spPr/>
    </dgm:pt>
    <dgm:pt modelId="{7B1D6B8B-C154-4C04-B8F9-769197F912EB}" type="pres">
      <dgm:prSet presAssocID="{5C25E5AC-AE93-452B-A1FD-11242AAB6C0E}" presName="rootComposite" presStyleCnt="0"/>
      <dgm:spPr/>
    </dgm:pt>
    <dgm:pt modelId="{43D6E953-C565-41B5-9248-B14D35299831}" type="pres">
      <dgm:prSet presAssocID="{5C25E5AC-AE93-452B-A1FD-11242AAB6C0E}" presName="rootText" presStyleLbl="node2" presStyleIdx="0" presStyleCnt="6" custScaleX="121347" custScaleY="1637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755411-E3AB-42F8-A311-4FC744F71B85}" type="pres">
      <dgm:prSet presAssocID="{5C25E5AC-AE93-452B-A1FD-11242AAB6C0E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5C7BBCE1-DB1F-4C12-87A4-898416DFBDFE}" type="pres">
      <dgm:prSet presAssocID="{5C25E5AC-AE93-452B-A1FD-11242AAB6C0E}" presName="hierChild4" presStyleCnt="0"/>
      <dgm:spPr/>
    </dgm:pt>
    <dgm:pt modelId="{1EE3C1D0-384E-4685-ABB4-57BC97FF6392}" type="pres">
      <dgm:prSet presAssocID="{5C25E5AC-AE93-452B-A1FD-11242AAB6C0E}" presName="hierChild5" presStyleCnt="0"/>
      <dgm:spPr/>
    </dgm:pt>
    <dgm:pt modelId="{7003E7A6-3D6D-4738-AC7C-D4ED784839C3}" type="pres">
      <dgm:prSet presAssocID="{4D18F32A-A855-43AD-844D-30E35CBA3248}" presName="Name37" presStyleLbl="parChTrans1D2" presStyleIdx="1" presStyleCnt="7"/>
      <dgm:spPr/>
      <dgm:t>
        <a:bodyPr/>
        <a:lstStyle/>
        <a:p>
          <a:endParaRPr lang="zh-TW" altLang="en-US"/>
        </a:p>
      </dgm:t>
    </dgm:pt>
    <dgm:pt modelId="{6E857FFF-98F6-488D-9EA5-FEE4DC9266F3}" type="pres">
      <dgm:prSet presAssocID="{3012AE99-6198-4E67-BEE5-7DF3924DD903}" presName="hierRoot2" presStyleCnt="0">
        <dgm:presLayoutVars>
          <dgm:hierBranch val="init"/>
        </dgm:presLayoutVars>
      </dgm:prSet>
      <dgm:spPr/>
    </dgm:pt>
    <dgm:pt modelId="{5A9D1581-C08D-4D84-938E-5FA587A52553}" type="pres">
      <dgm:prSet presAssocID="{3012AE99-6198-4E67-BEE5-7DF3924DD903}" presName="rootComposite" presStyleCnt="0"/>
      <dgm:spPr/>
    </dgm:pt>
    <dgm:pt modelId="{A20E6527-4C0A-4326-805A-6ECD805C714A}" type="pres">
      <dgm:prSet presAssocID="{3012AE99-6198-4E67-BEE5-7DF3924DD903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19664B-DFD1-44D3-87E9-51E72E285B46}" type="pres">
      <dgm:prSet presAssocID="{3012AE99-6198-4E67-BEE5-7DF3924DD903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06DC071C-19C1-4DD0-B2A0-90BF8A547123}" type="pres">
      <dgm:prSet presAssocID="{3012AE99-6198-4E67-BEE5-7DF3924DD903}" presName="hierChild4" presStyleCnt="0"/>
      <dgm:spPr/>
    </dgm:pt>
    <dgm:pt modelId="{6AF57A97-9C71-4657-9410-A76C754FB23F}" type="pres">
      <dgm:prSet presAssocID="{3012AE99-6198-4E67-BEE5-7DF3924DD903}" presName="hierChild5" presStyleCnt="0"/>
      <dgm:spPr/>
    </dgm:pt>
    <dgm:pt modelId="{551CFD90-CF8F-4870-95F2-DDA36D06152B}" type="pres">
      <dgm:prSet presAssocID="{46812F34-4E1C-451D-B1C3-50947948158A}" presName="Name37" presStyleLbl="parChTrans1D2" presStyleIdx="2" presStyleCnt="7"/>
      <dgm:spPr/>
      <dgm:t>
        <a:bodyPr/>
        <a:lstStyle/>
        <a:p>
          <a:endParaRPr lang="zh-TW" altLang="en-US"/>
        </a:p>
      </dgm:t>
    </dgm:pt>
    <dgm:pt modelId="{DBD16658-006A-45CE-8B37-09618FAD5EB4}" type="pres">
      <dgm:prSet presAssocID="{5B8886D4-2B7C-4F95-8B62-6665CD19234B}" presName="hierRoot2" presStyleCnt="0">
        <dgm:presLayoutVars>
          <dgm:hierBranch val="init"/>
        </dgm:presLayoutVars>
      </dgm:prSet>
      <dgm:spPr/>
    </dgm:pt>
    <dgm:pt modelId="{AC86BD27-1D10-4497-B48C-88B728D56FCE}" type="pres">
      <dgm:prSet presAssocID="{5B8886D4-2B7C-4F95-8B62-6665CD19234B}" presName="rootComposite" presStyleCnt="0"/>
      <dgm:spPr/>
    </dgm:pt>
    <dgm:pt modelId="{0D8A454D-EBF9-4507-9D32-FDADD4067626}" type="pres">
      <dgm:prSet presAssocID="{5B8886D4-2B7C-4F95-8B62-6665CD19234B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6BC8A2-306E-41AA-B305-DD2809DF47D3}" type="pres">
      <dgm:prSet presAssocID="{5B8886D4-2B7C-4F95-8B62-6665CD19234B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EEB015A6-4C38-4FCD-87F3-027B8E7230ED}" type="pres">
      <dgm:prSet presAssocID="{5B8886D4-2B7C-4F95-8B62-6665CD19234B}" presName="hierChild4" presStyleCnt="0"/>
      <dgm:spPr/>
    </dgm:pt>
    <dgm:pt modelId="{27E84421-7F22-4492-921F-2EC8562D6DE7}" type="pres">
      <dgm:prSet presAssocID="{5B8886D4-2B7C-4F95-8B62-6665CD19234B}" presName="hierChild5" presStyleCnt="0"/>
      <dgm:spPr/>
    </dgm:pt>
    <dgm:pt modelId="{B39F0018-4F3F-4471-8CA1-2AE173F9629E}" type="pres">
      <dgm:prSet presAssocID="{EAA56F71-DA33-493A-AD1E-C6A4B0B91BCB}" presName="Name37" presStyleLbl="parChTrans1D2" presStyleIdx="3" presStyleCnt="7"/>
      <dgm:spPr/>
      <dgm:t>
        <a:bodyPr/>
        <a:lstStyle/>
        <a:p>
          <a:endParaRPr lang="zh-TW" altLang="en-US"/>
        </a:p>
      </dgm:t>
    </dgm:pt>
    <dgm:pt modelId="{26EF27D4-F311-4F0F-A6C1-8D685AD15CE4}" type="pres">
      <dgm:prSet presAssocID="{83FB0331-CDD3-4AD6-BEBF-E87E08AB8DC7}" presName="hierRoot2" presStyleCnt="0">
        <dgm:presLayoutVars>
          <dgm:hierBranch val="init"/>
        </dgm:presLayoutVars>
      </dgm:prSet>
      <dgm:spPr/>
    </dgm:pt>
    <dgm:pt modelId="{D41DA655-5A38-4D82-B328-0934BFB25726}" type="pres">
      <dgm:prSet presAssocID="{83FB0331-CDD3-4AD6-BEBF-E87E08AB8DC7}" presName="rootComposite" presStyleCnt="0"/>
      <dgm:spPr/>
    </dgm:pt>
    <dgm:pt modelId="{8234979A-81E5-4A2E-A757-B5DA4C57188E}" type="pres">
      <dgm:prSet presAssocID="{83FB0331-CDD3-4AD6-BEBF-E87E08AB8DC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735A48-1DC1-4C21-AD32-994E7884E1D9}" type="pres">
      <dgm:prSet presAssocID="{83FB0331-CDD3-4AD6-BEBF-E87E08AB8DC7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11B69C2D-8DC9-4382-8F30-45F98824D0BC}" type="pres">
      <dgm:prSet presAssocID="{83FB0331-CDD3-4AD6-BEBF-E87E08AB8DC7}" presName="hierChild4" presStyleCnt="0"/>
      <dgm:spPr/>
    </dgm:pt>
    <dgm:pt modelId="{211A2233-2327-45ED-A8BB-F3D96F9A0C1B}" type="pres">
      <dgm:prSet presAssocID="{83FB0331-CDD3-4AD6-BEBF-E87E08AB8DC7}" presName="hierChild5" presStyleCnt="0"/>
      <dgm:spPr/>
    </dgm:pt>
    <dgm:pt modelId="{382D2AD6-309D-4871-B817-4B89BDF188A3}" type="pres">
      <dgm:prSet presAssocID="{8914BC2E-C952-47C8-A48A-E9DFDA20866C}" presName="Name37" presStyleLbl="parChTrans1D2" presStyleIdx="4" presStyleCnt="7"/>
      <dgm:spPr/>
      <dgm:t>
        <a:bodyPr/>
        <a:lstStyle/>
        <a:p>
          <a:endParaRPr lang="zh-TW" altLang="en-US"/>
        </a:p>
      </dgm:t>
    </dgm:pt>
    <dgm:pt modelId="{3BD3AF58-62B8-4797-A217-D5C9253B248C}" type="pres">
      <dgm:prSet presAssocID="{A5AD7838-BFAC-4060-80C2-0FE14F548E77}" presName="hierRoot2" presStyleCnt="0">
        <dgm:presLayoutVars>
          <dgm:hierBranch val="init"/>
        </dgm:presLayoutVars>
      </dgm:prSet>
      <dgm:spPr/>
    </dgm:pt>
    <dgm:pt modelId="{E9422CE2-A580-4CA9-8935-47149D6BEE4F}" type="pres">
      <dgm:prSet presAssocID="{A5AD7838-BFAC-4060-80C2-0FE14F548E77}" presName="rootComposite" presStyleCnt="0"/>
      <dgm:spPr/>
    </dgm:pt>
    <dgm:pt modelId="{84BA8F08-1B8D-45E4-ABEB-E6F620DCFF5E}" type="pres">
      <dgm:prSet presAssocID="{A5AD7838-BFAC-4060-80C2-0FE14F548E77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58C26E1-7344-412C-A81C-F9436F0379C4}" type="pres">
      <dgm:prSet presAssocID="{A5AD7838-BFAC-4060-80C2-0FE14F548E77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87343B52-DF17-4C2E-A6E4-5FA96809F6A7}" type="pres">
      <dgm:prSet presAssocID="{A5AD7838-BFAC-4060-80C2-0FE14F548E77}" presName="hierChild4" presStyleCnt="0"/>
      <dgm:spPr/>
    </dgm:pt>
    <dgm:pt modelId="{18D64B14-0DAB-44CC-87BB-DE950DF54BA7}" type="pres">
      <dgm:prSet presAssocID="{A5AD7838-BFAC-4060-80C2-0FE14F548E77}" presName="hierChild5" presStyleCnt="0"/>
      <dgm:spPr/>
    </dgm:pt>
    <dgm:pt modelId="{89C875FC-C1C0-478D-80A8-110F9027C40C}" type="pres">
      <dgm:prSet presAssocID="{55FC2B23-B1F9-4977-A21A-F0784D9FFBE9}" presName="Name37" presStyleLbl="parChTrans1D2" presStyleIdx="5" presStyleCnt="7"/>
      <dgm:spPr/>
      <dgm:t>
        <a:bodyPr/>
        <a:lstStyle/>
        <a:p>
          <a:endParaRPr lang="zh-TW" altLang="en-US"/>
        </a:p>
      </dgm:t>
    </dgm:pt>
    <dgm:pt modelId="{9B4F5273-77D4-45D9-B055-F8BCED3738E8}" type="pres">
      <dgm:prSet presAssocID="{A7F1F903-D92E-4461-B57B-3D57B13AC835}" presName="hierRoot2" presStyleCnt="0">
        <dgm:presLayoutVars>
          <dgm:hierBranch val="init"/>
        </dgm:presLayoutVars>
      </dgm:prSet>
      <dgm:spPr/>
    </dgm:pt>
    <dgm:pt modelId="{7D2AAD33-879F-44A5-8BF8-B8314917A5A5}" type="pres">
      <dgm:prSet presAssocID="{A7F1F903-D92E-4461-B57B-3D57B13AC835}" presName="rootComposite" presStyleCnt="0"/>
      <dgm:spPr/>
    </dgm:pt>
    <dgm:pt modelId="{4C7947A9-6CF1-4A8D-9789-DAE50E125D7F}" type="pres">
      <dgm:prSet presAssocID="{A7F1F903-D92E-4461-B57B-3D57B13AC835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B8A47A-872E-424F-89F0-DB5A78035485}" type="pres">
      <dgm:prSet presAssocID="{A7F1F903-D92E-4461-B57B-3D57B13AC835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5141403F-1200-4A86-89E0-B757C771018B}" type="pres">
      <dgm:prSet presAssocID="{A7F1F903-D92E-4461-B57B-3D57B13AC835}" presName="hierChild4" presStyleCnt="0"/>
      <dgm:spPr/>
    </dgm:pt>
    <dgm:pt modelId="{64B7E239-E709-4CBA-848A-6F3B26846632}" type="pres">
      <dgm:prSet presAssocID="{A7F1F903-D92E-4461-B57B-3D57B13AC835}" presName="hierChild5" presStyleCnt="0"/>
      <dgm:spPr/>
    </dgm:pt>
    <dgm:pt modelId="{B600DF1D-2EFE-493B-8AFB-8473222B23DB}" type="pres">
      <dgm:prSet presAssocID="{359FE9DD-65BB-46C2-99CA-62732A1EF7FC}" presName="hierChild3" presStyleCnt="0"/>
      <dgm:spPr/>
    </dgm:pt>
    <dgm:pt modelId="{6D6B3902-FB9B-4D74-BD60-D6CA35141FEC}" type="pres">
      <dgm:prSet presAssocID="{831FA437-E49E-4A24-B3AE-3CCEDDE100D7}" presName="Name111" presStyleLbl="parChTrans1D2" presStyleIdx="6" presStyleCnt="7"/>
      <dgm:spPr/>
      <dgm:t>
        <a:bodyPr/>
        <a:lstStyle/>
        <a:p>
          <a:endParaRPr lang="zh-TW" altLang="en-US"/>
        </a:p>
      </dgm:t>
    </dgm:pt>
    <dgm:pt modelId="{402A7F45-6DB9-42F8-919C-C8708091D86E}" type="pres">
      <dgm:prSet presAssocID="{3191C15E-BC37-4D87-A598-004735D8D7FA}" presName="hierRoot3" presStyleCnt="0">
        <dgm:presLayoutVars>
          <dgm:hierBranch val="init"/>
        </dgm:presLayoutVars>
      </dgm:prSet>
      <dgm:spPr/>
    </dgm:pt>
    <dgm:pt modelId="{622776A7-CC81-4EBB-9155-0A12077F79DB}" type="pres">
      <dgm:prSet presAssocID="{3191C15E-BC37-4D87-A598-004735D8D7FA}" presName="rootComposite3" presStyleCnt="0"/>
      <dgm:spPr/>
    </dgm:pt>
    <dgm:pt modelId="{8739F21F-492C-4B11-910E-C8E0BB935537}" type="pres">
      <dgm:prSet presAssocID="{3191C15E-BC37-4D87-A598-004735D8D7FA}" presName="rootText3" presStyleLbl="asst1" presStyleIdx="0" presStyleCnt="1" custScaleX="217176" custScaleY="195702" custLinFactNeighborX="-2146" custLinFactNeighborY="-772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59ACF5-DBBF-42E5-A23E-2D5167D19DFD}" type="pres">
      <dgm:prSet presAssocID="{3191C15E-BC37-4D87-A598-004735D8D7FA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9F5D5DB3-8756-4AF3-B8AC-7F4482F84990}" type="pres">
      <dgm:prSet presAssocID="{3191C15E-BC37-4D87-A598-004735D8D7FA}" presName="hierChild6" presStyleCnt="0"/>
      <dgm:spPr/>
    </dgm:pt>
    <dgm:pt modelId="{B0E2EEA6-CBFE-4AC8-96BB-87D35A04612A}" type="pres">
      <dgm:prSet presAssocID="{3191C15E-BC37-4D87-A598-004735D8D7FA}" presName="hierChild7" presStyleCnt="0"/>
      <dgm:spPr/>
    </dgm:pt>
  </dgm:ptLst>
  <dgm:cxnLst>
    <dgm:cxn modelId="{76495EE8-7A72-4F0E-BA9B-972F4F845EAB}" type="presOf" srcId="{83FB0331-CDD3-4AD6-BEBF-E87E08AB8DC7}" destId="{42735A48-1DC1-4C21-AD32-994E7884E1D9}" srcOrd="1" destOrd="0" presId="urn:microsoft.com/office/officeart/2005/8/layout/orgChart1"/>
    <dgm:cxn modelId="{32E5FC98-514B-4868-8602-00887E9E9432}" type="presOf" srcId="{46812F34-4E1C-451D-B1C3-50947948158A}" destId="{551CFD90-CF8F-4870-95F2-DDA36D06152B}" srcOrd="0" destOrd="0" presId="urn:microsoft.com/office/officeart/2005/8/layout/orgChart1"/>
    <dgm:cxn modelId="{704B5B6E-2BCB-4792-9949-C587F4443C69}" type="presOf" srcId="{86B63AEE-6A0A-4064-A90A-C4CF8BE57440}" destId="{C8074206-03A6-41F6-AC39-ABD78884C0C2}" srcOrd="0" destOrd="0" presId="urn:microsoft.com/office/officeart/2005/8/layout/orgChart1"/>
    <dgm:cxn modelId="{C68DBCA6-138A-4979-B01F-367606DEE132}" type="presOf" srcId="{5B8886D4-2B7C-4F95-8B62-6665CD19234B}" destId="{FD6BC8A2-306E-41AA-B305-DD2809DF47D3}" srcOrd="1" destOrd="0" presId="urn:microsoft.com/office/officeart/2005/8/layout/orgChart1"/>
    <dgm:cxn modelId="{0ACB7A46-700B-4435-8BDA-7CBF5119E8CC}" type="presOf" srcId="{5C25E5AC-AE93-452B-A1FD-11242AAB6C0E}" destId="{DD755411-E3AB-42F8-A311-4FC744F71B85}" srcOrd="1" destOrd="0" presId="urn:microsoft.com/office/officeart/2005/8/layout/orgChart1"/>
    <dgm:cxn modelId="{E4E4F82B-5A23-428D-A427-816E111047C3}" type="presOf" srcId="{A7F1F903-D92E-4461-B57B-3D57B13AC835}" destId="{03B8A47A-872E-424F-89F0-DB5A78035485}" srcOrd="1" destOrd="0" presId="urn:microsoft.com/office/officeart/2005/8/layout/orgChart1"/>
    <dgm:cxn modelId="{E6BACA0A-27D9-4C3F-84AC-D5A634E52020}" type="presOf" srcId="{55FC2B23-B1F9-4977-A21A-F0784D9FFBE9}" destId="{89C875FC-C1C0-478D-80A8-110F9027C40C}" srcOrd="0" destOrd="0" presId="urn:microsoft.com/office/officeart/2005/8/layout/orgChart1"/>
    <dgm:cxn modelId="{9F7EA496-0EAF-4C29-8A80-32D818CF8A17}" type="presOf" srcId="{3191C15E-BC37-4D87-A598-004735D8D7FA}" destId="{8739F21F-492C-4B11-910E-C8E0BB935537}" srcOrd="0" destOrd="0" presId="urn:microsoft.com/office/officeart/2005/8/layout/orgChart1"/>
    <dgm:cxn modelId="{CE9E8410-0CAA-4461-8C49-19F9BE9D4B97}" srcId="{359FE9DD-65BB-46C2-99CA-62732A1EF7FC}" destId="{83FB0331-CDD3-4AD6-BEBF-E87E08AB8DC7}" srcOrd="4" destOrd="0" parTransId="{EAA56F71-DA33-493A-AD1E-C6A4B0B91BCB}" sibTransId="{887BA451-42C0-4235-AE7B-5F464834D084}"/>
    <dgm:cxn modelId="{3B0869E4-AEDF-42DF-9592-077A94F9DB05}" type="presOf" srcId="{A5AD7838-BFAC-4060-80C2-0FE14F548E77}" destId="{84BA8F08-1B8D-45E4-ABEB-E6F620DCFF5E}" srcOrd="0" destOrd="0" presId="urn:microsoft.com/office/officeart/2005/8/layout/orgChart1"/>
    <dgm:cxn modelId="{3711384A-2E5E-4627-8484-22967DE11FB8}" srcId="{359FE9DD-65BB-46C2-99CA-62732A1EF7FC}" destId="{3191C15E-BC37-4D87-A598-004735D8D7FA}" srcOrd="0" destOrd="0" parTransId="{831FA437-E49E-4A24-B3AE-3CCEDDE100D7}" sibTransId="{0D96C3D5-0541-47FF-B8F6-12529E840DA2}"/>
    <dgm:cxn modelId="{129ABF8F-B2A0-47AC-BE2E-4D91D85CF806}" type="presOf" srcId="{A5AD7838-BFAC-4060-80C2-0FE14F548E77}" destId="{E58C26E1-7344-412C-A81C-F9436F0379C4}" srcOrd="1" destOrd="0" presId="urn:microsoft.com/office/officeart/2005/8/layout/orgChart1"/>
    <dgm:cxn modelId="{30023144-3613-48F2-90F7-E4C500EC55D2}" type="presOf" srcId="{5B8886D4-2B7C-4F95-8B62-6665CD19234B}" destId="{0D8A454D-EBF9-4507-9D32-FDADD4067626}" srcOrd="0" destOrd="0" presId="urn:microsoft.com/office/officeart/2005/8/layout/orgChart1"/>
    <dgm:cxn modelId="{4E1DD26A-899A-4231-BDD8-7A04DFDDD0C7}" type="presOf" srcId="{5C25E5AC-AE93-452B-A1FD-11242AAB6C0E}" destId="{43D6E953-C565-41B5-9248-B14D35299831}" srcOrd="0" destOrd="0" presId="urn:microsoft.com/office/officeart/2005/8/layout/orgChart1"/>
    <dgm:cxn modelId="{17C0ECEB-EE36-45D8-AABF-D00D3AF2A177}" type="presOf" srcId="{831FA437-E49E-4A24-B3AE-3CCEDDE100D7}" destId="{6D6B3902-FB9B-4D74-BD60-D6CA35141FEC}" srcOrd="0" destOrd="0" presId="urn:microsoft.com/office/officeart/2005/8/layout/orgChart1"/>
    <dgm:cxn modelId="{CE414DDF-B0A0-42D4-9CAE-3D8ACD083D2A}" type="presOf" srcId="{3191C15E-BC37-4D87-A598-004735D8D7FA}" destId="{1759ACF5-DBBF-42E5-A23E-2D5167D19DFD}" srcOrd="1" destOrd="0" presId="urn:microsoft.com/office/officeart/2005/8/layout/orgChart1"/>
    <dgm:cxn modelId="{466F3938-4467-4507-B1E7-5DF20F164850}" type="presOf" srcId="{A7F1F903-D92E-4461-B57B-3D57B13AC835}" destId="{4C7947A9-6CF1-4A8D-9789-DAE50E125D7F}" srcOrd="0" destOrd="0" presId="urn:microsoft.com/office/officeart/2005/8/layout/orgChart1"/>
    <dgm:cxn modelId="{60804C12-1003-46F3-9C93-B8C1EB0F8EB8}" srcId="{B4B3AE6F-E163-44C1-B936-831ED82F704F}" destId="{359FE9DD-65BB-46C2-99CA-62732A1EF7FC}" srcOrd="0" destOrd="0" parTransId="{CB9CF90C-5BE6-447F-8E8D-85B8649CAAA6}" sibTransId="{6EB3C484-2CB1-413E-9CB2-14236B8A4FC6}"/>
    <dgm:cxn modelId="{7E707AA9-22D5-4E43-AAD6-9EE58FBF394F}" srcId="{359FE9DD-65BB-46C2-99CA-62732A1EF7FC}" destId="{3012AE99-6198-4E67-BEE5-7DF3924DD903}" srcOrd="2" destOrd="0" parTransId="{4D18F32A-A855-43AD-844D-30E35CBA3248}" sibTransId="{2383CE4C-B79C-4BC3-9EA4-BBDAA61A942C}"/>
    <dgm:cxn modelId="{FA0E184B-57DC-47FC-8457-E9676A3DC1D9}" srcId="{359FE9DD-65BB-46C2-99CA-62732A1EF7FC}" destId="{A5AD7838-BFAC-4060-80C2-0FE14F548E77}" srcOrd="5" destOrd="0" parTransId="{8914BC2E-C952-47C8-A48A-E9DFDA20866C}" sibTransId="{48BB0ABD-CF1D-4BCC-9D63-DE1951344E65}"/>
    <dgm:cxn modelId="{AAB00377-11FF-4BD3-92BA-F1217790C539}" srcId="{359FE9DD-65BB-46C2-99CA-62732A1EF7FC}" destId="{A7F1F903-D92E-4461-B57B-3D57B13AC835}" srcOrd="6" destOrd="0" parTransId="{55FC2B23-B1F9-4977-A21A-F0784D9FFBE9}" sibTransId="{EBCD9546-C613-40E1-ABED-12EF11385383}"/>
    <dgm:cxn modelId="{19CADDA8-5D02-46F9-99EE-4B6B700528A1}" srcId="{359FE9DD-65BB-46C2-99CA-62732A1EF7FC}" destId="{5B8886D4-2B7C-4F95-8B62-6665CD19234B}" srcOrd="3" destOrd="0" parTransId="{46812F34-4E1C-451D-B1C3-50947948158A}" sibTransId="{1BA6C5E1-2C87-4E18-9C69-6F9B6E7DA4F3}"/>
    <dgm:cxn modelId="{13508CE3-5F98-49A8-9129-4E74964D969A}" type="presOf" srcId="{4D18F32A-A855-43AD-844D-30E35CBA3248}" destId="{7003E7A6-3D6D-4738-AC7C-D4ED784839C3}" srcOrd="0" destOrd="0" presId="urn:microsoft.com/office/officeart/2005/8/layout/orgChart1"/>
    <dgm:cxn modelId="{9AF026CA-01DE-4453-9617-7C2B3DBD68F5}" type="presOf" srcId="{EAA56F71-DA33-493A-AD1E-C6A4B0B91BCB}" destId="{B39F0018-4F3F-4471-8CA1-2AE173F9629E}" srcOrd="0" destOrd="0" presId="urn:microsoft.com/office/officeart/2005/8/layout/orgChart1"/>
    <dgm:cxn modelId="{F897B164-551B-481C-A9B2-2A93A46A3DCE}" type="presOf" srcId="{B4B3AE6F-E163-44C1-B936-831ED82F704F}" destId="{A2E11B62-C747-4555-820A-3DA4C4069909}" srcOrd="0" destOrd="0" presId="urn:microsoft.com/office/officeart/2005/8/layout/orgChart1"/>
    <dgm:cxn modelId="{68BCE1FB-25F3-403E-9279-C47A5E2E9B86}" type="presOf" srcId="{359FE9DD-65BB-46C2-99CA-62732A1EF7FC}" destId="{A20DA49F-1EE2-4D5C-8518-7834FA43C3D4}" srcOrd="0" destOrd="0" presId="urn:microsoft.com/office/officeart/2005/8/layout/orgChart1"/>
    <dgm:cxn modelId="{FAEB74F2-2EFE-4AB1-81EC-2F346A832210}" srcId="{359FE9DD-65BB-46C2-99CA-62732A1EF7FC}" destId="{5C25E5AC-AE93-452B-A1FD-11242AAB6C0E}" srcOrd="1" destOrd="0" parTransId="{86B63AEE-6A0A-4064-A90A-C4CF8BE57440}" sibTransId="{46DB44AE-2EBE-4F5F-BEFC-79F2A1758E1E}"/>
    <dgm:cxn modelId="{C3271A33-B1BD-442E-99A4-E5787ECF85A1}" type="presOf" srcId="{3012AE99-6198-4E67-BEE5-7DF3924DD903}" destId="{A20E6527-4C0A-4326-805A-6ECD805C714A}" srcOrd="0" destOrd="0" presId="urn:microsoft.com/office/officeart/2005/8/layout/orgChart1"/>
    <dgm:cxn modelId="{726A2A6C-400E-489A-8157-56BF534E512D}" type="presOf" srcId="{359FE9DD-65BB-46C2-99CA-62732A1EF7FC}" destId="{7AC21A2F-C8F0-4984-8A24-965B96BF3527}" srcOrd="1" destOrd="0" presId="urn:microsoft.com/office/officeart/2005/8/layout/orgChart1"/>
    <dgm:cxn modelId="{A59B3C11-73B6-40FF-8FC0-30B07F9C8A71}" type="presOf" srcId="{8914BC2E-C952-47C8-A48A-E9DFDA20866C}" destId="{382D2AD6-309D-4871-B817-4B89BDF188A3}" srcOrd="0" destOrd="0" presId="urn:microsoft.com/office/officeart/2005/8/layout/orgChart1"/>
    <dgm:cxn modelId="{8E4A8A28-FC74-4E01-9D1E-B0645AF140A8}" type="presOf" srcId="{83FB0331-CDD3-4AD6-BEBF-E87E08AB8DC7}" destId="{8234979A-81E5-4A2E-A757-B5DA4C57188E}" srcOrd="0" destOrd="0" presId="urn:microsoft.com/office/officeart/2005/8/layout/orgChart1"/>
    <dgm:cxn modelId="{E428C532-7919-4C86-B0F9-920F7F06A923}" type="presOf" srcId="{3012AE99-6198-4E67-BEE5-7DF3924DD903}" destId="{FA19664B-DFD1-44D3-87E9-51E72E285B46}" srcOrd="1" destOrd="0" presId="urn:microsoft.com/office/officeart/2005/8/layout/orgChart1"/>
    <dgm:cxn modelId="{28541DAD-E2AE-419E-9848-090B42AE0E94}" type="presParOf" srcId="{A2E11B62-C747-4555-820A-3DA4C4069909}" destId="{5AC73A78-3C43-437A-B2AB-92A9DD27E22B}" srcOrd="0" destOrd="0" presId="urn:microsoft.com/office/officeart/2005/8/layout/orgChart1"/>
    <dgm:cxn modelId="{3A720616-5BA7-47F6-B00C-6E286D11F1BE}" type="presParOf" srcId="{5AC73A78-3C43-437A-B2AB-92A9DD27E22B}" destId="{7716E45B-F8EE-481D-A610-0418AFCEDEAC}" srcOrd="0" destOrd="0" presId="urn:microsoft.com/office/officeart/2005/8/layout/orgChart1"/>
    <dgm:cxn modelId="{0362FC3A-C396-412F-AA7F-49C56870642D}" type="presParOf" srcId="{7716E45B-F8EE-481D-A610-0418AFCEDEAC}" destId="{A20DA49F-1EE2-4D5C-8518-7834FA43C3D4}" srcOrd="0" destOrd="0" presId="urn:microsoft.com/office/officeart/2005/8/layout/orgChart1"/>
    <dgm:cxn modelId="{F69CA635-A9F2-409C-8450-113616FF6781}" type="presParOf" srcId="{7716E45B-F8EE-481D-A610-0418AFCEDEAC}" destId="{7AC21A2F-C8F0-4984-8A24-965B96BF3527}" srcOrd="1" destOrd="0" presId="urn:microsoft.com/office/officeart/2005/8/layout/orgChart1"/>
    <dgm:cxn modelId="{DA2EB762-FA67-47A7-9796-585045809C01}" type="presParOf" srcId="{5AC73A78-3C43-437A-B2AB-92A9DD27E22B}" destId="{B9DE3A56-4D46-40F6-B5F1-96F565B01B5F}" srcOrd="1" destOrd="0" presId="urn:microsoft.com/office/officeart/2005/8/layout/orgChart1"/>
    <dgm:cxn modelId="{E01007D7-3E1D-4CD0-9A14-4241D55A31AF}" type="presParOf" srcId="{B9DE3A56-4D46-40F6-B5F1-96F565B01B5F}" destId="{C8074206-03A6-41F6-AC39-ABD78884C0C2}" srcOrd="0" destOrd="0" presId="urn:microsoft.com/office/officeart/2005/8/layout/orgChart1"/>
    <dgm:cxn modelId="{47A12462-9116-4812-BDD7-4FB3DE6CBAD3}" type="presParOf" srcId="{B9DE3A56-4D46-40F6-B5F1-96F565B01B5F}" destId="{7534FA63-3D80-4EE8-8F02-F17C9B252466}" srcOrd="1" destOrd="0" presId="urn:microsoft.com/office/officeart/2005/8/layout/orgChart1"/>
    <dgm:cxn modelId="{186C6483-F700-4928-A49F-461C97B39E62}" type="presParOf" srcId="{7534FA63-3D80-4EE8-8F02-F17C9B252466}" destId="{7B1D6B8B-C154-4C04-B8F9-769197F912EB}" srcOrd="0" destOrd="0" presId="urn:microsoft.com/office/officeart/2005/8/layout/orgChart1"/>
    <dgm:cxn modelId="{7F54E60D-3ECD-4066-AA42-5EF9FFC85420}" type="presParOf" srcId="{7B1D6B8B-C154-4C04-B8F9-769197F912EB}" destId="{43D6E953-C565-41B5-9248-B14D35299831}" srcOrd="0" destOrd="0" presId="urn:microsoft.com/office/officeart/2005/8/layout/orgChart1"/>
    <dgm:cxn modelId="{14A83B1D-7179-41DC-AB08-B832F07B8928}" type="presParOf" srcId="{7B1D6B8B-C154-4C04-B8F9-769197F912EB}" destId="{DD755411-E3AB-42F8-A311-4FC744F71B85}" srcOrd="1" destOrd="0" presId="urn:microsoft.com/office/officeart/2005/8/layout/orgChart1"/>
    <dgm:cxn modelId="{C3183CBA-6BF2-4434-B8F9-A630B1204D98}" type="presParOf" srcId="{7534FA63-3D80-4EE8-8F02-F17C9B252466}" destId="{5C7BBCE1-DB1F-4C12-87A4-898416DFBDFE}" srcOrd="1" destOrd="0" presId="urn:microsoft.com/office/officeart/2005/8/layout/orgChart1"/>
    <dgm:cxn modelId="{07DB005A-C590-4F72-9994-A06C382941E3}" type="presParOf" srcId="{7534FA63-3D80-4EE8-8F02-F17C9B252466}" destId="{1EE3C1D0-384E-4685-ABB4-57BC97FF6392}" srcOrd="2" destOrd="0" presId="urn:microsoft.com/office/officeart/2005/8/layout/orgChart1"/>
    <dgm:cxn modelId="{E9F20050-4F8E-4DA4-8F77-66F4C3E08F01}" type="presParOf" srcId="{B9DE3A56-4D46-40F6-B5F1-96F565B01B5F}" destId="{7003E7A6-3D6D-4738-AC7C-D4ED784839C3}" srcOrd="2" destOrd="0" presId="urn:microsoft.com/office/officeart/2005/8/layout/orgChart1"/>
    <dgm:cxn modelId="{029D940C-2E85-487F-951B-18A9FD0D7825}" type="presParOf" srcId="{B9DE3A56-4D46-40F6-B5F1-96F565B01B5F}" destId="{6E857FFF-98F6-488D-9EA5-FEE4DC9266F3}" srcOrd="3" destOrd="0" presId="urn:microsoft.com/office/officeart/2005/8/layout/orgChart1"/>
    <dgm:cxn modelId="{B1B62EDC-3C99-4A7F-806B-9C1FD06F60E6}" type="presParOf" srcId="{6E857FFF-98F6-488D-9EA5-FEE4DC9266F3}" destId="{5A9D1581-C08D-4D84-938E-5FA587A52553}" srcOrd="0" destOrd="0" presId="urn:microsoft.com/office/officeart/2005/8/layout/orgChart1"/>
    <dgm:cxn modelId="{4A675BBF-6863-438E-8CDC-79DB953B188F}" type="presParOf" srcId="{5A9D1581-C08D-4D84-938E-5FA587A52553}" destId="{A20E6527-4C0A-4326-805A-6ECD805C714A}" srcOrd="0" destOrd="0" presId="urn:microsoft.com/office/officeart/2005/8/layout/orgChart1"/>
    <dgm:cxn modelId="{66C51258-5447-4738-A16B-A484E046B747}" type="presParOf" srcId="{5A9D1581-C08D-4D84-938E-5FA587A52553}" destId="{FA19664B-DFD1-44D3-87E9-51E72E285B46}" srcOrd="1" destOrd="0" presId="urn:microsoft.com/office/officeart/2005/8/layout/orgChart1"/>
    <dgm:cxn modelId="{54C804A7-3435-49E5-BB2B-6A09CD4F277B}" type="presParOf" srcId="{6E857FFF-98F6-488D-9EA5-FEE4DC9266F3}" destId="{06DC071C-19C1-4DD0-B2A0-90BF8A547123}" srcOrd="1" destOrd="0" presId="urn:microsoft.com/office/officeart/2005/8/layout/orgChart1"/>
    <dgm:cxn modelId="{3ED15993-14DA-4545-800C-6A396EC04FE8}" type="presParOf" srcId="{6E857FFF-98F6-488D-9EA5-FEE4DC9266F3}" destId="{6AF57A97-9C71-4657-9410-A76C754FB23F}" srcOrd="2" destOrd="0" presId="urn:microsoft.com/office/officeart/2005/8/layout/orgChart1"/>
    <dgm:cxn modelId="{731B25A7-9F71-4A4E-AD12-27451D5239F6}" type="presParOf" srcId="{B9DE3A56-4D46-40F6-B5F1-96F565B01B5F}" destId="{551CFD90-CF8F-4870-95F2-DDA36D06152B}" srcOrd="4" destOrd="0" presId="urn:microsoft.com/office/officeart/2005/8/layout/orgChart1"/>
    <dgm:cxn modelId="{0CECBA6D-943E-4AE7-8594-BD7354003374}" type="presParOf" srcId="{B9DE3A56-4D46-40F6-B5F1-96F565B01B5F}" destId="{DBD16658-006A-45CE-8B37-09618FAD5EB4}" srcOrd="5" destOrd="0" presId="urn:microsoft.com/office/officeart/2005/8/layout/orgChart1"/>
    <dgm:cxn modelId="{3C006E91-C1A6-4004-9E23-B896240B4EA5}" type="presParOf" srcId="{DBD16658-006A-45CE-8B37-09618FAD5EB4}" destId="{AC86BD27-1D10-4497-B48C-88B728D56FCE}" srcOrd="0" destOrd="0" presId="urn:microsoft.com/office/officeart/2005/8/layout/orgChart1"/>
    <dgm:cxn modelId="{C37E9B11-A20B-4D48-BA6C-094E90F2EA06}" type="presParOf" srcId="{AC86BD27-1D10-4497-B48C-88B728D56FCE}" destId="{0D8A454D-EBF9-4507-9D32-FDADD4067626}" srcOrd="0" destOrd="0" presId="urn:microsoft.com/office/officeart/2005/8/layout/orgChart1"/>
    <dgm:cxn modelId="{29DDAEF2-8422-4086-B366-191BDA5CF332}" type="presParOf" srcId="{AC86BD27-1D10-4497-B48C-88B728D56FCE}" destId="{FD6BC8A2-306E-41AA-B305-DD2809DF47D3}" srcOrd="1" destOrd="0" presId="urn:microsoft.com/office/officeart/2005/8/layout/orgChart1"/>
    <dgm:cxn modelId="{29474C23-397E-4A5E-A29F-6E5F942CBC61}" type="presParOf" srcId="{DBD16658-006A-45CE-8B37-09618FAD5EB4}" destId="{EEB015A6-4C38-4FCD-87F3-027B8E7230ED}" srcOrd="1" destOrd="0" presId="urn:microsoft.com/office/officeart/2005/8/layout/orgChart1"/>
    <dgm:cxn modelId="{6B1E8934-6D10-4857-9324-06DE70DC3F7F}" type="presParOf" srcId="{DBD16658-006A-45CE-8B37-09618FAD5EB4}" destId="{27E84421-7F22-4492-921F-2EC8562D6DE7}" srcOrd="2" destOrd="0" presId="urn:microsoft.com/office/officeart/2005/8/layout/orgChart1"/>
    <dgm:cxn modelId="{C265C6D9-93E9-446A-A1F0-467AE8E2E864}" type="presParOf" srcId="{B9DE3A56-4D46-40F6-B5F1-96F565B01B5F}" destId="{B39F0018-4F3F-4471-8CA1-2AE173F9629E}" srcOrd="6" destOrd="0" presId="urn:microsoft.com/office/officeart/2005/8/layout/orgChart1"/>
    <dgm:cxn modelId="{FCBBB8ED-BB76-479E-987F-86E4C7BC82F5}" type="presParOf" srcId="{B9DE3A56-4D46-40F6-B5F1-96F565B01B5F}" destId="{26EF27D4-F311-4F0F-A6C1-8D685AD15CE4}" srcOrd="7" destOrd="0" presId="urn:microsoft.com/office/officeart/2005/8/layout/orgChart1"/>
    <dgm:cxn modelId="{BE55B28E-A0B1-4ABB-89DA-49658DB53C04}" type="presParOf" srcId="{26EF27D4-F311-4F0F-A6C1-8D685AD15CE4}" destId="{D41DA655-5A38-4D82-B328-0934BFB25726}" srcOrd="0" destOrd="0" presId="urn:microsoft.com/office/officeart/2005/8/layout/orgChart1"/>
    <dgm:cxn modelId="{10EADDB9-2EF6-4871-B58D-AE05CBEB9DBA}" type="presParOf" srcId="{D41DA655-5A38-4D82-B328-0934BFB25726}" destId="{8234979A-81E5-4A2E-A757-B5DA4C57188E}" srcOrd="0" destOrd="0" presId="urn:microsoft.com/office/officeart/2005/8/layout/orgChart1"/>
    <dgm:cxn modelId="{24FE5A56-ECF6-467D-9702-9FB6B9A2CABB}" type="presParOf" srcId="{D41DA655-5A38-4D82-B328-0934BFB25726}" destId="{42735A48-1DC1-4C21-AD32-994E7884E1D9}" srcOrd="1" destOrd="0" presId="urn:microsoft.com/office/officeart/2005/8/layout/orgChart1"/>
    <dgm:cxn modelId="{5596D784-F283-4EC1-B4F0-8B4CD8ADC1D0}" type="presParOf" srcId="{26EF27D4-F311-4F0F-A6C1-8D685AD15CE4}" destId="{11B69C2D-8DC9-4382-8F30-45F98824D0BC}" srcOrd="1" destOrd="0" presId="urn:microsoft.com/office/officeart/2005/8/layout/orgChart1"/>
    <dgm:cxn modelId="{D5239024-11FB-483F-82CB-7BC8BF932E16}" type="presParOf" srcId="{26EF27D4-F311-4F0F-A6C1-8D685AD15CE4}" destId="{211A2233-2327-45ED-A8BB-F3D96F9A0C1B}" srcOrd="2" destOrd="0" presId="urn:microsoft.com/office/officeart/2005/8/layout/orgChart1"/>
    <dgm:cxn modelId="{3CB6C1FC-546A-48EF-AAB0-2FEEA0C02E77}" type="presParOf" srcId="{B9DE3A56-4D46-40F6-B5F1-96F565B01B5F}" destId="{382D2AD6-309D-4871-B817-4B89BDF188A3}" srcOrd="8" destOrd="0" presId="urn:microsoft.com/office/officeart/2005/8/layout/orgChart1"/>
    <dgm:cxn modelId="{D20901F3-4868-4B05-BBF5-AF4B659CA66D}" type="presParOf" srcId="{B9DE3A56-4D46-40F6-B5F1-96F565B01B5F}" destId="{3BD3AF58-62B8-4797-A217-D5C9253B248C}" srcOrd="9" destOrd="0" presId="urn:microsoft.com/office/officeart/2005/8/layout/orgChart1"/>
    <dgm:cxn modelId="{634852CC-6423-4CEA-A5E9-81F5BD787360}" type="presParOf" srcId="{3BD3AF58-62B8-4797-A217-D5C9253B248C}" destId="{E9422CE2-A580-4CA9-8935-47149D6BEE4F}" srcOrd="0" destOrd="0" presId="urn:microsoft.com/office/officeart/2005/8/layout/orgChart1"/>
    <dgm:cxn modelId="{FED77FA5-5F5F-4B39-B549-B57209C2D126}" type="presParOf" srcId="{E9422CE2-A580-4CA9-8935-47149D6BEE4F}" destId="{84BA8F08-1B8D-45E4-ABEB-E6F620DCFF5E}" srcOrd="0" destOrd="0" presId="urn:microsoft.com/office/officeart/2005/8/layout/orgChart1"/>
    <dgm:cxn modelId="{DB85DC94-2A5E-49AD-9E13-646238892563}" type="presParOf" srcId="{E9422CE2-A580-4CA9-8935-47149D6BEE4F}" destId="{E58C26E1-7344-412C-A81C-F9436F0379C4}" srcOrd="1" destOrd="0" presId="urn:microsoft.com/office/officeart/2005/8/layout/orgChart1"/>
    <dgm:cxn modelId="{D708DE92-D2DF-45FB-91AB-10E67B7F83E0}" type="presParOf" srcId="{3BD3AF58-62B8-4797-A217-D5C9253B248C}" destId="{87343B52-DF17-4C2E-A6E4-5FA96809F6A7}" srcOrd="1" destOrd="0" presId="urn:microsoft.com/office/officeart/2005/8/layout/orgChart1"/>
    <dgm:cxn modelId="{987D2DEF-F6A6-44E4-BF21-A6E2C59D9112}" type="presParOf" srcId="{3BD3AF58-62B8-4797-A217-D5C9253B248C}" destId="{18D64B14-0DAB-44CC-87BB-DE950DF54BA7}" srcOrd="2" destOrd="0" presId="urn:microsoft.com/office/officeart/2005/8/layout/orgChart1"/>
    <dgm:cxn modelId="{7638473F-5186-41DC-A169-0E9596D3050F}" type="presParOf" srcId="{B9DE3A56-4D46-40F6-B5F1-96F565B01B5F}" destId="{89C875FC-C1C0-478D-80A8-110F9027C40C}" srcOrd="10" destOrd="0" presId="urn:microsoft.com/office/officeart/2005/8/layout/orgChart1"/>
    <dgm:cxn modelId="{41EA2A85-B5B9-4ACA-A09D-95FFA9D1FC29}" type="presParOf" srcId="{B9DE3A56-4D46-40F6-B5F1-96F565B01B5F}" destId="{9B4F5273-77D4-45D9-B055-F8BCED3738E8}" srcOrd="11" destOrd="0" presId="urn:microsoft.com/office/officeart/2005/8/layout/orgChart1"/>
    <dgm:cxn modelId="{E5AD3903-DFDA-4ABB-87E0-B36E57D565A5}" type="presParOf" srcId="{9B4F5273-77D4-45D9-B055-F8BCED3738E8}" destId="{7D2AAD33-879F-44A5-8BF8-B8314917A5A5}" srcOrd="0" destOrd="0" presId="urn:microsoft.com/office/officeart/2005/8/layout/orgChart1"/>
    <dgm:cxn modelId="{7DB3F394-3B9A-4037-8FA6-20A36650DCF2}" type="presParOf" srcId="{7D2AAD33-879F-44A5-8BF8-B8314917A5A5}" destId="{4C7947A9-6CF1-4A8D-9789-DAE50E125D7F}" srcOrd="0" destOrd="0" presId="urn:microsoft.com/office/officeart/2005/8/layout/orgChart1"/>
    <dgm:cxn modelId="{C0F89079-4C1A-4821-A4A8-768243D4B0A3}" type="presParOf" srcId="{7D2AAD33-879F-44A5-8BF8-B8314917A5A5}" destId="{03B8A47A-872E-424F-89F0-DB5A78035485}" srcOrd="1" destOrd="0" presId="urn:microsoft.com/office/officeart/2005/8/layout/orgChart1"/>
    <dgm:cxn modelId="{14CAB807-45BF-477D-BF9A-2CFA20CEED0C}" type="presParOf" srcId="{9B4F5273-77D4-45D9-B055-F8BCED3738E8}" destId="{5141403F-1200-4A86-89E0-B757C771018B}" srcOrd="1" destOrd="0" presId="urn:microsoft.com/office/officeart/2005/8/layout/orgChart1"/>
    <dgm:cxn modelId="{CDC5092A-A13C-4316-B1AC-CB2077DA9102}" type="presParOf" srcId="{9B4F5273-77D4-45D9-B055-F8BCED3738E8}" destId="{64B7E239-E709-4CBA-848A-6F3B26846632}" srcOrd="2" destOrd="0" presId="urn:microsoft.com/office/officeart/2005/8/layout/orgChart1"/>
    <dgm:cxn modelId="{B33FF83D-FD5D-4B81-8384-30197B47D9EF}" type="presParOf" srcId="{5AC73A78-3C43-437A-B2AB-92A9DD27E22B}" destId="{B600DF1D-2EFE-493B-8AFB-8473222B23DB}" srcOrd="2" destOrd="0" presId="urn:microsoft.com/office/officeart/2005/8/layout/orgChart1"/>
    <dgm:cxn modelId="{B4DCD787-DE27-4FE8-A3B9-5F28D0C25899}" type="presParOf" srcId="{B600DF1D-2EFE-493B-8AFB-8473222B23DB}" destId="{6D6B3902-FB9B-4D74-BD60-D6CA35141FEC}" srcOrd="0" destOrd="0" presId="urn:microsoft.com/office/officeart/2005/8/layout/orgChart1"/>
    <dgm:cxn modelId="{7022B391-15DE-4729-A97A-2077FA730147}" type="presParOf" srcId="{B600DF1D-2EFE-493B-8AFB-8473222B23DB}" destId="{402A7F45-6DB9-42F8-919C-C8708091D86E}" srcOrd="1" destOrd="0" presId="urn:microsoft.com/office/officeart/2005/8/layout/orgChart1"/>
    <dgm:cxn modelId="{D62C4A42-4A8F-41DC-BB4B-73E2BB4BCFFE}" type="presParOf" srcId="{402A7F45-6DB9-42F8-919C-C8708091D86E}" destId="{622776A7-CC81-4EBB-9155-0A12077F79DB}" srcOrd="0" destOrd="0" presId="urn:microsoft.com/office/officeart/2005/8/layout/orgChart1"/>
    <dgm:cxn modelId="{DEE0425B-2617-4989-9387-4F8BDE9EFDE4}" type="presParOf" srcId="{622776A7-CC81-4EBB-9155-0A12077F79DB}" destId="{8739F21F-492C-4B11-910E-C8E0BB935537}" srcOrd="0" destOrd="0" presId="urn:microsoft.com/office/officeart/2005/8/layout/orgChart1"/>
    <dgm:cxn modelId="{C3FFFC57-FB54-4014-904A-5DB16BE706FD}" type="presParOf" srcId="{622776A7-CC81-4EBB-9155-0A12077F79DB}" destId="{1759ACF5-DBBF-42E5-A23E-2D5167D19DFD}" srcOrd="1" destOrd="0" presId="urn:microsoft.com/office/officeart/2005/8/layout/orgChart1"/>
    <dgm:cxn modelId="{C71C09B7-15CB-450D-B77E-41C16A6F87B9}" type="presParOf" srcId="{402A7F45-6DB9-42F8-919C-C8708091D86E}" destId="{9F5D5DB3-8756-4AF3-B8AC-7F4482F84990}" srcOrd="1" destOrd="0" presId="urn:microsoft.com/office/officeart/2005/8/layout/orgChart1"/>
    <dgm:cxn modelId="{02E1A2CD-4D49-4BD2-BDC5-367211042A9C}" type="presParOf" srcId="{402A7F45-6DB9-42F8-919C-C8708091D86E}" destId="{B0E2EEA6-CBFE-4AC8-96BB-87D35A04612A}" srcOrd="2" destOrd="0" presId="urn:microsoft.com/office/officeart/2005/8/layout/orgChart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B3902-FB9B-4D74-BD60-D6CA35141FEC}">
      <dsp:nvSpPr>
        <dsp:cNvPr id="0" name=""/>
        <dsp:cNvSpPr/>
      </dsp:nvSpPr>
      <dsp:spPr>
        <a:xfrm>
          <a:off x="4183717" y="1520352"/>
          <a:ext cx="107947" cy="1201676"/>
        </a:xfrm>
        <a:custGeom>
          <a:avLst/>
          <a:gdLst/>
          <a:ahLst/>
          <a:cxnLst/>
          <a:rect l="0" t="0" r="0" b="0"/>
          <a:pathLst>
            <a:path>
              <a:moveTo>
                <a:pt x="107947" y="0"/>
              </a:moveTo>
              <a:lnTo>
                <a:pt x="107947" y="1201676"/>
              </a:lnTo>
              <a:lnTo>
                <a:pt x="0" y="1201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875FC-C1C0-478D-80A8-110F9027C40C}">
      <dsp:nvSpPr>
        <dsp:cNvPr id="0" name=""/>
        <dsp:cNvSpPr/>
      </dsp:nvSpPr>
      <dsp:spPr>
        <a:xfrm>
          <a:off x="4291664" y="1520352"/>
          <a:ext cx="3779669" cy="249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715"/>
              </a:lnTo>
              <a:lnTo>
                <a:pt x="3779669" y="2371715"/>
              </a:lnTo>
              <a:lnTo>
                <a:pt x="3779669" y="24970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D2AD6-309D-4871-B817-4B89BDF188A3}">
      <dsp:nvSpPr>
        <dsp:cNvPr id="0" name=""/>
        <dsp:cNvSpPr/>
      </dsp:nvSpPr>
      <dsp:spPr>
        <a:xfrm>
          <a:off x="4291664" y="1520352"/>
          <a:ext cx="2335920" cy="249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715"/>
              </a:lnTo>
              <a:lnTo>
                <a:pt x="2335920" y="2371715"/>
              </a:lnTo>
              <a:lnTo>
                <a:pt x="2335920" y="24970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0018-4F3F-4471-8CA1-2AE173F9629E}">
      <dsp:nvSpPr>
        <dsp:cNvPr id="0" name=""/>
        <dsp:cNvSpPr/>
      </dsp:nvSpPr>
      <dsp:spPr>
        <a:xfrm>
          <a:off x="4291664" y="1520352"/>
          <a:ext cx="892171" cy="249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715"/>
              </a:lnTo>
              <a:lnTo>
                <a:pt x="892171" y="2371715"/>
              </a:lnTo>
              <a:lnTo>
                <a:pt x="892171" y="24970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CFD90-CF8F-4870-95F2-DDA36D06152B}">
      <dsp:nvSpPr>
        <dsp:cNvPr id="0" name=""/>
        <dsp:cNvSpPr/>
      </dsp:nvSpPr>
      <dsp:spPr>
        <a:xfrm>
          <a:off x="3740087" y="1520352"/>
          <a:ext cx="551577" cy="2497000"/>
        </a:xfrm>
        <a:custGeom>
          <a:avLst/>
          <a:gdLst/>
          <a:ahLst/>
          <a:cxnLst/>
          <a:rect l="0" t="0" r="0" b="0"/>
          <a:pathLst>
            <a:path>
              <a:moveTo>
                <a:pt x="551577" y="0"/>
              </a:moveTo>
              <a:lnTo>
                <a:pt x="551577" y="2371715"/>
              </a:lnTo>
              <a:lnTo>
                <a:pt x="0" y="2371715"/>
              </a:lnTo>
              <a:lnTo>
                <a:pt x="0" y="24970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3E7A6-3D6D-4738-AC7C-D4ED784839C3}">
      <dsp:nvSpPr>
        <dsp:cNvPr id="0" name=""/>
        <dsp:cNvSpPr/>
      </dsp:nvSpPr>
      <dsp:spPr>
        <a:xfrm>
          <a:off x="2296337" y="1520352"/>
          <a:ext cx="1995326" cy="2497000"/>
        </a:xfrm>
        <a:custGeom>
          <a:avLst/>
          <a:gdLst/>
          <a:ahLst/>
          <a:cxnLst/>
          <a:rect l="0" t="0" r="0" b="0"/>
          <a:pathLst>
            <a:path>
              <a:moveTo>
                <a:pt x="1995326" y="0"/>
              </a:moveTo>
              <a:lnTo>
                <a:pt x="1995326" y="2371715"/>
              </a:lnTo>
              <a:lnTo>
                <a:pt x="0" y="2371715"/>
              </a:lnTo>
              <a:lnTo>
                <a:pt x="0" y="24970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74206-03A6-41F6-AC39-ABD78884C0C2}">
      <dsp:nvSpPr>
        <dsp:cNvPr id="0" name=""/>
        <dsp:cNvSpPr/>
      </dsp:nvSpPr>
      <dsp:spPr>
        <a:xfrm>
          <a:off x="725234" y="1520352"/>
          <a:ext cx="3566430" cy="2497000"/>
        </a:xfrm>
        <a:custGeom>
          <a:avLst/>
          <a:gdLst/>
          <a:ahLst/>
          <a:cxnLst/>
          <a:rect l="0" t="0" r="0" b="0"/>
          <a:pathLst>
            <a:path>
              <a:moveTo>
                <a:pt x="3566430" y="0"/>
              </a:moveTo>
              <a:lnTo>
                <a:pt x="3566430" y="2371715"/>
              </a:lnTo>
              <a:lnTo>
                <a:pt x="0" y="2371715"/>
              </a:lnTo>
              <a:lnTo>
                <a:pt x="0" y="249700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A49F-1EE2-4D5C-8518-7834FA43C3D4}">
      <dsp:nvSpPr>
        <dsp:cNvPr id="0" name=""/>
        <dsp:cNvSpPr/>
      </dsp:nvSpPr>
      <dsp:spPr>
        <a:xfrm>
          <a:off x="2806780" y="587237"/>
          <a:ext cx="2969768" cy="933115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專案管理人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(PM)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endParaRPr lang="en-US" altLang="zh-TW" sz="24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總務主任擔任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06780" y="587237"/>
        <a:ext cx="2969768" cy="933115"/>
      </dsp:txXfrm>
    </dsp:sp>
    <dsp:sp modelId="{43D6E953-C565-41B5-9248-B14D35299831}">
      <dsp:nvSpPr>
        <dsp:cNvPr id="0" name=""/>
        <dsp:cNvSpPr/>
      </dsp:nvSpPr>
      <dsp:spPr>
        <a:xfrm>
          <a:off x="1289" y="4017352"/>
          <a:ext cx="1447889" cy="976678"/>
        </a:xfrm>
        <a:prstGeom prst="rect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請購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付款承辦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89" y="4017352"/>
        <a:ext cx="1447889" cy="976678"/>
      </dsp:txXfrm>
    </dsp:sp>
    <dsp:sp modelId="{A20E6527-4C0A-4326-805A-6ECD805C714A}">
      <dsp:nvSpPr>
        <dsp:cNvPr id="0" name=""/>
        <dsp:cNvSpPr/>
      </dsp:nvSpPr>
      <dsp:spPr>
        <a:xfrm>
          <a:off x="1699747" y="4017352"/>
          <a:ext cx="1193181" cy="596590"/>
        </a:xfrm>
        <a:prstGeom prst="rect">
          <a:avLst/>
        </a:prstGeom>
        <a:solidFill>
          <a:srgbClr val="00CCFF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採購單位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99747" y="4017352"/>
        <a:ext cx="1193181" cy="596590"/>
      </dsp:txXfrm>
    </dsp:sp>
    <dsp:sp modelId="{0D8A454D-EBF9-4507-9D32-FDADD4067626}">
      <dsp:nvSpPr>
        <dsp:cNvPr id="0" name=""/>
        <dsp:cNvSpPr/>
      </dsp:nvSpPr>
      <dsp:spPr>
        <a:xfrm>
          <a:off x="3143496" y="4017352"/>
          <a:ext cx="1193181" cy="596590"/>
        </a:xfrm>
        <a:prstGeom prst="rect">
          <a:avLst/>
        </a:prstGeom>
        <a:solidFill>
          <a:srgbClr val="00CCFF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零用金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43496" y="4017352"/>
        <a:ext cx="1193181" cy="596590"/>
      </dsp:txXfrm>
    </dsp:sp>
    <dsp:sp modelId="{8234979A-81E5-4A2E-A757-B5DA4C57188E}">
      <dsp:nvSpPr>
        <dsp:cNvPr id="0" name=""/>
        <dsp:cNvSpPr/>
      </dsp:nvSpPr>
      <dsp:spPr>
        <a:xfrm>
          <a:off x="4587245" y="4017352"/>
          <a:ext cx="1193181" cy="596590"/>
        </a:xfrm>
        <a:prstGeom prst="rect">
          <a:avLst/>
        </a:prstGeom>
        <a:solidFill>
          <a:srgbClr val="00CCFF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財管單位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87245" y="4017352"/>
        <a:ext cx="1193181" cy="596590"/>
      </dsp:txXfrm>
    </dsp:sp>
    <dsp:sp modelId="{84BA8F08-1B8D-45E4-ABEB-E6F620DCFF5E}">
      <dsp:nvSpPr>
        <dsp:cNvPr id="0" name=""/>
        <dsp:cNvSpPr/>
      </dsp:nvSpPr>
      <dsp:spPr>
        <a:xfrm>
          <a:off x="6030994" y="4017352"/>
          <a:ext cx="1193181" cy="596590"/>
        </a:xfrm>
        <a:prstGeom prst="rect">
          <a:avLst/>
        </a:prstGeom>
        <a:solidFill>
          <a:srgbClr val="FFFF99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會計單位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0994" y="4017352"/>
        <a:ext cx="1193181" cy="596590"/>
      </dsp:txXfrm>
    </dsp:sp>
    <dsp:sp modelId="{4C7947A9-6CF1-4A8D-9789-DAE50E125D7F}">
      <dsp:nvSpPr>
        <dsp:cNvPr id="0" name=""/>
        <dsp:cNvSpPr/>
      </dsp:nvSpPr>
      <dsp:spPr>
        <a:xfrm>
          <a:off x="7474744" y="4017352"/>
          <a:ext cx="1193181" cy="596590"/>
        </a:xfrm>
        <a:prstGeom prst="rect">
          <a:avLst/>
        </a:prstGeom>
        <a:solidFill>
          <a:srgbClr val="00CCFF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出納單位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74744" y="4017352"/>
        <a:ext cx="1193181" cy="596590"/>
      </dsp:txXfrm>
    </dsp:sp>
    <dsp:sp modelId="{8739F21F-492C-4B11-910E-C8E0BB935537}">
      <dsp:nvSpPr>
        <dsp:cNvPr id="0" name=""/>
        <dsp:cNvSpPr/>
      </dsp:nvSpPr>
      <dsp:spPr>
        <a:xfrm>
          <a:off x="1592414" y="2138259"/>
          <a:ext cx="2591303" cy="1167539"/>
        </a:xfrm>
        <a:prstGeom prst="rect">
          <a:avLst/>
        </a:prstGeom>
        <a:solidFill>
          <a:srgbClr val="FFCCFF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ts val="228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機關管理者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</a:t>
          </a: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ts val="2280"/>
            </a:lnSpc>
            <a:spcBef>
              <a:spcPct val="0"/>
            </a:spcBef>
            <a:spcAft>
              <a:spcPts val="0"/>
            </a:spcAft>
          </a:pP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名為會計人員、</a:t>
          </a:r>
          <a:endParaRPr lang="en-US" altLang="zh-TW" sz="2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ts val="228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另</a:t>
          </a:r>
          <a:r>
            <a:rPr lang="en-US" altLang="zh-TW" sz="22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2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名資訊人員優先</a:t>
          </a:r>
          <a:endParaRPr lang="zh-TW" altLang="en-US" sz="22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92414" y="2138259"/>
        <a:ext cx="2591303" cy="116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2639" cy="4943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07282" y="0"/>
            <a:ext cx="2912639" cy="4943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A9B413F-C5E4-49AB-9197-8E77142EBF00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57715"/>
            <a:ext cx="2912639" cy="49431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07282" y="9357715"/>
            <a:ext cx="2912639" cy="49431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11FB203-EDF6-4575-816B-5F1BCC0B6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142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2639" cy="49260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07282" y="1"/>
            <a:ext cx="2912639" cy="49260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A93C620-BAAB-4C51-8FDD-A6FE7F380302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2148" y="4679713"/>
            <a:ext cx="5377180" cy="4433411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57714"/>
            <a:ext cx="2912639" cy="49260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07282" y="9357714"/>
            <a:ext cx="2912639" cy="49260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E5C6C06-FC9E-46D5-85B3-8350082F93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595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33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07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1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56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9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9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C06-FC9E-46D5-85B3-8350082F931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35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23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88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5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41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02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29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56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944372"/>
            <a:ext cx="336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944233"/>
            <a:ext cx="336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647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  <p:sldLayoutId id="2147483679" r:id="rId15"/>
    <p:sldLayoutId id="2147483680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3092" y="1259938"/>
            <a:ext cx="8845062" cy="3391991"/>
          </a:xfrm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年度工程執行及管考研習</a:t>
            </a:r>
            <a:r>
              <a:rPr lang="en-US" altLang="zh-TW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分工會議</a:t>
            </a:r>
            <a:r>
              <a:rPr lang="en-US" altLang="zh-TW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電子化核銷作業推動說明</a:t>
            </a:r>
            <a:endParaRPr lang="zh-TW" altLang="zh-TW" sz="4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011115" y="4845360"/>
            <a:ext cx="7069016" cy="742817"/>
          </a:xfrm>
        </p:spPr>
        <p:txBody>
          <a:bodyPr anchor="ctr">
            <a:normAutofit fontScale="85000" lnSpcReduction="20000"/>
          </a:bodyPr>
          <a:lstStyle/>
          <a:p>
            <a:r>
              <a:rPr lang="en-US" altLang="zh-TW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報告單位：教育局秘書室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10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146603" y="1031487"/>
            <a:ext cx="8661397" cy="5826513"/>
            <a:chOff x="6647381" y="2148076"/>
            <a:chExt cx="5544719" cy="3858999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81" y="2148076"/>
              <a:ext cx="4490520" cy="32493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1985984" y="1002406"/>
            <a:ext cx="6770077" cy="3797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內使用系統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同仁皆能熟悉系統操作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/3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各類案件 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表單類型 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付款申請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市府主計處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日北市主會決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1076011078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號函知「臺北市政府各機關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電子請購及電子核銷系統會計相關作業應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注意事項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規定辦理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72" y="5223274"/>
            <a:ext cx="1287097" cy="1287097"/>
          </a:xfrm>
          <a:prstGeom prst="rect">
            <a:avLst/>
          </a:prstGeom>
        </p:spPr>
      </p:pic>
      <p:sp>
        <p:nvSpPr>
          <p:cNvPr id="24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97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606670" y="1415563"/>
            <a:ext cx="7939454" cy="42906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9D9D9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1200"/>
              </a:spcBef>
              <a:buNone/>
            </a:pPr>
            <a:r>
              <a:rPr lang="en-US" altLang="zh-TW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請購單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：含現行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「請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（修修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單」及「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黏貼憑證用紙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表單填具辦理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之案件，其</a:t>
            </a: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及後續</a:t>
            </a: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均以本表單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一單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到底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付款申請單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：僅含現行「黏貼憑證用紙」</a:t>
            </a:r>
            <a:r>
              <a:rPr lang="en-US" altLang="zh-TW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（如鐘點</a:t>
            </a:r>
            <a:r>
              <a:rPr lang="en-US" altLang="zh-TW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講師費）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案件，其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作業以本表單處理。</a:t>
            </a:r>
            <a:endParaRPr lang="en-US" altLang="zh-TW" sz="32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09804" y="214508"/>
            <a:ext cx="6812166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三、學校推動工作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4/11)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07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146603" y="879368"/>
            <a:ext cx="8661397" cy="5826513"/>
            <a:chOff x="6647381" y="2148076"/>
            <a:chExt cx="5544719" cy="3858999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81" y="2148076"/>
              <a:ext cx="4490520" cy="32493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1915645" y="1148427"/>
            <a:ext cx="6770077" cy="35247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內使用系統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同仁皆能熟悉系統操作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各類案件 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流程設定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零用金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財管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04" y="5334892"/>
            <a:ext cx="1108696" cy="110869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231486" y="2613417"/>
            <a:ext cx="6189785" cy="1631216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參考雲端文件</a:t>
            </a:r>
            <a:endParaRPr lang="en-US" altLang="zh-TW" sz="20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 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備忘錄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指定人員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設定表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1090723</a:t>
            </a:r>
            <a:r>
              <a:rPr lang="zh-TW" altLang="en-US" sz="20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」；</a:t>
            </a:r>
            <a:endParaRPr lang="en-US" altLang="zh-TW" sz="20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填寫完整後</a:t>
            </a:r>
            <a:endParaRPr lang="en-US" altLang="zh-TW" sz="20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A.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分享校內相關人員。</a:t>
            </a:r>
            <a:endParaRPr lang="en-US" altLang="zh-TW" sz="20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因應人員異動隨時更新表格內容並轉知同仁。</a:t>
            </a:r>
            <a:endParaRPr lang="zh-TW" altLang="en-US" sz="20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3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13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-53728" y="879368"/>
            <a:ext cx="8661397" cy="5826513"/>
            <a:chOff x="6647381" y="2148076"/>
            <a:chExt cx="5544719" cy="3858999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81" y="2148076"/>
              <a:ext cx="4490520" cy="32493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1793367" y="1034931"/>
            <a:ext cx="6770077" cy="35247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內使用系統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同仁皆能熟悉系統操作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3/3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各類案件 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上傳附件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紙本憑證、財產增加單、驗收文件等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7" y="5325084"/>
            <a:ext cx="1108696" cy="1108696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95837" y="2942587"/>
            <a:ext cx="5760722" cy="1569660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參考雲端文件</a:t>
            </a:r>
            <a:endParaRPr lang="en-US" altLang="zh-TW" sz="24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 </a:t>
            </a:r>
            <a:r>
              <a:rPr lang="zh-TW" altLang="en-US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備忘錄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：上傳附件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1090522</a:t>
            </a:r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」；</a:t>
            </a:r>
            <a:endParaRPr lang="en-US" altLang="zh-TW" sz="24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請</a:t>
            </a:r>
            <a:r>
              <a:rPr lang="zh-TW" altLang="en-US" sz="2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會計人員、採購人員</a:t>
            </a:r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協助檢視</a:t>
            </a:r>
            <a:endParaRPr lang="en-US" altLang="zh-TW" sz="24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並修改為校本需求，周知相關同仁。</a:t>
            </a:r>
            <a:endParaRPr lang="en-US" altLang="zh-TW" sz="20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4106486"/>
            <a:ext cx="49056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</a:rPr>
              <a:t>100%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63492" y="1169375"/>
            <a:ext cx="8661401" cy="5580326"/>
            <a:chOff x="6647379" y="2311129"/>
            <a:chExt cx="5544721" cy="3695946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79" y="2311129"/>
              <a:ext cx="4381058" cy="30853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2124651" y="1063868"/>
            <a:ext cx="6356839" cy="40487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例行性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之學校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統一編號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否正確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水費、電費等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並修正有誤者。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Q.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電子請購核銷系統查不到電子發票？</a:t>
            </a:r>
            <a:endParaRPr lang="en-US" alt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「財政部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電子發票整合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」查詢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://www.einvoice.nat.gov.tw/APCONSUMER/BTC601W/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若有查到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電子發票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資訊，但核銷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系統卻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帶入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 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請報修。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9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4106486"/>
            <a:ext cx="49056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</a:rPr>
              <a:t>100%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15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41932" y="1263700"/>
            <a:ext cx="8661401" cy="5580326"/>
            <a:chOff x="6647379" y="2311129"/>
            <a:chExt cx="5544721" cy="3695946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79" y="2311129"/>
              <a:ext cx="4381058" cy="30853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2000671" y="1182788"/>
            <a:ext cx="6457529" cy="38185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「代徵費」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如：水費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採購案件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水費繳交總金額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電子發票金額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代徵費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行政院主計總處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日主會財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第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1061500004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號書函檢送「經費結報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疑義問答集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校內涉有代徵費用之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案件，請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知單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採購案，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不使用電子發票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除外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6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4"/>
          <p:cNvSpPr/>
          <p:nvPr/>
        </p:nvSpPr>
        <p:spPr>
          <a:xfrm>
            <a:off x="5610050" y="176757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463" name="Google Shape;463;p34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16</a:t>
            </a:fld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body" idx="4294967295"/>
          </p:nvPr>
        </p:nvSpPr>
        <p:spPr>
          <a:xfrm>
            <a:off x="142020" y="154278"/>
            <a:ext cx="4956560" cy="66087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紙本原件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具歸檔管理之必要。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總處因應訂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定「會計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憑證電子化處理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要點」所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需，前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日召開研商政府支出會計憑證電子化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處理共通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性事宜會議時，已就會計檔案涉及檔案法有關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證或行政稽憑之規定作有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檔案點收作業要點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點規定及修正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略以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個人權益或信證稽憑之機關間行文及非屬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之紙本來文，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經改為線上簽核辦畢者，其紙本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原件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仍有歸檔管理之必要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參「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 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紙本保管單相關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資料」資料夾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1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830740" y="262260"/>
            <a:ext cx="4392391" cy="7946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zh-TW" altLang="en-US" sz="3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三、學校推動工作</a:t>
            </a:r>
            <a:r>
              <a:rPr lang="zh-TW" altLang="en-US" sz="3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30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9/11)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126" y="1151792"/>
            <a:ext cx="3818774" cy="559626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52" y="5291816"/>
            <a:ext cx="1265595" cy="12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4106486"/>
            <a:ext cx="49056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</a:rPr>
              <a:t>100%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17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25403" y="1049073"/>
            <a:ext cx="8661397" cy="5808927"/>
            <a:chOff x="6647381" y="2159723"/>
            <a:chExt cx="5544719" cy="3847352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81" y="2159723"/>
              <a:ext cx="4490520" cy="32901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1821917" y="932490"/>
            <a:ext cx="6715131" cy="40813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系統使用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新公文系統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員工愛上網 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電子請購暨核銷系統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同步外部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組織樹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B.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群組維護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、零用金、財管、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、會計、首長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52" y="5599840"/>
            <a:ext cx="1108696" cy="110869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225585" y="5835400"/>
            <a:ext cx="4557067" cy="830997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 雲端文件</a:t>
            </a:r>
            <a:endParaRPr lang="en-US" altLang="zh-TW" sz="24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人員異動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含兼任</a:t>
            </a:r>
            <a:r>
              <a:rPr lang="en-US" altLang="zh-TW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情形處理</a:t>
            </a:r>
            <a:r>
              <a:rPr lang="zh-TW" altLang="en-US" sz="2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85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4106486"/>
            <a:ext cx="49056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</a:rPr>
              <a:t>100%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18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0" y="1049073"/>
            <a:ext cx="8661397" cy="5808927"/>
            <a:chOff x="6647381" y="2159723"/>
            <a:chExt cx="5544719" cy="3847352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81" y="2159723"/>
              <a:ext cx="4490520" cy="34998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1916967" y="1203783"/>
            <a:ext cx="6614903" cy="43002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系統使用問題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發生異常情況：至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「員工愛上網 →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單號、問題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截圖、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留下方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便聯繫時間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zh-TW" altLang="en-US" sz="2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即時性操作疑問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：撥打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8585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8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4106486"/>
            <a:ext cx="49056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</a:rPr>
              <a:t>100%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19</a:t>
            </a:fld>
            <a:endParaRPr/>
          </a:p>
        </p:txBody>
      </p:sp>
      <p:grpSp>
        <p:nvGrpSpPr>
          <p:cNvPr id="2" name="群組 1"/>
          <p:cNvGrpSpPr/>
          <p:nvPr/>
        </p:nvGrpSpPr>
        <p:grpSpPr>
          <a:xfrm>
            <a:off x="146603" y="281353"/>
            <a:ext cx="8661397" cy="5808927"/>
            <a:chOff x="125040" y="202222"/>
            <a:chExt cx="8661397" cy="5808927"/>
          </a:xfrm>
        </p:grpSpPr>
        <p:grpSp>
          <p:nvGrpSpPr>
            <p:cNvPr id="391" name="Google Shape;391;p29"/>
            <p:cNvGrpSpPr/>
            <p:nvPr/>
          </p:nvGrpSpPr>
          <p:grpSpPr>
            <a:xfrm flipH="1">
              <a:off x="125040" y="202222"/>
              <a:ext cx="8661397" cy="5808927"/>
              <a:chOff x="6647381" y="2159723"/>
              <a:chExt cx="5544719" cy="3847352"/>
            </a:xfrm>
          </p:grpSpPr>
          <p:sp>
            <p:nvSpPr>
              <p:cNvPr id="392" name="Google Shape;392;p29"/>
              <p:cNvSpPr/>
              <p:nvPr/>
            </p:nvSpPr>
            <p:spPr>
              <a:xfrm>
                <a:off x="11336338" y="4922838"/>
                <a:ext cx="1398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0769" y="70909"/>
                    </a:moveTo>
                    <a:cubicBezTo>
                      <a:pt x="18461" y="0"/>
                      <a:pt x="18461" y="0"/>
                      <a:pt x="18461" y="0"/>
                    </a:cubicBezTo>
                    <a:cubicBezTo>
                      <a:pt x="13846" y="0"/>
                      <a:pt x="4615" y="0"/>
                      <a:pt x="4615" y="5454"/>
                    </a:cubicBezTo>
                    <a:cubicBezTo>
                      <a:pt x="0" y="10909"/>
                      <a:pt x="0" y="21818"/>
                      <a:pt x="9230" y="21818"/>
                    </a:cubicBezTo>
                    <a:cubicBezTo>
                      <a:pt x="78461" y="76363"/>
                      <a:pt x="78461" y="76363"/>
                      <a:pt x="78461" y="76363"/>
                    </a:cubicBezTo>
                    <a:cubicBezTo>
                      <a:pt x="9230" y="92727"/>
                      <a:pt x="9230" y="92727"/>
                      <a:pt x="9230" y="92727"/>
                    </a:cubicBezTo>
                    <a:cubicBezTo>
                      <a:pt x="4615" y="98181"/>
                      <a:pt x="0" y="103636"/>
                      <a:pt x="0" y="109090"/>
                    </a:cubicBezTo>
                    <a:cubicBezTo>
                      <a:pt x="4615" y="114545"/>
                      <a:pt x="9230" y="120000"/>
                      <a:pt x="13846" y="120000"/>
                    </a:cubicBezTo>
                    <a:cubicBezTo>
                      <a:pt x="13846" y="120000"/>
                      <a:pt x="13846" y="120000"/>
                      <a:pt x="13846" y="120000"/>
                    </a:cubicBezTo>
                    <a:cubicBezTo>
                      <a:pt x="110769" y="92727"/>
                      <a:pt x="110769" y="92727"/>
                      <a:pt x="110769" y="92727"/>
                    </a:cubicBezTo>
                    <a:cubicBezTo>
                      <a:pt x="115384" y="92727"/>
                      <a:pt x="115384" y="87272"/>
                      <a:pt x="115384" y="81818"/>
                    </a:cubicBezTo>
                    <a:cubicBezTo>
                      <a:pt x="120000" y="76363"/>
                      <a:pt x="115384" y="76363"/>
                      <a:pt x="110769" y="7090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1137900" y="4498975"/>
                <a:ext cx="1054200" cy="15081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5228" y="70889"/>
                    </a:moveTo>
                    <a:cubicBezTo>
                      <a:pt x="14619" y="71316"/>
                      <a:pt x="14619" y="71316"/>
                      <a:pt x="14619" y="71743"/>
                    </a:cubicBezTo>
                    <a:cubicBezTo>
                      <a:pt x="14619" y="72170"/>
                      <a:pt x="15837" y="82846"/>
                      <a:pt x="42030" y="83274"/>
                    </a:cubicBezTo>
                    <a:cubicBezTo>
                      <a:pt x="42030" y="94804"/>
                      <a:pt x="42030" y="94804"/>
                      <a:pt x="42030" y="94804"/>
                    </a:cubicBezTo>
                    <a:cubicBezTo>
                      <a:pt x="20101" y="120000"/>
                      <a:pt x="20101" y="120000"/>
                      <a:pt x="20101" y="120000"/>
                    </a:cubicBezTo>
                    <a:cubicBezTo>
                      <a:pt x="23147" y="120000"/>
                      <a:pt x="23147" y="120000"/>
                      <a:pt x="23147" y="120000"/>
                    </a:cubicBezTo>
                    <a:cubicBezTo>
                      <a:pt x="44467" y="95658"/>
                      <a:pt x="44467" y="95658"/>
                      <a:pt x="44467" y="95658"/>
                    </a:cubicBezTo>
                    <a:cubicBezTo>
                      <a:pt x="44467" y="95231"/>
                      <a:pt x="44467" y="95231"/>
                      <a:pt x="44467" y="94804"/>
                    </a:cubicBezTo>
                    <a:cubicBezTo>
                      <a:pt x="44467" y="82419"/>
                      <a:pt x="44467" y="82419"/>
                      <a:pt x="44467" y="82419"/>
                    </a:cubicBezTo>
                    <a:cubicBezTo>
                      <a:pt x="44467" y="81565"/>
                      <a:pt x="43857" y="81138"/>
                      <a:pt x="43248" y="81138"/>
                    </a:cubicBezTo>
                    <a:cubicBezTo>
                      <a:pt x="21928" y="81138"/>
                      <a:pt x="18274" y="74306"/>
                      <a:pt x="17664" y="72170"/>
                    </a:cubicBezTo>
                    <a:cubicBezTo>
                      <a:pt x="33502" y="64483"/>
                      <a:pt x="33502" y="64483"/>
                      <a:pt x="33502" y="64483"/>
                    </a:cubicBezTo>
                    <a:cubicBezTo>
                      <a:pt x="34111" y="64056"/>
                      <a:pt x="34111" y="63629"/>
                      <a:pt x="34111" y="63202"/>
                    </a:cubicBezTo>
                    <a:cubicBezTo>
                      <a:pt x="34111" y="63202"/>
                      <a:pt x="33502" y="62775"/>
                      <a:pt x="33502" y="62775"/>
                    </a:cubicBezTo>
                    <a:cubicBezTo>
                      <a:pt x="10964" y="57651"/>
                      <a:pt x="10964" y="57651"/>
                      <a:pt x="10964" y="57651"/>
                    </a:cubicBezTo>
                    <a:cubicBezTo>
                      <a:pt x="13401" y="52526"/>
                      <a:pt x="13401" y="52526"/>
                      <a:pt x="13401" y="52526"/>
                    </a:cubicBezTo>
                    <a:cubicBezTo>
                      <a:pt x="13401" y="52099"/>
                      <a:pt x="13401" y="51672"/>
                      <a:pt x="12791" y="51245"/>
                    </a:cubicBezTo>
                    <a:cubicBezTo>
                      <a:pt x="3654" y="47829"/>
                      <a:pt x="3654" y="47829"/>
                      <a:pt x="3654" y="47829"/>
                    </a:cubicBezTo>
                    <a:cubicBezTo>
                      <a:pt x="14619" y="36725"/>
                      <a:pt x="14619" y="36725"/>
                      <a:pt x="14619" y="36725"/>
                    </a:cubicBezTo>
                    <a:cubicBezTo>
                      <a:pt x="15228" y="36725"/>
                      <a:pt x="15228" y="36298"/>
                      <a:pt x="15228" y="36298"/>
                    </a:cubicBezTo>
                    <a:cubicBezTo>
                      <a:pt x="15228" y="21352"/>
                      <a:pt x="19492" y="17081"/>
                      <a:pt x="19492" y="17081"/>
                    </a:cubicBezTo>
                    <a:cubicBezTo>
                      <a:pt x="20101" y="17081"/>
                      <a:pt x="20101" y="16654"/>
                      <a:pt x="19492" y="16227"/>
                    </a:cubicBezTo>
                    <a:cubicBezTo>
                      <a:pt x="19492" y="15800"/>
                      <a:pt x="18883" y="15800"/>
                      <a:pt x="18274" y="15800"/>
                    </a:cubicBezTo>
                    <a:cubicBezTo>
                      <a:pt x="18274" y="15800"/>
                      <a:pt x="18274" y="15800"/>
                      <a:pt x="18274" y="15800"/>
                    </a:cubicBezTo>
                    <a:cubicBezTo>
                      <a:pt x="14619" y="15800"/>
                      <a:pt x="12182" y="16654"/>
                      <a:pt x="10355" y="17508"/>
                    </a:cubicBezTo>
                    <a:cubicBezTo>
                      <a:pt x="12182" y="14092"/>
                      <a:pt x="15228" y="11103"/>
                      <a:pt x="19492" y="8540"/>
                    </a:cubicBezTo>
                    <a:cubicBezTo>
                      <a:pt x="24974" y="5551"/>
                      <a:pt x="35939" y="2135"/>
                      <a:pt x="55431" y="4270"/>
                    </a:cubicBezTo>
                    <a:cubicBezTo>
                      <a:pt x="101116" y="9822"/>
                      <a:pt x="103553" y="35871"/>
                      <a:pt x="103553" y="36298"/>
                    </a:cubicBezTo>
                    <a:cubicBezTo>
                      <a:pt x="103553" y="36298"/>
                      <a:pt x="103553" y="36298"/>
                      <a:pt x="103553" y="36725"/>
                    </a:cubicBezTo>
                    <a:cubicBezTo>
                      <a:pt x="103553" y="38007"/>
                      <a:pt x="104162" y="52526"/>
                      <a:pt x="104162" y="62348"/>
                    </a:cubicBezTo>
                    <a:cubicBezTo>
                      <a:pt x="103553" y="62775"/>
                      <a:pt x="102944" y="71316"/>
                      <a:pt x="109035" y="75587"/>
                    </a:cubicBezTo>
                    <a:cubicBezTo>
                      <a:pt x="109644" y="76441"/>
                      <a:pt x="110862" y="76868"/>
                      <a:pt x="112081" y="77295"/>
                    </a:cubicBezTo>
                    <a:cubicBezTo>
                      <a:pt x="105380" y="78149"/>
                      <a:pt x="94416" y="79003"/>
                      <a:pt x="87106" y="77722"/>
                    </a:cubicBezTo>
                    <a:cubicBezTo>
                      <a:pt x="86497" y="77722"/>
                      <a:pt x="85888" y="77722"/>
                      <a:pt x="85888" y="78149"/>
                    </a:cubicBezTo>
                    <a:cubicBezTo>
                      <a:pt x="85279" y="78149"/>
                      <a:pt x="85279" y="78576"/>
                      <a:pt x="85279" y="78576"/>
                    </a:cubicBezTo>
                    <a:cubicBezTo>
                      <a:pt x="85279" y="87117"/>
                      <a:pt x="85279" y="87117"/>
                      <a:pt x="85279" y="87117"/>
                    </a:cubicBezTo>
                    <a:cubicBezTo>
                      <a:pt x="85279" y="87544"/>
                      <a:pt x="85279" y="87971"/>
                      <a:pt x="85888" y="87971"/>
                    </a:cubicBezTo>
                    <a:cubicBezTo>
                      <a:pt x="90761" y="91387"/>
                      <a:pt x="90761" y="91387"/>
                      <a:pt x="90761" y="91387"/>
                    </a:cubicBezTo>
                    <a:cubicBezTo>
                      <a:pt x="101725" y="99074"/>
                      <a:pt x="107817" y="109323"/>
                      <a:pt x="108426" y="120000"/>
                    </a:cubicBezTo>
                    <a:cubicBezTo>
                      <a:pt x="111472" y="120000"/>
                      <a:pt x="111472" y="120000"/>
                      <a:pt x="111472" y="120000"/>
                    </a:cubicBezTo>
                    <a:cubicBezTo>
                      <a:pt x="110862" y="108896"/>
                      <a:pt x="104162" y="98220"/>
                      <a:pt x="92588" y="90106"/>
                    </a:cubicBezTo>
                    <a:cubicBezTo>
                      <a:pt x="88324" y="86690"/>
                      <a:pt x="88324" y="86690"/>
                      <a:pt x="88324" y="86690"/>
                    </a:cubicBezTo>
                    <a:cubicBezTo>
                      <a:pt x="88324" y="79857"/>
                      <a:pt x="88324" y="79857"/>
                      <a:pt x="88324" y="79857"/>
                    </a:cubicBezTo>
                    <a:cubicBezTo>
                      <a:pt x="100507" y="81565"/>
                      <a:pt x="118172" y="78576"/>
                      <a:pt x="118781" y="78576"/>
                    </a:cubicBezTo>
                    <a:cubicBezTo>
                      <a:pt x="120000" y="78576"/>
                      <a:pt x="120000" y="78149"/>
                      <a:pt x="120000" y="77295"/>
                    </a:cubicBezTo>
                    <a:cubicBezTo>
                      <a:pt x="120000" y="76868"/>
                      <a:pt x="119390" y="76441"/>
                      <a:pt x="118781" y="76441"/>
                    </a:cubicBezTo>
                    <a:cubicBezTo>
                      <a:pt x="115736" y="76441"/>
                      <a:pt x="113299" y="76014"/>
                      <a:pt x="110862" y="74306"/>
                    </a:cubicBezTo>
                    <a:cubicBezTo>
                      <a:pt x="105989" y="70462"/>
                      <a:pt x="106598" y="62348"/>
                      <a:pt x="106598" y="62348"/>
                    </a:cubicBezTo>
                    <a:cubicBezTo>
                      <a:pt x="106598" y="62348"/>
                      <a:pt x="106598" y="62348"/>
                      <a:pt x="106598" y="62348"/>
                    </a:cubicBezTo>
                    <a:cubicBezTo>
                      <a:pt x="106598" y="62348"/>
                      <a:pt x="106598" y="55943"/>
                      <a:pt x="106598" y="49110"/>
                    </a:cubicBezTo>
                    <a:cubicBezTo>
                      <a:pt x="106598" y="46120"/>
                      <a:pt x="106598" y="42704"/>
                      <a:pt x="106598" y="40569"/>
                    </a:cubicBezTo>
                    <a:cubicBezTo>
                      <a:pt x="106598" y="38434"/>
                      <a:pt x="106598" y="37153"/>
                      <a:pt x="106598" y="36298"/>
                    </a:cubicBezTo>
                    <a:cubicBezTo>
                      <a:pt x="106598" y="36298"/>
                      <a:pt x="106598" y="36298"/>
                      <a:pt x="106598" y="36298"/>
                    </a:cubicBezTo>
                    <a:cubicBezTo>
                      <a:pt x="106598" y="35444"/>
                      <a:pt x="105380" y="28185"/>
                      <a:pt x="98680" y="20925"/>
                    </a:cubicBezTo>
                    <a:cubicBezTo>
                      <a:pt x="92588" y="14092"/>
                      <a:pt x="80406" y="5124"/>
                      <a:pt x="56040" y="2562"/>
                    </a:cubicBezTo>
                    <a:cubicBezTo>
                      <a:pt x="35329" y="0"/>
                      <a:pt x="23756" y="3416"/>
                      <a:pt x="17664" y="7259"/>
                    </a:cubicBezTo>
                    <a:cubicBezTo>
                      <a:pt x="10964" y="10676"/>
                      <a:pt x="7309" y="15373"/>
                      <a:pt x="6700" y="20498"/>
                    </a:cubicBezTo>
                    <a:cubicBezTo>
                      <a:pt x="6700" y="21352"/>
                      <a:pt x="7309" y="21779"/>
                      <a:pt x="7918" y="21779"/>
                    </a:cubicBezTo>
                    <a:cubicBezTo>
                      <a:pt x="8527" y="21779"/>
                      <a:pt x="9137" y="21779"/>
                      <a:pt x="9137" y="21352"/>
                    </a:cubicBezTo>
                    <a:cubicBezTo>
                      <a:pt x="9137" y="21352"/>
                      <a:pt x="11573" y="18790"/>
                      <a:pt x="15837" y="17935"/>
                    </a:cubicBezTo>
                    <a:cubicBezTo>
                      <a:pt x="14619" y="20498"/>
                      <a:pt x="12182" y="25622"/>
                      <a:pt x="12182" y="35871"/>
                    </a:cubicBezTo>
                    <a:cubicBezTo>
                      <a:pt x="609" y="47402"/>
                      <a:pt x="609" y="47402"/>
                      <a:pt x="609" y="47402"/>
                    </a:cubicBezTo>
                    <a:cubicBezTo>
                      <a:pt x="0" y="47829"/>
                      <a:pt x="0" y="47829"/>
                      <a:pt x="0" y="48256"/>
                    </a:cubicBezTo>
                    <a:cubicBezTo>
                      <a:pt x="609" y="48683"/>
                      <a:pt x="609" y="48683"/>
                      <a:pt x="1218" y="49110"/>
                    </a:cubicBezTo>
                    <a:cubicBezTo>
                      <a:pt x="10355" y="52526"/>
                      <a:pt x="10355" y="52526"/>
                      <a:pt x="10355" y="52526"/>
                    </a:cubicBezTo>
                    <a:cubicBezTo>
                      <a:pt x="7309" y="58078"/>
                      <a:pt x="7309" y="58078"/>
                      <a:pt x="7309" y="58078"/>
                    </a:cubicBezTo>
                    <a:cubicBezTo>
                      <a:pt x="7309" y="58078"/>
                      <a:pt x="7309" y="58505"/>
                      <a:pt x="7918" y="58932"/>
                    </a:cubicBezTo>
                    <a:cubicBezTo>
                      <a:pt x="7918" y="58932"/>
                      <a:pt x="7918" y="59359"/>
                      <a:pt x="8527" y="59359"/>
                    </a:cubicBezTo>
                    <a:cubicBezTo>
                      <a:pt x="29847" y="64056"/>
                      <a:pt x="29847" y="64056"/>
                      <a:pt x="29847" y="64056"/>
                    </a:cubicBezTo>
                    <a:lnTo>
                      <a:pt x="15228" y="7088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6647381" y="2159723"/>
                <a:ext cx="4490520" cy="329016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301" y="0"/>
                    </a:moveTo>
                    <a:cubicBezTo>
                      <a:pt x="1698" y="0"/>
                      <a:pt x="1698" y="0"/>
                      <a:pt x="1698" y="0"/>
                    </a:cubicBezTo>
                    <a:cubicBezTo>
                      <a:pt x="566" y="0"/>
                      <a:pt x="0" y="600"/>
                      <a:pt x="0" y="1800"/>
                    </a:cubicBezTo>
                    <a:cubicBezTo>
                      <a:pt x="0" y="97200"/>
                      <a:pt x="0" y="97200"/>
                      <a:pt x="0" y="97200"/>
                    </a:cubicBezTo>
                    <a:cubicBezTo>
                      <a:pt x="0" y="97800"/>
                      <a:pt x="566" y="98400"/>
                      <a:pt x="1698" y="98400"/>
                    </a:cubicBezTo>
                    <a:cubicBezTo>
                      <a:pt x="78113" y="98400"/>
                      <a:pt x="78113" y="98400"/>
                      <a:pt x="78113" y="98400"/>
                    </a:cubicBezTo>
                    <a:cubicBezTo>
                      <a:pt x="107547" y="120000"/>
                      <a:pt x="107547" y="120000"/>
                      <a:pt x="107547" y="120000"/>
                    </a:cubicBezTo>
                    <a:cubicBezTo>
                      <a:pt x="108113" y="120000"/>
                      <a:pt x="108113" y="120000"/>
                      <a:pt x="108679" y="120000"/>
                    </a:cubicBezTo>
                    <a:cubicBezTo>
                      <a:pt x="108679" y="120000"/>
                      <a:pt x="109245" y="120000"/>
                      <a:pt x="109245" y="120000"/>
                    </a:cubicBezTo>
                    <a:cubicBezTo>
                      <a:pt x="109811" y="119400"/>
                      <a:pt x="109811" y="118800"/>
                      <a:pt x="109811" y="118200"/>
                    </a:cubicBezTo>
                    <a:cubicBezTo>
                      <a:pt x="100754" y="98400"/>
                      <a:pt x="100754" y="98400"/>
                      <a:pt x="100754" y="98400"/>
                    </a:cubicBezTo>
                    <a:cubicBezTo>
                      <a:pt x="118301" y="98400"/>
                      <a:pt x="118301" y="98400"/>
                      <a:pt x="118301" y="98400"/>
                    </a:cubicBezTo>
                    <a:cubicBezTo>
                      <a:pt x="119433" y="98400"/>
                      <a:pt x="120000" y="97800"/>
                      <a:pt x="120000" y="97200"/>
                    </a:cubicBezTo>
                    <a:cubicBezTo>
                      <a:pt x="120000" y="1800"/>
                      <a:pt x="120000" y="1800"/>
                      <a:pt x="120000" y="1800"/>
                    </a:cubicBezTo>
                    <a:cubicBezTo>
                      <a:pt x="120000" y="600"/>
                      <a:pt x="119433" y="0"/>
                      <a:pt x="118301" y="0"/>
                    </a:cubicBezTo>
                    <a:close/>
                    <a:moveTo>
                      <a:pt x="117169" y="96000"/>
                    </a:moveTo>
                    <a:cubicBezTo>
                      <a:pt x="99056" y="96000"/>
                      <a:pt x="99056" y="96000"/>
                      <a:pt x="99056" y="96000"/>
                    </a:cubicBezTo>
                    <a:cubicBezTo>
                      <a:pt x="98490" y="96000"/>
                      <a:pt x="97924" y="96000"/>
                      <a:pt x="97924" y="96600"/>
                    </a:cubicBezTo>
                    <a:cubicBezTo>
                      <a:pt x="97358" y="96600"/>
                      <a:pt x="97358" y="97200"/>
                      <a:pt x="97358" y="97800"/>
                    </a:cubicBezTo>
                    <a:cubicBezTo>
                      <a:pt x="105283" y="114600"/>
                      <a:pt x="105283" y="114600"/>
                      <a:pt x="105283" y="114600"/>
                    </a:cubicBezTo>
                    <a:cubicBezTo>
                      <a:pt x="79245" y="96000"/>
                      <a:pt x="79245" y="96000"/>
                      <a:pt x="79245" y="96000"/>
                    </a:cubicBezTo>
                    <a:cubicBezTo>
                      <a:pt x="79245" y="96000"/>
                      <a:pt x="78679" y="96000"/>
                      <a:pt x="78679" y="96000"/>
                    </a:cubicBezTo>
                    <a:cubicBezTo>
                      <a:pt x="2830" y="96000"/>
                      <a:pt x="2830" y="96000"/>
                      <a:pt x="2830" y="96000"/>
                    </a:cubicBezTo>
                    <a:cubicBezTo>
                      <a:pt x="2830" y="3000"/>
                      <a:pt x="2830" y="3000"/>
                      <a:pt x="2830" y="3000"/>
                    </a:cubicBezTo>
                    <a:cubicBezTo>
                      <a:pt x="117169" y="3000"/>
                      <a:pt x="117169" y="3000"/>
                      <a:pt x="117169" y="3000"/>
                    </a:cubicBezTo>
                    <a:lnTo>
                      <a:pt x="117169" y="960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Google Shape;385;p29"/>
            <p:cNvSpPr txBox="1">
              <a:spLocks/>
            </p:cNvSpPr>
            <p:nvPr/>
          </p:nvSpPr>
          <p:spPr>
            <a:xfrm>
              <a:off x="1971669" y="211014"/>
              <a:ext cx="6715131" cy="3895472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600"/>
                </a:spcBef>
                <a:buNone/>
              </a:pPr>
              <a:r>
                <a:rPr lang="zh-TW" altLang="en-US" sz="36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zh-TW" altLang="en-US" sz="36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36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系統流程說明</a:t>
              </a:r>
              <a:endParaRPr lang="en-US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buNone/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「請購單」</a:t>
              </a:r>
              <a:r>
                <a:rPr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-1/2</a:t>
              </a:r>
              <a:endPara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buNone/>
              </a:pP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r>
                <a:rPr lang="en-US" altLang="zh-TW" sz="2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請購階段</a:t>
              </a:r>
              <a:endPara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buNone/>
              </a:pP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2566151" y="2584977"/>
              <a:ext cx="5857878" cy="1294764"/>
              <a:chOff x="0" y="0"/>
              <a:chExt cx="4668900" cy="129539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9518"/>
                <a:ext cx="914400" cy="1276346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2800" b="1" kern="10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請購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76357" y="0"/>
                <a:ext cx="914400" cy="1276346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2800" b="1" kern="10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採購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05082" y="19046"/>
                <a:ext cx="914400" cy="1276346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2800" b="1" kern="10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會計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754500" y="19046"/>
                <a:ext cx="914400" cy="1276346"/>
              </a:xfrm>
              <a:prstGeom prst="rect">
                <a:avLst/>
              </a:prstGeom>
              <a:solidFill>
                <a:schemeClr val="bg1"/>
              </a:solidFill>
              <a:ln w="28575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algn="ctr">
                  <a:lnSpc>
                    <a:spcPts val="3000"/>
                  </a:lnSpc>
                  <a:spcAft>
                    <a:spcPts val="0"/>
                  </a:spcAft>
                </a:pPr>
                <a:r>
                  <a:rPr lang="zh-TW" sz="2800" b="1" kern="10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首長決行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向右箭號 6"/>
              <p:cNvSpPr/>
              <p:nvPr/>
            </p:nvSpPr>
            <p:spPr>
              <a:xfrm>
                <a:off x="971550" y="514350"/>
                <a:ext cx="247646" cy="276221"/>
              </a:xfrm>
              <a:custGeom>
                <a:avLst>
                  <a:gd name="f0" fmla="val 1080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5B9BD5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8" name="向右箭號 8"/>
              <p:cNvSpPr/>
              <p:nvPr/>
            </p:nvSpPr>
            <p:spPr>
              <a:xfrm>
                <a:off x="2219332" y="514350"/>
                <a:ext cx="247646" cy="276221"/>
              </a:xfrm>
              <a:custGeom>
                <a:avLst>
                  <a:gd name="f0" fmla="val 1080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5B9BD5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19" name="向右箭號 9"/>
              <p:cNvSpPr/>
              <p:nvPr/>
            </p:nvSpPr>
            <p:spPr>
              <a:xfrm>
                <a:off x="3476632" y="514350"/>
                <a:ext cx="247646" cy="276221"/>
              </a:xfrm>
              <a:custGeom>
                <a:avLst>
                  <a:gd name="f0" fmla="val 1080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5B9BD5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98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45073" y="1072573"/>
            <a:ext cx="4107161" cy="111396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教育發展基金會計資訊系統</a:t>
            </a:r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(AIS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000" dirty="0">
              <a:solidFill>
                <a:srgbClr val="B2B2B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22831" r="5202" b="9901"/>
          <a:stretch/>
        </p:blipFill>
        <p:spPr>
          <a:xfrm>
            <a:off x="245073" y="2531415"/>
            <a:ext cx="4385744" cy="2741089"/>
          </a:xfrm>
          <a:prstGeom prst="rect">
            <a:avLst/>
          </a:prstGeom>
        </p:spPr>
      </p:pic>
      <p:sp>
        <p:nvSpPr>
          <p:cNvPr id="27" name="向下箭號 26"/>
          <p:cNvSpPr/>
          <p:nvPr/>
        </p:nvSpPr>
        <p:spPr>
          <a:xfrm>
            <a:off x="2138155" y="2152261"/>
            <a:ext cx="219807" cy="31652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6734238" y="1818155"/>
            <a:ext cx="219807" cy="23045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4915423" y="1134209"/>
            <a:ext cx="3744999" cy="7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核銷作業</a:t>
            </a:r>
            <a:endParaRPr lang="zh-TW" altLang="zh-TW" sz="3000" dirty="0">
              <a:solidFill>
                <a:srgbClr val="B2B2B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7039" y="5099537"/>
            <a:ext cx="1063870" cy="404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647" y="2131880"/>
            <a:ext cx="2736500" cy="35401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0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20</a:t>
            </a:fld>
            <a:endParaRPr/>
          </a:p>
        </p:txBody>
      </p:sp>
      <p:sp>
        <p:nvSpPr>
          <p:cNvPr id="22" name="Google Shape;385;p29"/>
          <p:cNvSpPr txBox="1">
            <a:spLocks/>
          </p:cNvSpPr>
          <p:nvPr/>
        </p:nvSpPr>
        <p:spPr>
          <a:xfrm>
            <a:off x="439615" y="175495"/>
            <a:ext cx="8368385" cy="38954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、系統流程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請購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-2/2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11209" y="2236239"/>
            <a:ext cx="8264453" cy="4094222"/>
            <a:chOff x="351141" y="2517593"/>
            <a:chExt cx="8264453" cy="4094222"/>
          </a:xfrm>
        </p:grpSpPr>
        <p:grpSp>
          <p:nvGrpSpPr>
            <p:cNvPr id="4" name="群組 3"/>
            <p:cNvGrpSpPr/>
            <p:nvPr/>
          </p:nvGrpSpPr>
          <p:grpSpPr>
            <a:xfrm>
              <a:off x="351141" y="2517593"/>
              <a:ext cx="8260100" cy="2884251"/>
              <a:chOff x="230749" y="2360274"/>
              <a:chExt cx="8260100" cy="2884251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230749" y="2703927"/>
                <a:ext cx="6390612" cy="2228850"/>
                <a:chOff x="635" y="76200"/>
                <a:chExt cx="6390612" cy="222885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1028700" y="76200"/>
                  <a:ext cx="542925" cy="1000125"/>
                </a:xfrm>
                <a:prstGeom prst="rect">
                  <a:avLst/>
                </a:prstGeom>
                <a:solidFill>
                  <a:schemeClr val="accent2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 dirty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採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 dirty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購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2527475" y="485775"/>
                  <a:ext cx="647700" cy="1428750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dash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4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零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4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用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4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金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655562" y="526060"/>
                  <a:ext cx="619125" cy="1400175"/>
                </a:xfrm>
                <a:prstGeom prst="rect">
                  <a:avLst/>
                </a:prstGeom>
                <a:solidFill>
                  <a:schemeClr val="accent2"/>
                </a:solidFill>
                <a:ln w="38100" cap="flat">
                  <a:solidFill>
                    <a:srgbClr val="41719C"/>
                  </a:solidFill>
                  <a:prstDash val="sysDash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 dirty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財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 dirty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管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向右箭號 16"/>
                <p:cNvSpPr/>
                <p:nvPr/>
              </p:nvSpPr>
              <p:spPr>
                <a:xfrm>
                  <a:off x="1676400" y="695325"/>
                  <a:ext cx="775239" cy="1000125"/>
                </a:xfrm>
                <a:custGeom>
                  <a:avLst>
                    <a:gd name="f0" fmla="val 11904"/>
                    <a:gd name="f1" fmla="val 3691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4" name="向右箭號 17"/>
                <p:cNvSpPr/>
                <p:nvPr/>
              </p:nvSpPr>
              <p:spPr>
                <a:xfrm>
                  <a:off x="3248137" y="990600"/>
                  <a:ext cx="307340" cy="275590"/>
                </a:xfrm>
                <a:custGeom>
                  <a:avLst>
                    <a:gd name="f0" fmla="val 1190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635" y="95250"/>
                  <a:ext cx="580390" cy="971550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請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購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向右箭號 16"/>
                <p:cNvSpPr/>
                <p:nvPr/>
              </p:nvSpPr>
              <p:spPr>
                <a:xfrm>
                  <a:off x="666750" y="447675"/>
                  <a:ext cx="307668" cy="276161"/>
                </a:xfrm>
                <a:custGeom>
                  <a:avLst>
                    <a:gd name="f0" fmla="val 1190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7" name="向右箭號 17"/>
                <p:cNvSpPr/>
                <p:nvPr/>
              </p:nvSpPr>
              <p:spPr>
                <a:xfrm>
                  <a:off x="4348019" y="952500"/>
                  <a:ext cx="307668" cy="276161"/>
                </a:xfrm>
                <a:custGeom>
                  <a:avLst>
                    <a:gd name="f0" fmla="val 1190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1009650" y="1276350"/>
                  <a:ext cx="580390" cy="1000125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請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購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635" y="1304925"/>
                  <a:ext cx="542925" cy="1000125"/>
                </a:xfrm>
                <a:prstGeom prst="rect">
                  <a:avLst/>
                </a:prstGeom>
                <a:solidFill>
                  <a:schemeClr val="accent2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 dirty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採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 dirty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購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向右箭號 16"/>
                <p:cNvSpPr/>
                <p:nvPr/>
              </p:nvSpPr>
              <p:spPr>
                <a:xfrm>
                  <a:off x="619125" y="1657350"/>
                  <a:ext cx="307668" cy="276161"/>
                </a:xfrm>
                <a:custGeom>
                  <a:avLst>
                    <a:gd name="f0" fmla="val 1190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4710040" y="533400"/>
                  <a:ext cx="590550" cy="1447800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會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計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5734022" y="533400"/>
                  <a:ext cx="657225" cy="1457325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2200"/>
                    </a:lnSpc>
                    <a:spcAft>
                      <a:spcPts val="0"/>
                    </a:spcAft>
                  </a:pPr>
                  <a:r>
                    <a:rPr lang="zh-TW" sz="20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首長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2200"/>
                    </a:lnSpc>
                    <a:spcAft>
                      <a:spcPts val="0"/>
                    </a:spcAft>
                  </a:pPr>
                  <a:r>
                    <a:rPr lang="zh-TW" sz="20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決行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向右箭號 9"/>
                <p:cNvSpPr/>
                <p:nvPr/>
              </p:nvSpPr>
              <p:spPr>
                <a:xfrm>
                  <a:off x="5361059" y="962076"/>
                  <a:ext cx="310711" cy="276087"/>
                </a:xfrm>
                <a:custGeom>
                  <a:avLst>
                    <a:gd name="f0" fmla="val 10800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" name="群組 2"/>
              <p:cNvGrpSpPr/>
              <p:nvPr/>
            </p:nvGrpSpPr>
            <p:grpSpPr>
              <a:xfrm>
                <a:off x="6660984" y="2360274"/>
                <a:ext cx="1829865" cy="2884251"/>
                <a:chOff x="6660984" y="2360274"/>
                <a:chExt cx="1829865" cy="2884251"/>
              </a:xfrm>
            </p:grpSpPr>
            <p:sp>
              <p:nvSpPr>
                <p:cNvPr id="44" name="向右箭號 17"/>
                <p:cNvSpPr/>
                <p:nvPr/>
              </p:nvSpPr>
              <p:spPr>
                <a:xfrm rot="20243482">
                  <a:off x="6672064" y="3340578"/>
                  <a:ext cx="307340" cy="275590"/>
                </a:xfrm>
                <a:custGeom>
                  <a:avLst>
                    <a:gd name="f0" fmla="val 1190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7054793" y="2360274"/>
                  <a:ext cx="619125" cy="1390650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出納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6987704" y="3863400"/>
                  <a:ext cx="647700" cy="1381125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4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零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4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用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4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金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向右箭號 17"/>
                <p:cNvSpPr/>
                <p:nvPr/>
              </p:nvSpPr>
              <p:spPr>
                <a:xfrm rot="2276409">
                  <a:off x="6660984" y="4075090"/>
                  <a:ext cx="307340" cy="275590"/>
                </a:xfrm>
                <a:custGeom>
                  <a:avLst>
                    <a:gd name="f0" fmla="val 1190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7900299" y="3027024"/>
                  <a:ext cx="590550" cy="1447800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會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200"/>
                    </a:lnSpc>
                    <a:spcAft>
                      <a:spcPts val="0"/>
                    </a:spcAft>
                  </a:pPr>
                  <a:r>
                    <a:rPr lang="zh-TW" sz="2800" b="1" kern="10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計</a:t>
                  </a:r>
                  <a:endParaRPr lang="zh-TW" sz="12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9" name="向右箭號 17"/>
            <p:cNvSpPr/>
            <p:nvPr/>
          </p:nvSpPr>
          <p:spPr>
            <a:xfrm rot="5400000">
              <a:off x="7761352" y="5128100"/>
              <a:ext cx="1109227" cy="275590"/>
            </a:xfrm>
            <a:custGeom>
              <a:avLst>
                <a:gd name="f0" fmla="val 16576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41719C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5903668" y="6056498"/>
              <a:ext cx="1581079" cy="447004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algn="ctr">
                <a:lnSpc>
                  <a:spcPts val="3200"/>
                </a:lnSpc>
                <a:spcAft>
                  <a:spcPts val="0"/>
                </a:spcAft>
              </a:pPr>
              <a:r>
                <a:rPr lang="zh-TW" sz="2800" b="1" kern="100"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出納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958369" y="5920133"/>
              <a:ext cx="657225" cy="691682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zh-TW" sz="2000" b="1" kern="100" dirty="0" smtClean="0"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首長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向右箭號 9"/>
            <p:cNvSpPr/>
            <p:nvPr/>
          </p:nvSpPr>
          <p:spPr>
            <a:xfrm rot="10800000">
              <a:off x="7566202" y="6127930"/>
              <a:ext cx="310711" cy="276087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41719C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70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21</a:t>
            </a:fld>
            <a:endParaRPr/>
          </a:p>
        </p:txBody>
      </p:sp>
      <p:sp>
        <p:nvSpPr>
          <p:cNvPr id="22" name="Google Shape;385;p29"/>
          <p:cNvSpPr txBox="1">
            <a:spLocks/>
          </p:cNvSpPr>
          <p:nvPr/>
        </p:nvSpPr>
        <p:spPr>
          <a:xfrm>
            <a:off x="706816" y="77101"/>
            <a:ext cx="8358053" cy="38954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「付款申請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僅有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核銷階段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雲端文件「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01-1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備忘錄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：流程操作說明」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168615" y="5254822"/>
            <a:ext cx="2962007" cy="1384995"/>
          </a:xfrm>
          <a:prstGeom prst="rect">
            <a:avLst/>
          </a:prstGeom>
          <a:solidFill>
            <a:schemeClr val="bg1"/>
          </a:solidFill>
          <a:ln>
            <a:noFill/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備註：「付款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單」不像「請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單」，清楚分工</a:t>
            </a:r>
            <a:r>
              <a:rPr lang="en-US" altLang="zh-TW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使用、經辦</a:t>
            </a:r>
            <a:r>
              <a:rPr lang="en-US" altLang="zh-TW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單位），因此須在</a:t>
            </a:r>
            <a:r>
              <a:rPr lang="en-US" altLang="zh-TW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頁簽依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en-US" sz="1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中「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及「會辦」對象（</a:t>
            </a:r>
            <a:r>
              <a:rPr lang="en-US" altLang="zh-TW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經辦、</a:t>
            </a:r>
            <a:r>
              <a:rPr lang="zh-TW" altLang="en-US" sz="1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申請使用單位</a:t>
            </a:r>
            <a:r>
              <a:rPr lang="en-US" altLang="zh-TW" sz="1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</a:t>
            </a:r>
            <a:r>
              <a:rPr lang="zh-TW" altLang="en-US" sz="14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zh-TW" altLang="en-US" sz="14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1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r>
              <a:rPr lang="zh-TW" altLang="en-US" sz="14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4300" y="1916722"/>
            <a:ext cx="2054315" cy="4287435"/>
          </a:xfrm>
          <a:prstGeom prst="roundRect">
            <a:avLst/>
          </a:pr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22931" y="2129362"/>
            <a:ext cx="8508469" cy="4250669"/>
            <a:chOff x="299531" y="2079792"/>
            <a:chExt cx="8508469" cy="4250669"/>
          </a:xfrm>
        </p:grpSpPr>
        <p:grpSp>
          <p:nvGrpSpPr>
            <p:cNvPr id="5" name="群組 4"/>
            <p:cNvGrpSpPr/>
            <p:nvPr/>
          </p:nvGrpSpPr>
          <p:grpSpPr>
            <a:xfrm>
              <a:off x="299531" y="2079792"/>
              <a:ext cx="8508469" cy="4250669"/>
              <a:chOff x="339463" y="2361146"/>
              <a:chExt cx="8508469" cy="4250669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339463" y="2361146"/>
                <a:ext cx="8399716" cy="3766784"/>
                <a:chOff x="219071" y="2203827"/>
                <a:chExt cx="8399716" cy="3766784"/>
              </a:xfrm>
            </p:grpSpPr>
            <p:grpSp>
              <p:nvGrpSpPr>
                <p:cNvPr id="29" name="群組 28"/>
                <p:cNvGrpSpPr/>
                <p:nvPr/>
              </p:nvGrpSpPr>
              <p:grpSpPr>
                <a:xfrm>
                  <a:off x="219071" y="2203827"/>
                  <a:ext cx="6402290" cy="3766784"/>
                  <a:chOff x="-11043" y="-423900"/>
                  <a:chExt cx="6402290" cy="3766784"/>
                </a:xfrm>
              </p:grpSpPr>
              <p:sp>
                <p:nvSpPr>
                  <p:cNvPr id="30" name="矩形 29"/>
                  <p:cNvSpPr/>
                  <p:nvPr/>
                </p:nvSpPr>
                <p:spPr>
                  <a:xfrm>
                    <a:off x="999866" y="-30300"/>
                    <a:ext cx="542925" cy="100012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altLang="en-US" sz="2800" b="1" kern="100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經辦</a:t>
                    </a:r>
                    <a:endParaRPr lang="zh-TW" sz="1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2527475" y="485775"/>
                    <a:ext cx="647700" cy="142875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dash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4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零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4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用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4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金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3655562" y="526060"/>
                    <a:ext cx="619125" cy="140017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38100" cap="flat">
                    <a:solidFill>
                      <a:srgbClr val="41719C"/>
                    </a:solidFill>
                    <a:prstDash val="sysDash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財</a:t>
                    </a:r>
                    <a:endParaRPr lang="zh-TW" sz="1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管</a:t>
                    </a:r>
                    <a:endParaRPr lang="zh-TW" sz="1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向右箭號 16"/>
                  <p:cNvSpPr/>
                  <p:nvPr/>
                </p:nvSpPr>
                <p:spPr>
                  <a:xfrm>
                    <a:off x="1676400" y="695325"/>
                    <a:ext cx="775239" cy="1000125"/>
                  </a:xfrm>
                  <a:custGeom>
                    <a:avLst>
                      <a:gd name="f0" fmla="val 11904"/>
                      <a:gd name="f1" fmla="val 3691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" name="向右箭號 17"/>
                  <p:cNvSpPr/>
                  <p:nvPr/>
                </p:nvSpPr>
                <p:spPr>
                  <a:xfrm>
                    <a:off x="3248137" y="990600"/>
                    <a:ext cx="307340" cy="275590"/>
                  </a:xfrm>
                  <a:custGeom>
                    <a:avLst>
                      <a:gd name="f0" fmla="val 11904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>
                    <a:off x="-11043" y="-423900"/>
                    <a:ext cx="580390" cy="1715315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altLang="en-US" sz="2800" b="1" kern="100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申請</a:t>
                    </a:r>
                    <a:endParaRPr lang="en-US" altLang="zh-TW" sz="2800" b="1" kern="100" dirty="0" smtClean="0">
                      <a:effectLst/>
                      <a:latin typeface="Calibri" panose="020F0502020204030204" pitchFamily="34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altLang="en-US" sz="2800" b="1" kern="100" dirty="0" smtClean="0"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使</a:t>
                    </a:r>
                    <a:r>
                      <a:rPr lang="zh-TW" altLang="en-US" sz="2800" b="1" kern="100" dirty="0"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用</a:t>
                    </a:r>
                    <a:endParaRPr lang="zh-TW" sz="1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向右箭號 16"/>
                  <p:cNvSpPr/>
                  <p:nvPr/>
                </p:nvSpPr>
                <p:spPr>
                  <a:xfrm>
                    <a:off x="629316" y="347751"/>
                    <a:ext cx="307668" cy="276161"/>
                  </a:xfrm>
                  <a:custGeom>
                    <a:avLst>
                      <a:gd name="f0" fmla="val 11904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7" name="向右箭號 17"/>
                  <p:cNvSpPr/>
                  <p:nvPr/>
                </p:nvSpPr>
                <p:spPr>
                  <a:xfrm>
                    <a:off x="4348019" y="952500"/>
                    <a:ext cx="307668" cy="276161"/>
                  </a:xfrm>
                  <a:custGeom>
                    <a:avLst>
                      <a:gd name="f0" fmla="val 11904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1009650" y="1347782"/>
                    <a:ext cx="580390" cy="1995102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altLang="en-US" sz="2800" b="1" kern="100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申請使用</a:t>
                    </a:r>
                    <a:endParaRPr lang="zh-TW" sz="1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635" y="1669512"/>
                    <a:ext cx="542925" cy="100012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altLang="en-US" sz="2800" b="1" kern="100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經辦</a:t>
                    </a:r>
                    <a:endParaRPr lang="zh-TW" sz="1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向右箭號 16"/>
                  <p:cNvSpPr/>
                  <p:nvPr/>
                </p:nvSpPr>
                <p:spPr>
                  <a:xfrm>
                    <a:off x="627557" y="2031493"/>
                    <a:ext cx="307668" cy="276161"/>
                  </a:xfrm>
                  <a:custGeom>
                    <a:avLst>
                      <a:gd name="f0" fmla="val 11904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4710040" y="533400"/>
                    <a:ext cx="590550" cy="144780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會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計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5734022" y="533400"/>
                    <a:ext cx="657225" cy="1457325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2200"/>
                      </a:lnSpc>
                      <a:spcAft>
                        <a:spcPts val="0"/>
                      </a:spcAft>
                    </a:pPr>
                    <a:r>
                      <a:rPr lang="zh-TW" sz="20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首長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2200"/>
                      </a:lnSpc>
                      <a:spcAft>
                        <a:spcPts val="0"/>
                      </a:spcAft>
                    </a:pPr>
                    <a:r>
                      <a:rPr lang="zh-TW" sz="20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決行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向右箭號 9"/>
                  <p:cNvSpPr/>
                  <p:nvPr/>
                </p:nvSpPr>
                <p:spPr>
                  <a:xfrm>
                    <a:off x="5361059" y="962076"/>
                    <a:ext cx="310711" cy="276087"/>
                  </a:xfrm>
                  <a:custGeom>
                    <a:avLst>
                      <a:gd name="f0" fmla="val 10800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" name="群組 2"/>
                <p:cNvGrpSpPr/>
                <p:nvPr/>
              </p:nvGrpSpPr>
              <p:grpSpPr>
                <a:xfrm>
                  <a:off x="6660984" y="2360274"/>
                  <a:ext cx="1957803" cy="2912555"/>
                  <a:chOff x="6660984" y="2360274"/>
                  <a:chExt cx="1957803" cy="2912555"/>
                </a:xfrm>
              </p:grpSpPr>
              <p:sp>
                <p:nvSpPr>
                  <p:cNvPr id="44" name="向右箭號 17"/>
                  <p:cNvSpPr/>
                  <p:nvPr/>
                </p:nvSpPr>
                <p:spPr>
                  <a:xfrm rot="20243482">
                    <a:off x="6672064" y="3340578"/>
                    <a:ext cx="307340" cy="275590"/>
                  </a:xfrm>
                  <a:custGeom>
                    <a:avLst>
                      <a:gd name="f0" fmla="val 11904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>
                  <a:xfrm>
                    <a:off x="7054793" y="2360274"/>
                    <a:ext cx="619125" cy="139065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出納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040505" y="3891704"/>
                    <a:ext cx="647700" cy="1381125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4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零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4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用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4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金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向右箭號 17"/>
                  <p:cNvSpPr/>
                  <p:nvPr/>
                </p:nvSpPr>
                <p:spPr>
                  <a:xfrm rot="2276409">
                    <a:off x="6660984" y="4075090"/>
                    <a:ext cx="307340" cy="275590"/>
                  </a:xfrm>
                  <a:custGeom>
                    <a:avLst>
                      <a:gd name="f0" fmla="val 11904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8028237" y="3027024"/>
                    <a:ext cx="590550" cy="144780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>
                    <a:solidFill>
                      <a:srgbClr val="41719C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會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3200"/>
                      </a:lnSpc>
                      <a:spcAft>
                        <a:spcPts val="0"/>
                      </a:spcAft>
                    </a:pPr>
                    <a:r>
                      <a:rPr lang="zh-TW" sz="2800" b="1" kern="1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計</a:t>
                    </a:r>
                    <a:endParaRPr lang="zh-TW" sz="1200" kern="1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9" name="向右箭號 17"/>
              <p:cNvSpPr/>
              <p:nvPr/>
            </p:nvSpPr>
            <p:spPr>
              <a:xfrm rot="5400000">
                <a:off x="7889290" y="5103269"/>
                <a:ext cx="1109227" cy="275590"/>
              </a:xfrm>
              <a:custGeom>
                <a:avLst>
                  <a:gd name="f0" fmla="val 16576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41719C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903668" y="6056498"/>
                <a:ext cx="1581079" cy="447004"/>
              </a:xfrm>
              <a:prstGeom prst="rect">
                <a:avLst/>
              </a:prstGeom>
              <a:solidFill>
                <a:schemeClr val="bg1"/>
              </a:solidFill>
              <a:ln w="38100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algn="ctr">
                  <a:lnSpc>
                    <a:spcPts val="3200"/>
                  </a:lnSpc>
                  <a:spcAft>
                    <a:spcPts val="0"/>
                  </a:spcAft>
                </a:pPr>
                <a:r>
                  <a:rPr lang="zh-TW" sz="2800" b="1" kern="10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出納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958369" y="5920133"/>
                <a:ext cx="889563" cy="691682"/>
              </a:xfrm>
              <a:prstGeom prst="rect">
                <a:avLst/>
              </a:prstGeom>
              <a:solidFill>
                <a:schemeClr val="bg1"/>
              </a:solidFill>
              <a:ln w="38100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algn="ctr">
                  <a:lnSpc>
                    <a:spcPts val="2200"/>
                  </a:lnSpc>
                  <a:spcAft>
                    <a:spcPts val="0"/>
                  </a:spcAft>
                </a:pPr>
                <a:r>
                  <a:rPr lang="zh-TW" sz="2000" b="1" kern="100" dirty="0" smtClean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首長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向右箭號 9"/>
              <p:cNvSpPr/>
              <p:nvPr/>
            </p:nvSpPr>
            <p:spPr>
              <a:xfrm rot="10800000">
                <a:off x="7566202" y="6127930"/>
                <a:ext cx="310711" cy="276087"/>
              </a:xfrm>
              <a:custGeom>
                <a:avLst>
                  <a:gd name="f0" fmla="val 1080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41719C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53" name="向右箭號 16"/>
            <p:cNvSpPr/>
            <p:nvPr/>
          </p:nvSpPr>
          <p:spPr>
            <a:xfrm>
              <a:off x="7833549" y="3540620"/>
              <a:ext cx="229704" cy="338442"/>
            </a:xfrm>
            <a:custGeom>
              <a:avLst>
                <a:gd name="f0" fmla="val 11077"/>
                <a:gd name="f1" fmla="val 6267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41719C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16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771576" y="1599489"/>
            <a:ext cx="7807714" cy="4725559"/>
            <a:chOff x="160875" y="1554211"/>
            <a:chExt cx="6682401" cy="4725559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02DA9A5A-78DC-49C2-A68F-9421C67443E1}"/>
                </a:ext>
              </a:extLst>
            </p:cNvPr>
            <p:cNvGrpSpPr/>
            <p:nvPr/>
          </p:nvGrpSpPr>
          <p:grpSpPr>
            <a:xfrm>
              <a:off x="160875" y="1554211"/>
              <a:ext cx="6682401" cy="4725559"/>
              <a:chOff x="-3955" y="975977"/>
              <a:chExt cx="5576907" cy="2686359"/>
            </a:xfrm>
          </p:grpSpPr>
          <p:sp>
            <p:nvSpPr>
              <p:cNvPr id="28" name="Rectangle 7">
                <a:extLst>
                  <a:ext uri="{FF2B5EF4-FFF2-40B4-BE49-F238E27FC236}">
                    <a16:creationId xmlns:a16="http://schemas.microsoft.com/office/drawing/2014/main" id="{5F0C4033-6549-4B74-BDEF-36BFF2F0288D}"/>
                  </a:ext>
                </a:extLst>
              </p:cNvPr>
              <p:cNvSpPr/>
              <p:nvPr/>
            </p:nvSpPr>
            <p:spPr>
              <a:xfrm>
                <a:off x="3654088" y="1793860"/>
                <a:ext cx="1737360" cy="1868476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274320" rIns="182880" bIns="182880" numCol="1" spcCol="1270" anchor="t" anchorCtr="0">
                <a:noAutofit/>
              </a:bodyPr>
              <a:lstStyle/>
              <a:p>
                <a:pPr algn="just"/>
                <a:endParaRPr lang="zh-TW" altLang="en-US" sz="20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40D82DDF-3080-4F39-849C-121C0A150B9F}"/>
                  </a:ext>
                </a:extLst>
              </p:cNvPr>
              <p:cNvSpPr/>
              <p:nvPr/>
            </p:nvSpPr>
            <p:spPr>
              <a:xfrm>
                <a:off x="3592963" y="1246635"/>
                <a:ext cx="1979989" cy="6556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320" tIns="0" rIns="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資訊教育科</a:t>
                </a:r>
                <a:endParaRPr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(1999 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分機：</a:t>
                </a:r>
                <a:r>
                  <a:rPr lang="en-US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1233)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Rectangle 10">
                <a:extLst>
                  <a:ext uri="{FF2B5EF4-FFF2-40B4-BE49-F238E27FC236}">
                    <a16:creationId xmlns:a16="http://schemas.microsoft.com/office/drawing/2014/main" id="{6572861E-EB63-40EF-AA60-C057CE1E9F1B}"/>
                  </a:ext>
                </a:extLst>
              </p:cNvPr>
              <p:cNvSpPr/>
              <p:nvPr/>
            </p:nvSpPr>
            <p:spPr>
              <a:xfrm>
                <a:off x="1857771" y="1699254"/>
                <a:ext cx="1737360" cy="1868476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274320" rIns="182880" bIns="182880" numCol="1" spcCol="1270" anchor="t" anchorCtr="0">
                <a:noAutofit/>
              </a:bodyPr>
              <a:lstStyle/>
              <a:p>
                <a:pPr algn="just"/>
                <a:r>
                  <a:rPr lang="en-US" altLang="zh-TW" sz="20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電子化核銷作業納入內控檢核項目。</a:t>
                </a:r>
                <a:endParaRPr lang="en-US" altLang="zh-TW" sz="2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ts val="900"/>
                  </a:lnSpc>
                </a:pPr>
                <a:endParaRPr lang="en-US" altLang="zh-TW" sz="20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/>
                <a:r>
                  <a:rPr lang="en-US" altLang="zh-TW" sz="2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zh-TW" altLang="en-US" sz="20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en-US" altLang="zh-TW" sz="2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AIS</a:t>
                </a:r>
                <a:r>
                  <a:rPr lang="zh-TW" altLang="en-US" sz="2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電子化核銷作業」主計類問題處理。</a:t>
                </a:r>
              </a:p>
              <a:p>
                <a:pPr algn="just"/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id="{4EE0A991-C16C-42A6-A300-11759FD04D38}"/>
                  </a:ext>
                </a:extLst>
              </p:cNvPr>
              <p:cNvSpPr/>
              <p:nvPr/>
            </p:nvSpPr>
            <p:spPr>
              <a:xfrm>
                <a:off x="1796471" y="1111306"/>
                <a:ext cx="1979989" cy="6556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320" tIns="0" rIns="0" bIns="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會計室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(1999 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分機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</a:t>
                </a:r>
                <a:r>
                  <a:rPr lang="en-US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6420)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6AE9ABE9-37B9-4E96-9703-0439668E562C}"/>
                  </a:ext>
                </a:extLst>
              </p:cNvPr>
              <p:cNvSpPr/>
              <p:nvPr/>
            </p:nvSpPr>
            <p:spPr>
              <a:xfrm>
                <a:off x="57354" y="1537158"/>
                <a:ext cx="1737360" cy="1865835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274320" rIns="182880" bIns="182880" numCol="1" spcCol="1270" anchor="t" anchorCtr="0">
                <a:noAutofit/>
              </a:bodyPr>
              <a:lstStyle/>
              <a:p>
                <a:pPr indent="-108000">
                  <a:spcBef>
                    <a:spcPts val="600"/>
                  </a:spcBef>
                </a:pPr>
                <a:r>
                  <a:rPr lang="en-US" altLang="zh-TW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en-US" altLang="zh-TW" sz="2000" b="1" dirty="0" smtClean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zh-TW" altLang="en-US" sz="2000" b="1" dirty="0" smtClean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綜理推動</a:t>
                </a:r>
                <a:r>
                  <a:rPr lang="zh-TW" altLang="en-US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及實施相關事宜。</a:t>
                </a:r>
                <a:endPara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indent="-108000">
                  <a:spcBef>
                    <a:spcPts val="600"/>
                  </a:spcBef>
                </a:pPr>
                <a:r>
                  <a:rPr lang="en-US" altLang="zh-TW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召開優化精進及檢討會議。</a:t>
                </a:r>
                <a:endPara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indent="-108000">
                  <a:spcBef>
                    <a:spcPts val="600"/>
                  </a:spcBef>
                </a:pPr>
                <a:r>
                  <a:rPr lang="en-US" altLang="zh-TW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</a:t>
                </a:r>
                <a:r>
                  <a:rPr lang="en-US" altLang="zh-TW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AIS</a:t>
                </a:r>
                <a:r>
                  <a:rPr lang="zh-TW" altLang="en-US" sz="2000" b="1" dirty="0">
                    <a:solidFill>
                      <a:srgbClr val="66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電子化核銷作業」通案問題處理。</a:t>
                </a:r>
                <a:endPara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id="{50968A05-5FEA-498F-AA03-B2F1E7783AB4}"/>
                  </a:ext>
                </a:extLst>
              </p:cNvPr>
              <p:cNvSpPr/>
              <p:nvPr/>
            </p:nvSpPr>
            <p:spPr>
              <a:xfrm>
                <a:off x="-3955" y="975977"/>
                <a:ext cx="1979989" cy="6556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5740" tIns="0" rIns="0" bIns="0" numCol="1" spcCol="1270" anchor="ctr" anchorCtr="0">
                <a:noAutofit/>
              </a:bodyPr>
              <a:lstStyle/>
              <a:p>
                <a:pPr defTabSz="666734"/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秘書室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defTabSz="666734"/>
                <a:r>
                  <a:rPr lang="en-US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(1999 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分機：</a:t>
                </a:r>
                <a:r>
                  <a:rPr lang="en-US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6432)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Right Triangle 38">
                <a:extLst>
                  <a:ext uri="{FF2B5EF4-FFF2-40B4-BE49-F238E27FC236}">
                    <a16:creationId xmlns:a16="http://schemas.microsoft.com/office/drawing/2014/main" id="{FC571D13-0C03-4AE3-A9D5-C9B90C7DA1F2}"/>
                  </a:ext>
                </a:extLst>
              </p:cNvPr>
              <p:cNvSpPr/>
              <p:nvPr/>
            </p:nvSpPr>
            <p:spPr>
              <a:xfrm rot="5400000">
                <a:off x="1818596" y="1609481"/>
                <a:ext cx="135329" cy="179547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Right Triangle 39">
                <a:extLst>
                  <a:ext uri="{FF2B5EF4-FFF2-40B4-BE49-F238E27FC236}">
                    <a16:creationId xmlns:a16="http://schemas.microsoft.com/office/drawing/2014/main" id="{9BFAFF2D-9B22-49E0-85FB-CE4EAA1F52E7}"/>
                  </a:ext>
                </a:extLst>
              </p:cNvPr>
              <p:cNvSpPr/>
              <p:nvPr/>
            </p:nvSpPr>
            <p:spPr>
              <a:xfrm rot="5400000">
                <a:off x="3617053" y="1742349"/>
                <a:ext cx="135329" cy="183485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Right Triangle 40">
                <a:extLst>
                  <a:ext uri="{FF2B5EF4-FFF2-40B4-BE49-F238E27FC236}">
                    <a16:creationId xmlns:a16="http://schemas.microsoft.com/office/drawing/2014/main" id="{64806B7C-B040-4929-B50D-75F65BA38ADF}"/>
                  </a:ext>
                </a:extLst>
              </p:cNvPr>
              <p:cNvSpPr/>
              <p:nvPr/>
            </p:nvSpPr>
            <p:spPr>
              <a:xfrm rot="5400000">
                <a:off x="5413542" y="1877902"/>
                <a:ext cx="135329" cy="183490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572413" y="3263792"/>
              <a:ext cx="1980355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協助學校「員工愛上網」帳號建立。</a:t>
              </a:r>
            </a:p>
            <a:p>
              <a:pPr algn="just">
                <a:spcBef>
                  <a:spcPts val="600"/>
                </a:spcBef>
              </a:pPr>
              <a:r>
                <a: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配合資訊局辦理教育訓練。</a:t>
              </a:r>
            </a:p>
            <a:p>
              <a:pPr algn="just">
                <a:spcBef>
                  <a:spcPts val="600"/>
                </a:spcBef>
              </a:pPr>
              <a:r>
                <a: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en-US" altLang="zh-TW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AIS</a:t>
              </a:r>
              <a:r>
                <a:rPr lang="zh-TW" altLang="en-US" sz="2000" b="1" dirty="0">
                  <a:solidFill>
                    <a:srgbClr val="66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電子化核銷作業」系統環境設定等資訊問題處理。</a:t>
              </a:r>
            </a:p>
          </p:txBody>
        </p:sp>
      </p:grpSp>
      <p:sp>
        <p:nvSpPr>
          <p:cNvPr id="23" name="標題 1"/>
          <p:cNvSpPr txBox="1">
            <a:spLocks/>
          </p:cNvSpPr>
          <p:nvPr/>
        </p:nvSpPr>
        <p:spPr>
          <a:xfrm>
            <a:off x="457200" y="363449"/>
            <a:ext cx="8497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、教育局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0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750">
            <a:off x="1191921" y="1016182"/>
            <a:ext cx="4076682" cy="4243456"/>
          </a:xfrm>
          <a:prstGeom prst="rect">
            <a:avLst/>
          </a:prstGeom>
        </p:spPr>
      </p:pic>
      <p:sp>
        <p:nvSpPr>
          <p:cNvPr id="8" name="文字方塊 5"/>
          <p:cNvSpPr txBox="1"/>
          <p:nvPr/>
        </p:nvSpPr>
        <p:spPr>
          <a:xfrm rot="19975519">
            <a:off x="4252776" y="4487862"/>
            <a:ext cx="27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/>
              <a:t>謝謝聆聽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88" y="337823"/>
            <a:ext cx="2279730" cy="2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304189" y="5099537"/>
            <a:ext cx="1716720" cy="507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93431" y="1110494"/>
            <a:ext cx="8757138" cy="111396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B2B2B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臺北市政府教育局</a:t>
            </a:r>
            <a:r>
              <a:rPr lang="en-US" altLang="zh-TW" sz="3000" b="1" dirty="0">
                <a:solidFill>
                  <a:srgbClr val="B2B2B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000" b="1" dirty="0">
                <a:solidFill>
                  <a:srgbClr val="B2B2B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「地方教育發展基金會計資訊系統</a:t>
            </a:r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(AIS)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電子化核銷作業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000" b="1" dirty="0" smtClean="0">
                <a:solidFill>
                  <a:srgbClr val="B2B2B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endParaRPr lang="zh-TW" altLang="zh-TW" sz="3000" dirty="0">
              <a:solidFill>
                <a:srgbClr val="B2B2B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22831" r="5202" b="9901"/>
          <a:stretch/>
        </p:blipFill>
        <p:spPr>
          <a:xfrm>
            <a:off x="77482" y="2560671"/>
            <a:ext cx="4385744" cy="274108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4839394" y="2429390"/>
            <a:ext cx="3446770" cy="946490"/>
            <a:chOff x="1259630" y="2685879"/>
            <a:chExt cx="5342480" cy="1709556"/>
          </a:xfrm>
        </p:grpSpPr>
        <p:sp>
          <p:nvSpPr>
            <p:cNvPr id="11" name="Rectangle 12"/>
            <p:cNvSpPr/>
            <p:nvPr/>
          </p:nvSpPr>
          <p:spPr>
            <a:xfrm rot="5400000">
              <a:off x="1232986" y="2721321"/>
              <a:ext cx="1700756" cy="1647467"/>
            </a:xfrm>
            <a:custGeom>
              <a:avLst/>
              <a:gdLst/>
              <a:ahLst/>
              <a:cxnLst/>
              <a:rect l="l" t="t" r="r" b="b"/>
              <a:pathLst>
                <a:path w="1828800" h="1428750">
                  <a:moveTo>
                    <a:pt x="1566053" y="0"/>
                  </a:moveTo>
                  <a:lnTo>
                    <a:pt x="1794653" y="208282"/>
                  </a:lnTo>
                  <a:lnTo>
                    <a:pt x="1700673" y="208282"/>
                  </a:lnTo>
                  <a:lnTo>
                    <a:pt x="1700673" y="422910"/>
                  </a:lnTo>
                  <a:lnTo>
                    <a:pt x="1828800" y="422910"/>
                  </a:lnTo>
                  <a:lnTo>
                    <a:pt x="1828800" y="1428750"/>
                  </a:lnTo>
                  <a:lnTo>
                    <a:pt x="0" y="1428750"/>
                  </a:lnTo>
                  <a:lnTo>
                    <a:pt x="0" y="422910"/>
                  </a:lnTo>
                  <a:lnTo>
                    <a:pt x="1431433" y="422910"/>
                  </a:lnTo>
                  <a:lnTo>
                    <a:pt x="1431433" y="208282"/>
                  </a:lnTo>
                  <a:lnTo>
                    <a:pt x="1337453" y="208282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ysClr val="windowText" lastClr="000000">
                  <a:alpha val="35000"/>
                </a:sys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" name="Rectangle 16"/>
            <p:cNvSpPr/>
            <p:nvPr/>
          </p:nvSpPr>
          <p:spPr>
            <a:xfrm rot="5400000">
              <a:off x="2606683" y="2710422"/>
              <a:ext cx="1700757" cy="1669261"/>
            </a:xfrm>
            <a:custGeom>
              <a:avLst/>
              <a:gdLst/>
              <a:ahLst/>
              <a:cxnLst/>
              <a:rect l="l" t="t" r="r" b="b"/>
              <a:pathLst>
                <a:path w="1828800" h="1430443">
                  <a:moveTo>
                    <a:pt x="1134212" y="0"/>
                  </a:moveTo>
                  <a:lnTo>
                    <a:pt x="1362812" y="208282"/>
                  </a:lnTo>
                  <a:lnTo>
                    <a:pt x="1268832" y="208282"/>
                  </a:lnTo>
                  <a:lnTo>
                    <a:pt x="1268832" y="424603"/>
                  </a:lnTo>
                  <a:lnTo>
                    <a:pt x="1828800" y="424603"/>
                  </a:lnTo>
                  <a:lnTo>
                    <a:pt x="1828800" y="1430443"/>
                  </a:lnTo>
                  <a:lnTo>
                    <a:pt x="0" y="1430443"/>
                  </a:lnTo>
                  <a:lnTo>
                    <a:pt x="0" y="424603"/>
                  </a:lnTo>
                  <a:lnTo>
                    <a:pt x="999592" y="424603"/>
                  </a:lnTo>
                  <a:lnTo>
                    <a:pt x="999592" y="208282"/>
                  </a:lnTo>
                  <a:lnTo>
                    <a:pt x="905612" y="208282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ysClr val="windowText" lastClr="000000">
                  <a:alpha val="35000"/>
                </a:sys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" name="Rectangle 20"/>
            <p:cNvSpPr/>
            <p:nvPr/>
          </p:nvSpPr>
          <p:spPr>
            <a:xfrm rot="5400000">
              <a:off x="3977915" y="2718858"/>
              <a:ext cx="1700758" cy="1652395"/>
            </a:xfrm>
            <a:custGeom>
              <a:avLst/>
              <a:gdLst/>
              <a:ahLst/>
              <a:cxnLst/>
              <a:rect l="l" t="t" r="r" b="b"/>
              <a:pathLst>
                <a:path w="1828800" h="1432136">
                  <a:moveTo>
                    <a:pt x="702370" y="0"/>
                  </a:moveTo>
                  <a:lnTo>
                    <a:pt x="930970" y="208282"/>
                  </a:lnTo>
                  <a:lnTo>
                    <a:pt x="836990" y="208282"/>
                  </a:lnTo>
                  <a:lnTo>
                    <a:pt x="836990" y="426296"/>
                  </a:lnTo>
                  <a:lnTo>
                    <a:pt x="1828800" y="426296"/>
                  </a:lnTo>
                  <a:lnTo>
                    <a:pt x="1828800" y="1432136"/>
                  </a:lnTo>
                  <a:lnTo>
                    <a:pt x="0" y="1432136"/>
                  </a:lnTo>
                  <a:lnTo>
                    <a:pt x="0" y="426296"/>
                  </a:lnTo>
                  <a:lnTo>
                    <a:pt x="567750" y="426296"/>
                  </a:lnTo>
                  <a:lnTo>
                    <a:pt x="567750" y="208282"/>
                  </a:lnTo>
                  <a:lnTo>
                    <a:pt x="473770" y="208282"/>
                  </a:lnTo>
                  <a:close/>
                </a:path>
              </a:pathLst>
            </a:cu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ysClr val="windowText" lastClr="000000">
                  <a:alpha val="35000"/>
                </a:sys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139625" y="2932946"/>
              <a:ext cx="1709551" cy="1215418"/>
            </a:xfrm>
            <a:prstGeom prst="rect">
              <a:avLst/>
            </a:prstGeom>
            <a:solidFill>
              <a:srgbClr val="A9201D"/>
            </a:solidFill>
            <a:ln>
              <a:noFill/>
            </a:ln>
            <a:effectLst>
              <a:outerShdw blurRad="40000" dist="23000" dir="5400000" rotWithShape="0">
                <a:sysClr val="windowText" lastClr="000000">
                  <a:alpha val="35000"/>
                </a:sys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2" name="TextBox 36"/>
            <p:cNvSpPr txBox="1">
              <a:spLocks noChangeArrowheads="1"/>
            </p:cNvSpPr>
            <p:nvPr/>
          </p:nvSpPr>
          <p:spPr bwMode="auto">
            <a:xfrm>
              <a:off x="1488482" y="2850095"/>
              <a:ext cx="654805" cy="13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 anchorCtr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rPr>
                <a:t>請購作業</a:t>
              </a:r>
              <a:endParaRPr lang="en-US" altLang="zh-TW" sz="16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ozuka Gothic Pr6N M"/>
              </a:endParaRPr>
            </a:p>
          </p:txBody>
        </p:sp>
        <p:sp>
          <p:nvSpPr>
            <p:cNvPr id="13" name="TextBox 36"/>
            <p:cNvSpPr txBox="1">
              <a:spLocks noChangeArrowheads="1"/>
            </p:cNvSpPr>
            <p:nvPr/>
          </p:nvSpPr>
          <p:spPr bwMode="auto">
            <a:xfrm>
              <a:off x="2868260" y="2879966"/>
              <a:ext cx="654805" cy="13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 anchorCtr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rPr>
                <a:t>核銷作業</a:t>
              </a:r>
              <a:endParaRPr lang="en-US" altLang="zh-TW" sz="16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ozuka Gothic Pr6N M"/>
              </a:endParaRPr>
            </a:p>
          </p:txBody>
        </p:sp>
        <p:sp>
          <p:nvSpPr>
            <p:cNvPr id="14" name="TextBox 36"/>
            <p:cNvSpPr txBox="1">
              <a:spLocks noChangeArrowheads="1"/>
            </p:cNvSpPr>
            <p:nvPr/>
          </p:nvSpPr>
          <p:spPr bwMode="auto">
            <a:xfrm>
              <a:off x="4255496" y="2879966"/>
              <a:ext cx="654805" cy="138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 anchorCtr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rPr>
                <a:t>會計作業</a:t>
              </a:r>
              <a:endParaRPr lang="en-US" altLang="zh-TW" sz="16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ozuka Gothic Pr6N M"/>
              </a:endParaRPr>
            </a:p>
          </p:txBody>
        </p:sp>
        <p:sp>
          <p:nvSpPr>
            <p:cNvPr id="15" name="TextBox 36"/>
            <p:cNvSpPr txBox="1">
              <a:spLocks noChangeArrowheads="1"/>
            </p:cNvSpPr>
            <p:nvPr/>
          </p:nvSpPr>
          <p:spPr bwMode="auto">
            <a:xfrm>
              <a:off x="5666996" y="2867959"/>
              <a:ext cx="654805" cy="13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 anchorCtr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rPr>
                <a:t>支付作業</a:t>
              </a:r>
              <a:endParaRPr lang="en-US" altLang="zh-TW" sz="16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ozuka Gothic Pr6N M"/>
              </a:endParaRPr>
            </a:p>
          </p:txBody>
        </p:sp>
      </p:grpSp>
      <p:sp>
        <p:nvSpPr>
          <p:cNvPr id="27" name="向下箭號 26"/>
          <p:cNvSpPr/>
          <p:nvPr/>
        </p:nvSpPr>
        <p:spPr>
          <a:xfrm>
            <a:off x="1987062" y="2162908"/>
            <a:ext cx="219807" cy="31652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6285502" y="2118162"/>
            <a:ext cx="320907" cy="31652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r="1526"/>
          <a:stretch/>
        </p:blipFill>
        <p:spPr>
          <a:xfrm>
            <a:off x="4540528" y="3516588"/>
            <a:ext cx="4463375" cy="202256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2072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22881"/>
            <a:ext cx="7886700" cy="1325563"/>
          </a:xfrm>
        </p:spPr>
        <p:txBody>
          <a:bodyPr/>
          <a:lstStyle/>
          <a:p>
            <a:pPr algn="ctr"/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、摘  要</a:t>
            </a:r>
            <a:r>
              <a:rPr lang="en-US" altLang="zh-TW" sz="3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en-US" sz="3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923" y="1787098"/>
            <a:ext cx="87923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5750" defTabSz="68589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市府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執行機關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第一階段：使用「地方政府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歲計會計資訊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管理系統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CBA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」機關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第二階段：使用「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附屬單位會計及決算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TBAA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」機關。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：使用「</a:t>
            </a:r>
            <a:r>
              <a:rPr lang="zh-TW" altLang="zh-TW" sz="32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地方教育發展</a:t>
            </a:r>
            <a:r>
              <a:rPr lang="zh-TW" altLang="zh-TW" sz="3200" b="1" dirty="0" smtClean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資訊系統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</a:t>
            </a:r>
            <a:r>
              <a:rPr lang="en-US" altLang="zh-TW" sz="3200" b="1" dirty="0" smtClean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AIS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關學校。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22881"/>
            <a:ext cx="7886700" cy="1325563"/>
          </a:xfrm>
        </p:spPr>
        <p:txBody>
          <a:bodyPr/>
          <a:lstStyle/>
          <a:p>
            <a:pPr algn="ctr"/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一、摘  要</a:t>
            </a:r>
            <a:r>
              <a:rPr lang="en-US" altLang="zh-TW" sz="3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en-US" sz="3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923" y="1193005"/>
            <a:ext cx="8792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5750" defTabSz="68589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18105" y="1740878"/>
            <a:ext cx="8362126" cy="4149968"/>
          </a:xfrm>
          <a:prstGeom prst="roundRect">
            <a:avLst>
              <a:gd name="adj" fmla="val 875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3800"/>
              </a:lnSpc>
              <a:spcBef>
                <a:spcPts val="1200"/>
              </a:spcBef>
            </a:pPr>
            <a:r>
              <a:rPr lang="zh-TW" altLang="en-US" sz="3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凡支用預算 皆須登錄系統</a:t>
            </a:r>
            <a:endParaRPr lang="en-US" altLang="zh-TW" sz="36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排除項目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旅卡、差勤系統、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人事費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獎補助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應付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代收款之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2400" b="1" dirty="0" smtClean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登錄系統。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「採購」及「非採購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專家出席費、審查費、差旅費、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規費、稅金等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4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均須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登錄電子請購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無金額上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91344" y="4671328"/>
            <a:ext cx="5028667" cy="1092607"/>
          </a:xfrm>
          <a:prstGeom prst="rect">
            <a:avLst/>
          </a:prstGeom>
          <a:noFill/>
          <a:ln w="28575">
            <a:solidFill>
              <a:srgbClr val="333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日修正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使用電子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請款，廠商如須採紙本統一發票應先報經機關同意。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7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4"/>
          <p:cNvSpPr/>
          <p:nvPr/>
        </p:nvSpPr>
        <p:spPr>
          <a:xfrm>
            <a:off x="5610050" y="176757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463" name="Google Shape;463;p34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body" idx="4294967295"/>
          </p:nvPr>
        </p:nvSpPr>
        <p:spPr>
          <a:xfrm>
            <a:off x="77136" y="114300"/>
            <a:ext cx="4956560" cy="66735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市府</a:t>
            </a:r>
            <a:r>
              <a:rPr lang="en-US" altLang="zh-TW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108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年</a:t>
            </a:r>
            <a:r>
              <a:rPr lang="en-US" altLang="zh-TW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7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月</a:t>
            </a:r>
            <a:r>
              <a:rPr lang="en-US" altLang="zh-TW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23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日府授財支字第</a:t>
            </a:r>
            <a:r>
              <a:rPr lang="en-US" altLang="zh-TW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1083027214</a:t>
            </a:r>
            <a:r>
              <a:rPr lang="zh-TW" altLang="en-US" sz="32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號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riam Libre"/>
                <a:sym typeface="Miriam Libre"/>
              </a:rPr>
              <a:t>函</a:t>
            </a:r>
            <a:endParaRPr lang="en-US" altLang="zh-TW" sz="32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riam Libre"/>
              <a:sym typeface="Miriam Libre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略以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核銷案件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補助項目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及本府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發放管理系統、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差勤系統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國旅卡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檢核系統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介接之核銷項目外，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均須登錄請購及核銷系統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。各機關請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，屬前開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本系統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而另採紙本辦理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由請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於紙本說明符合無須登錄本系統之項目並簽名或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497" y="979285"/>
            <a:ext cx="4042503" cy="5878715"/>
          </a:xfrm>
          <a:prstGeom prst="rect">
            <a:avLst/>
          </a:prstGeom>
          <a:ln>
            <a:noFill/>
          </a:ln>
        </p:spPr>
      </p:pic>
      <p:sp>
        <p:nvSpPr>
          <p:cNvPr id="470" name="Google Shape;470;p34"/>
          <p:cNvSpPr/>
          <p:nvPr/>
        </p:nvSpPr>
        <p:spPr>
          <a:xfrm rot="14129404">
            <a:off x="4847317" y="5311314"/>
            <a:ext cx="793237" cy="13741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3076" y="44609"/>
                </a:moveTo>
                <a:cubicBezTo>
                  <a:pt x="91468" y="44609"/>
                  <a:pt x="91468" y="44609"/>
                  <a:pt x="91468" y="44609"/>
                </a:cubicBezTo>
                <a:cubicBezTo>
                  <a:pt x="93146" y="44609"/>
                  <a:pt x="93986" y="44163"/>
                  <a:pt x="93986" y="43271"/>
                </a:cubicBezTo>
                <a:cubicBezTo>
                  <a:pt x="93986" y="0"/>
                  <a:pt x="93986" y="0"/>
                  <a:pt x="93986" y="0"/>
                </a:cubicBezTo>
                <a:cubicBezTo>
                  <a:pt x="89790" y="0"/>
                  <a:pt x="89790" y="0"/>
                  <a:pt x="89790" y="0"/>
                </a:cubicBezTo>
                <a:cubicBezTo>
                  <a:pt x="89790" y="42379"/>
                  <a:pt x="89790" y="42379"/>
                  <a:pt x="89790" y="42379"/>
                </a:cubicBezTo>
                <a:cubicBezTo>
                  <a:pt x="79720" y="42379"/>
                  <a:pt x="79720" y="42379"/>
                  <a:pt x="79720" y="42379"/>
                </a:cubicBezTo>
                <a:cubicBezTo>
                  <a:pt x="78881" y="42379"/>
                  <a:pt x="78881" y="42379"/>
                  <a:pt x="78881" y="42379"/>
                </a:cubicBezTo>
                <a:cubicBezTo>
                  <a:pt x="17622" y="42379"/>
                  <a:pt x="17622" y="42379"/>
                  <a:pt x="17622" y="42379"/>
                </a:cubicBezTo>
                <a:cubicBezTo>
                  <a:pt x="17622" y="42379"/>
                  <a:pt x="16783" y="42379"/>
                  <a:pt x="16783" y="42379"/>
                </a:cubicBezTo>
                <a:cubicBezTo>
                  <a:pt x="4195" y="42379"/>
                  <a:pt x="4195" y="42379"/>
                  <a:pt x="4195" y="42379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71"/>
                  <a:pt x="0" y="43271"/>
                  <a:pt x="0" y="43271"/>
                </a:cubicBezTo>
                <a:cubicBezTo>
                  <a:pt x="0" y="44163"/>
                  <a:pt x="839" y="44609"/>
                  <a:pt x="2517" y="44609"/>
                </a:cubicBezTo>
                <a:cubicBezTo>
                  <a:pt x="15104" y="44609"/>
                  <a:pt x="15104" y="44609"/>
                  <a:pt x="15104" y="44609"/>
                </a:cubicBezTo>
                <a:cubicBezTo>
                  <a:pt x="5034" y="63345"/>
                  <a:pt x="5034" y="63345"/>
                  <a:pt x="5034" y="63345"/>
                </a:cubicBezTo>
                <a:cubicBezTo>
                  <a:pt x="3356" y="66468"/>
                  <a:pt x="1678" y="70037"/>
                  <a:pt x="1678" y="73605"/>
                </a:cubicBezTo>
                <a:cubicBezTo>
                  <a:pt x="1678" y="84758"/>
                  <a:pt x="1678" y="84758"/>
                  <a:pt x="1678" y="84758"/>
                </a:cubicBezTo>
                <a:cubicBezTo>
                  <a:pt x="1678" y="88327"/>
                  <a:pt x="7552" y="91003"/>
                  <a:pt x="14265" y="91003"/>
                </a:cubicBezTo>
                <a:cubicBezTo>
                  <a:pt x="22657" y="91003"/>
                  <a:pt x="22657" y="91003"/>
                  <a:pt x="22657" y="91003"/>
                </a:cubicBezTo>
                <a:cubicBezTo>
                  <a:pt x="23496" y="93234"/>
                  <a:pt x="26853" y="94572"/>
                  <a:pt x="31048" y="94572"/>
                </a:cubicBezTo>
                <a:cubicBezTo>
                  <a:pt x="42797" y="94572"/>
                  <a:pt x="42797" y="94572"/>
                  <a:pt x="42797" y="94572"/>
                </a:cubicBezTo>
                <a:cubicBezTo>
                  <a:pt x="43636" y="96802"/>
                  <a:pt x="46993" y="98141"/>
                  <a:pt x="51188" y="98141"/>
                </a:cubicBezTo>
                <a:cubicBezTo>
                  <a:pt x="62937" y="98141"/>
                  <a:pt x="62937" y="98141"/>
                  <a:pt x="62937" y="98141"/>
                </a:cubicBezTo>
                <a:cubicBezTo>
                  <a:pt x="62937" y="113308"/>
                  <a:pt x="62937" y="113308"/>
                  <a:pt x="62937" y="113308"/>
                </a:cubicBezTo>
                <a:cubicBezTo>
                  <a:pt x="62937" y="116877"/>
                  <a:pt x="67972" y="120000"/>
                  <a:pt x="74685" y="120000"/>
                </a:cubicBezTo>
                <a:cubicBezTo>
                  <a:pt x="82237" y="120000"/>
                  <a:pt x="87272" y="116877"/>
                  <a:pt x="87272" y="113308"/>
                </a:cubicBezTo>
                <a:cubicBezTo>
                  <a:pt x="87272" y="74498"/>
                  <a:pt x="87272" y="74498"/>
                  <a:pt x="87272" y="74498"/>
                </a:cubicBezTo>
                <a:cubicBezTo>
                  <a:pt x="101538" y="81189"/>
                  <a:pt x="101538" y="81189"/>
                  <a:pt x="101538" y="81189"/>
                </a:cubicBezTo>
                <a:cubicBezTo>
                  <a:pt x="105734" y="82973"/>
                  <a:pt x="111608" y="82973"/>
                  <a:pt x="115804" y="80743"/>
                </a:cubicBezTo>
                <a:cubicBezTo>
                  <a:pt x="119160" y="78959"/>
                  <a:pt x="120000" y="75836"/>
                  <a:pt x="116643" y="74052"/>
                </a:cubicBezTo>
                <a:cubicBezTo>
                  <a:pt x="115804" y="72713"/>
                  <a:pt x="93986" y="53085"/>
                  <a:pt x="83076" y="44609"/>
                </a:cubicBezTo>
                <a:close/>
                <a:moveTo>
                  <a:pt x="112447" y="79405"/>
                </a:moveTo>
                <a:cubicBezTo>
                  <a:pt x="110769" y="80297"/>
                  <a:pt x="106573" y="80297"/>
                  <a:pt x="104895" y="79405"/>
                </a:cubicBezTo>
                <a:cubicBezTo>
                  <a:pt x="86433" y="71375"/>
                  <a:pt x="86433" y="71375"/>
                  <a:pt x="86433" y="71375"/>
                </a:cubicBezTo>
                <a:cubicBezTo>
                  <a:pt x="85594" y="70929"/>
                  <a:pt x="84755" y="70929"/>
                  <a:pt x="84755" y="70929"/>
                </a:cubicBezTo>
                <a:cubicBezTo>
                  <a:pt x="83916" y="71375"/>
                  <a:pt x="83076" y="71375"/>
                  <a:pt x="83076" y="71821"/>
                </a:cubicBezTo>
                <a:cubicBezTo>
                  <a:pt x="83076" y="113308"/>
                  <a:pt x="83076" y="113308"/>
                  <a:pt x="83076" y="113308"/>
                </a:cubicBezTo>
                <a:cubicBezTo>
                  <a:pt x="83076" y="115539"/>
                  <a:pt x="79720" y="117769"/>
                  <a:pt x="74685" y="117769"/>
                </a:cubicBezTo>
                <a:cubicBezTo>
                  <a:pt x="70489" y="117769"/>
                  <a:pt x="67132" y="115539"/>
                  <a:pt x="67132" y="113308"/>
                </a:cubicBezTo>
                <a:cubicBezTo>
                  <a:pt x="67132" y="86542"/>
                  <a:pt x="67132" y="86542"/>
                  <a:pt x="67132" y="86542"/>
                </a:cubicBezTo>
                <a:cubicBezTo>
                  <a:pt x="67132" y="85650"/>
                  <a:pt x="66293" y="85204"/>
                  <a:pt x="64615" y="85204"/>
                </a:cubicBezTo>
                <a:cubicBezTo>
                  <a:pt x="63776" y="85204"/>
                  <a:pt x="62937" y="85650"/>
                  <a:pt x="62937" y="86542"/>
                </a:cubicBezTo>
                <a:cubicBezTo>
                  <a:pt x="62937" y="95910"/>
                  <a:pt x="62937" y="95910"/>
                  <a:pt x="62937" y="95910"/>
                </a:cubicBezTo>
                <a:cubicBezTo>
                  <a:pt x="51188" y="95910"/>
                  <a:pt x="51188" y="95910"/>
                  <a:pt x="51188" y="95910"/>
                </a:cubicBezTo>
                <a:cubicBezTo>
                  <a:pt x="48671" y="95910"/>
                  <a:pt x="46993" y="95018"/>
                  <a:pt x="46993" y="93680"/>
                </a:cubicBezTo>
                <a:cubicBezTo>
                  <a:pt x="46993" y="86542"/>
                  <a:pt x="46993" y="86542"/>
                  <a:pt x="46993" y="86542"/>
                </a:cubicBezTo>
                <a:cubicBezTo>
                  <a:pt x="46993" y="85650"/>
                  <a:pt x="46153" y="85204"/>
                  <a:pt x="44475" y="85204"/>
                </a:cubicBezTo>
                <a:cubicBezTo>
                  <a:pt x="43636" y="85204"/>
                  <a:pt x="42797" y="85650"/>
                  <a:pt x="42797" y="86542"/>
                </a:cubicBezTo>
                <a:cubicBezTo>
                  <a:pt x="42797" y="92342"/>
                  <a:pt x="42797" y="92342"/>
                  <a:pt x="42797" y="92342"/>
                </a:cubicBezTo>
                <a:cubicBezTo>
                  <a:pt x="31048" y="92342"/>
                  <a:pt x="31048" y="92342"/>
                  <a:pt x="31048" y="92342"/>
                </a:cubicBezTo>
                <a:cubicBezTo>
                  <a:pt x="28531" y="92342"/>
                  <a:pt x="26853" y="91449"/>
                  <a:pt x="26853" y="90111"/>
                </a:cubicBezTo>
                <a:cubicBezTo>
                  <a:pt x="26853" y="82973"/>
                  <a:pt x="26853" y="82973"/>
                  <a:pt x="26853" y="82973"/>
                </a:cubicBezTo>
                <a:cubicBezTo>
                  <a:pt x="26853" y="82081"/>
                  <a:pt x="25174" y="81635"/>
                  <a:pt x="24335" y="81635"/>
                </a:cubicBezTo>
                <a:cubicBezTo>
                  <a:pt x="23496" y="81635"/>
                  <a:pt x="22657" y="82081"/>
                  <a:pt x="22657" y="82973"/>
                </a:cubicBezTo>
                <a:cubicBezTo>
                  <a:pt x="22657" y="88773"/>
                  <a:pt x="22657" y="88773"/>
                  <a:pt x="22657" y="88773"/>
                </a:cubicBezTo>
                <a:cubicBezTo>
                  <a:pt x="14265" y="88773"/>
                  <a:pt x="14265" y="88773"/>
                  <a:pt x="14265" y="88773"/>
                </a:cubicBezTo>
                <a:cubicBezTo>
                  <a:pt x="10069" y="88773"/>
                  <a:pt x="5874" y="86988"/>
                  <a:pt x="5874" y="84758"/>
                </a:cubicBezTo>
                <a:cubicBezTo>
                  <a:pt x="5874" y="73605"/>
                  <a:pt x="5874" y="73605"/>
                  <a:pt x="5874" y="73605"/>
                </a:cubicBezTo>
                <a:cubicBezTo>
                  <a:pt x="5874" y="70037"/>
                  <a:pt x="6713" y="66914"/>
                  <a:pt x="8391" y="63791"/>
                </a:cubicBezTo>
                <a:cubicBezTo>
                  <a:pt x="19300" y="44609"/>
                  <a:pt x="19300" y="44609"/>
                  <a:pt x="19300" y="44609"/>
                </a:cubicBezTo>
                <a:cubicBezTo>
                  <a:pt x="78041" y="44609"/>
                  <a:pt x="78041" y="44609"/>
                  <a:pt x="78041" y="44609"/>
                </a:cubicBezTo>
                <a:cubicBezTo>
                  <a:pt x="88111" y="52193"/>
                  <a:pt x="113286" y="74944"/>
                  <a:pt x="113286" y="74944"/>
                </a:cubicBezTo>
                <a:cubicBezTo>
                  <a:pt x="113286" y="74944"/>
                  <a:pt x="113286" y="74944"/>
                  <a:pt x="113286" y="74944"/>
                </a:cubicBezTo>
                <a:cubicBezTo>
                  <a:pt x="114965" y="76282"/>
                  <a:pt x="114965" y="78066"/>
                  <a:pt x="112447" y="794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965895" y="266854"/>
            <a:ext cx="4178105" cy="7124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一、摘  要</a:t>
            </a:r>
            <a:r>
              <a:rPr lang="en-US" altLang="zh-TW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zh-TW" altLang="en-US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5" y="6378958"/>
            <a:ext cx="4545623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機關管理人使用資料」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4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2143" y="363449"/>
            <a:ext cx="8332822" cy="1325563"/>
          </a:xfrm>
        </p:spPr>
        <p:txBody>
          <a:bodyPr/>
          <a:lstStyle/>
          <a:p>
            <a:pPr algn="ctr"/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目 標 值</a:t>
            </a:r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75451"/>
              </p:ext>
            </p:extLst>
          </p:nvPr>
        </p:nvGraphicFramePr>
        <p:xfrm>
          <a:off x="189034" y="1515608"/>
          <a:ext cx="8765931" cy="18078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8989">
                  <a:extLst>
                    <a:ext uri="{9D8B030D-6E8A-4147-A177-3AD203B41FA5}">
                      <a16:colId xmlns:a16="http://schemas.microsoft.com/office/drawing/2014/main" val="206255570"/>
                    </a:ext>
                  </a:extLst>
                </a:gridCol>
                <a:gridCol w="4033471">
                  <a:extLst>
                    <a:ext uri="{9D8B030D-6E8A-4147-A177-3AD203B41FA5}">
                      <a16:colId xmlns:a16="http://schemas.microsoft.com/office/drawing/2014/main" val="3310991207"/>
                    </a:ext>
                  </a:extLst>
                </a:gridCol>
                <a:gridCol w="4033471">
                  <a:extLst>
                    <a:ext uri="{9D8B030D-6E8A-4147-A177-3AD203B41FA5}">
                      <a16:colId xmlns:a16="http://schemas.microsoft.com/office/drawing/2014/main" val="2698629520"/>
                    </a:ext>
                  </a:extLst>
                </a:gridCol>
              </a:tblGrid>
              <a:tr h="8351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lang="en-US" altLang="zh-TW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36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日起計算</a:t>
                      </a:r>
                      <a:endParaRPr lang="zh-CN" altLang="zh-CN" sz="36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32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32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255279"/>
                  </a:ext>
                </a:extLst>
              </a:tr>
              <a:tr h="972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KPI </a:t>
                      </a:r>
                      <a:endParaRPr lang="zh-TW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電子核銷率 </a:t>
                      </a:r>
                      <a:r>
                        <a:rPr lang="en-US" altLang="zh-TW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TW" alt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電子發票率 </a:t>
                      </a:r>
                      <a:r>
                        <a:rPr lang="en-US" altLang="zh-TW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706048"/>
                  </a:ext>
                </a:extLst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412208" y="3526972"/>
            <a:ext cx="4753194" cy="2996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電子核銷率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pPr>
              <a:spcBef>
                <a:spcPts val="0"/>
              </a:spcBef>
            </a:pPr>
            <a:endParaRPr lang="en-US" altLang="zh-TW" sz="1100" b="1" dirty="0" smtClean="0"/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分子：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請購及核銷系統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「已通過」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之案件數</a:t>
            </a:r>
            <a:r>
              <a:rPr lang="zh-TW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4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AIS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簽付狀態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為「已通過」之案件數。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900" b="1" dirty="0" smtClean="0">
                <a:latin typeface="+mn-ea"/>
              </a:rPr>
              <a:t>             </a:t>
            </a:r>
            <a:endParaRPr lang="zh-TW" altLang="en-US" sz="900" b="1" dirty="0">
              <a:latin typeface="+mn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22143" y="4021260"/>
            <a:ext cx="3633011" cy="801718"/>
            <a:chOff x="640051" y="3978077"/>
            <a:chExt cx="3633011" cy="801718"/>
          </a:xfrm>
        </p:grpSpPr>
        <p:grpSp>
          <p:nvGrpSpPr>
            <p:cNvPr id="9" name="群組 8"/>
            <p:cNvGrpSpPr/>
            <p:nvPr/>
          </p:nvGrpSpPr>
          <p:grpSpPr>
            <a:xfrm>
              <a:off x="640051" y="3978077"/>
              <a:ext cx="3633011" cy="801718"/>
              <a:chOff x="323528" y="1128970"/>
              <a:chExt cx="3578328" cy="801718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323528" y="1128970"/>
                <a:ext cx="357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請購及核銷系統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已審核通過案件數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827584" y="1561356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AIS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已審核通過案件數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12" name="直線接點 11"/>
            <p:cNvCxnSpPr/>
            <p:nvPr/>
          </p:nvCxnSpPr>
          <p:spPr>
            <a:xfrm flipV="1">
              <a:off x="667011" y="4369935"/>
              <a:ext cx="3528392" cy="180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4875899" y="3561305"/>
            <a:ext cx="4753194" cy="2536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電子發票率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TW" sz="1100" b="1" dirty="0" smtClean="0"/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分子：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1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案件數</a:t>
            </a:r>
            <a:r>
              <a:rPr lang="zh-TW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900" b="1" dirty="0" smtClean="0">
                <a:latin typeface="+mn-ea"/>
              </a:rPr>
              <a:t>             </a:t>
            </a:r>
            <a:endParaRPr lang="zh-TW" altLang="en-US" sz="900" b="1" dirty="0">
              <a:latin typeface="+mn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218882" y="4030261"/>
            <a:ext cx="2997721" cy="801718"/>
            <a:chOff x="640051" y="3978077"/>
            <a:chExt cx="3633011" cy="801718"/>
          </a:xfrm>
        </p:grpSpPr>
        <p:grpSp>
          <p:nvGrpSpPr>
            <p:cNvPr id="16" name="群組 15"/>
            <p:cNvGrpSpPr/>
            <p:nvPr/>
          </p:nvGrpSpPr>
          <p:grpSpPr>
            <a:xfrm>
              <a:off x="640051" y="3978077"/>
              <a:ext cx="3633011" cy="801718"/>
              <a:chOff x="323528" y="1128970"/>
              <a:chExt cx="3578328" cy="801718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323528" y="1128970"/>
                <a:ext cx="357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電子發票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核銷案件數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827584" y="1561356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採購案件數</a:t>
                </a:r>
              </a:p>
            </p:txBody>
          </p:sp>
        </p:grpSp>
        <p:cxnSp>
          <p:nvCxnSpPr>
            <p:cNvPr id="17" name="直線接點 16"/>
            <p:cNvCxnSpPr/>
            <p:nvPr/>
          </p:nvCxnSpPr>
          <p:spPr>
            <a:xfrm flipV="1">
              <a:off x="953607" y="4369935"/>
              <a:ext cx="3241796" cy="112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文字方塊 20"/>
          <p:cNvSpPr txBox="1"/>
          <p:nvPr/>
        </p:nvSpPr>
        <p:spPr>
          <a:xfrm>
            <a:off x="5696307" y="6311427"/>
            <a:ext cx="3447693" cy="6190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600"/>
              </a:spcAft>
            </a:pPr>
            <a:endParaRPr lang="zh-TW" altLang="en-US" sz="26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176345" y="6018822"/>
            <a:ext cx="1967655" cy="6190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600"/>
              </a:spcAft>
            </a:pPr>
            <a:endParaRPr lang="zh-TW" altLang="en-US" sz="26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903985" y="5444930"/>
            <a:ext cx="1240016" cy="6190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600"/>
              </a:spcAft>
            </a:pPr>
            <a:endParaRPr lang="zh-TW" altLang="en-US" sz="26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472962" y="5946815"/>
            <a:ext cx="5613839" cy="861774"/>
          </a:xfrm>
          <a:prstGeom prst="rect">
            <a:avLst/>
          </a:prstGeom>
          <a:solidFill>
            <a:srgbClr val="FFFF00"/>
          </a:solidFill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除外案件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：分析「採購案」無法拿到「電子發票」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不會在計算電子發票率時扣除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1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43791654"/>
              </p:ext>
            </p:extLst>
          </p:nvPr>
        </p:nvGraphicFramePr>
        <p:xfrm>
          <a:off x="158262" y="844062"/>
          <a:ext cx="8669215" cy="640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79131" y="225409"/>
            <a:ext cx="9064869" cy="10614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三、學校推動工作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1/11)</a:t>
            </a:r>
            <a:endParaRPr lang="zh-TW" altLang="en-US" sz="3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7392" y="6097710"/>
            <a:ext cx="8748346" cy="553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本局</a:t>
            </a:r>
            <a:r>
              <a:rPr lang="en-US" altLang="zh-TW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日北市</a:t>
            </a:r>
            <a:r>
              <a:rPr lang="zh-TW" altLang="en-US" sz="3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教資字第</a:t>
            </a:r>
            <a:r>
              <a:rPr lang="en-US" altLang="zh-TW" sz="3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1093058766</a:t>
            </a:r>
            <a:r>
              <a:rPr lang="zh-TW" altLang="en-US" sz="3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號函</a:t>
            </a:r>
            <a:endParaRPr lang="zh-TW" altLang="en-US" sz="30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27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4106486"/>
            <a:ext cx="49056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</a:rPr>
              <a:t>100%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3065425"/>
            <a:ext cx="336000" cy="72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9</a:t>
            </a:fld>
            <a:endParaRPr/>
          </a:p>
        </p:txBody>
      </p:sp>
      <p:grpSp>
        <p:nvGrpSpPr>
          <p:cNvPr id="391" name="Google Shape;391;p29"/>
          <p:cNvGrpSpPr/>
          <p:nvPr/>
        </p:nvGrpSpPr>
        <p:grpSpPr>
          <a:xfrm flipH="1">
            <a:off x="252107" y="1072660"/>
            <a:ext cx="8661401" cy="5580326"/>
            <a:chOff x="6647379" y="2311129"/>
            <a:chExt cx="5544721" cy="3695946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647379" y="2311129"/>
              <a:ext cx="4381058" cy="30853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385;p29"/>
          <p:cNvSpPr txBox="1">
            <a:spLocks/>
          </p:cNvSpPr>
          <p:nvPr/>
        </p:nvSpPr>
        <p:spPr>
          <a:xfrm>
            <a:off x="2263599" y="977114"/>
            <a:ext cx="7143330" cy="37021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「機關管理人」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「組織同步外部資料」</a:t>
            </a:r>
            <a:r>
              <a:rPr lang="en-US" altLang="zh-TW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組織樹</a:t>
            </a:r>
            <a:r>
              <a:rPr lang="en-US" altLang="zh-TW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群組維護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採購、零用金、財管、出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納、會計、首長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、「權限管理」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 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設定代理人、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檢視表單最新關</a:t>
            </a:r>
            <a:endParaRPr lang="en-US" alt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卡、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派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：人人皆可設定自己請假時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代理人，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：凡經手過皆可查詢，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：似代理人概念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1019908" y="231064"/>
            <a:ext cx="7587761" cy="732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推動工作說明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2/11)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303415" y="5219216"/>
            <a:ext cx="4504585" cy="1323439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「機關管理人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」異動申請：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詳參</a:t>
            </a:r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機關管理人使用資料」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0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夾，並填復「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 </a:t>
            </a:r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管理人異動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0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1090804</a:t>
            </a:r>
            <a:r>
              <a:rPr lang="zh-TW" altLang="en-US" sz="20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en-US" altLang="zh-TW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」辦理。</a:t>
            </a:r>
            <a:endParaRPr lang="zh-TW" altLang="en-US" sz="20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4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2846</TotalTime>
  <Words>2052</Words>
  <Application>Microsoft Office PowerPoint</Application>
  <PresentationFormat>如螢幕大小 (4:3)</PresentationFormat>
  <Paragraphs>255</Paragraphs>
  <Slides>23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6" baseType="lpstr">
      <vt:lpstr>Barlow Light</vt:lpstr>
      <vt:lpstr>Kozuka Gothic Pr6N M</vt:lpstr>
      <vt:lpstr>Miriam Libre</vt:lpstr>
      <vt:lpstr>微軟正黑體</vt:lpstr>
      <vt:lpstr>新細明體</vt:lpstr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教育局ppt0107</vt:lpstr>
      <vt:lpstr>110年度工程執行及管考研習 分工會議 電子化核銷作業推動說明</vt:lpstr>
      <vt:lpstr>地方教育發展基金會計資訊系統(AIS)</vt:lpstr>
      <vt:lpstr>臺北市政府教育局109年度「地方教育發展基金會計資訊系統(AIS)電子化核銷作業」推動</vt:lpstr>
      <vt:lpstr>一、摘  要(1/3)</vt:lpstr>
      <vt:lpstr>一、摘  要(2/3)</vt:lpstr>
      <vt:lpstr>PowerPoint 簡報</vt:lpstr>
      <vt:lpstr>二、KPI 目 標 值  </vt:lpstr>
      <vt:lpstr>PowerPoint 簡報</vt:lpstr>
      <vt:lpstr>100%</vt:lpstr>
      <vt:lpstr>PowerPoint 簡報</vt:lpstr>
      <vt:lpstr>三、學校推動工作說明 (4/11)</vt:lpstr>
      <vt:lpstr>PowerPoint 簡報</vt:lpstr>
      <vt:lpstr>PowerPoint 簡報</vt:lpstr>
      <vt:lpstr>100%</vt:lpstr>
      <vt:lpstr>100%</vt:lpstr>
      <vt:lpstr>PowerPoint 簡報</vt:lpstr>
      <vt:lpstr>100%</vt:lpstr>
      <vt:lpstr>100%</vt:lpstr>
      <vt:lpstr>100%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AEAA-SEE50</cp:lastModifiedBy>
  <cp:revision>596</cp:revision>
  <cp:lastPrinted>2020-07-15T03:15:13Z</cp:lastPrinted>
  <dcterms:created xsi:type="dcterms:W3CDTF">2018-01-15T04:46:59Z</dcterms:created>
  <dcterms:modified xsi:type="dcterms:W3CDTF">2020-10-30T07:44:13Z</dcterms:modified>
</cp:coreProperties>
</file>