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91" r:id="rId1"/>
  </p:sldMasterIdLst>
  <p:notesMasterIdLst>
    <p:notesMasterId r:id="rId68"/>
  </p:notesMasterIdLst>
  <p:handoutMasterIdLst>
    <p:handoutMasterId r:id="rId69"/>
  </p:handoutMasterIdLst>
  <p:sldIdLst>
    <p:sldId id="429" r:id="rId2"/>
    <p:sldId id="606" r:id="rId3"/>
    <p:sldId id="603" r:id="rId4"/>
    <p:sldId id="602" r:id="rId5"/>
    <p:sldId id="605" r:id="rId6"/>
    <p:sldId id="595" r:id="rId7"/>
    <p:sldId id="597" r:id="rId8"/>
    <p:sldId id="596" r:id="rId9"/>
    <p:sldId id="518" r:id="rId10"/>
    <p:sldId id="599" r:id="rId11"/>
    <p:sldId id="600" r:id="rId12"/>
    <p:sldId id="607" r:id="rId13"/>
    <p:sldId id="440" r:id="rId14"/>
    <p:sldId id="431" r:id="rId15"/>
    <p:sldId id="432" r:id="rId16"/>
    <p:sldId id="525" r:id="rId17"/>
    <p:sldId id="524" r:id="rId18"/>
    <p:sldId id="526" r:id="rId19"/>
    <p:sldId id="527" r:id="rId20"/>
    <p:sldId id="529" r:id="rId21"/>
    <p:sldId id="547" r:id="rId22"/>
    <p:sldId id="528" r:id="rId23"/>
    <p:sldId id="530" r:id="rId24"/>
    <p:sldId id="589" r:id="rId25"/>
    <p:sldId id="582" r:id="rId26"/>
    <p:sldId id="532" r:id="rId27"/>
    <p:sldId id="533" r:id="rId28"/>
    <p:sldId id="537" r:id="rId29"/>
    <p:sldId id="538" r:id="rId30"/>
    <p:sldId id="539" r:id="rId31"/>
    <p:sldId id="541" r:id="rId32"/>
    <p:sldId id="581" r:id="rId33"/>
    <p:sldId id="542" r:id="rId34"/>
    <p:sldId id="544" r:id="rId35"/>
    <p:sldId id="590" r:id="rId36"/>
    <p:sldId id="548" r:id="rId37"/>
    <p:sldId id="549" r:id="rId38"/>
    <p:sldId id="550" r:id="rId39"/>
    <p:sldId id="551" r:id="rId40"/>
    <p:sldId id="552" r:id="rId41"/>
    <p:sldId id="554" r:id="rId42"/>
    <p:sldId id="557" r:id="rId43"/>
    <p:sldId id="558" r:id="rId44"/>
    <p:sldId id="559" r:id="rId45"/>
    <p:sldId id="560" r:id="rId46"/>
    <p:sldId id="561" r:id="rId47"/>
    <p:sldId id="562" r:id="rId48"/>
    <p:sldId id="592" r:id="rId49"/>
    <p:sldId id="564" r:id="rId50"/>
    <p:sldId id="565" r:id="rId51"/>
    <p:sldId id="566" r:id="rId52"/>
    <p:sldId id="568" r:id="rId53"/>
    <p:sldId id="567" r:id="rId54"/>
    <p:sldId id="569" r:id="rId55"/>
    <p:sldId id="571" r:id="rId56"/>
    <p:sldId id="583" r:id="rId57"/>
    <p:sldId id="570" r:id="rId58"/>
    <p:sldId id="593" r:id="rId59"/>
    <p:sldId id="573" r:id="rId60"/>
    <p:sldId id="574" r:id="rId61"/>
    <p:sldId id="575" r:id="rId62"/>
    <p:sldId id="594" r:id="rId63"/>
    <p:sldId id="577" r:id="rId64"/>
    <p:sldId id="579" r:id="rId65"/>
    <p:sldId id="578" r:id="rId66"/>
    <p:sldId id="352" r:id="rId67"/>
  </p:sldIdLst>
  <p:sldSz cx="9144000" cy="6858000" type="screen4x3"/>
  <p:notesSz cx="6797675" cy="9926638"/>
  <p:embeddedFontLst>
    <p:embeddedFont>
      <p:font typeface="標楷體" pitchFamily="65" charset="-120"/>
      <p:regular r:id="rId70"/>
    </p:embeddedFont>
    <p:embeddedFont>
      <p:font typeface="Wingdings 2" pitchFamily="18" charset="2"/>
      <p:regular r:id="rId71"/>
    </p:embeddedFont>
    <p:embeddedFont>
      <p:font typeface="Constantia" pitchFamily="18" charset="0"/>
      <p:regular r:id="rId72"/>
      <p:bold r:id="rId73"/>
      <p:italic r:id="rId74"/>
      <p:boldItalic r:id="rId75"/>
    </p:embeddedFont>
    <p:embeddedFont>
      <p:font typeface="Calibri" pitchFamily="34" charset="0"/>
      <p:regular r:id="rId76"/>
      <p:bold r:id="rId77"/>
      <p:italic r:id="rId78"/>
      <p:boldItalic r:id="rId79"/>
    </p:embeddedFont>
    <p:embeddedFont>
      <p:font typeface="微軟正黑體" pitchFamily="34" charset="-120"/>
      <p:regular r:id="rId80"/>
      <p:bold r:id="rId81"/>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CCCC00"/>
    <a:srgbClr val="FFCC66"/>
    <a:srgbClr val="FFFFFF"/>
    <a:srgbClr val="446D8B"/>
    <a:srgbClr val="CC3300"/>
    <a:srgbClr val="66FF33"/>
    <a:srgbClr val="9F0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14" autoAdjust="0"/>
  </p:normalViewPr>
  <p:slideViewPr>
    <p:cSldViewPr>
      <p:cViewPr varScale="1">
        <p:scale>
          <a:sx n="64" d="100"/>
          <a:sy n="64"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8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632624C3-8171-45DB-8FD7-32C98DFF899D}" type="datetimeFigureOut">
              <a:rPr lang="zh-TW" altLang="en-US"/>
              <a:pPr>
                <a:defRPr/>
              </a:pPr>
              <a:t>2014/7/2</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A8A39771-798B-4024-A33B-19626D8A538D}" type="slidenum">
              <a:rPr lang="zh-TW" altLang="en-US"/>
              <a:pPr>
                <a:defRPr/>
              </a:pPr>
              <a:t>‹#›</a:t>
            </a:fld>
            <a:endParaRPr lang="zh-TW" altLang="en-US"/>
          </a:p>
        </p:txBody>
      </p:sp>
    </p:spTree>
    <p:extLst>
      <p:ext uri="{BB962C8B-B14F-4D97-AF65-F5344CB8AC3E}">
        <p14:creationId xmlns:p14="http://schemas.microsoft.com/office/powerpoint/2010/main" val="161301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E10AC58A-0CEF-484E-949C-49409A5FCA0F}" type="datetimeFigureOut">
              <a:rPr lang="zh-TW" altLang="en-US"/>
              <a:pPr>
                <a:defRPr/>
              </a:pPr>
              <a:t>2014/7/2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3582C5C1-0057-45F7-98A8-EBE0B5AA3075}" type="slidenum">
              <a:rPr lang="zh-TW" altLang="en-US"/>
              <a:pPr>
                <a:defRPr/>
              </a:pPr>
              <a:t>‹#›</a:t>
            </a:fld>
            <a:endParaRPr lang="zh-TW" altLang="en-US"/>
          </a:p>
        </p:txBody>
      </p:sp>
    </p:spTree>
    <p:extLst>
      <p:ext uri="{BB962C8B-B14F-4D97-AF65-F5344CB8AC3E}">
        <p14:creationId xmlns:p14="http://schemas.microsoft.com/office/powerpoint/2010/main" val="2443768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標楷體" pitchFamily="65" charset="-120"/>
        <a:ea typeface="+mn-ea"/>
        <a:cs typeface="+mn-cs"/>
      </a:defRPr>
    </a:lvl1pPr>
    <a:lvl2pPr marL="457200" algn="l" rtl="0" eaLnBrk="0" fontAlgn="base" hangingPunct="0">
      <a:spcBef>
        <a:spcPct val="30000"/>
      </a:spcBef>
      <a:spcAft>
        <a:spcPct val="0"/>
      </a:spcAft>
      <a:defRPr sz="1200" kern="1200">
        <a:solidFill>
          <a:schemeClr val="tx1"/>
        </a:solidFill>
        <a:latin typeface="標楷體" pitchFamily="65" charset="-120"/>
        <a:ea typeface="+mn-ea"/>
        <a:cs typeface="+mn-cs"/>
      </a:defRPr>
    </a:lvl2pPr>
    <a:lvl3pPr marL="914400" algn="l" rtl="0" eaLnBrk="0" fontAlgn="base" hangingPunct="0">
      <a:spcBef>
        <a:spcPct val="30000"/>
      </a:spcBef>
      <a:spcAft>
        <a:spcPct val="0"/>
      </a:spcAft>
      <a:defRPr sz="1200" kern="1200">
        <a:solidFill>
          <a:schemeClr val="tx1"/>
        </a:solidFill>
        <a:latin typeface="標楷體" pitchFamily="65" charset="-120"/>
        <a:ea typeface="+mn-ea"/>
        <a:cs typeface="+mn-cs"/>
      </a:defRPr>
    </a:lvl3pPr>
    <a:lvl4pPr marL="1371600" algn="l" rtl="0" eaLnBrk="0" fontAlgn="base" hangingPunct="0">
      <a:spcBef>
        <a:spcPct val="30000"/>
      </a:spcBef>
      <a:spcAft>
        <a:spcPct val="0"/>
      </a:spcAft>
      <a:defRPr sz="1200" kern="1200">
        <a:solidFill>
          <a:schemeClr val="tx1"/>
        </a:solidFill>
        <a:latin typeface="標楷體" pitchFamily="65" charset="-120"/>
        <a:ea typeface="+mn-ea"/>
        <a:cs typeface="+mn-cs"/>
      </a:defRPr>
    </a:lvl4pPr>
    <a:lvl5pPr marL="1828800" algn="l" rtl="0" eaLnBrk="0" fontAlgn="base" hangingPunct="0">
      <a:spcBef>
        <a:spcPct val="30000"/>
      </a:spcBef>
      <a:spcAft>
        <a:spcPct val="0"/>
      </a:spcAft>
      <a:defRPr sz="1200" kern="1200">
        <a:solidFill>
          <a:schemeClr val="tx1"/>
        </a:solidFill>
        <a:latin typeface="標楷體" pitchFamily="65" charset="-12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582C5C1-0057-45F7-98A8-EBE0B5AA3075}" type="slidenum">
              <a:rPr lang="zh-TW" altLang="en-US" smtClean="0"/>
              <a:pPr>
                <a:defRPr/>
              </a:pPr>
              <a:t>1</a:t>
            </a:fld>
            <a:endParaRPr lang="zh-TW" altLang="en-US"/>
          </a:p>
        </p:txBody>
      </p:sp>
    </p:spTree>
    <p:extLst>
      <p:ext uri="{BB962C8B-B14F-4D97-AF65-F5344CB8AC3E}">
        <p14:creationId xmlns:p14="http://schemas.microsoft.com/office/powerpoint/2010/main" val="10442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1082675" y="865188"/>
            <a:ext cx="4637088"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xfrm>
            <a:off x="906357" y="4720324"/>
            <a:ext cx="4984962" cy="417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082675" y="865188"/>
            <a:ext cx="4637088"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xfrm>
            <a:off x="906357" y="4720324"/>
            <a:ext cx="4984962" cy="417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fld id="{8C2A33FF-1BBD-49D8-8C47-30CF9AD32FEE}" type="slidenum">
              <a:rPr kumimoji="0" lang="zh-TW" altLang="en-US" smtClean="0">
                <a:latin typeface="Calibri" pitchFamily="34" charset="0"/>
              </a:rPr>
              <a:pPr eaLnBrk="1" fontAlgn="base" hangingPunct="1">
                <a:spcBef>
                  <a:spcPct val="0"/>
                </a:spcBef>
                <a:spcAft>
                  <a:spcPct val="0"/>
                </a:spcAft>
              </a:pPr>
              <a:t>14</a:t>
            </a:fld>
            <a:endParaRPr kumimoji="0" lang="en-US" altLang="zh-TW"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pic>
        <p:nvPicPr>
          <p:cNvPr id="4" name="圖片 6" descr="back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1125" y="1989138"/>
            <a:ext cx="6492875"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5" name="Date Placeholder 29"/>
          <p:cNvSpPr>
            <a:spLocks noGrp="1"/>
          </p:cNvSpPr>
          <p:nvPr>
            <p:ph type="dt" sz="half" idx="10"/>
          </p:nvPr>
        </p:nvSpPr>
        <p:spPr>
          <a:xfrm>
            <a:off x="457200" y="6356350"/>
            <a:ext cx="2133600" cy="365125"/>
          </a:xfrm>
          <a:prstGeom prst="rect">
            <a:avLst/>
          </a:prstGeom>
        </p:spPr>
        <p:txBody>
          <a:bodyPr/>
          <a:lstStyle>
            <a:lvl1pPr>
              <a:defRPr/>
            </a:lvl1pPr>
          </a:lstStyle>
          <a:p>
            <a:pPr>
              <a:defRPr/>
            </a:pPr>
            <a:fld id="{DE87BEFB-940E-4D81-984A-9DFDE62987CB}" type="datetimeFigureOut">
              <a:rPr lang="en-US"/>
              <a:pPr>
                <a:defRPr/>
              </a:pPr>
              <a:t>7/2/2014</a:t>
            </a:fld>
            <a:endParaRPr lang="en-US"/>
          </a:p>
        </p:txBody>
      </p:sp>
      <p:sp>
        <p:nvSpPr>
          <p:cNvPr id="6" name="Footer Placeholder 18"/>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537C019C-60A1-4AF4-9C09-720C910F0027}" type="slidenum">
              <a:rPr lang="zh-TW" altLang="en-US"/>
              <a:pPr>
                <a:defRPr/>
              </a:pPr>
              <a:t>‹#›</a:t>
            </a:fld>
            <a:endParaRPr lang="zh-TW" altLang="en-US"/>
          </a:p>
        </p:txBody>
      </p:sp>
    </p:spTree>
    <p:extLst>
      <p:ext uri="{BB962C8B-B14F-4D97-AF65-F5344CB8AC3E}">
        <p14:creationId xmlns:p14="http://schemas.microsoft.com/office/powerpoint/2010/main" val="14920874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6" name="Slide Number Placeholder 17"/>
          <p:cNvSpPr>
            <a:spLocks noGrp="1"/>
          </p:cNvSpPr>
          <p:nvPr>
            <p:ph type="sldNum" sz="quarter" idx="12"/>
          </p:nvPr>
        </p:nvSpPr>
        <p:spPr/>
        <p:txBody>
          <a:bodyPr/>
          <a:lstStyle>
            <a:lvl1pPr>
              <a:defRPr/>
            </a:lvl1pPr>
          </a:lstStyle>
          <a:p>
            <a:pPr>
              <a:defRPr/>
            </a:pPr>
            <a:fld id="{70D1C33F-D038-427B-88B1-8B65CE73FD13}" type="slidenum">
              <a:rPr lang="zh-TW" altLang="en-US"/>
              <a:pPr>
                <a:defRPr/>
              </a:pPr>
              <a:t>‹#›</a:t>
            </a:fld>
            <a:endParaRPr lang="zh-TW" altLang="en-US"/>
          </a:p>
        </p:txBody>
      </p:sp>
    </p:spTree>
    <p:extLst>
      <p:ext uri="{BB962C8B-B14F-4D97-AF65-F5344CB8AC3E}">
        <p14:creationId xmlns:p14="http://schemas.microsoft.com/office/powerpoint/2010/main" val="197656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6" name="Slide Number Placeholder 17"/>
          <p:cNvSpPr>
            <a:spLocks noGrp="1"/>
          </p:cNvSpPr>
          <p:nvPr>
            <p:ph type="sldNum" sz="quarter" idx="12"/>
          </p:nvPr>
        </p:nvSpPr>
        <p:spPr/>
        <p:txBody>
          <a:bodyPr/>
          <a:lstStyle>
            <a:lvl1pPr>
              <a:defRPr/>
            </a:lvl1pPr>
          </a:lstStyle>
          <a:p>
            <a:pPr>
              <a:defRPr/>
            </a:pPr>
            <a:fld id="{3A826787-1F88-4160-8311-4A3B856B6D26}" type="slidenum">
              <a:rPr lang="zh-TW" altLang="en-US"/>
              <a:pPr>
                <a:defRPr/>
              </a:pPr>
              <a:t>‹#›</a:t>
            </a:fld>
            <a:endParaRPr lang="zh-TW" altLang="en-US"/>
          </a:p>
        </p:txBody>
      </p:sp>
    </p:spTree>
    <p:extLst>
      <p:ext uri="{BB962C8B-B14F-4D97-AF65-F5344CB8AC3E}">
        <p14:creationId xmlns:p14="http://schemas.microsoft.com/office/powerpoint/2010/main" val="313493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Slide Number Placeholder 5"/>
          <p:cNvSpPr>
            <a:spLocks noGrp="1"/>
          </p:cNvSpPr>
          <p:nvPr>
            <p:ph type="sldNum" sz="quarter" idx="12"/>
          </p:nvPr>
        </p:nvSpPr>
        <p:spPr/>
        <p:txBody>
          <a:bodyPr/>
          <a:lstStyle>
            <a:lvl1pPr>
              <a:defRPr/>
            </a:lvl1pPr>
          </a:lstStyle>
          <a:p>
            <a:pPr>
              <a:defRPr/>
            </a:pPr>
            <a:fld id="{0C4CE522-536D-4F43-A61D-9D96A33E4A98}" type="slidenum">
              <a:rPr lang="zh-TW" altLang="en-US"/>
              <a:pPr>
                <a:defRPr/>
              </a:pPr>
              <a:t>‹#›</a:t>
            </a:fld>
            <a:endParaRPr lang="zh-TW" altLang="en-US" dirty="0"/>
          </a:p>
        </p:txBody>
      </p:sp>
    </p:spTree>
    <p:extLst>
      <p:ext uri="{BB962C8B-B14F-4D97-AF65-F5344CB8AC3E}">
        <p14:creationId xmlns:p14="http://schemas.microsoft.com/office/powerpoint/2010/main" val="414417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pic>
        <p:nvPicPr>
          <p:cNvPr id="4" name="Picture 4" descr="http://www.pptbackgrounds.net/uploads/construction-equipment-backgrounds-wallpaper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7" name="Slide Number Placeholder 5"/>
          <p:cNvSpPr>
            <a:spLocks noGrp="1"/>
          </p:cNvSpPr>
          <p:nvPr>
            <p:ph type="sldNum" sz="quarter" idx="12"/>
          </p:nvPr>
        </p:nvSpPr>
        <p:spPr/>
        <p:txBody>
          <a:bodyPr/>
          <a:lstStyle>
            <a:lvl1pPr>
              <a:defRPr/>
            </a:lvl1pPr>
          </a:lstStyle>
          <a:p>
            <a:pPr>
              <a:defRPr/>
            </a:pPr>
            <a:fld id="{DAEE918B-F8F8-4337-A7C8-AB56CAC4DEF6}" type="slidenum">
              <a:rPr lang="zh-TW" altLang="en-US"/>
              <a:pPr>
                <a:defRPr/>
              </a:pPr>
              <a:t>‹#›</a:t>
            </a:fld>
            <a:endParaRPr lang="zh-TW" altLang="en-US"/>
          </a:p>
        </p:txBody>
      </p:sp>
    </p:spTree>
    <p:extLst>
      <p:ext uri="{BB962C8B-B14F-4D97-AF65-F5344CB8AC3E}">
        <p14:creationId xmlns:p14="http://schemas.microsoft.com/office/powerpoint/2010/main" val="2807676575"/>
      </p:ext>
    </p:extLst>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6"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7" name="Slide Number Placeholder 17"/>
          <p:cNvSpPr>
            <a:spLocks noGrp="1"/>
          </p:cNvSpPr>
          <p:nvPr>
            <p:ph type="sldNum" sz="quarter" idx="12"/>
          </p:nvPr>
        </p:nvSpPr>
        <p:spPr/>
        <p:txBody>
          <a:bodyPr/>
          <a:lstStyle>
            <a:lvl1pPr>
              <a:defRPr/>
            </a:lvl1pPr>
          </a:lstStyle>
          <a:p>
            <a:pPr>
              <a:defRPr/>
            </a:pPr>
            <a:fld id="{47050D5E-1D63-4170-8C0B-186C171A2975}" type="slidenum">
              <a:rPr lang="zh-TW" altLang="en-US"/>
              <a:pPr>
                <a:defRPr/>
              </a:pPr>
              <a:t>‹#›</a:t>
            </a:fld>
            <a:endParaRPr lang="zh-TW" altLang="en-US"/>
          </a:p>
        </p:txBody>
      </p:sp>
    </p:spTree>
    <p:extLst>
      <p:ext uri="{BB962C8B-B14F-4D97-AF65-F5344CB8AC3E}">
        <p14:creationId xmlns:p14="http://schemas.microsoft.com/office/powerpoint/2010/main" val="237883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8"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9" name="Slide Number Placeholder 17"/>
          <p:cNvSpPr>
            <a:spLocks noGrp="1"/>
          </p:cNvSpPr>
          <p:nvPr>
            <p:ph type="sldNum" sz="quarter" idx="12"/>
          </p:nvPr>
        </p:nvSpPr>
        <p:spPr/>
        <p:txBody>
          <a:bodyPr/>
          <a:lstStyle>
            <a:lvl1pPr>
              <a:defRPr/>
            </a:lvl1pPr>
          </a:lstStyle>
          <a:p>
            <a:pPr>
              <a:defRPr/>
            </a:pPr>
            <a:fld id="{6568FCBD-818D-42F2-8B56-37E2787C3C64}" type="slidenum">
              <a:rPr lang="zh-TW" altLang="en-US"/>
              <a:pPr>
                <a:defRPr/>
              </a:pPr>
              <a:t>‹#›</a:t>
            </a:fld>
            <a:endParaRPr lang="zh-TW" altLang="en-US"/>
          </a:p>
        </p:txBody>
      </p:sp>
    </p:spTree>
    <p:extLst>
      <p:ext uri="{BB962C8B-B14F-4D97-AF65-F5344CB8AC3E}">
        <p14:creationId xmlns:p14="http://schemas.microsoft.com/office/powerpoint/2010/main" val="169672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5" name="Slide Number Placeholder 17"/>
          <p:cNvSpPr>
            <a:spLocks noGrp="1"/>
          </p:cNvSpPr>
          <p:nvPr>
            <p:ph type="sldNum" sz="quarter" idx="12"/>
          </p:nvPr>
        </p:nvSpPr>
        <p:spPr/>
        <p:txBody>
          <a:bodyPr/>
          <a:lstStyle>
            <a:lvl1pPr>
              <a:defRPr/>
            </a:lvl1pPr>
          </a:lstStyle>
          <a:p>
            <a:pPr>
              <a:defRPr/>
            </a:pPr>
            <a:fld id="{6F5D6CD8-9A67-49FF-A2CF-698DB4B6DC7A}" type="slidenum">
              <a:rPr lang="zh-TW" altLang="en-US"/>
              <a:pPr>
                <a:defRPr/>
              </a:pPr>
              <a:t>‹#›</a:t>
            </a:fld>
            <a:endParaRPr lang="zh-TW" altLang="en-US"/>
          </a:p>
        </p:txBody>
      </p:sp>
    </p:spTree>
    <p:extLst>
      <p:ext uri="{BB962C8B-B14F-4D97-AF65-F5344CB8AC3E}">
        <p14:creationId xmlns:p14="http://schemas.microsoft.com/office/powerpoint/2010/main" val="224095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3"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4" name="Slide Number Placeholder 17"/>
          <p:cNvSpPr>
            <a:spLocks noGrp="1"/>
          </p:cNvSpPr>
          <p:nvPr>
            <p:ph type="sldNum" sz="quarter" idx="12"/>
          </p:nvPr>
        </p:nvSpPr>
        <p:spPr/>
        <p:txBody>
          <a:bodyPr/>
          <a:lstStyle>
            <a:lvl1pPr>
              <a:defRPr/>
            </a:lvl1pPr>
          </a:lstStyle>
          <a:p>
            <a:pPr>
              <a:defRPr/>
            </a:pPr>
            <a:fld id="{07F6215B-1002-46D1-99E0-73F66C83597D}" type="slidenum">
              <a:rPr lang="zh-TW" altLang="en-US"/>
              <a:pPr>
                <a:defRPr/>
              </a:pPr>
              <a:t>‹#›</a:t>
            </a:fld>
            <a:endParaRPr lang="zh-TW" altLang="en-US"/>
          </a:p>
        </p:txBody>
      </p:sp>
    </p:spTree>
    <p:extLst>
      <p:ext uri="{BB962C8B-B14F-4D97-AF65-F5344CB8AC3E}">
        <p14:creationId xmlns:p14="http://schemas.microsoft.com/office/powerpoint/2010/main" val="62420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6"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7" name="Slide Number Placeholder 17"/>
          <p:cNvSpPr>
            <a:spLocks noGrp="1"/>
          </p:cNvSpPr>
          <p:nvPr>
            <p:ph type="sldNum" sz="quarter" idx="12"/>
          </p:nvPr>
        </p:nvSpPr>
        <p:spPr/>
        <p:txBody>
          <a:bodyPr/>
          <a:lstStyle>
            <a:lvl1pPr>
              <a:defRPr/>
            </a:lvl1pPr>
          </a:lstStyle>
          <a:p>
            <a:pPr>
              <a:defRPr/>
            </a:pPr>
            <a:fld id="{5D823ADC-2CF0-427E-8347-4136E4A3787B}" type="slidenum">
              <a:rPr lang="zh-TW" altLang="en-US"/>
              <a:pPr>
                <a:defRPr/>
              </a:pPr>
              <a:t>‹#›</a:t>
            </a:fld>
            <a:endParaRPr lang="zh-TW" altLang="en-US"/>
          </a:p>
        </p:txBody>
      </p:sp>
    </p:spTree>
    <p:extLst>
      <p:ext uri="{BB962C8B-B14F-4D97-AF65-F5344CB8AC3E}">
        <p14:creationId xmlns:p14="http://schemas.microsoft.com/office/powerpoint/2010/main" val="248291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TW" altLang="en-US"/>
          </a:p>
        </p:txBody>
      </p:sp>
      <p:sp>
        <p:nvSpPr>
          <p:cNvPr id="10"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zh-TW" altLang="en-US"/>
              <a:t>國立臺北科技大學</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C83C147-D173-40CB-A1EC-679621B60663}" type="slidenum">
              <a:rPr lang="zh-TW" altLang="en-US"/>
              <a:pPr>
                <a:defRPr/>
              </a:pPr>
              <a:t>‹#›</a:t>
            </a:fld>
            <a:endParaRPr lang="zh-TW" altLang="en-US"/>
          </a:p>
        </p:txBody>
      </p:sp>
    </p:spTree>
    <p:extLst>
      <p:ext uri="{BB962C8B-B14F-4D97-AF65-F5344CB8AC3E}">
        <p14:creationId xmlns:p14="http://schemas.microsoft.com/office/powerpoint/2010/main" val="337194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新細明體" charset="-120"/>
              </a:defRPr>
            </a:lvl1pPr>
          </a:lstStyle>
          <a:p>
            <a:pPr>
              <a:defRPr/>
            </a:pPr>
            <a:fld id="{208E03ED-C55B-45CA-8C71-44F8DB426578}" type="slidenum">
              <a:rPr lang="zh-TW" altLang="en-US"/>
              <a:pPr>
                <a:defRPr/>
              </a:pPr>
              <a:t>‹#›</a:t>
            </a:fld>
            <a:endParaRPr lang="zh-TW"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p>
          </p:txBody>
        </p:sp>
      </p:gr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11" r:id="rId4"/>
    <p:sldLayoutId id="2147483912" r:id="rId5"/>
    <p:sldLayoutId id="2147483913" r:id="rId6"/>
    <p:sldLayoutId id="2147483914" r:id="rId7"/>
    <p:sldLayoutId id="2147483915" r:id="rId8"/>
    <p:sldLayoutId id="2147483921" r:id="rId9"/>
    <p:sldLayoutId id="2147483916" r:id="rId10"/>
    <p:sldLayoutId id="2147483917"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charset="-120"/>
        </a:defRPr>
      </a:lvl2pPr>
      <a:lvl3pPr algn="l" rtl="0" eaLnBrk="0" fontAlgn="base" hangingPunct="0">
        <a:spcBef>
          <a:spcPct val="0"/>
        </a:spcBef>
        <a:spcAft>
          <a:spcPct val="0"/>
        </a:spcAft>
        <a:defRPr sz="5000">
          <a:solidFill>
            <a:schemeClr val="tx2"/>
          </a:solidFill>
          <a:latin typeface="Calibri" pitchFamily="34" charset="0"/>
          <a:ea typeface="微軟正黑體" charset="-120"/>
        </a:defRPr>
      </a:lvl3pPr>
      <a:lvl4pPr algn="l" rtl="0" eaLnBrk="0" fontAlgn="base" hangingPunct="0">
        <a:spcBef>
          <a:spcPct val="0"/>
        </a:spcBef>
        <a:spcAft>
          <a:spcPct val="0"/>
        </a:spcAft>
        <a:defRPr sz="5000">
          <a:solidFill>
            <a:schemeClr val="tx2"/>
          </a:solidFill>
          <a:latin typeface="Calibri" pitchFamily="34" charset="0"/>
          <a:ea typeface="微軟正黑體" charset="-120"/>
        </a:defRPr>
      </a:lvl4pPr>
      <a:lvl5pPr algn="l" rtl="0" eaLnBrk="0" fontAlgn="base" hangingPunct="0">
        <a:spcBef>
          <a:spcPct val="0"/>
        </a:spcBef>
        <a:spcAft>
          <a:spcPct val="0"/>
        </a:spcAft>
        <a:defRPr sz="5000">
          <a:solidFill>
            <a:schemeClr val="tx2"/>
          </a:solidFill>
          <a:latin typeface="Calibri" pitchFamily="34" charset="0"/>
          <a:ea typeface="微軟正黑體" charset="-120"/>
        </a:defRPr>
      </a:lvl5pPr>
      <a:lvl6pPr marL="457200" algn="l" rtl="0" fontAlgn="base">
        <a:spcBef>
          <a:spcPct val="0"/>
        </a:spcBef>
        <a:spcAft>
          <a:spcPct val="0"/>
        </a:spcAft>
        <a:defRPr sz="5000">
          <a:solidFill>
            <a:schemeClr val="tx2"/>
          </a:solidFill>
          <a:latin typeface="Calibri" pitchFamily="34" charset="0"/>
          <a:ea typeface="微軟正黑體" charset="-120"/>
        </a:defRPr>
      </a:lvl6pPr>
      <a:lvl7pPr marL="914400" algn="l" rtl="0" fontAlgn="base">
        <a:spcBef>
          <a:spcPct val="0"/>
        </a:spcBef>
        <a:spcAft>
          <a:spcPct val="0"/>
        </a:spcAft>
        <a:defRPr sz="5000">
          <a:solidFill>
            <a:schemeClr val="tx2"/>
          </a:solidFill>
          <a:latin typeface="Calibri" pitchFamily="34" charset="0"/>
          <a:ea typeface="微軟正黑體" charset="-120"/>
        </a:defRPr>
      </a:lvl7pPr>
      <a:lvl8pPr marL="1371600" algn="l" rtl="0" fontAlgn="base">
        <a:spcBef>
          <a:spcPct val="0"/>
        </a:spcBef>
        <a:spcAft>
          <a:spcPct val="0"/>
        </a:spcAft>
        <a:defRPr sz="5000">
          <a:solidFill>
            <a:schemeClr val="tx2"/>
          </a:solidFill>
          <a:latin typeface="Calibri" pitchFamily="34" charset="0"/>
          <a:ea typeface="微軟正黑體" charset="-120"/>
        </a:defRPr>
      </a:lvl8pPr>
      <a:lvl9pPr marL="1828800" algn="l" rtl="0" fontAlgn="base">
        <a:spcBef>
          <a:spcPct val="0"/>
        </a:spcBef>
        <a:spcAft>
          <a:spcPct val="0"/>
        </a:spcAft>
        <a:defRPr sz="5000">
          <a:solidFill>
            <a:schemeClr val="tx2"/>
          </a:solidFill>
          <a:latin typeface="Calibri" pitchFamily="34" charset="0"/>
          <a:ea typeface="微軟正黑體"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40.jp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37.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58.jpe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17.wmf"/></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62.jpeg"/></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65.jpg"/><Relationship Id="rId4" Type="http://schemas.openxmlformats.org/officeDocument/2006/relationships/image" Target="../media/image64.jpe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69.jpeg"/><Relationship Id="rId4" Type="http://schemas.openxmlformats.org/officeDocument/2006/relationships/image" Target="../media/image68.png"/></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7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39552" y="2204864"/>
            <a:ext cx="8424936" cy="2016224"/>
          </a:xfrm>
          <a:extLst/>
        </p:spPr>
        <p:txBody>
          <a:bodyPr/>
          <a:lstStyle/>
          <a:p>
            <a:pPr algn="ctr" eaLnBrk="1" fontAlgn="auto" hangingPunct="1">
              <a:spcAft>
                <a:spcPts val="0"/>
              </a:spcAft>
              <a:defRPr/>
            </a:pPr>
            <a:r>
              <a:rPr lang="zh-TW" altLang="en-US" sz="4800" dirty="0" smtClean="0">
                <a:solidFill>
                  <a:schemeClr val="bg1"/>
                </a:solidFill>
                <a:effectLst/>
              </a:rPr>
              <a:t>營建剩餘土石方</a:t>
            </a:r>
            <a:r>
              <a:rPr lang="en-US" altLang="zh-TW" sz="4800" dirty="0" smtClean="0">
                <a:solidFill>
                  <a:schemeClr val="bg1"/>
                </a:solidFill>
                <a:effectLst/>
              </a:rPr>
              <a:t/>
            </a:r>
            <a:br>
              <a:rPr lang="en-US" altLang="zh-TW" sz="4800" dirty="0" smtClean="0">
                <a:solidFill>
                  <a:schemeClr val="bg1"/>
                </a:solidFill>
                <a:effectLst/>
              </a:rPr>
            </a:br>
            <a:r>
              <a:rPr lang="zh-TW" altLang="zh-TW" sz="4800" dirty="0" smtClean="0">
                <a:solidFill>
                  <a:schemeClr val="bg1"/>
                </a:solidFill>
                <a:effectLst/>
              </a:rPr>
              <a:t>網路</a:t>
            </a:r>
            <a:r>
              <a:rPr lang="zh-TW" altLang="en-US" sz="4800" dirty="0" smtClean="0">
                <a:solidFill>
                  <a:schemeClr val="bg1"/>
                </a:solidFill>
                <a:effectLst/>
              </a:rPr>
              <a:t>兩階段</a:t>
            </a:r>
            <a:r>
              <a:rPr lang="zh-TW" altLang="zh-TW" sz="4800" dirty="0" smtClean="0">
                <a:solidFill>
                  <a:schemeClr val="bg1"/>
                </a:solidFill>
                <a:effectLst/>
              </a:rPr>
              <a:t>申報</a:t>
            </a:r>
            <a:r>
              <a:rPr lang="zh-TW" altLang="zh-TW" sz="4800" dirty="0">
                <a:solidFill>
                  <a:schemeClr val="bg1"/>
                </a:solidFill>
                <a:effectLst/>
              </a:rPr>
              <a:t>查核勾稽</a:t>
            </a:r>
            <a:r>
              <a:rPr lang="zh-TW" altLang="zh-TW" sz="4800" dirty="0" smtClean="0">
                <a:solidFill>
                  <a:schemeClr val="bg1"/>
                </a:solidFill>
                <a:effectLst/>
              </a:rPr>
              <a:t>作業</a:t>
            </a:r>
            <a:endParaRPr lang="zh-TW" altLang="en-US" sz="4800" dirty="0">
              <a:solidFill>
                <a:schemeClr val="bg1"/>
              </a:solidFill>
              <a:latin typeface="微軟正黑體" pitchFamily="34" charset="-120"/>
            </a:endParaRPr>
          </a:p>
        </p:txBody>
      </p:sp>
      <p:sp>
        <p:nvSpPr>
          <p:cNvPr id="5" name="投影片編號版面配置區 4"/>
          <p:cNvSpPr>
            <a:spLocks noGrp="1"/>
          </p:cNvSpPr>
          <p:nvPr>
            <p:ph type="sldNum" sz="quarter" idx="12"/>
          </p:nvPr>
        </p:nvSpPr>
        <p:spPr/>
        <p:txBody>
          <a:bodyPr/>
          <a:lstStyle/>
          <a:p>
            <a:pPr>
              <a:defRPr/>
            </a:pPr>
            <a:fld id="{FF5999C1-82D9-455A-80C4-F8DFA6BB4F58}" type="slidenum">
              <a:rPr lang="zh-TW" altLang="en-US"/>
              <a:pPr>
                <a:defRPr/>
              </a:pPr>
              <a:t>1</a:t>
            </a:fld>
            <a:endParaRPr lang="zh-TW" altLang="en-US" dirty="0"/>
          </a:p>
        </p:txBody>
      </p:sp>
      <p:sp>
        <p:nvSpPr>
          <p:cNvPr id="7" name="標題 2"/>
          <p:cNvSpPr txBox="1">
            <a:spLocks/>
          </p:cNvSpPr>
          <p:nvPr/>
        </p:nvSpPr>
        <p:spPr>
          <a:xfrm>
            <a:off x="539552" y="4797152"/>
            <a:ext cx="8064896" cy="107404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fontAlgn="auto">
              <a:spcAft>
                <a:spcPts val="0"/>
              </a:spcAft>
            </a:pPr>
            <a:r>
              <a:rPr kumimoji="0" lang="zh-TW" altLang="en-US" sz="3200" dirty="0" smtClean="0">
                <a:solidFill>
                  <a:schemeClr val="bg1"/>
                </a:solidFill>
                <a:latin typeface="微軟正黑體" pitchFamily="34" charset="-120"/>
                <a:ea typeface="微軟正黑體" pitchFamily="34" charset="-120"/>
              </a:rPr>
              <a:t>營建</a:t>
            </a:r>
            <a:r>
              <a:rPr kumimoji="0" lang="zh-TW" altLang="en-US" sz="3200" dirty="0">
                <a:solidFill>
                  <a:schemeClr val="bg1"/>
                </a:solidFill>
                <a:latin typeface="微軟正黑體" pitchFamily="34" charset="-120"/>
                <a:ea typeface="微軟正黑體" pitchFamily="34" charset="-120"/>
              </a:rPr>
              <a:t>剩餘土石方資訊服務</a:t>
            </a:r>
            <a:r>
              <a:rPr kumimoji="0" lang="zh-TW" altLang="en-US" sz="3200" dirty="0" smtClean="0">
                <a:solidFill>
                  <a:schemeClr val="bg1"/>
                </a:solidFill>
                <a:latin typeface="微軟正黑體" pitchFamily="34" charset="-120"/>
                <a:ea typeface="微軟正黑體" pitchFamily="34" charset="-120"/>
              </a:rPr>
              <a:t>中心  </a:t>
            </a:r>
            <a:endParaRPr kumimoji="0" lang="en-US" altLang="zh-TW" sz="3200" dirty="0" smtClean="0">
              <a:solidFill>
                <a:schemeClr val="bg1"/>
              </a:solidFill>
              <a:latin typeface="微軟正黑體" pitchFamily="34" charset="-120"/>
              <a:ea typeface="微軟正黑體" pitchFamily="34" charset="-120"/>
            </a:endParaRPr>
          </a:p>
          <a:p>
            <a:pPr algn="ctr" fontAlgn="auto">
              <a:spcAft>
                <a:spcPts val="0"/>
              </a:spcAft>
            </a:pPr>
            <a:r>
              <a:rPr kumimoji="0" lang="zh-TW" altLang="en-US" sz="3200" dirty="0" smtClean="0">
                <a:solidFill>
                  <a:schemeClr val="bg1"/>
                </a:solidFill>
                <a:latin typeface="微軟正黑體" pitchFamily="34" charset="-120"/>
                <a:ea typeface="微軟正黑體" pitchFamily="34" charset="-120"/>
              </a:rPr>
              <a:t>研究員  </a:t>
            </a:r>
            <a:r>
              <a:rPr kumimoji="0" lang="zh-TW" altLang="en-US" sz="3200" dirty="0" smtClean="0">
                <a:solidFill>
                  <a:schemeClr val="bg1"/>
                </a:solidFill>
                <a:latin typeface="微軟正黑體" pitchFamily="34" charset="-120"/>
                <a:ea typeface="微軟正黑體" pitchFamily="34" charset="-120"/>
              </a:rPr>
              <a:t>陳</a:t>
            </a:r>
            <a:r>
              <a:rPr kumimoji="0" lang="zh-TW" altLang="en-US" sz="3200" dirty="0" smtClean="0">
                <a:solidFill>
                  <a:schemeClr val="bg1"/>
                </a:solidFill>
                <a:latin typeface="微軟正黑體" pitchFamily="34" charset="-120"/>
                <a:ea typeface="微軟正黑體" pitchFamily="34" charset="-120"/>
              </a:rPr>
              <a:t>屏</a:t>
            </a:r>
            <a:r>
              <a:rPr kumimoji="0" lang="zh-TW" altLang="en-US" sz="3200" dirty="0" smtClean="0">
                <a:solidFill>
                  <a:schemeClr val="bg1"/>
                </a:solidFill>
                <a:latin typeface="微軟正黑體" pitchFamily="34" charset="-120"/>
                <a:ea typeface="微軟正黑體" pitchFamily="34" charset="-120"/>
              </a:rPr>
              <a:t>甫博士</a:t>
            </a:r>
            <a:endParaRPr kumimoji="0" lang="zh-TW" altLang="en-US" sz="3200" dirty="0" smtClean="0">
              <a:solidFill>
                <a:schemeClr val="bg1"/>
              </a:solidFill>
              <a:latin typeface="微軟正黑體" pitchFamily="34" charset="-120"/>
              <a:ea typeface="微軟正黑體" pitchFamily="34" charset="-120"/>
            </a:endParaRPr>
          </a:p>
        </p:txBody>
      </p:sp>
      <p:pic>
        <p:nvPicPr>
          <p:cNvPr id="1028" name="Picture 4" descr="http://www.xycc.org.tw/wp-content/uploads/getimage.php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 y="5873955"/>
            <a:ext cx="918715" cy="1011429"/>
          </a:xfrm>
          <a:prstGeom prst="rect">
            <a:avLst/>
          </a:prstGeom>
          <a:noFill/>
          <a:extLst>
            <a:ext uri="{909E8E84-426E-40DD-AFC4-6F175D3DCCD1}">
              <a14:hiddenFill xmlns:a14="http://schemas.microsoft.com/office/drawing/2010/main">
                <a:solidFill>
                  <a:srgbClr val="FFFFFF"/>
                </a:solidFill>
              </a14:hiddenFill>
            </a:ext>
          </a:extLst>
        </p:spPr>
      </p:pic>
      <p:sp>
        <p:nvSpPr>
          <p:cNvPr id="12" name="標題 2"/>
          <p:cNvSpPr txBox="1">
            <a:spLocks/>
          </p:cNvSpPr>
          <p:nvPr/>
        </p:nvSpPr>
        <p:spPr>
          <a:xfrm>
            <a:off x="835968" y="6381328"/>
            <a:ext cx="3592016" cy="476672"/>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fontAlgn="auto">
              <a:spcAft>
                <a:spcPts val="0"/>
              </a:spcAft>
            </a:pPr>
            <a:r>
              <a:rPr kumimoji="0" lang="zh-TW" altLang="en-US" sz="2000" dirty="0">
                <a:solidFill>
                  <a:schemeClr val="bg1"/>
                </a:solidFill>
                <a:latin typeface="微軟正黑體" pitchFamily="34" charset="-120"/>
                <a:ea typeface="微軟正黑體" pitchFamily="34" charset="-120"/>
              </a:rPr>
              <a:t>台北市政府教育局</a:t>
            </a:r>
            <a:endParaRPr kumimoji="0" lang="zh-TW" altLang="en-US" sz="2000" dirty="0" smtClean="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圖片 4" descr="C:\Users\USER\Desktop\Temp\內政部營建署_102年度「營建工程剩餘土石方資源回收處理與資訊交流及總量管制計畫」_01_01\上傳文件\IMG_3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3806825"/>
            <a:ext cx="15462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文字方塊 5"/>
          <p:cNvSpPr txBox="1">
            <a:spLocks noChangeArrowheads="1"/>
          </p:cNvSpPr>
          <p:nvPr/>
        </p:nvSpPr>
        <p:spPr bwMode="auto">
          <a:xfrm>
            <a:off x="3671888" y="6273800"/>
            <a:ext cx="1547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a:latin typeface="微軟正黑體" pitchFamily="34" charset="-120"/>
                <a:ea typeface="微軟正黑體" pitchFamily="34" charset="-120"/>
              </a:rPr>
              <a:t>伺服器機房</a:t>
            </a:r>
          </a:p>
        </p:txBody>
      </p:sp>
      <p:sp>
        <p:nvSpPr>
          <p:cNvPr id="24581" name="文字方塊 6"/>
          <p:cNvSpPr txBox="1">
            <a:spLocks noChangeArrowheads="1"/>
          </p:cNvSpPr>
          <p:nvPr/>
        </p:nvSpPr>
        <p:spPr bwMode="auto">
          <a:xfrm>
            <a:off x="6370638" y="6257925"/>
            <a:ext cx="183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a:latin typeface="微軟正黑體" pitchFamily="34" charset="-120"/>
                <a:ea typeface="微軟正黑體" pitchFamily="34" charset="-120"/>
              </a:rPr>
              <a:t>助理辦公空間</a:t>
            </a:r>
          </a:p>
        </p:txBody>
      </p:sp>
      <p:pic>
        <p:nvPicPr>
          <p:cNvPr id="24582" name="Picture 2" descr="http://gallery.mcwu.net/d/101584-2/DSC_2008-06-15_0071.JPG"/>
          <p:cNvPicPr>
            <a:picLocks noChangeAspect="1" noChangeArrowheads="1"/>
          </p:cNvPicPr>
          <p:nvPr/>
        </p:nvPicPr>
        <p:blipFill>
          <a:blip r:embed="rId3">
            <a:extLst>
              <a:ext uri="{28A0092B-C50C-407E-A947-70E740481C1C}">
                <a14:useLocalDpi xmlns:a14="http://schemas.microsoft.com/office/drawing/2010/main" val="0"/>
              </a:ext>
            </a:extLst>
          </a:blip>
          <a:srcRect l="16280"/>
          <a:stretch>
            <a:fillRect/>
          </a:stretch>
        </p:blipFill>
        <p:spPr bwMode="auto">
          <a:xfrm>
            <a:off x="500063" y="3789363"/>
            <a:ext cx="28987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文字方塊 8"/>
          <p:cNvSpPr txBox="1">
            <a:spLocks noChangeArrowheads="1"/>
          </p:cNvSpPr>
          <p:nvPr/>
        </p:nvSpPr>
        <p:spPr bwMode="auto">
          <a:xfrm>
            <a:off x="1223963" y="6265863"/>
            <a:ext cx="1547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a:latin typeface="微軟正黑體" pitchFamily="34" charset="-120"/>
                <a:ea typeface="微軟正黑體" pitchFamily="34" charset="-120"/>
              </a:rPr>
              <a:t>工程五館</a:t>
            </a:r>
          </a:p>
        </p:txBody>
      </p:sp>
      <p:sp>
        <p:nvSpPr>
          <p:cNvPr id="24585" name="內容版面配置區 1"/>
          <p:cNvSpPr>
            <a:spLocks noGrp="1"/>
          </p:cNvSpPr>
          <p:nvPr>
            <p:ph idx="1"/>
          </p:nvPr>
        </p:nvSpPr>
        <p:spPr>
          <a:xfrm>
            <a:off x="457200" y="1268760"/>
            <a:ext cx="8229600" cy="4389437"/>
          </a:xfrm>
        </p:spPr>
        <p:txBody>
          <a:bodyPr/>
          <a:lstStyle/>
          <a:p>
            <a:r>
              <a:rPr lang="zh-TW" altLang="en-US" sz="2000" dirty="0" smtClean="0">
                <a:latin typeface="+mj-ea"/>
                <a:ea typeface="+mj-ea"/>
              </a:rPr>
              <a:t>資訊服務中心目前設於中央大學工程五館四樓營建管理研究所中，設有專任客服一名，另有一名兼任客服、一名研究員支援</a:t>
            </a:r>
            <a:endParaRPr lang="en-US" altLang="zh-TW" sz="2000" dirty="0" smtClean="0">
              <a:latin typeface="+mj-ea"/>
              <a:ea typeface="+mj-ea"/>
            </a:endParaRPr>
          </a:p>
          <a:p>
            <a:r>
              <a:rPr lang="zh-TW" altLang="en-US" sz="2000" dirty="0" smtClean="0">
                <a:latin typeface="+mj-ea"/>
                <a:ea typeface="+mj-ea"/>
              </a:rPr>
              <a:t>資訊服務中心網址：</a:t>
            </a:r>
            <a:r>
              <a:rPr lang="en-US" altLang="zh-TW" sz="2000" dirty="0" smtClean="0">
                <a:latin typeface="+mj-ea"/>
                <a:ea typeface="+mj-ea"/>
              </a:rPr>
              <a:t>www.soilmove.tw</a:t>
            </a:r>
          </a:p>
          <a:p>
            <a:r>
              <a:rPr lang="zh-TW" altLang="en-US" sz="2000" dirty="0" smtClean="0">
                <a:latin typeface="+mj-ea"/>
                <a:ea typeface="+mj-ea"/>
              </a:rPr>
              <a:t>備有專線</a:t>
            </a:r>
            <a:r>
              <a:rPr lang="en-US" altLang="zh-TW" sz="2000" dirty="0" smtClean="0">
                <a:latin typeface="+mj-ea"/>
                <a:ea typeface="+mj-ea"/>
              </a:rPr>
              <a:t>(</a:t>
            </a:r>
            <a:r>
              <a:rPr lang="zh-TW" altLang="en-US" sz="2000" dirty="0" smtClean="0">
                <a:latin typeface="+mj-ea"/>
                <a:ea typeface="+mj-ea"/>
              </a:rPr>
              <a:t>市話與手機</a:t>
            </a:r>
            <a:r>
              <a:rPr lang="en-US" altLang="zh-TW" sz="2000" dirty="0" smtClean="0">
                <a:latin typeface="+mj-ea"/>
                <a:ea typeface="+mj-ea"/>
              </a:rPr>
              <a:t>)</a:t>
            </a:r>
            <a:r>
              <a:rPr lang="zh-TW" altLang="en-US" sz="2000" dirty="0" smtClean="0">
                <a:latin typeface="+mj-ea"/>
                <a:ea typeface="+mj-ea"/>
              </a:rPr>
              <a:t>、傳真</a:t>
            </a:r>
            <a:endParaRPr lang="en-US" altLang="zh-TW" sz="2000" dirty="0" smtClean="0">
              <a:latin typeface="+mj-ea"/>
              <a:ea typeface="+mj-ea"/>
            </a:endParaRPr>
          </a:p>
          <a:p>
            <a:r>
              <a:rPr lang="zh-TW" altLang="en-US" sz="2000" dirty="0" smtClean="0">
                <a:latin typeface="+mj-ea"/>
                <a:ea typeface="+mj-ea"/>
              </a:rPr>
              <a:t>電子信箱：</a:t>
            </a:r>
            <a:r>
              <a:rPr lang="en-US" altLang="zh-TW" sz="2000" dirty="0" smtClean="0">
                <a:latin typeface="+mj-ea"/>
                <a:ea typeface="+mj-ea"/>
              </a:rPr>
              <a:t>soilmove.tw@gmail.com</a:t>
            </a:r>
          </a:p>
          <a:p>
            <a:r>
              <a:rPr lang="zh-TW" altLang="en-US" sz="2000" dirty="0" smtClean="0">
                <a:latin typeface="+mj-ea"/>
                <a:ea typeface="+mj-ea"/>
              </a:rPr>
              <a:t>服務時間為</a:t>
            </a:r>
            <a:r>
              <a:rPr lang="en-US" altLang="zh-TW" sz="2000" dirty="0" smtClean="0">
                <a:latin typeface="+mj-ea"/>
                <a:ea typeface="+mj-ea"/>
              </a:rPr>
              <a:t>08:30~17:00</a:t>
            </a:r>
            <a:endParaRPr lang="zh-TW" altLang="en-US" sz="2000" dirty="0" smtClean="0">
              <a:latin typeface="+mj-ea"/>
              <a:ea typeface="+mj-ea"/>
            </a:endParaRPr>
          </a:p>
        </p:txBody>
      </p:sp>
      <p:pic>
        <p:nvPicPr>
          <p:cNvPr id="24586" name="Picture 12" descr="http://www.cem.ncu.edu.tw/images/intro/pic10.jpg"/>
          <p:cNvPicPr>
            <a:picLocks noChangeAspect="1" noChangeArrowheads="1"/>
          </p:cNvPicPr>
          <p:nvPr/>
        </p:nvPicPr>
        <p:blipFill>
          <a:blip r:embed="rId4">
            <a:extLst>
              <a:ext uri="{28A0092B-C50C-407E-A947-70E740481C1C}">
                <a14:useLocalDpi xmlns:a14="http://schemas.microsoft.com/office/drawing/2010/main" val="0"/>
              </a:ext>
            </a:extLst>
          </a:blip>
          <a:srcRect r="10150" b="12787"/>
          <a:stretch>
            <a:fillRect/>
          </a:stretch>
        </p:blipFill>
        <p:spPr bwMode="auto">
          <a:xfrm>
            <a:off x="5576888" y="3789363"/>
            <a:ext cx="321627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txBox="1">
            <a:spLocks noChangeArrowheads="1"/>
          </p:cNvSpPr>
          <p:nvPr/>
        </p:nvSpPr>
        <p:spPr bwMode="auto">
          <a:xfrm>
            <a:off x="0" y="366936"/>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charset="-120"/>
              </a:defRPr>
            </a:lvl2pPr>
            <a:lvl3pPr algn="l" rtl="0" eaLnBrk="0" fontAlgn="base" hangingPunct="0">
              <a:spcBef>
                <a:spcPct val="0"/>
              </a:spcBef>
              <a:spcAft>
                <a:spcPct val="0"/>
              </a:spcAft>
              <a:defRPr sz="5000">
                <a:solidFill>
                  <a:schemeClr val="tx2"/>
                </a:solidFill>
                <a:latin typeface="Calibri" pitchFamily="34" charset="0"/>
                <a:ea typeface="微軟正黑體" charset="-120"/>
              </a:defRPr>
            </a:lvl3pPr>
            <a:lvl4pPr algn="l" rtl="0" eaLnBrk="0" fontAlgn="base" hangingPunct="0">
              <a:spcBef>
                <a:spcPct val="0"/>
              </a:spcBef>
              <a:spcAft>
                <a:spcPct val="0"/>
              </a:spcAft>
              <a:defRPr sz="5000">
                <a:solidFill>
                  <a:schemeClr val="tx2"/>
                </a:solidFill>
                <a:latin typeface="Calibri" pitchFamily="34" charset="0"/>
                <a:ea typeface="微軟正黑體" charset="-120"/>
              </a:defRPr>
            </a:lvl4pPr>
            <a:lvl5pPr algn="l" rtl="0" eaLnBrk="0" fontAlgn="base" hangingPunct="0">
              <a:spcBef>
                <a:spcPct val="0"/>
              </a:spcBef>
              <a:spcAft>
                <a:spcPct val="0"/>
              </a:spcAft>
              <a:defRPr sz="5000">
                <a:solidFill>
                  <a:schemeClr val="tx2"/>
                </a:solidFill>
                <a:latin typeface="Calibri" pitchFamily="34" charset="0"/>
                <a:ea typeface="微軟正黑體" charset="-120"/>
              </a:defRPr>
            </a:lvl5pPr>
            <a:lvl6pPr marL="457200" algn="l" rtl="0" fontAlgn="base">
              <a:spcBef>
                <a:spcPct val="0"/>
              </a:spcBef>
              <a:spcAft>
                <a:spcPct val="0"/>
              </a:spcAft>
              <a:defRPr sz="5000">
                <a:solidFill>
                  <a:schemeClr val="tx2"/>
                </a:solidFill>
                <a:latin typeface="Calibri" pitchFamily="34" charset="0"/>
                <a:ea typeface="微軟正黑體" charset="-120"/>
              </a:defRPr>
            </a:lvl6pPr>
            <a:lvl7pPr marL="914400" algn="l" rtl="0" fontAlgn="base">
              <a:spcBef>
                <a:spcPct val="0"/>
              </a:spcBef>
              <a:spcAft>
                <a:spcPct val="0"/>
              </a:spcAft>
              <a:defRPr sz="5000">
                <a:solidFill>
                  <a:schemeClr val="tx2"/>
                </a:solidFill>
                <a:latin typeface="Calibri" pitchFamily="34" charset="0"/>
                <a:ea typeface="微軟正黑體" charset="-120"/>
              </a:defRPr>
            </a:lvl7pPr>
            <a:lvl8pPr marL="1371600" algn="l" rtl="0" fontAlgn="base">
              <a:spcBef>
                <a:spcPct val="0"/>
              </a:spcBef>
              <a:spcAft>
                <a:spcPct val="0"/>
              </a:spcAft>
              <a:defRPr sz="5000">
                <a:solidFill>
                  <a:schemeClr val="tx2"/>
                </a:solidFill>
                <a:latin typeface="Calibri" pitchFamily="34" charset="0"/>
                <a:ea typeface="微軟正黑體" charset="-120"/>
              </a:defRPr>
            </a:lvl8pPr>
            <a:lvl9pPr marL="1828800" algn="l" rtl="0" fontAlgn="base">
              <a:spcBef>
                <a:spcPct val="0"/>
              </a:spcBef>
              <a:spcAft>
                <a:spcPct val="0"/>
              </a:spcAft>
              <a:defRPr sz="5000">
                <a:solidFill>
                  <a:schemeClr val="tx2"/>
                </a:solidFill>
                <a:latin typeface="Calibri" pitchFamily="34" charset="0"/>
                <a:ea typeface="微軟正黑體" charset="-120"/>
              </a:defRPr>
            </a:lvl9pPr>
          </a:lstStyle>
          <a:p>
            <a:pPr algn="ctr" eaLnBrk="1" hangingPunct="1"/>
            <a:r>
              <a:rPr kumimoji="0" lang="zh-TW" altLang="en-US" sz="3600" b="1" dirty="0" smtClean="0">
                <a:solidFill>
                  <a:schemeClr val="tx1"/>
                </a:solidFill>
              </a:rPr>
              <a:t>營建剩餘土石方資訊服務中心</a:t>
            </a:r>
            <a:endParaRPr kumimoji="0" lang="en-US" altLang="zh-TW" sz="3600" b="1" dirty="0" smtClean="0">
              <a:solidFill>
                <a:schemeClr val="tx1"/>
              </a:solidFill>
            </a:endParaRPr>
          </a:p>
        </p:txBody>
      </p:sp>
      <p:sp>
        <p:nvSpPr>
          <p:cNvPr id="13" name="投影片編號版面配置區 4"/>
          <p:cNvSpPr>
            <a:spLocks noGrp="1"/>
          </p:cNvSpPr>
          <p:nvPr>
            <p:ph type="sldNum" sz="quarter" idx="12"/>
          </p:nvPr>
        </p:nvSpPr>
        <p:spPr>
          <a:xfrm>
            <a:off x="7924800" y="6356350"/>
            <a:ext cx="762000" cy="365125"/>
          </a:xfrm>
        </p:spPr>
        <p:txBody>
          <a:bodyPr/>
          <a:lstStyle/>
          <a:p>
            <a:pPr>
              <a:defRPr/>
            </a:pPr>
            <a:fld id="{0C4CE522-536D-4F43-A61D-9D96A33E4A98}" type="slidenum">
              <a:rPr lang="zh-TW" altLang="en-US" smtClean="0"/>
              <a:pPr>
                <a:defRPr/>
              </a:pPr>
              <a:t>10</a:t>
            </a:fld>
            <a:endParaRPr lang="zh-TW" altLang="en-US" dirty="0"/>
          </a:p>
        </p:txBody>
      </p:sp>
    </p:spTree>
    <p:extLst>
      <p:ext uri="{BB962C8B-B14F-4D97-AF65-F5344CB8AC3E}">
        <p14:creationId xmlns:p14="http://schemas.microsoft.com/office/powerpoint/2010/main" val="132977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5558040"/>
            <a:ext cx="2987824" cy="1327344"/>
          </a:xfrm>
          <a:prstGeom prst="rect">
            <a:avLst/>
          </a:prstGeom>
        </p:spPr>
      </p:pic>
      <p:sp>
        <p:nvSpPr>
          <p:cNvPr id="66562" name="Rectangle 2"/>
          <p:cNvSpPr>
            <a:spLocks noChangeArrowheads="1"/>
          </p:cNvSpPr>
          <p:nvPr/>
        </p:nvSpPr>
        <p:spPr bwMode="auto">
          <a:xfrm>
            <a:off x="0" y="120392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762000">
              <a:lnSpc>
                <a:spcPct val="90000"/>
              </a:lnSpc>
              <a:spcBef>
                <a:spcPct val="20000"/>
              </a:spcBef>
              <a:buFontTx/>
              <a:buChar char="•"/>
            </a:pPr>
            <a:r>
              <a:rPr lang="zh-TW" altLang="en-US" sz="3200" b="1" dirty="0">
                <a:latin typeface="微軟正黑體" pitchFamily="34" charset="-120"/>
                <a:ea typeface="微軟正黑體" pitchFamily="34" charset="-120"/>
              </a:rPr>
              <a:t>營建剩餘土石方資訊服務中心功能：</a:t>
            </a:r>
          </a:p>
          <a:p>
            <a:pPr marL="742950" lvl="1" indent="-285750" defTabSz="762000">
              <a:lnSpc>
                <a:spcPct val="90000"/>
              </a:lnSpc>
              <a:spcBef>
                <a:spcPct val="20000"/>
              </a:spcBef>
              <a:buFontTx/>
              <a:buChar char="•"/>
            </a:pPr>
            <a:r>
              <a:rPr lang="zh-TW" altLang="en-US" sz="2800" dirty="0">
                <a:latin typeface="微軟正黑體" pitchFamily="34" charset="-120"/>
                <a:ea typeface="微軟正黑體" pitchFamily="34" charset="-120"/>
              </a:rPr>
              <a:t>餘土流向網路申報及勾稽平台</a:t>
            </a:r>
          </a:p>
          <a:p>
            <a:pPr marL="742950" lvl="1" indent="-285750" defTabSz="762000">
              <a:lnSpc>
                <a:spcPct val="90000"/>
              </a:lnSpc>
              <a:spcBef>
                <a:spcPct val="20000"/>
              </a:spcBef>
              <a:buFontTx/>
              <a:buChar char="•"/>
            </a:pPr>
            <a:r>
              <a:rPr lang="zh-TW" altLang="en-US" sz="2800" dirty="0">
                <a:latin typeface="微軟正黑體" pitchFamily="34" charset="-120"/>
                <a:ea typeface="微軟正黑體" pitchFamily="34" charset="-120"/>
              </a:rPr>
              <a:t>公共工程土方交換申報、撮合及追蹤平台</a:t>
            </a:r>
          </a:p>
          <a:p>
            <a:pPr marL="742950" lvl="1" indent="-285750" defTabSz="762000">
              <a:lnSpc>
                <a:spcPct val="90000"/>
              </a:lnSpc>
              <a:spcBef>
                <a:spcPct val="20000"/>
              </a:spcBef>
              <a:buFontTx/>
              <a:buChar char="•"/>
            </a:pPr>
            <a:r>
              <a:rPr lang="zh-TW" altLang="en-US" sz="2800" dirty="0">
                <a:latin typeface="微軟正黑體" pitchFamily="34" charset="-120"/>
                <a:ea typeface="微軟正黑體" pitchFamily="34" charset="-120"/>
              </a:rPr>
              <a:t>餘土產出及收容資訊統計</a:t>
            </a:r>
          </a:p>
          <a:p>
            <a:pPr marL="742950" lvl="1" indent="-285750" defTabSz="762000">
              <a:lnSpc>
                <a:spcPct val="90000"/>
              </a:lnSpc>
              <a:spcBef>
                <a:spcPct val="20000"/>
              </a:spcBef>
              <a:buFontTx/>
              <a:buChar char="•"/>
            </a:pPr>
            <a:r>
              <a:rPr lang="zh-TW" altLang="en-US" sz="2800" dirty="0">
                <a:latin typeface="微軟正黑體" pitchFamily="34" charset="-120"/>
                <a:ea typeface="微軟正黑體" pitchFamily="34" charset="-120"/>
              </a:rPr>
              <a:t>餘土產出及收容個案資料查詢</a:t>
            </a:r>
          </a:p>
          <a:p>
            <a:pPr marL="742950" lvl="1" indent="-285750" defTabSz="762000">
              <a:lnSpc>
                <a:spcPct val="90000"/>
              </a:lnSpc>
              <a:spcBef>
                <a:spcPct val="20000"/>
              </a:spcBef>
              <a:buFontTx/>
              <a:buChar char="•"/>
            </a:pPr>
            <a:r>
              <a:rPr lang="zh-TW" altLang="en-US" sz="2800" dirty="0">
                <a:latin typeface="微軟正黑體" pitchFamily="34" charset="-120"/>
                <a:ea typeface="微軟正黑體" pitchFamily="34" charset="-120"/>
              </a:rPr>
              <a:t>餘土收容處理場所資訊查詢</a:t>
            </a:r>
          </a:p>
          <a:p>
            <a:pPr marL="742950" lvl="1" indent="-285750" defTabSz="762000">
              <a:lnSpc>
                <a:spcPct val="90000"/>
              </a:lnSpc>
              <a:spcBef>
                <a:spcPct val="20000"/>
              </a:spcBef>
              <a:buFontTx/>
              <a:buChar char="•"/>
            </a:pPr>
            <a:r>
              <a:rPr lang="zh-TW" altLang="en-US" sz="2800" dirty="0">
                <a:latin typeface="微軟正黑體" pitchFamily="34" charset="-120"/>
                <a:ea typeface="微軟正黑體" pitchFamily="34" charset="-120"/>
              </a:rPr>
              <a:t>餘土管理規定、自治法規及相關函釋查詢</a:t>
            </a:r>
          </a:p>
          <a:p>
            <a:pPr marL="742950" lvl="1" indent="-285750" defTabSz="762000">
              <a:lnSpc>
                <a:spcPct val="90000"/>
              </a:lnSpc>
              <a:spcBef>
                <a:spcPct val="20000"/>
              </a:spcBef>
              <a:buFontTx/>
              <a:buChar char="•"/>
            </a:pPr>
            <a:r>
              <a:rPr lang="zh-TW" altLang="en-US" sz="2800" dirty="0">
                <a:latin typeface="微軟正黑體" pitchFamily="34" charset="-120"/>
                <a:ea typeface="微軟正黑體" pitchFamily="34" charset="-120"/>
              </a:rPr>
              <a:t>遠端監控系統及紀錄設備網址超連結</a:t>
            </a:r>
          </a:p>
          <a:p>
            <a:pPr marL="742950" lvl="1" indent="-285750" defTabSz="762000">
              <a:lnSpc>
                <a:spcPct val="90000"/>
              </a:lnSpc>
              <a:spcBef>
                <a:spcPct val="20000"/>
              </a:spcBef>
              <a:buFontTx/>
              <a:buChar char="•"/>
            </a:pPr>
            <a:r>
              <a:rPr lang="en-US" altLang="zh-TW" sz="2800" dirty="0">
                <a:latin typeface="微軟正黑體" pitchFamily="34" charset="-120"/>
                <a:ea typeface="微軟正黑體" pitchFamily="34" charset="-120"/>
              </a:rPr>
              <a:t>GIS</a:t>
            </a:r>
            <a:r>
              <a:rPr lang="zh-TW" altLang="en-US" sz="2800" dirty="0">
                <a:latin typeface="微軟正黑體" pitchFamily="34" charset="-120"/>
                <a:ea typeface="微軟正黑體" pitchFamily="34" charset="-120"/>
              </a:rPr>
              <a:t>系統協助工程餘土規劃及管理</a:t>
            </a:r>
          </a:p>
        </p:txBody>
      </p:sp>
      <p:sp>
        <p:nvSpPr>
          <p:cNvPr id="66563" name="Rectangle 3"/>
          <p:cNvSpPr>
            <a:spLocks noGrp="1"/>
          </p:cNvSpPr>
          <p:nvPr>
            <p:ph type="title"/>
          </p:nvPr>
        </p:nvSpPr>
        <p:spPr>
          <a:xfrm>
            <a:off x="0" y="260350"/>
            <a:ext cx="9144000" cy="685800"/>
          </a:xfrm>
        </p:spPr>
        <p:txBody>
          <a:bodyPr/>
          <a:lstStyle/>
          <a:p>
            <a:pPr algn="ctr" eaLnBrk="1" hangingPunct="1"/>
            <a:r>
              <a:rPr lang="zh-TW" altLang="en-US" sz="3600" b="1" dirty="0" smtClean="0">
                <a:solidFill>
                  <a:schemeClr val="tx1"/>
                </a:solidFill>
              </a:rPr>
              <a:t>營建剩餘土石方資訊服務中心</a:t>
            </a: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5482210"/>
            <a:ext cx="2880320" cy="1375385"/>
          </a:xfrm>
          <a:prstGeom prst="rect">
            <a:avLst/>
          </a:prstGeom>
        </p:spPr>
      </p:pic>
    </p:spTree>
    <p:extLst>
      <p:ext uri="{BB962C8B-B14F-4D97-AF65-F5344CB8AC3E}">
        <p14:creationId xmlns:p14="http://schemas.microsoft.com/office/powerpoint/2010/main" val="249405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兩階段申報查核</a:t>
            </a:r>
            <a:endParaRPr lang="zh-TW" altLang="en-US" dirty="0"/>
          </a:p>
        </p:txBody>
      </p:sp>
      <p:sp>
        <p:nvSpPr>
          <p:cNvPr id="4" name="投影片編號版面配置區 3"/>
          <p:cNvSpPr>
            <a:spLocks noGrp="1"/>
          </p:cNvSpPr>
          <p:nvPr>
            <p:ph type="sldNum" sz="quarter" idx="12"/>
          </p:nvPr>
        </p:nvSpPr>
        <p:spPr/>
        <p:txBody>
          <a:bodyPr/>
          <a:lstStyle/>
          <a:p>
            <a:pPr>
              <a:defRPr/>
            </a:pPr>
            <a:fld id="{0C4CE522-536D-4F43-A61D-9D96A33E4A98}" type="slidenum">
              <a:rPr lang="zh-TW" altLang="en-US" smtClean="0"/>
              <a:pPr>
                <a:defRPr/>
              </a:pPr>
              <a:t>12</a:t>
            </a:fld>
            <a:endParaRPr lang="zh-TW" altLang="en-US" dirty="0"/>
          </a:p>
        </p:txBody>
      </p:sp>
      <p:sp>
        <p:nvSpPr>
          <p:cNvPr id="5" name="圓角矩形 4"/>
          <p:cNvSpPr/>
          <p:nvPr/>
        </p:nvSpPr>
        <p:spPr>
          <a:xfrm>
            <a:off x="1835696" y="3513860"/>
            <a:ext cx="194421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基本資料表申請</a:t>
            </a:r>
            <a:endParaRPr lang="zh-TW" altLang="en-US" dirty="0"/>
          </a:p>
        </p:txBody>
      </p:sp>
      <p:sp>
        <p:nvSpPr>
          <p:cNvPr id="6" name="圓角矩形 5"/>
          <p:cNvSpPr/>
          <p:nvPr/>
        </p:nvSpPr>
        <p:spPr>
          <a:xfrm>
            <a:off x="1835696" y="5661248"/>
            <a:ext cx="194421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月報資料表填寫</a:t>
            </a:r>
            <a:endParaRPr lang="zh-TW" altLang="en-US" dirty="0"/>
          </a:p>
        </p:txBody>
      </p:sp>
      <p:sp>
        <p:nvSpPr>
          <p:cNvPr id="7" name="圓角矩形 6"/>
          <p:cNvSpPr/>
          <p:nvPr/>
        </p:nvSpPr>
        <p:spPr>
          <a:xfrm>
            <a:off x="5148064" y="3501008"/>
            <a:ext cx="194421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基本資料表查核</a:t>
            </a:r>
            <a:endParaRPr lang="zh-TW" altLang="en-US" dirty="0"/>
          </a:p>
        </p:txBody>
      </p:sp>
      <p:sp>
        <p:nvSpPr>
          <p:cNvPr id="8" name="圓角矩形 7"/>
          <p:cNvSpPr/>
          <p:nvPr/>
        </p:nvSpPr>
        <p:spPr>
          <a:xfrm>
            <a:off x="5148064" y="5648396"/>
            <a:ext cx="194421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月報資料表查核</a:t>
            </a:r>
            <a:endParaRPr lang="zh-TW" altLang="en-US" dirty="0"/>
          </a:p>
        </p:txBody>
      </p:sp>
      <p:sp>
        <p:nvSpPr>
          <p:cNvPr id="9" name="向右箭號 8"/>
          <p:cNvSpPr/>
          <p:nvPr/>
        </p:nvSpPr>
        <p:spPr>
          <a:xfrm>
            <a:off x="4211960" y="3584282"/>
            <a:ext cx="576064" cy="56479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4211960" y="5738889"/>
            <a:ext cx="576064" cy="56479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p:nvPr/>
        </p:nvCxnSpPr>
        <p:spPr>
          <a:xfrm flipH="1">
            <a:off x="3203848" y="4365104"/>
            <a:ext cx="2736304" cy="1080120"/>
          </a:xfrm>
          <a:prstGeom prst="straightConnector1">
            <a:avLst/>
          </a:prstGeom>
          <a:ln w="76200">
            <a:solidFill>
              <a:srgbClr val="0099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4" descr="C:\Users\USER\AppData\Local\Microsoft\Windows\Temporary Internet Files\Content.IE5\MZPVDJSY\MC9003402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091" y="2212946"/>
            <a:ext cx="149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Users\USER\AppData\Local\Microsoft\Windows\Temporary Internet Files\Content.IE5\MZPVDJSY\MC900340270[1].wmf"/>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5301665" y="2132856"/>
            <a:ext cx="1455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96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13</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571949" y="4572000"/>
            <a:ext cx="4321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6068590" y="1784350"/>
            <a:ext cx="1455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9" name="圓角矩形 8"/>
          <p:cNvSpPr>
            <a:spLocks noChangeArrowheads="1"/>
          </p:cNvSpPr>
          <p:nvPr/>
        </p:nvSpPr>
        <p:spPr bwMode="auto">
          <a:xfrm>
            <a:off x="323851" y="1700213"/>
            <a:ext cx="8424614" cy="2665412"/>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申請帳號-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896448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6"/>
          <p:cNvSpPr>
            <a:spLocks noGrp="1"/>
          </p:cNvSpPr>
          <p:nvPr>
            <p:ph type="sldNum" sz="quarter" idx="12"/>
          </p:nvPr>
        </p:nvSpPr>
        <p:spPr/>
        <p:txBody>
          <a:bodyPr/>
          <a:lstStyle/>
          <a:p>
            <a:pPr>
              <a:defRPr/>
            </a:pPr>
            <a:fld id="{CC974E00-F209-46E4-8AAC-2F0C896341EC}" type="slidenum">
              <a:rPr lang="zh-TW" altLang="en-US"/>
              <a:pPr>
                <a:defRPr/>
              </a:pPr>
              <a:t>14</a:t>
            </a:fld>
            <a:endParaRPr lang="zh-TW" altLang="en-US"/>
          </a:p>
        </p:txBody>
      </p:sp>
      <p:sp>
        <p:nvSpPr>
          <p:cNvPr id="9220"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pic>
        <p:nvPicPr>
          <p:cNvPr id="9221"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257"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內容版面配置區 8"/>
          <p:cNvSpPr>
            <a:spLocks noGrp="1"/>
          </p:cNvSpPr>
          <p:nvPr>
            <p:ph idx="1"/>
          </p:nvPr>
        </p:nvSpPr>
        <p:spPr>
          <a:xfrm>
            <a:off x="468313" y="1268413"/>
            <a:ext cx="3394075" cy="1252537"/>
          </a:xfrm>
        </p:spPr>
        <p:txBody>
          <a:bodyPr/>
          <a:lstStyle/>
          <a:p>
            <a:pPr eaLnBrk="1" hangingPunct="1">
              <a:buFontTx/>
              <a:buBlip>
                <a:blip r:embed="rId5"/>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0" y="3357563"/>
            <a:ext cx="1979712" cy="35877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圓角矩形圖說文字 11"/>
          <p:cNvSpPr/>
          <p:nvPr/>
        </p:nvSpPr>
        <p:spPr>
          <a:xfrm>
            <a:off x="1677194" y="2060848"/>
            <a:ext cx="4686336" cy="96520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a:solidFill>
                  <a:srgbClr val="FF0000"/>
                </a:solidFill>
              </a:rPr>
              <a:t>兩階段申報</a:t>
            </a:r>
            <a:r>
              <a:rPr lang="zh-TW" altLang="en-US" sz="3200" b="1" dirty="0" smtClean="0">
                <a:solidFill>
                  <a:srgbClr val="FF0000"/>
                </a:solidFill>
              </a:rPr>
              <a:t>進入點</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783D2C97-98A1-4546-8ECC-E8B921947B77}" type="slidenum">
              <a:rPr lang="zh-TW" altLang="en-US"/>
              <a:pPr>
                <a:defRPr/>
              </a:pPr>
              <a:t>15</a:t>
            </a:fld>
            <a:endParaRPr lang="zh-TW" altLang="en-US"/>
          </a:p>
        </p:txBody>
      </p:sp>
      <p:sp>
        <p:nvSpPr>
          <p:cNvPr id="8" name="圓角矩形 7"/>
          <p:cNvSpPr/>
          <p:nvPr/>
        </p:nvSpPr>
        <p:spPr>
          <a:xfrm>
            <a:off x="3635375" y="4365625"/>
            <a:ext cx="720725"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244" name="內容版面配置區 8"/>
          <p:cNvSpPr>
            <a:spLocks noGrp="1"/>
          </p:cNvSpPr>
          <p:nvPr>
            <p:ph idx="1"/>
          </p:nvPr>
        </p:nvSpPr>
        <p:spPr>
          <a:xfrm>
            <a:off x="468313" y="1268413"/>
            <a:ext cx="3394075" cy="1252537"/>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步驟二</a:t>
            </a:r>
            <a:endParaRPr lang="en-US" altLang="zh-TW" sz="2800" dirty="0" smtClean="0">
              <a:solidFill>
                <a:srgbClr val="376092"/>
              </a:solidFill>
              <a:latin typeface="微軟正黑體" charset="-120"/>
              <a:ea typeface="微軟正黑體" charset="-120"/>
            </a:endParaRPr>
          </a:p>
        </p:txBody>
      </p:sp>
      <p:pic>
        <p:nvPicPr>
          <p:cNvPr id="10246" name="Picture 4" descr="C:\Users\USER\AppData\Local\Microsoft\Windows\Temporary Internet Files\Content.IE5\MZPVDJSY\MC9003402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C:\Users\USER\AppData\Local\Microsoft\Windows\Temporary Internet Files\Content.IE5\MZPVDJSY\MC900340270[1].wm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申請帳號-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9144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843213" y="5084763"/>
            <a:ext cx="2951162" cy="5762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3"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3320CCC-C67A-4B11-B4F4-A3DB25DAE9B0}" type="slidenum">
              <a:rPr lang="zh-TW" altLang="en-US"/>
              <a:pPr>
                <a:defRPr/>
              </a:pPr>
              <a:t>16</a:t>
            </a:fld>
            <a:endParaRPr lang="zh-TW" altLang="en-US"/>
          </a:p>
        </p:txBody>
      </p:sp>
      <p:sp>
        <p:nvSpPr>
          <p:cNvPr id="8" name="圓角矩形 7"/>
          <p:cNvSpPr/>
          <p:nvPr/>
        </p:nvSpPr>
        <p:spPr>
          <a:xfrm>
            <a:off x="3635375" y="4365625"/>
            <a:ext cx="720725"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268" name="內容版面配置區 8"/>
          <p:cNvSpPr>
            <a:spLocks noGrp="1"/>
          </p:cNvSpPr>
          <p:nvPr>
            <p:ph idx="1"/>
          </p:nvPr>
        </p:nvSpPr>
        <p:spPr>
          <a:xfrm>
            <a:off x="468313" y="1268413"/>
            <a:ext cx="3394075" cy="1252537"/>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步驟三</a:t>
            </a:r>
            <a:endParaRPr lang="en-US" altLang="zh-TW" sz="2800" smtClean="0">
              <a:solidFill>
                <a:srgbClr val="376092"/>
              </a:solidFill>
              <a:latin typeface="微軟正黑體" charset="-120"/>
              <a:ea typeface="微軟正黑體" charset="-120"/>
            </a:endParaRPr>
          </a:p>
        </p:txBody>
      </p:sp>
      <p:pic>
        <p:nvPicPr>
          <p:cNvPr id="1127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7" y="1923159"/>
            <a:ext cx="770572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橢圓 3"/>
          <p:cNvSpPr>
            <a:spLocks noChangeArrowheads="1"/>
          </p:cNvSpPr>
          <p:nvPr/>
        </p:nvSpPr>
        <p:spPr bwMode="auto">
          <a:xfrm>
            <a:off x="2412206" y="3501008"/>
            <a:ext cx="4464049" cy="86461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1" name="橢圓 3"/>
          <p:cNvSpPr>
            <a:spLocks noChangeArrowheads="1"/>
          </p:cNvSpPr>
          <p:nvPr/>
        </p:nvSpPr>
        <p:spPr bwMode="auto">
          <a:xfrm>
            <a:off x="2333058" y="4228951"/>
            <a:ext cx="4464049" cy="86461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3" name="橢圓 3"/>
          <p:cNvSpPr>
            <a:spLocks noChangeArrowheads="1"/>
          </p:cNvSpPr>
          <p:nvPr/>
        </p:nvSpPr>
        <p:spPr bwMode="auto">
          <a:xfrm>
            <a:off x="2412206" y="4941168"/>
            <a:ext cx="4464049" cy="86461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598A8D60-0066-48A7-8C1F-C6DBD0447FE0}" type="slidenum">
              <a:rPr lang="zh-TW" altLang="en-US"/>
              <a:pPr>
                <a:defRPr/>
              </a:pPr>
              <a:t>17</a:t>
            </a:fld>
            <a:endParaRPr lang="zh-TW" altLang="en-US"/>
          </a:p>
        </p:txBody>
      </p:sp>
      <p:sp>
        <p:nvSpPr>
          <p:cNvPr id="12291" name="內容版面配置區 8"/>
          <p:cNvSpPr>
            <a:spLocks noGrp="1"/>
          </p:cNvSpPr>
          <p:nvPr>
            <p:ph idx="1"/>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步驟四</a:t>
            </a:r>
            <a:endParaRPr lang="en-US" altLang="zh-TW" sz="2800" smtClean="0">
              <a:solidFill>
                <a:srgbClr val="376092"/>
              </a:solidFill>
              <a:latin typeface="微軟正黑體" charset="-120"/>
              <a:ea typeface="微軟正黑體" charset="-120"/>
            </a:endParaRPr>
          </a:p>
        </p:txBody>
      </p:sp>
      <p:pic>
        <p:nvPicPr>
          <p:cNvPr id="1229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683"/>
            <a:ext cx="8692680" cy="453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3599656" y="5637628"/>
            <a:ext cx="1439863" cy="7445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 name="矩形 1"/>
          <p:cNvSpPr/>
          <p:nvPr/>
        </p:nvSpPr>
        <p:spPr>
          <a:xfrm>
            <a:off x="5508104" y="3140968"/>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1E6C714-3C39-4770-AC3E-B87E23C7226D}" type="slidenum">
              <a:rPr kumimoji="0" lang="zh-TW" altLang="en-US" sz="1200">
                <a:solidFill>
                  <a:schemeClr val="tx2">
                    <a:shade val="90000"/>
                  </a:schemeClr>
                </a:solidFill>
              </a:rPr>
              <a:pPr algn="r">
                <a:defRPr/>
              </a:pPr>
              <a:t>18</a:t>
            </a:fld>
            <a:endParaRPr kumimoji="0" lang="zh-TW" altLang="en-US" sz="1200">
              <a:solidFill>
                <a:schemeClr val="tx2">
                  <a:shade val="90000"/>
                </a:schemeClr>
              </a:solidFill>
            </a:endParaRPr>
          </a:p>
        </p:txBody>
      </p:sp>
      <p:sp>
        <p:nvSpPr>
          <p:cNvPr id="4" name="橢圓 3"/>
          <p:cNvSpPr/>
          <p:nvPr/>
        </p:nvSpPr>
        <p:spPr>
          <a:xfrm>
            <a:off x="3419475" y="5300663"/>
            <a:ext cx="1439863" cy="7445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3317" name="Picture 10" descr="申請帳號-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03015"/>
            <a:ext cx="79914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內容版面配置區 8"/>
          <p:cNvSpPr>
            <a:spLocks/>
          </p:cNvSpPr>
          <p:nvPr/>
        </p:nvSpPr>
        <p:spPr bwMode="auto">
          <a:xfrm>
            <a:off x="468313" y="1268413"/>
            <a:ext cx="23034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Tx/>
              <a:buBlip>
                <a:blip r:embed="rId3"/>
              </a:buBlip>
            </a:pPr>
            <a:r>
              <a:rPr kumimoji="0" lang="zh-TW" altLang="en-US" sz="2800">
                <a:solidFill>
                  <a:srgbClr val="376092"/>
                </a:solidFill>
                <a:latin typeface="微軟正黑體" charset="-120"/>
                <a:ea typeface="微軟正黑體" charset="-120"/>
              </a:rPr>
              <a:t>步驟五</a:t>
            </a:r>
            <a:endParaRPr kumimoji="0" lang="en-US" altLang="zh-TW" sz="2800">
              <a:solidFill>
                <a:srgbClr val="376092"/>
              </a:solidFill>
              <a:latin typeface="微軟正黑體" charset="-120"/>
              <a:ea typeface="微軟正黑體" charset="-120"/>
            </a:endParaRPr>
          </a:p>
        </p:txBody>
      </p:sp>
      <p:sp>
        <p:nvSpPr>
          <p:cNvPr id="2" name="橢圓 3"/>
          <p:cNvSpPr>
            <a:spLocks noChangeArrowheads="1"/>
          </p:cNvSpPr>
          <p:nvPr/>
        </p:nvSpPr>
        <p:spPr bwMode="auto">
          <a:xfrm>
            <a:off x="3132138" y="5924550"/>
            <a:ext cx="1439862" cy="74453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矩形 11"/>
          <p:cNvSpPr/>
          <p:nvPr/>
        </p:nvSpPr>
        <p:spPr>
          <a:xfrm>
            <a:off x="3728001" y="4005064"/>
            <a:ext cx="877163" cy="369332"/>
          </a:xfrm>
          <a:prstGeom prst="rect">
            <a:avLst/>
          </a:prstGeom>
        </p:spPr>
        <p:txBody>
          <a:bodyPr wrap="none">
            <a:spAutoFit/>
          </a:bodyPr>
          <a:lstStyle/>
          <a:p>
            <a:pPr algn="ctr"/>
            <a:r>
              <a:rPr lang="zh-TW" altLang="en-US" dirty="0" smtClean="0">
                <a:solidFill>
                  <a:srgbClr val="FF0000"/>
                </a:solidFill>
              </a:rPr>
              <a:t>陳小寶</a:t>
            </a:r>
            <a:endParaRPr lang="zh-TW" altLang="en-US" dirty="0">
              <a:solidFill>
                <a:srgbClr val="FF0000"/>
              </a:solidFill>
            </a:endParaRPr>
          </a:p>
        </p:txBody>
      </p:sp>
      <p:sp>
        <p:nvSpPr>
          <p:cNvPr id="13" name="矩形 12"/>
          <p:cNvSpPr/>
          <p:nvPr/>
        </p:nvSpPr>
        <p:spPr>
          <a:xfrm>
            <a:off x="3707904" y="2844001"/>
            <a:ext cx="1082349" cy="369332"/>
          </a:xfrm>
          <a:prstGeom prst="rect">
            <a:avLst/>
          </a:prstGeom>
        </p:spPr>
        <p:txBody>
          <a:bodyPr wrap="none">
            <a:spAutoFit/>
          </a:bodyPr>
          <a:lstStyle/>
          <a:p>
            <a:pPr algn="ctr"/>
            <a:r>
              <a:rPr lang="en-US" altLang="zh-TW" dirty="0" smtClean="0">
                <a:solidFill>
                  <a:srgbClr val="FF0000"/>
                </a:solidFill>
              </a:rPr>
              <a:t>9.99.999</a:t>
            </a:r>
            <a:endParaRPr lang="zh-TW" altLang="en-US" dirty="0">
              <a:solidFill>
                <a:srgbClr val="FF0000"/>
              </a:solidFill>
            </a:endParaRPr>
          </a:p>
        </p:txBody>
      </p:sp>
      <p:sp>
        <p:nvSpPr>
          <p:cNvPr id="14" name="矩形 13"/>
          <p:cNvSpPr/>
          <p:nvPr/>
        </p:nvSpPr>
        <p:spPr>
          <a:xfrm>
            <a:off x="3682013" y="3181067"/>
            <a:ext cx="1107996" cy="369332"/>
          </a:xfrm>
          <a:prstGeom prst="rect">
            <a:avLst/>
          </a:prstGeom>
        </p:spPr>
        <p:txBody>
          <a:bodyPr wrap="none">
            <a:spAutoFit/>
          </a:bodyPr>
          <a:lstStyle/>
          <a:p>
            <a:pPr algn="ctr"/>
            <a:r>
              <a:rPr lang="zh-TW" altLang="en-US" dirty="0" smtClean="0">
                <a:solidFill>
                  <a:srgbClr val="FF0000"/>
                </a:solidFill>
              </a:rPr>
              <a:t>測試單位</a:t>
            </a:r>
            <a:endParaRPr lang="zh-TW" altLang="en-US" dirty="0">
              <a:solidFill>
                <a:srgbClr val="FF0000"/>
              </a:solidFill>
            </a:endParaRPr>
          </a:p>
        </p:txBody>
      </p:sp>
      <p:sp>
        <p:nvSpPr>
          <p:cNvPr id="15" name="矩形 14"/>
          <p:cNvSpPr/>
          <p:nvPr/>
        </p:nvSpPr>
        <p:spPr>
          <a:xfrm>
            <a:off x="3689531" y="2474669"/>
            <a:ext cx="1159293" cy="369332"/>
          </a:xfrm>
          <a:prstGeom prst="rect">
            <a:avLst/>
          </a:prstGeom>
        </p:spPr>
        <p:txBody>
          <a:bodyPr wrap="none">
            <a:spAutoFit/>
          </a:bodyPr>
          <a:lstStyle/>
          <a:p>
            <a:pPr algn="ctr"/>
            <a:r>
              <a:rPr lang="en-US" altLang="zh-TW" dirty="0" smtClean="0">
                <a:solidFill>
                  <a:srgbClr val="FF0000"/>
                </a:solidFill>
              </a:rPr>
              <a:t>H</a:t>
            </a:r>
            <a:r>
              <a:rPr lang="zh-TW" altLang="en-US" dirty="0" smtClean="0">
                <a:solidFill>
                  <a:srgbClr val="FF0000"/>
                </a:solidFill>
              </a:rPr>
              <a:t>*********</a:t>
            </a:r>
            <a:endParaRPr lang="zh-TW" altLang="en-US" dirty="0">
              <a:solidFill>
                <a:srgbClr val="FF0000"/>
              </a:solidFill>
            </a:endParaRPr>
          </a:p>
        </p:txBody>
      </p:sp>
      <p:sp>
        <p:nvSpPr>
          <p:cNvPr id="16" name="矩形 15"/>
          <p:cNvSpPr/>
          <p:nvPr/>
        </p:nvSpPr>
        <p:spPr>
          <a:xfrm>
            <a:off x="3732292" y="4365104"/>
            <a:ext cx="1415772" cy="369332"/>
          </a:xfrm>
          <a:prstGeom prst="rect">
            <a:avLst/>
          </a:prstGeom>
        </p:spPr>
        <p:txBody>
          <a:bodyPr wrap="none">
            <a:spAutoFit/>
          </a:bodyPr>
          <a:lstStyle/>
          <a:p>
            <a:pPr algn="ctr"/>
            <a:r>
              <a:rPr lang="en-US" altLang="zh-TW" dirty="0" smtClean="0">
                <a:solidFill>
                  <a:srgbClr val="FF0000"/>
                </a:solidFill>
              </a:rPr>
              <a:t>03-4269423</a:t>
            </a:r>
            <a:endParaRPr lang="zh-TW" altLang="en-US" dirty="0">
              <a:solidFill>
                <a:srgbClr val="FF0000"/>
              </a:solidFill>
            </a:endParaRPr>
          </a:p>
        </p:txBody>
      </p:sp>
      <p:sp>
        <p:nvSpPr>
          <p:cNvPr id="23" name="橢圓 3"/>
          <p:cNvSpPr>
            <a:spLocks noChangeArrowheads="1"/>
          </p:cNvSpPr>
          <p:nvPr/>
        </p:nvSpPr>
        <p:spPr bwMode="auto">
          <a:xfrm>
            <a:off x="5148064" y="2804484"/>
            <a:ext cx="1014198" cy="539334"/>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3318" name="Picture 9" descr="申請帳號-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005" y="1803015"/>
            <a:ext cx="34575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760451" y="4732191"/>
            <a:ext cx="1415772" cy="369332"/>
          </a:xfrm>
          <a:prstGeom prst="rect">
            <a:avLst/>
          </a:prstGeom>
        </p:spPr>
        <p:txBody>
          <a:bodyPr wrap="none">
            <a:spAutoFit/>
          </a:bodyPr>
          <a:lstStyle/>
          <a:p>
            <a:pPr algn="ctr"/>
            <a:r>
              <a:rPr lang="en-US" altLang="zh-TW" dirty="0" smtClean="0">
                <a:solidFill>
                  <a:srgbClr val="FF0000"/>
                </a:solidFill>
              </a:rPr>
              <a:t>03-2804926</a:t>
            </a:r>
            <a:endParaRPr lang="zh-TW" altLang="en-US" dirty="0">
              <a:solidFill>
                <a:srgbClr val="FF0000"/>
              </a:solidFill>
            </a:endParaRPr>
          </a:p>
        </p:txBody>
      </p:sp>
      <p:sp>
        <p:nvSpPr>
          <p:cNvPr id="20" name="矩形 19"/>
          <p:cNvSpPr/>
          <p:nvPr/>
        </p:nvSpPr>
        <p:spPr>
          <a:xfrm>
            <a:off x="3635896" y="5091897"/>
            <a:ext cx="1996059" cy="369332"/>
          </a:xfrm>
          <a:prstGeom prst="rect">
            <a:avLst/>
          </a:prstGeom>
        </p:spPr>
        <p:txBody>
          <a:bodyPr wrap="none">
            <a:spAutoFit/>
          </a:bodyPr>
          <a:lstStyle/>
          <a:p>
            <a:pPr algn="ctr"/>
            <a:r>
              <a:rPr lang="en-US" altLang="zh-TW" dirty="0" smtClean="0">
                <a:solidFill>
                  <a:srgbClr val="FF0000"/>
                </a:solidFill>
              </a:rPr>
              <a:t>XXX@ncu.edu.tw</a:t>
            </a:r>
            <a:endParaRPr lang="zh-TW" altLang="en-US" dirty="0">
              <a:solidFill>
                <a:srgbClr val="FF0000"/>
              </a:solidFill>
            </a:endParaRPr>
          </a:p>
        </p:txBody>
      </p:sp>
      <p:sp>
        <p:nvSpPr>
          <p:cNvPr id="21" name="矩形 20"/>
          <p:cNvSpPr/>
          <p:nvPr/>
        </p:nvSpPr>
        <p:spPr>
          <a:xfrm>
            <a:off x="3707904" y="5460311"/>
            <a:ext cx="543740" cy="369332"/>
          </a:xfrm>
          <a:prstGeom prst="rect">
            <a:avLst/>
          </a:prstGeom>
        </p:spPr>
        <p:txBody>
          <a:bodyPr wrap="none">
            <a:spAutoFit/>
          </a:bodyPr>
          <a:lstStyle/>
          <a:p>
            <a:pPr algn="ctr"/>
            <a:r>
              <a:rPr lang="en-US" altLang="zh-TW" dirty="0" smtClean="0">
                <a:solidFill>
                  <a:srgbClr val="FF0000"/>
                </a:solidFill>
              </a:rPr>
              <a:t>****</a:t>
            </a:r>
            <a:endParaRPr lang="zh-TW" altLang="en-US" dirty="0">
              <a:solidFill>
                <a:srgbClr val="FF0000"/>
              </a:solidFill>
            </a:endParaRPr>
          </a:p>
        </p:txBody>
      </p:sp>
      <p:sp>
        <p:nvSpPr>
          <p:cNvPr id="22" name="矩形 21"/>
          <p:cNvSpPr/>
          <p:nvPr/>
        </p:nvSpPr>
        <p:spPr>
          <a:xfrm>
            <a:off x="3781652" y="5805264"/>
            <a:ext cx="646332" cy="369332"/>
          </a:xfrm>
          <a:prstGeom prst="rect">
            <a:avLst/>
          </a:prstGeom>
        </p:spPr>
        <p:txBody>
          <a:bodyPr wrap="none">
            <a:spAutoFit/>
          </a:bodyPr>
          <a:lstStyle/>
          <a:p>
            <a:pPr algn="ctr"/>
            <a:r>
              <a:rPr lang="zh-TW" altLang="en-US" dirty="0" smtClean="0">
                <a:solidFill>
                  <a:srgbClr val="FF0000"/>
                </a:solidFill>
              </a:rPr>
              <a:t>門牌</a:t>
            </a:r>
            <a:endParaRPr lang="zh-TW" altLang="en-US" dirty="0">
              <a:solidFill>
                <a:srgbClr val="FF0000"/>
              </a:solidFill>
            </a:endParaRPr>
          </a:p>
        </p:txBody>
      </p:sp>
      <p:sp>
        <p:nvSpPr>
          <p:cNvPr id="24" name="橢圓 3"/>
          <p:cNvSpPr>
            <a:spLocks noChangeArrowheads="1"/>
          </p:cNvSpPr>
          <p:nvPr/>
        </p:nvSpPr>
        <p:spPr bwMode="auto">
          <a:xfrm>
            <a:off x="6693735" y="2758999"/>
            <a:ext cx="904594" cy="53933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5" name="矩形 24"/>
          <p:cNvSpPr/>
          <p:nvPr/>
        </p:nvSpPr>
        <p:spPr>
          <a:xfrm>
            <a:off x="5869885" y="2929002"/>
            <a:ext cx="646331" cy="369332"/>
          </a:xfrm>
          <a:prstGeom prst="rect">
            <a:avLst/>
          </a:prstGeom>
        </p:spPr>
        <p:txBody>
          <a:bodyPr wrap="none">
            <a:spAutoFit/>
          </a:bodyPr>
          <a:lstStyle/>
          <a:p>
            <a:pPr algn="ctr"/>
            <a:r>
              <a:rPr lang="zh-TW" altLang="en-US" dirty="0" smtClean="0">
                <a:solidFill>
                  <a:srgbClr val="FF0000"/>
                </a:solidFill>
              </a:rPr>
              <a:t>測試</a:t>
            </a:r>
            <a:endParaRPr lang="zh-TW" altLang="en-US" dirty="0">
              <a:solidFill>
                <a:srgbClr val="FF0000"/>
              </a:solidFill>
            </a:endParaRPr>
          </a:p>
        </p:txBody>
      </p:sp>
      <p:sp>
        <p:nvSpPr>
          <p:cNvPr id="26" name="橢圓 3"/>
          <p:cNvSpPr>
            <a:spLocks noChangeArrowheads="1"/>
          </p:cNvSpPr>
          <p:nvPr/>
        </p:nvSpPr>
        <p:spPr bwMode="auto">
          <a:xfrm>
            <a:off x="7401206" y="3986034"/>
            <a:ext cx="904594" cy="53933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1" name="圓角矩形圖說文字 10"/>
          <p:cNvSpPr/>
          <p:nvPr/>
        </p:nvSpPr>
        <p:spPr>
          <a:xfrm>
            <a:off x="5148064" y="4005064"/>
            <a:ext cx="3995936" cy="96520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2800" b="1" dirty="0">
                <a:solidFill>
                  <a:srgbClr val="FF0000"/>
                </a:solidFill>
                <a:latin typeface="+mn-ea"/>
              </a:rPr>
              <a:t>請</a:t>
            </a:r>
            <a:r>
              <a:rPr lang="zh-TW" altLang="en-US" sz="2800" b="1" dirty="0" smtClean="0">
                <a:solidFill>
                  <a:srgbClr val="FF0000"/>
                </a:solidFill>
                <a:latin typeface="+mn-ea"/>
              </a:rPr>
              <a:t>填公家機關之</a:t>
            </a:r>
            <a:r>
              <a:rPr lang="en-US" altLang="zh-TW" sz="2800" b="1" dirty="0" smtClean="0">
                <a:solidFill>
                  <a:srgbClr val="FF0000"/>
                </a:solidFill>
                <a:latin typeface="+mn-ea"/>
              </a:rPr>
              <a:t>E-mail</a:t>
            </a:r>
            <a:r>
              <a:rPr kumimoji="0" lang="zh-TW" altLang="en-US" sz="2800" b="1" dirty="0">
                <a:solidFill>
                  <a:srgbClr val="FF0000"/>
                </a:solidFill>
                <a:latin typeface="+mn-ea"/>
              </a:rPr>
              <a:t>勿使用私人</a:t>
            </a:r>
            <a:r>
              <a:rPr kumimoji="0" lang="en-US" altLang="zh-TW" sz="2800" b="1" dirty="0" smtClean="0">
                <a:solidFill>
                  <a:srgbClr val="FF0000"/>
                </a:solidFill>
                <a:latin typeface="+mn-ea"/>
              </a:rPr>
              <a:t>E-mail</a:t>
            </a:r>
            <a:endParaRPr lang="zh-TW" altLang="en-US" sz="3200" b="1" dirty="0">
              <a:solidFill>
                <a:srgbClr val="FF0000"/>
              </a:solidFill>
              <a:latin typeface="+mn-ea"/>
            </a:endParaRPr>
          </a:p>
        </p:txBody>
      </p:sp>
      <p:pic>
        <p:nvPicPr>
          <p:cNvPr id="28"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fade">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down)">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4" grpId="0"/>
      <p:bldP spid="15" grpId="0"/>
      <p:bldP spid="16" grpId="0"/>
      <p:bldP spid="23" grpId="0" animBg="1"/>
      <p:bldP spid="18" grpId="0"/>
      <p:bldP spid="20" grpId="0"/>
      <p:bldP spid="21" grpId="0"/>
      <p:bldP spid="22" grpId="0"/>
      <p:bldP spid="24" grpId="0" animBg="1"/>
      <p:bldP spid="25" grpId="0"/>
      <p:bldP spid="26"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15987074-B3B4-4E5E-A9B0-B154F26F4C9F}" type="slidenum">
              <a:rPr kumimoji="0" lang="zh-TW" altLang="en-US" sz="1200">
                <a:solidFill>
                  <a:schemeClr val="tx2">
                    <a:shade val="90000"/>
                  </a:schemeClr>
                </a:solidFill>
              </a:rPr>
              <a:pPr algn="r">
                <a:defRPr/>
              </a:pPr>
              <a:t>19</a:t>
            </a:fld>
            <a:endParaRPr kumimoji="0" lang="zh-TW" altLang="en-US" sz="1200">
              <a:solidFill>
                <a:schemeClr val="tx2">
                  <a:shade val="90000"/>
                </a:schemeClr>
              </a:solidFill>
            </a:endParaRPr>
          </a:p>
        </p:txBody>
      </p:sp>
      <p:sp>
        <p:nvSpPr>
          <p:cNvPr id="1433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步驟六</a:t>
            </a:r>
            <a:endParaRPr lang="en-US" altLang="zh-TW" sz="2800" smtClean="0">
              <a:solidFill>
                <a:srgbClr val="376092"/>
              </a:solidFill>
              <a:latin typeface="微軟正黑體" charset="-120"/>
              <a:ea typeface="微軟正黑體" charset="-120"/>
            </a:endParaRPr>
          </a:p>
        </p:txBody>
      </p:sp>
      <p:pic>
        <p:nvPicPr>
          <p:cNvPr id="14341" name="Picture 8" descr="申請帳號-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92" y="2063468"/>
            <a:ext cx="8367984" cy="447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0" y="3284538"/>
            <a:ext cx="2987675" cy="7445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7"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http://upload.wikimedia.org/wikipedia/commons/b/b5/CAT385-Raupenbag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292" y="4040746"/>
            <a:ext cx="4290186" cy="2772630"/>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pPr>
              <a:defRPr/>
            </a:pPr>
            <a:fld id="{0C4CE522-536D-4F43-A61D-9D96A33E4A98}" type="slidenum">
              <a:rPr lang="zh-TW" altLang="en-US" smtClean="0"/>
              <a:pPr>
                <a:defRPr/>
              </a:pPr>
              <a:t>2</a:t>
            </a:fld>
            <a:endParaRPr lang="zh-TW" altLang="en-US" dirty="0"/>
          </a:p>
        </p:txBody>
      </p:sp>
      <p:pic>
        <p:nvPicPr>
          <p:cNvPr id="4098" name="Picture 2" descr="一公頃「隕石坑」不是天然形成，而是一場人禍，不肖人士盜採農地砂石，獲取暴利，還回填不明物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36712"/>
            <a:ext cx="4102532"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95536" y="3298570"/>
            <a:ext cx="4102532" cy="369332"/>
          </a:xfrm>
          <a:prstGeom prst="rect">
            <a:avLst/>
          </a:prstGeom>
        </p:spPr>
        <p:txBody>
          <a:bodyPr wrap="square">
            <a:spAutoFit/>
          </a:bodyPr>
          <a:lstStyle/>
          <a:p>
            <a:r>
              <a:rPr lang="zh-TW" altLang="en-US" dirty="0"/>
              <a:t>新竹竹東</a:t>
            </a:r>
            <a:r>
              <a:rPr lang="zh-TW" altLang="en-US" dirty="0" smtClean="0"/>
              <a:t>軟橋的農地一</a:t>
            </a:r>
            <a:r>
              <a:rPr lang="zh-TW" altLang="en-US" dirty="0"/>
              <a:t>公頃「隕石坑</a:t>
            </a:r>
            <a:r>
              <a:rPr lang="zh-TW" altLang="en-US" dirty="0" smtClean="0"/>
              <a:t>」</a:t>
            </a:r>
            <a:endParaRPr lang="zh-TW" altLang="en-US" dirty="0"/>
          </a:p>
        </p:txBody>
      </p:sp>
      <p:pic>
        <p:nvPicPr>
          <p:cNvPr id="4100" name="Picture 4" descr="http://twimg.edgesuite.net/images/ReNews/20140626/640_daab97253d4ced2236d2daec97e4d47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836712"/>
            <a:ext cx="4096454"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788024" y="3298570"/>
            <a:ext cx="4365298" cy="369332"/>
          </a:xfrm>
          <a:prstGeom prst="rect">
            <a:avLst/>
          </a:prstGeom>
        </p:spPr>
        <p:txBody>
          <a:bodyPr wrap="none">
            <a:spAutoFit/>
          </a:bodyPr>
          <a:lstStyle/>
          <a:p>
            <a:r>
              <a:rPr lang="zh-TW" altLang="en-US" dirty="0"/>
              <a:t>暖暖山區產業道路上</a:t>
            </a:r>
            <a:r>
              <a:rPr lang="zh-TW" altLang="en-US" dirty="0" smtClean="0"/>
              <a:t>，監視器</a:t>
            </a:r>
            <a:r>
              <a:rPr lang="zh-TW" altLang="en-US" dirty="0"/>
              <a:t>留有</a:t>
            </a:r>
            <a:r>
              <a:rPr lang="en-US" altLang="zh-TW" dirty="0"/>
              <a:t>2</a:t>
            </a:r>
            <a:r>
              <a:rPr lang="zh-TW" altLang="en-US" dirty="0"/>
              <a:t>彈孔</a:t>
            </a:r>
            <a:endParaRPr lang="zh-TW" altLang="en-US" dirty="0"/>
          </a:p>
        </p:txBody>
      </p:sp>
      <p:pic>
        <p:nvPicPr>
          <p:cNvPr id="4102" name="Picture 6" descr="http://twimg.edgesuite.net/images/ReNews/20140612/640_4538466f53d6946c0da1f5020d9a793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387"/>
          <a:stretch/>
        </p:blipFill>
        <p:spPr bwMode="auto">
          <a:xfrm>
            <a:off x="395536" y="4077072"/>
            <a:ext cx="2166434" cy="248965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561971" y="4076681"/>
            <a:ext cx="1936098" cy="923330"/>
          </a:xfrm>
          <a:prstGeom prst="rect">
            <a:avLst/>
          </a:prstGeom>
        </p:spPr>
        <p:txBody>
          <a:bodyPr wrap="square">
            <a:spAutoFit/>
          </a:bodyPr>
          <a:lstStyle/>
          <a:p>
            <a:r>
              <a:rPr lang="zh-TW" altLang="en-US" dirty="0"/>
              <a:t>砂石場疑偷倒</a:t>
            </a:r>
            <a:r>
              <a:rPr lang="zh-TW" altLang="en-US" dirty="0" smtClean="0"/>
              <a:t>廢土，大漢溪</a:t>
            </a:r>
            <a:r>
              <a:rPr lang="zh-TW" altLang="en-US" dirty="0"/>
              <a:t>床消失一半</a:t>
            </a:r>
          </a:p>
        </p:txBody>
      </p:sp>
      <p:pic>
        <p:nvPicPr>
          <p:cNvPr id="4106" name="Picture 10" descr="http://4.bp.blogspot.com/-PEUp9UxtU_k/TqgR5kUfJDI/AAAAAAAAGxg/yjXWUcES4ZM/s500/gangland.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64000" y1="20746" x2="51200" y2="14452"/>
                        <a14:backgroundMark x1="32200" y1="21678" x2="17400" y2="44755"/>
                      </a14:backgroundRemoval>
                    </a14:imgEffect>
                  </a14:imgLayer>
                </a14:imgProps>
              </a:ext>
              <a:ext uri="{28A0092B-C50C-407E-A947-70E740481C1C}">
                <a14:useLocalDpi xmlns:a14="http://schemas.microsoft.com/office/drawing/2010/main" val="0"/>
              </a:ext>
            </a:extLst>
          </a:blip>
          <a:srcRect/>
          <a:stretch>
            <a:fillRect/>
          </a:stretch>
        </p:blipFill>
        <p:spPr bwMode="auto">
          <a:xfrm>
            <a:off x="4422833" y="3548660"/>
            <a:ext cx="2306959" cy="197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2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16632"/>
            <a:ext cx="5890042" cy="7632848"/>
          </a:xfrm>
          <a:prstGeom prst="rect">
            <a:avLst/>
          </a:prstGeom>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7650FCC-3BDD-459D-A735-1810537F16CA}" type="slidenum">
              <a:rPr kumimoji="0" lang="zh-TW" altLang="en-US" sz="1200">
                <a:solidFill>
                  <a:schemeClr val="tx2">
                    <a:shade val="90000"/>
                  </a:schemeClr>
                </a:solidFill>
              </a:rPr>
              <a:pPr algn="r">
                <a:defRPr/>
              </a:pPr>
              <a:t>20</a:t>
            </a:fld>
            <a:endParaRPr kumimoji="0" lang="zh-TW" altLang="en-US" sz="1200">
              <a:solidFill>
                <a:schemeClr val="tx2">
                  <a:shade val="90000"/>
                </a:schemeClr>
              </a:solidFill>
            </a:endParaRPr>
          </a:p>
        </p:txBody>
      </p:sp>
      <p:sp>
        <p:nvSpPr>
          <p:cNvPr id="16387"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smtClean="0">
                <a:solidFill>
                  <a:srgbClr val="376092"/>
                </a:solidFill>
                <a:latin typeface="微軟正黑體" charset="-120"/>
                <a:ea typeface="微軟正黑體" charset="-120"/>
              </a:rPr>
              <a:t>步驟七</a:t>
            </a:r>
            <a:endParaRPr lang="en-US" altLang="zh-TW" sz="2800" smtClean="0">
              <a:solidFill>
                <a:srgbClr val="376092"/>
              </a:solidFill>
              <a:latin typeface="微軟正黑體" charset="-120"/>
              <a:ea typeface="微軟正黑體" charset="-120"/>
            </a:endParaRPr>
          </a:p>
        </p:txBody>
      </p:sp>
      <p:sp>
        <p:nvSpPr>
          <p:cNvPr id="8" name="圓角矩形圖說文字 7"/>
          <p:cNvSpPr/>
          <p:nvPr/>
        </p:nvSpPr>
        <p:spPr>
          <a:xfrm>
            <a:off x="6741075" y="1772816"/>
            <a:ext cx="2142570" cy="72008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自行輸入</a:t>
            </a:r>
            <a:endParaRPr lang="zh-TW" altLang="en-US" sz="3200" b="1" dirty="0">
              <a:solidFill>
                <a:srgbClr val="FF0000"/>
              </a:solidFill>
            </a:endParaRPr>
          </a:p>
        </p:txBody>
      </p:sp>
      <p:sp>
        <p:nvSpPr>
          <p:cNvPr id="9" name="圓角矩形圖說文字 8"/>
          <p:cNvSpPr/>
          <p:nvPr/>
        </p:nvSpPr>
        <p:spPr>
          <a:xfrm>
            <a:off x="6556628" y="3836077"/>
            <a:ext cx="2479868" cy="1033083"/>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申請人公司大小章</a:t>
            </a:r>
            <a:endParaRPr lang="zh-TW" altLang="en-US" sz="3200" b="1" dirty="0">
              <a:solidFill>
                <a:srgbClr val="FF0000"/>
              </a:solidFill>
            </a:endParaRPr>
          </a:p>
        </p:txBody>
      </p:sp>
      <p:sp>
        <p:nvSpPr>
          <p:cNvPr id="10" name="圓角矩形圖說文字 9"/>
          <p:cNvSpPr/>
          <p:nvPr/>
        </p:nvSpPr>
        <p:spPr>
          <a:xfrm>
            <a:off x="107504" y="3749764"/>
            <a:ext cx="2515689" cy="1047388"/>
          </a:xfrm>
          <a:prstGeom prst="wedgeRoundRectCallout">
            <a:avLst>
              <a:gd name="adj1" fmla="val 49939"/>
              <a:gd name="adj2" fmla="val 84591"/>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申請人簽名</a:t>
            </a:r>
            <a:r>
              <a:rPr lang="en-US" altLang="zh-TW" sz="3200" b="1" dirty="0" smtClean="0">
                <a:solidFill>
                  <a:srgbClr val="FF0000"/>
                </a:solidFill>
              </a:rPr>
              <a:t>+</a:t>
            </a:r>
            <a:r>
              <a:rPr lang="zh-TW" altLang="en-US" sz="3200" b="1" dirty="0" smtClean="0">
                <a:solidFill>
                  <a:srgbClr val="FF0000"/>
                </a:solidFill>
              </a:rPr>
              <a:t>蓋章</a:t>
            </a:r>
            <a:endParaRPr lang="zh-TW" altLang="en-US" sz="3200" b="1" dirty="0">
              <a:solidFill>
                <a:srgbClr val="FF0000"/>
              </a:solidFill>
            </a:endParaRPr>
          </a:p>
        </p:txBody>
      </p:sp>
      <p:sp>
        <p:nvSpPr>
          <p:cNvPr id="11" name="圓角矩形 10"/>
          <p:cNvSpPr/>
          <p:nvPr/>
        </p:nvSpPr>
        <p:spPr>
          <a:xfrm>
            <a:off x="3072899" y="4779689"/>
            <a:ext cx="713546" cy="59352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王小寶</a:t>
            </a:r>
            <a:endParaRPr lang="zh-TW" altLang="en-US" dirty="0">
              <a:solidFill>
                <a:srgbClr val="FF0000"/>
              </a:solidFill>
            </a:endParaRPr>
          </a:p>
        </p:txBody>
      </p:sp>
      <p:sp>
        <p:nvSpPr>
          <p:cNvPr id="12" name="矩形 11"/>
          <p:cNvSpPr/>
          <p:nvPr/>
        </p:nvSpPr>
        <p:spPr>
          <a:xfrm>
            <a:off x="3100066" y="5507940"/>
            <a:ext cx="877163" cy="369332"/>
          </a:xfrm>
          <a:prstGeom prst="rect">
            <a:avLst/>
          </a:prstGeom>
        </p:spPr>
        <p:txBody>
          <a:bodyPr wrap="none">
            <a:spAutoFit/>
          </a:bodyPr>
          <a:lstStyle/>
          <a:p>
            <a:pPr algn="ctr"/>
            <a:r>
              <a:rPr lang="zh-TW" altLang="en-US" dirty="0"/>
              <a:t>王</a:t>
            </a:r>
            <a:r>
              <a:rPr lang="zh-TW" altLang="en-US" dirty="0" smtClean="0"/>
              <a:t>小寶</a:t>
            </a:r>
            <a:endParaRPr lang="zh-TW" altLang="en-US" dirty="0"/>
          </a:p>
        </p:txBody>
      </p:sp>
      <p:sp>
        <p:nvSpPr>
          <p:cNvPr id="13" name="矩形 26"/>
          <p:cNvSpPr>
            <a:spLocks noChangeArrowheads="1"/>
          </p:cNvSpPr>
          <p:nvPr/>
        </p:nvSpPr>
        <p:spPr bwMode="auto">
          <a:xfrm>
            <a:off x="3419872" y="2276872"/>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a:t>
            </a:r>
            <a:endParaRPr kumimoji="0" lang="en-US" altLang="zh-TW" dirty="0" smtClean="0">
              <a:solidFill>
                <a:srgbClr val="FF0000"/>
              </a:solidFill>
              <a:latin typeface="微軟正黑體" charset="-120"/>
              <a:ea typeface="微軟正黑體" charset="-120"/>
            </a:endParaRPr>
          </a:p>
        </p:txBody>
      </p:sp>
      <p:sp>
        <p:nvSpPr>
          <p:cNvPr id="14" name="矩形 26"/>
          <p:cNvSpPr>
            <a:spLocks noChangeArrowheads="1"/>
          </p:cNvSpPr>
          <p:nvPr/>
        </p:nvSpPr>
        <p:spPr bwMode="auto">
          <a:xfrm>
            <a:off x="3203848" y="2636912"/>
            <a:ext cx="3375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桃園縣中壢市中大路</a:t>
            </a:r>
            <a:r>
              <a:rPr kumimoji="0" lang="en-US" altLang="zh-TW" dirty="0" smtClean="0">
                <a:solidFill>
                  <a:srgbClr val="FF0000"/>
                </a:solidFill>
                <a:latin typeface="微軟正黑體" charset="-120"/>
                <a:ea typeface="微軟正黑體" charset="-120"/>
              </a:rPr>
              <a:t>300</a:t>
            </a:r>
            <a:r>
              <a:rPr kumimoji="0" lang="zh-TW" altLang="en-US" dirty="0" smtClean="0">
                <a:solidFill>
                  <a:srgbClr val="FF0000"/>
                </a:solidFill>
                <a:latin typeface="微軟正黑體" charset="-120"/>
                <a:ea typeface="微軟正黑體" charset="-120"/>
              </a:rPr>
              <a:t>號</a:t>
            </a:r>
            <a:endParaRPr kumimoji="0" lang="en-US" altLang="zh-TW" dirty="0" smtClean="0">
              <a:solidFill>
                <a:srgbClr val="FF0000"/>
              </a:solidFill>
              <a:latin typeface="微軟正黑體" charset="-120"/>
              <a:ea typeface="微軟正黑體" charset="-120"/>
            </a:endParaRPr>
          </a:p>
        </p:txBody>
      </p:sp>
      <p:sp>
        <p:nvSpPr>
          <p:cNvPr id="15" name="矩形 26"/>
          <p:cNvSpPr>
            <a:spLocks noChangeArrowheads="1"/>
          </p:cNvSpPr>
          <p:nvPr/>
        </p:nvSpPr>
        <p:spPr bwMode="auto">
          <a:xfrm>
            <a:off x="5220072" y="2276872"/>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0" lang="en-US" altLang="zh-TW" dirty="0" smtClean="0">
                <a:solidFill>
                  <a:srgbClr val="FF0000"/>
                </a:solidFill>
                <a:latin typeface="微軟正黑體" charset="-120"/>
                <a:ea typeface="微軟正黑體" charset="-120"/>
              </a:rPr>
              <a:t>320</a:t>
            </a:r>
          </a:p>
        </p:txBody>
      </p:sp>
      <p:sp>
        <p:nvSpPr>
          <p:cNvPr id="16" name="圓角矩形 15"/>
          <p:cNvSpPr/>
          <p:nvPr/>
        </p:nvSpPr>
        <p:spPr>
          <a:xfrm>
            <a:off x="4794558" y="4581128"/>
            <a:ext cx="1217602" cy="94351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中大營建股份有限公司印</a:t>
            </a:r>
            <a:endParaRPr lang="zh-TW" altLang="en-US" dirty="0">
              <a:solidFill>
                <a:srgbClr val="FF0000"/>
              </a:solidFill>
            </a:endParaRPr>
          </a:p>
        </p:txBody>
      </p:sp>
      <p:sp>
        <p:nvSpPr>
          <p:cNvPr id="17" name="圓角矩形 16"/>
          <p:cNvSpPr/>
          <p:nvPr/>
        </p:nvSpPr>
        <p:spPr>
          <a:xfrm>
            <a:off x="5946686" y="5517232"/>
            <a:ext cx="713546" cy="59352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周晶晶</a:t>
            </a:r>
            <a:endParaRPr lang="zh-TW" altLang="en-US" dirty="0">
              <a:solidFill>
                <a:srgbClr val="FF0000"/>
              </a:solidFill>
            </a:endParaRPr>
          </a:p>
        </p:txBody>
      </p:sp>
      <p:pic>
        <p:nvPicPr>
          <p:cNvPr id="20"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93"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21923"/>
            <a:ext cx="6163230" cy="7555549"/>
          </a:xfrm>
          <a:prstGeom prst="rect">
            <a:avLst/>
          </a:prstGeom>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989B332-C33D-4257-B913-584C237F3EF7}" type="slidenum">
              <a:rPr kumimoji="0" lang="zh-TW" altLang="en-US" sz="1200">
                <a:solidFill>
                  <a:schemeClr val="tx2">
                    <a:shade val="90000"/>
                  </a:schemeClr>
                </a:solidFill>
              </a:rPr>
              <a:pPr algn="r">
                <a:defRPr/>
              </a:pPr>
              <a:t>21</a:t>
            </a:fld>
            <a:endParaRPr kumimoji="0" lang="zh-TW" altLang="en-US" sz="1200">
              <a:solidFill>
                <a:schemeClr val="tx2">
                  <a:shade val="90000"/>
                </a:schemeClr>
              </a:solidFill>
            </a:endParaRPr>
          </a:p>
        </p:txBody>
      </p:sp>
      <p:sp>
        <p:nvSpPr>
          <p:cNvPr id="17411"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a:t>
            </a:r>
            <a:r>
              <a:rPr lang="zh-TW" altLang="en-US" sz="2800" dirty="0">
                <a:solidFill>
                  <a:srgbClr val="376092"/>
                </a:solidFill>
                <a:latin typeface="微軟正黑體" charset="-120"/>
                <a:ea typeface="微軟正黑體" charset="-120"/>
              </a:rPr>
              <a:t>八</a:t>
            </a:r>
            <a:endParaRPr lang="en-US" altLang="zh-TW" sz="2800" dirty="0" smtClean="0">
              <a:solidFill>
                <a:srgbClr val="376092"/>
              </a:solidFill>
              <a:latin typeface="微軟正黑體" charset="-120"/>
              <a:ea typeface="微軟正黑體" charset="-120"/>
            </a:endParaRPr>
          </a:p>
        </p:txBody>
      </p:sp>
      <p:sp>
        <p:nvSpPr>
          <p:cNvPr id="3" name="圓角矩形 2"/>
          <p:cNvSpPr/>
          <p:nvPr/>
        </p:nvSpPr>
        <p:spPr>
          <a:xfrm>
            <a:off x="3337208" y="4723383"/>
            <a:ext cx="1152128" cy="36180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    陳小寶</a:t>
            </a:r>
            <a:endParaRPr lang="zh-TW" altLang="en-US" dirty="0">
              <a:solidFill>
                <a:srgbClr val="FF0000"/>
              </a:solidFill>
            </a:endParaRPr>
          </a:p>
        </p:txBody>
      </p:sp>
      <p:sp>
        <p:nvSpPr>
          <p:cNvPr id="11" name="圓角矩形 10"/>
          <p:cNvSpPr/>
          <p:nvPr/>
        </p:nvSpPr>
        <p:spPr>
          <a:xfrm>
            <a:off x="5160018" y="4795391"/>
            <a:ext cx="1152128" cy="36180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rgbClr val="FF0000"/>
                </a:solidFill>
              </a:rPr>
              <a:t>單位</a:t>
            </a:r>
            <a:endParaRPr lang="en-US" altLang="zh-TW" sz="1200" dirty="0" smtClean="0">
              <a:solidFill>
                <a:srgbClr val="FF0000"/>
              </a:solidFill>
            </a:endParaRPr>
          </a:p>
          <a:p>
            <a:r>
              <a:rPr lang="zh-TW" altLang="en-US" sz="1200" dirty="0" smtClean="0">
                <a:solidFill>
                  <a:srgbClr val="FF0000"/>
                </a:solidFill>
              </a:rPr>
              <a:t>主管</a:t>
            </a:r>
            <a:endParaRPr lang="zh-TW" altLang="en-US" sz="1200" dirty="0">
              <a:solidFill>
                <a:srgbClr val="FF0000"/>
              </a:solidFill>
            </a:endParaRPr>
          </a:p>
        </p:txBody>
      </p:sp>
      <p:sp>
        <p:nvSpPr>
          <p:cNvPr id="14" name="圓角矩形圖說文字 13"/>
          <p:cNvSpPr/>
          <p:nvPr/>
        </p:nvSpPr>
        <p:spPr>
          <a:xfrm>
            <a:off x="6577496" y="1867771"/>
            <a:ext cx="2142570" cy="72008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自行輸入</a:t>
            </a:r>
            <a:endParaRPr lang="zh-TW" altLang="en-US" sz="3200" b="1" dirty="0">
              <a:solidFill>
                <a:srgbClr val="FF0000"/>
              </a:solidFill>
            </a:endParaRPr>
          </a:p>
        </p:txBody>
      </p:sp>
      <p:sp>
        <p:nvSpPr>
          <p:cNvPr id="15" name="矩形 26"/>
          <p:cNvSpPr>
            <a:spLocks noChangeArrowheads="1"/>
          </p:cNvSpPr>
          <p:nvPr/>
        </p:nvSpPr>
        <p:spPr bwMode="auto">
          <a:xfrm>
            <a:off x="3347864" y="2204864"/>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a:t>
            </a:r>
            <a:endParaRPr kumimoji="0" lang="en-US" altLang="zh-TW" dirty="0" smtClean="0">
              <a:solidFill>
                <a:srgbClr val="FF0000"/>
              </a:solidFill>
              <a:latin typeface="微軟正黑體" charset="-120"/>
              <a:ea typeface="微軟正黑體" charset="-120"/>
            </a:endParaRPr>
          </a:p>
        </p:txBody>
      </p:sp>
      <p:sp>
        <p:nvSpPr>
          <p:cNvPr id="16" name="矩形 26"/>
          <p:cNvSpPr>
            <a:spLocks noChangeArrowheads="1"/>
          </p:cNvSpPr>
          <p:nvPr/>
        </p:nvSpPr>
        <p:spPr bwMode="auto">
          <a:xfrm>
            <a:off x="3131840" y="2564904"/>
            <a:ext cx="3375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桃園縣中壢市中大路</a:t>
            </a:r>
            <a:r>
              <a:rPr kumimoji="0" lang="en-US" altLang="zh-TW" dirty="0" smtClean="0">
                <a:solidFill>
                  <a:srgbClr val="FF0000"/>
                </a:solidFill>
                <a:latin typeface="微軟正黑體" charset="-120"/>
                <a:ea typeface="微軟正黑體" charset="-120"/>
              </a:rPr>
              <a:t>300</a:t>
            </a:r>
            <a:r>
              <a:rPr kumimoji="0" lang="zh-TW" altLang="en-US" dirty="0" smtClean="0">
                <a:solidFill>
                  <a:srgbClr val="FF0000"/>
                </a:solidFill>
                <a:latin typeface="微軟正黑體" charset="-120"/>
                <a:ea typeface="微軟正黑體" charset="-120"/>
              </a:rPr>
              <a:t>號</a:t>
            </a:r>
            <a:endParaRPr kumimoji="0" lang="en-US" altLang="zh-TW" dirty="0" smtClean="0">
              <a:solidFill>
                <a:srgbClr val="FF0000"/>
              </a:solidFill>
              <a:latin typeface="微軟正黑體" charset="-120"/>
              <a:ea typeface="微軟正黑體" charset="-120"/>
            </a:endParaRPr>
          </a:p>
        </p:txBody>
      </p:sp>
      <p:sp>
        <p:nvSpPr>
          <p:cNvPr id="17" name="矩形 26"/>
          <p:cNvSpPr>
            <a:spLocks noChangeArrowheads="1"/>
          </p:cNvSpPr>
          <p:nvPr/>
        </p:nvSpPr>
        <p:spPr bwMode="auto">
          <a:xfrm>
            <a:off x="5304034" y="2218519"/>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0" lang="en-US" altLang="zh-TW" dirty="0" smtClean="0">
                <a:solidFill>
                  <a:srgbClr val="FF0000"/>
                </a:solidFill>
                <a:latin typeface="微軟正黑體" charset="-120"/>
                <a:ea typeface="微軟正黑體" charset="-120"/>
              </a:rPr>
              <a:t>320</a:t>
            </a:r>
          </a:p>
        </p:txBody>
      </p:sp>
      <p:sp>
        <p:nvSpPr>
          <p:cNvPr id="10" name="矩形 9"/>
          <p:cNvSpPr/>
          <p:nvPr/>
        </p:nvSpPr>
        <p:spPr>
          <a:xfrm>
            <a:off x="3347864" y="5219908"/>
            <a:ext cx="877163" cy="369332"/>
          </a:xfrm>
          <a:prstGeom prst="rect">
            <a:avLst/>
          </a:prstGeom>
        </p:spPr>
        <p:txBody>
          <a:bodyPr wrap="none">
            <a:spAutoFit/>
          </a:bodyPr>
          <a:lstStyle/>
          <a:p>
            <a:pPr algn="ctr"/>
            <a:r>
              <a:rPr lang="zh-TW" altLang="en-US" dirty="0" smtClean="0"/>
              <a:t>陳小寶</a:t>
            </a:r>
            <a:endParaRPr lang="zh-TW" altLang="en-US" dirty="0"/>
          </a:p>
        </p:txBody>
      </p:sp>
      <p:sp>
        <p:nvSpPr>
          <p:cNvPr id="19" name="矩形 18"/>
          <p:cNvSpPr/>
          <p:nvPr/>
        </p:nvSpPr>
        <p:spPr>
          <a:xfrm>
            <a:off x="5495036" y="4787860"/>
            <a:ext cx="877164" cy="369332"/>
          </a:xfrm>
          <a:prstGeom prst="rect">
            <a:avLst/>
          </a:prstGeom>
        </p:spPr>
        <p:txBody>
          <a:bodyPr wrap="none">
            <a:spAutoFit/>
          </a:bodyPr>
          <a:lstStyle/>
          <a:p>
            <a:pPr algn="ctr"/>
            <a:r>
              <a:rPr lang="zh-TW" altLang="en-US" dirty="0">
                <a:solidFill>
                  <a:srgbClr val="FF0000"/>
                </a:solidFill>
              </a:rPr>
              <a:t>歐巴馬</a:t>
            </a:r>
          </a:p>
        </p:txBody>
      </p:sp>
      <p:sp>
        <p:nvSpPr>
          <p:cNvPr id="20" name="矩形 19"/>
          <p:cNvSpPr/>
          <p:nvPr/>
        </p:nvSpPr>
        <p:spPr>
          <a:xfrm>
            <a:off x="5297500" y="5219908"/>
            <a:ext cx="877164" cy="369332"/>
          </a:xfrm>
          <a:prstGeom prst="rect">
            <a:avLst/>
          </a:prstGeom>
        </p:spPr>
        <p:txBody>
          <a:bodyPr wrap="none">
            <a:spAutoFit/>
          </a:bodyPr>
          <a:lstStyle/>
          <a:p>
            <a:pPr algn="ctr"/>
            <a:r>
              <a:rPr lang="zh-TW" altLang="en-US" dirty="0"/>
              <a:t>歐巴馬</a:t>
            </a:r>
          </a:p>
        </p:txBody>
      </p:sp>
      <p:sp>
        <p:nvSpPr>
          <p:cNvPr id="21" name="圓角矩形圖說文字 20"/>
          <p:cNvSpPr/>
          <p:nvPr/>
        </p:nvSpPr>
        <p:spPr>
          <a:xfrm>
            <a:off x="6723855" y="3932560"/>
            <a:ext cx="2272229" cy="825252"/>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2000" b="1" dirty="0" smtClean="0">
                <a:solidFill>
                  <a:srgbClr val="FF0000"/>
                </a:solidFill>
              </a:rPr>
              <a:t>直屬主管簽名</a:t>
            </a:r>
            <a:r>
              <a:rPr lang="en-US" altLang="zh-TW" sz="2000" b="1" dirty="0" smtClean="0">
                <a:solidFill>
                  <a:srgbClr val="FF0000"/>
                </a:solidFill>
              </a:rPr>
              <a:t>+</a:t>
            </a:r>
            <a:r>
              <a:rPr lang="zh-TW" altLang="en-US" sz="2000" b="1" dirty="0" smtClean="0">
                <a:solidFill>
                  <a:srgbClr val="FF0000"/>
                </a:solidFill>
              </a:rPr>
              <a:t>蓋職章</a:t>
            </a:r>
            <a:endParaRPr lang="zh-TW" altLang="en-US" sz="2000" b="1" dirty="0">
              <a:solidFill>
                <a:srgbClr val="FF0000"/>
              </a:solidFill>
            </a:endParaRPr>
          </a:p>
        </p:txBody>
      </p:sp>
      <p:sp>
        <p:nvSpPr>
          <p:cNvPr id="22" name="圓角矩形圖說文字 21"/>
          <p:cNvSpPr/>
          <p:nvPr/>
        </p:nvSpPr>
        <p:spPr>
          <a:xfrm>
            <a:off x="467544" y="3790404"/>
            <a:ext cx="2272229" cy="825252"/>
          </a:xfrm>
          <a:prstGeom prst="wedgeRoundRectCallout">
            <a:avLst>
              <a:gd name="adj1" fmla="val 49939"/>
              <a:gd name="adj2" fmla="val 84591"/>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2000" b="1" dirty="0" smtClean="0">
                <a:solidFill>
                  <a:srgbClr val="FF0000"/>
                </a:solidFill>
              </a:rPr>
              <a:t>申請人簽名</a:t>
            </a:r>
            <a:r>
              <a:rPr lang="en-US" altLang="zh-TW" sz="2000" b="1" dirty="0" smtClean="0">
                <a:solidFill>
                  <a:srgbClr val="FF0000"/>
                </a:solidFill>
              </a:rPr>
              <a:t>+</a:t>
            </a:r>
            <a:r>
              <a:rPr lang="zh-TW" altLang="en-US" sz="2000" b="1" dirty="0" smtClean="0">
                <a:solidFill>
                  <a:srgbClr val="FF0000"/>
                </a:solidFill>
              </a:rPr>
              <a:t>蓋職章</a:t>
            </a:r>
            <a:endParaRPr lang="zh-TW" altLang="en-US" sz="2000" b="1" dirty="0">
              <a:solidFill>
                <a:srgbClr val="FF0000"/>
              </a:solidFill>
            </a:endParaRPr>
          </a:p>
        </p:txBody>
      </p:sp>
      <p:sp>
        <p:nvSpPr>
          <p:cNvPr id="23" name="矩形 22"/>
          <p:cNvSpPr/>
          <p:nvPr/>
        </p:nvSpPr>
        <p:spPr>
          <a:xfrm>
            <a:off x="3278667" y="4725144"/>
            <a:ext cx="492443" cy="276999"/>
          </a:xfrm>
          <a:prstGeom prst="rect">
            <a:avLst/>
          </a:prstGeom>
        </p:spPr>
        <p:txBody>
          <a:bodyPr wrap="none">
            <a:spAutoFit/>
          </a:bodyPr>
          <a:lstStyle/>
          <a:p>
            <a:pPr algn="ctr"/>
            <a:r>
              <a:rPr lang="zh-TW" altLang="en-US" sz="1200" dirty="0" smtClean="0">
                <a:solidFill>
                  <a:srgbClr val="FF0000"/>
                </a:solidFill>
              </a:rPr>
              <a:t>職員</a:t>
            </a:r>
            <a:endParaRPr lang="zh-TW" altLang="en-US" sz="1200" dirty="0">
              <a:solidFill>
                <a:srgbClr val="FF0000"/>
              </a:solidFill>
            </a:endParaRPr>
          </a:p>
        </p:txBody>
      </p:sp>
      <p:pic>
        <p:nvPicPr>
          <p:cNvPr id="25"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15" grpId="0"/>
      <p:bldP spid="16" grpId="0"/>
      <p:bldP spid="17" grpId="0"/>
      <p:bldP spid="10" grpId="0"/>
      <p:bldP spid="19" grpId="0"/>
      <p:bldP spid="20" grpId="0"/>
      <p:bldP spid="21" grpId="0" animBg="1"/>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82B01B1D-8BBC-4EDB-AEB8-2681ADF1695B}" type="slidenum">
              <a:rPr kumimoji="0" lang="zh-TW" altLang="en-US" sz="1200">
                <a:solidFill>
                  <a:schemeClr val="tx2">
                    <a:shade val="90000"/>
                  </a:schemeClr>
                </a:solidFill>
              </a:rPr>
              <a:pPr algn="r">
                <a:defRPr/>
              </a:pPr>
              <a:t>22</a:t>
            </a:fld>
            <a:endParaRPr kumimoji="0" lang="zh-TW" altLang="en-US" sz="1200">
              <a:solidFill>
                <a:schemeClr val="tx2">
                  <a:shade val="90000"/>
                </a:schemeClr>
              </a:solidFill>
            </a:endParaRPr>
          </a:p>
        </p:txBody>
      </p:sp>
      <p:sp>
        <p:nvSpPr>
          <p:cNvPr id="1945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步驟九</a:t>
            </a:r>
            <a:endParaRPr lang="en-US" altLang="zh-TW" sz="2800" dirty="0" smtClean="0">
              <a:solidFill>
                <a:srgbClr val="376092"/>
              </a:solidFill>
              <a:latin typeface="微軟正黑體" charset="-120"/>
              <a:ea typeface="微軟正黑體" charset="-120"/>
            </a:endParaRPr>
          </a:p>
        </p:txBody>
      </p:sp>
      <p:pic>
        <p:nvPicPr>
          <p:cNvPr id="19461" name="Picture 6" descr="申請帳號-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0" y="3716338"/>
            <a:ext cx="2555875" cy="4318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7"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
        <p:nvSpPr>
          <p:cNvPr id="10" name="圓角矩形圖說文字 9"/>
          <p:cNvSpPr/>
          <p:nvPr/>
        </p:nvSpPr>
        <p:spPr>
          <a:xfrm>
            <a:off x="1677194" y="2060848"/>
            <a:ext cx="4686336" cy="96520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帳號申請啟用公告區</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10" y="1556792"/>
            <a:ext cx="7477125" cy="5256584"/>
          </a:xfrm>
          <a:prstGeom prst="rect">
            <a:avLst/>
          </a:prstGeom>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A26DA48-DB28-483C-A98C-4877EFF47C49}" type="slidenum">
              <a:rPr kumimoji="0" lang="zh-TW" altLang="en-US" sz="1200">
                <a:solidFill>
                  <a:schemeClr val="tx2">
                    <a:shade val="90000"/>
                  </a:schemeClr>
                </a:solidFill>
              </a:rPr>
              <a:pPr algn="r">
                <a:defRPr/>
              </a:pPr>
              <a:t>23</a:t>
            </a:fld>
            <a:endParaRPr kumimoji="0" lang="zh-TW" altLang="en-US" sz="1200">
              <a:solidFill>
                <a:schemeClr val="tx2">
                  <a:shade val="90000"/>
                </a:schemeClr>
              </a:solidFill>
            </a:endParaRPr>
          </a:p>
        </p:txBody>
      </p:sp>
      <p:sp>
        <p:nvSpPr>
          <p:cNvPr id="20483"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步驟十</a:t>
            </a:r>
            <a:endParaRPr lang="en-US" altLang="zh-TW" sz="2800" dirty="0" smtClean="0">
              <a:solidFill>
                <a:srgbClr val="376092"/>
              </a:solidFill>
              <a:latin typeface="微軟正黑體" charset="-120"/>
              <a:ea typeface="微軟正黑體" charset="-120"/>
            </a:endParaRPr>
          </a:p>
        </p:txBody>
      </p:sp>
      <p:sp>
        <p:nvSpPr>
          <p:cNvPr id="9" name="圓角矩形 8"/>
          <p:cNvSpPr>
            <a:spLocks noChangeArrowheads="1"/>
          </p:cNvSpPr>
          <p:nvPr/>
        </p:nvSpPr>
        <p:spPr bwMode="auto">
          <a:xfrm>
            <a:off x="611560" y="3212976"/>
            <a:ext cx="7637975" cy="576064"/>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0" name="矩形 9"/>
          <p:cNvSpPr/>
          <p:nvPr/>
        </p:nvSpPr>
        <p:spPr>
          <a:xfrm>
            <a:off x="827584" y="3789041"/>
            <a:ext cx="7200800" cy="1872208"/>
          </a:xfrm>
          <a:prstGeom prst="rect">
            <a:avLst/>
          </a:prstGeom>
          <a:solidFill>
            <a:srgbClr val="7F7F7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24</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smtClean="0">
                <a:latin typeface="微軟正黑體" charset="-120"/>
                <a:ea typeface="微軟正黑體" charset="-120"/>
              </a:rPr>
              <a:t>承包</a:t>
            </a:r>
            <a:r>
              <a:rPr lang="zh-TW" altLang="en-US" sz="2400" dirty="0">
                <a:latin typeface="微軟正黑體" charset="-120"/>
                <a:ea typeface="微軟正黑體" charset="-120"/>
              </a:rPr>
              <a:t>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571949" y="4572000"/>
            <a:ext cx="4321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683022" y="1700213"/>
            <a:ext cx="2736850"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683022" y="4437063"/>
            <a:ext cx="3635772"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0" name="Rectangle 6"/>
          <p:cNvSpPr>
            <a:spLocks noGrp="1" noChangeArrowheads="1"/>
          </p:cNvSpPr>
          <p:nvPr>
            <p:ph type="title"/>
          </p:nvPr>
        </p:nvSpPr>
        <p:spPr>
          <a:xfrm>
            <a:off x="0" y="222920"/>
            <a:ext cx="9144000" cy="685800"/>
          </a:xfrm>
        </p:spPr>
        <p:txBody>
          <a:bodyPr/>
          <a:lstStyle/>
          <a:p>
            <a:pPr lvl="2" algn="ctr" eaLnBrk="1" hangingPunct="1"/>
            <a:r>
              <a:rPr lang="zh-TW" altLang="en-US" sz="3600" b="1" dirty="0" smtClean="0">
                <a:solidFill>
                  <a:schemeClr val="tx1"/>
                </a:solidFill>
              </a:rPr>
              <a:t>承包商</a:t>
            </a:r>
            <a:r>
              <a:rPr lang="en-US" altLang="zh-TW" sz="3600" b="1" dirty="0" smtClean="0">
                <a:solidFill>
                  <a:schemeClr val="tx1"/>
                </a:solidFill>
              </a:rPr>
              <a:t>-</a:t>
            </a:r>
            <a:r>
              <a:rPr lang="zh-TW" altLang="en-US" sz="3600" b="1" dirty="0">
                <a:solidFill>
                  <a:schemeClr val="tx1"/>
                </a:solidFill>
                <a:latin typeface="微軟正黑體" charset="-120"/>
              </a:rPr>
              <a:t>工程基本資料表</a:t>
            </a:r>
            <a:r>
              <a:rPr lang="zh-TW" altLang="en-US" sz="3600" b="1" dirty="0" smtClean="0">
                <a:solidFill>
                  <a:schemeClr val="tx1"/>
                </a:solidFill>
                <a:latin typeface="微軟正黑體" charset="-120"/>
              </a:rPr>
              <a:t>申報</a:t>
            </a:r>
            <a:endParaRPr lang="en-US" altLang="zh-TW" sz="3600" b="1" dirty="0" smtClean="0">
              <a:solidFill>
                <a:schemeClr val="tx1"/>
              </a:solidFill>
            </a:endParaRPr>
          </a:p>
        </p:txBody>
      </p:sp>
    </p:spTree>
    <p:extLst>
      <p:ext uri="{BB962C8B-B14F-4D97-AF65-F5344CB8AC3E}">
        <p14:creationId xmlns:p14="http://schemas.microsoft.com/office/powerpoint/2010/main" val="249943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8B7B602-A57D-4D5F-9563-476CE02C5620}" type="slidenum">
              <a:rPr kumimoji="0" lang="zh-TW" altLang="en-US" sz="1200">
                <a:solidFill>
                  <a:schemeClr val="tx2">
                    <a:shade val="90000"/>
                  </a:schemeClr>
                </a:solidFill>
              </a:rPr>
              <a:pPr algn="r">
                <a:defRPr/>
              </a:pPr>
              <a:t>25</a:t>
            </a:fld>
            <a:endParaRPr kumimoji="0" lang="zh-TW" altLang="en-US" sz="1200">
              <a:solidFill>
                <a:schemeClr val="tx2">
                  <a:shade val="90000"/>
                </a:schemeClr>
              </a:solidFill>
            </a:endParaRPr>
          </a:p>
        </p:txBody>
      </p:sp>
      <p:sp>
        <p:nvSpPr>
          <p:cNvPr id="3379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pic>
        <p:nvPicPr>
          <p:cNvPr id="33798" name="Picture 10" descr="公-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096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700338" y="4652963"/>
            <a:ext cx="1943100"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extLst>
      <p:ext uri="{BB962C8B-B14F-4D97-AF65-F5344CB8AC3E}">
        <p14:creationId xmlns:p14="http://schemas.microsoft.com/office/powerpoint/2010/main" val="40186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35E19ED7-4FED-46F2-8838-4E59EB36EB63}" type="slidenum">
              <a:rPr kumimoji="0" lang="zh-TW" altLang="en-US" sz="1200">
                <a:solidFill>
                  <a:schemeClr val="tx2">
                    <a:shade val="90000"/>
                  </a:schemeClr>
                </a:solidFill>
              </a:rPr>
              <a:pPr algn="r">
                <a:defRPr/>
              </a:pPr>
              <a:t>26</a:t>
            </a:fld>
            <a:endParaRPr kumimoji="0" lang="zh-TW" altLang="en-US" sz="1200">
              <a:solidFill>
                <a:schemeClr val="tx2">
                  <a:shade val="90000"/>
                </a:schemeClr>
              </a:solidFill>
            </a:endParaRPr>
          </a:p>
        </p:txBody>
      </p:sp>
      <p:sp>
        <p:nvSpPr>
          <p:cNvPr id="22531"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a:t>
            </a:r>
            <a:r>
              <a:rPr lang="zh-TW" altLang="en-US" sz="2800" dirty="0">
                <a:solidFill>
                  <a:srgbClr val="376092"/>
                </a:solidFill>
                <a:latin typeface="微軟正黑體" charset="-120"/>
                <a:ea typeface="微軟正黑體" charset="-120"/>
              </a:rPr>
              <a:t>二</a:t>
            </a:r>
            <a:endParaRPr lang="en-US" altLang="zh-TW" sz="2800" dirty="0" smtClean="0">
              <a:solidFill>
                <a:srgbClr val="376092"/>
              </a:solidFill>
              <a:latin typeface="微軟正黑體" charset="-120"/>
              <a:ea typeface="微軟正黑體" charset="-120"/>
            </a:endParaRPr>
          </a:p>
        </p:txBody>
      </p:sp>
      <p:pic>
        <p:nvPicPr>
          <p:cNvPr id="22534" name="Picture 3" descr="E:\No3\資料\101年土方申報講習會\SOP-二階段申報及查核\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16113"/>
            <a:ext cx="74168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051050" y="3789363"/>
            <a:ext cx="4897438" cy="7921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0BB8F0-3C37-49D4-95EF-43D130C3B334}" type="slidenum">
              <a:rPr kumimoji="0" lang="zh-TW" altLang="en-US" sz="1200">
                <a:solidFill>
                  <a:schemeClr val="tx2">
                    <a:shade val="90000"/>
                  </a:schemeClr>
                </a:solidFill>
              </a:rPr>
              <a:pPr algn="r">
                <a:defRPr/>
              </a:pPr>
              <a:t>27</a:t>
            </a:fld>
            <a:endParaRPr kumimoji="0" lang="zh-TW" altLang="en-US" sz="1200">
              <a:solidFill>
                <a:schemeClr val="tx2">
                  <a:shade val="90000"/>
                </a:schemeClr>
              </a:solidFill>
            </a:endParaRPr>
          </a:p>
        </p:txBody>
      </p:sp>
      <p:sp>
        <p:nvSpPr>
          <p:cNvPr id="2355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步驟三</a:t>
            </a:r>
            <a:endParaRPr lang="en-US" altLang="zh-TW" sz="2800" dirty="0" smtClean="0">
              <a:solidFill>
                <a:srgbClr val="376092"/>
              </a:solidFill>
              <a:latin typeface="微軟正黑體" charset="-120"/>
              <a:ea typeface="微軟正黑體" charset="-120"/>
            </a:endParaRPr>
          </a:p>
        </p:txBody>
      </p:sp>
      <p:pic>
        <p:nvPicPr>
          <p:cNvPr id="23558" name="Picture 2" descr="E:\No3\資料\101年土方申報講習會\SOP-二階段申報及查核\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16113"/>
            <a:ext cx="583247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1835150" y="5300663"/>
            <a:ext cx="4897438" cy="7921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descr="承-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73238"/>
            <a:ext cx="76327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80616873-41C2-4001-9667-CE2E695826F0}" type="slidenum">
              <a:rPr kumimoji="0" lang="zh-TW" altLang="en-US" sz="1200">
                <a:solidFill>
                  <a:schemeClr val="tx2">
                    <a:shade val="90000"/>
                  </a:schemeClr>
                </a:solidFill>
              </a:rPr>
              <a:pPr algn="r">
                <a:defRPr/>
              </a:pPr>
              <a:t>28</a:t>
            </a:fld>
            <a:endParaRPr kumimoji="0" lang="zh-TW" altLang="en-US" sz="1200">
              <a:solidFill>
                <a:schemeClr val="tx2">
                  <a:shade val="90000"/>
                </a:schemeClr>
              </a:solidFill>
            </a:endParaRPr>
          </a:p>
        </p:txBody>
      </p:sp>
      <p:sp>
        <p:nvSpPr>
          <p:cNvPr id="24580"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步驟四</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6011863" y="2347913"/>
            <a:ext cx="1655762"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462" y="1412776"/>
            <a:ext cx="3544706" cy="3041662"/>
          </a:xfrm>
          <a:prstGeom prst="rect">
            <a:avLst/>
          </a:prstGeom>
        </p:spPr>
      </p:pic>
      <p:sp>
        <p:nvSpPr>
          <p:cNvPr id="10" name="橢圓 9"/>
          <p:cNvSpPr>
            <a:spLocks noChangeArrowheads="1"/>
          </p:cNvSpPr>
          <p:nvPr/>
        </p:nvSpPr>
        <p:spPr bwMode="auto">
          <a:xfrm>
            <a:off x="5508104" y="3284984"/>
            <a:ext cx="1452334" cy="576709"/>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
        <p:nvSpPr>
          <p:cNvPr id="13" name="橢圓 12"/>
          <p:cNvSpPr>
            <a:spLocks noChangeArrowheads="1"/>
          </p:cNvSpPr>
          <p:nvPr/>
        </p:nvSpPr>
        <p:spPr bwMode="auto">
          <a:xfrm>
            <a:off x="7440146" y="2491929"/>
            <a:ext cx="1452334" cy="576709"/>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F6FE8C15-1DD4-4423-B0BF-C0C8676E406C}" type="slidenum">
              <a:rPr kumimoji="0" lang="zh-TW" altLang="en-US" sz="1200">
                <a:solidFill>
                  <a:schemeClr val="tx2">
                    <a:shade val="90000"/>
                  </a:schemeClr>
                </a:solidFill>
              </a:rPr>
              <a:pPr algn="r">
                <a:defRPr/>
              </a:pPr>
              <a:t>29</a:t>
            </a:fld>
            <a:endParaRPr kumimoji="0" lang="zh-TW" altLang="en-US" sz="1200">
              <a:solidFill>
                <a:schemeClr val="tx2">
                  <a:shade val="90000"/>
                </a:schemeClr>
              </a:solidFill>
            </a:endParaRPr>
          </a:p>
        </p:txBody>
      </p:sp>
      <p:sp>
        <p:nvSpPr>
          <p:cNvPr id="26627"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步驟五</a:t>
            </a:r>
            <a:endParaRPr lang="en-US" altLang="zh-TW" sz="2800" dirty="0" smtClean="0">
              <a:solidFill>
                <a:srgbClr val="376092"/>
              </a:solidFill>
              <a:latin typeface="微軟正黑體" charset="-120"/>
              <a:ea typeface="微軟正黑體" charset="-120"/>
            </a:endParaRPr>
          </a:p>
        </p:txBody>
      </p:sp>
      <p:pic>
        <p:nvPicPr>
          <p:cNvPr id="26630" name="Picture 11" descr="承-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76327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a:spLocks noChangeArrowheads="1"/>
          </p:cNvSpPr>
          <p:nvPr/>
        </p:nvSpPr>
        <p:spPr bwMode="auto">
          <a:xfrm>
            <a:off x="755650" y="2349500"/>
            <a:ext cx="5544542" cy="57467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4" name="橢圓 3"/>
          <p:cNvSpPr>
            <a:spLocks noChangeArrowheads="1"/>
          </p:cNvSpPr>
          <p:nvPr/>
        </p:nvSpPr>
        <p:spPr bwMode="auto">
          <a:xfrm>
            <a:off x="4356100" y="5734050"/>
            <a:ext cx="1655763"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pic>
        <p:nvPicPr>
          <p:cNvPr id="12" name="Picture 10" descr="承-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605757"/>
            <a:ext cx="70866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橢圓 12"/>
          <p:cNvSpPr>
            <a:spLocks noChangeArrowheads="1"/>
          </p:cNvSpPr>
          <p:nvPr/>
        </p:nvSpPr>
        <p:spPr bwMode="auto">
          <a:xfrm>
            <a:off x="1301750" y="1908497"/>
            <a:ext cx="2088232"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4" name="矩形 10"/>
          <p:cNvSpPr>
            <a:spLocks noChangeArrowheads="1"/>
          </p:cNvSpPr>
          <p:nvPr/>
        </p:nvSpPr>
        <p:spPr bwMode="auto">
          <a:xfrm>
            <a:off x="3169643" y="5940523"/>
            <a:ext cx="1672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200" dirty="0" smtClean="0">
                <a:solidFill>
                  <a:srgbClr val="FF0000"/>
                </a:solidFill>
              </a:rPr>
              <a:t>269735.18637283123</a:t>
            </a:r>
            <a:endParaRPr lang="en-US" altLang="zh-TW" sz="1200" dirty="0">
              <a:solidFill>
                <a:srgbClr val="FF0000"/>
              </a:solidFill>
            </a:endParaRPr>
          </a:p>
        </p:txBody>
      </p:sp>
      <p:sp>
        <p:nvSpPr>
          <p:cNvPr id="15" name="矩形 10"/>
          <p:cNvSpPr>
            <a:spLocks noChangeArrowheads="1"/>
          </p:cNvSpPr>
          <p:nvPr/>
        </p:nvSpPr>
        <p:spPr bwMode="auto">
          <a:xfrm>
            <a:off x="3169643" y="6288286"/>
            <a:ext cx="1672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200" dirty="0" smtClean="0">
                <a:solidFill>
                  <a:srgbClr val="FF0000"/>
                </a:solidFill>
              </a:rPr>
              <a:t>2762312.8815654157</a:t>
            </a:r>
            <a:endParaRPr lang="en-US" altLang="zh-TW"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P spid="13" grpId="0" animBg="1"/>
      <p:bldP spid="13" grpId="1"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DAEE918B-F8F8-4337-A7C8-AB56CAC4DEF6}" type="slidenum">
              <a:rPr lang="zh-TW" altLang="en-US" smtClean="0"/>
              <a:pPr>
                <a:defRPr/>
              </a:pPr>
              <a:t>3</a:t>
            </a:fld>
            <a:endParaRPr lang="zh-TW" altLang="en-US"/>
          </a:p>
        </p:txBody>
      </p:sp>
      <p:pic>
        <p:nvPicPr>
          <p:cNvPr id="2050" name="Picture 2" descr="http://1.bp.blogspot.com/-febV2yDcGTk/T14m2MSFDZI/AAAAAAAAAGo/5W5d7n7w_H4/s1600/confused-cartoon-face-28ewpu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050" y="2055770"/>
            <a:ext cx="3248025"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rot="891662">
            <a:off x="2508511" y="973741"/>
            <a:ext cx="3960440"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營建剩餘土石方</a:t>
            </a:r>
            <a:r>
              <a:rPr lang="en-US" altLang="zh-TW"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sp>
        <p:nvSpPr>
          <p:cNvPr id="10" name="文字方塊 9"/>
          <p:cNvSpPr txBox="1"/>
          <p:nvPr/>
        </p:nvSpPr>
        <p:spPr>
          <a:xfrm rot="19939382">
            <a:off x="218990" y="1639205"/>
            <a:ext cx="3192370"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剩餘土石方</a:t>
            </a:r>
            <a:r>
              <a:rPr lang="en-US" altLang="zh-TW"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sp>
        <p:nvSpPr>
          <p:cNvPr id="11" name="文字方塊 10"/>
          <p:cNvSpPr txBox="1"/>
          <p:nvPr/>
        </p:nvSpPr>
        <p:spPr>
          <a:xfrm>
            <a:off x="1771232" y="5064240"/>
            <a:ext cx="2902843" cy="646331"/>
          </a:xfrm>
          <a:prstGeom prst="rect">
            <a:avLst/>
          </a:prstGeom>
          <a:noFill/>
        </p:spPr>
        <p:txBody>
          <a:bodyPr wrap="square" rtlCol="0">
            <a:spAutoFit/>
          </a:bodyPr>
          <a:lstStyle/>
          <a:p>
            <a:r>
              <a:rPr lang="zh-TW" altLang="en-US" sz="3600" b="1" dirty="0" smtClean="0">
                <a:latin typeface="微軟正黑體" pitchFamily="34" charset="-120"/>
                <a:ea typeface="微軟正黑體" pitchFamily="34" charset="-120"/>
              </a:rPr>
              <a:t>不都是土嗎</a:t>
            </a:r>
            <a:r>
              <a:rPr lang="en-US" altLang="zh-TW"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sp>
        <p:nvSpPr>
          <p:cNvPr id="9" name="文字方塊 8"/>
          <p:cNvSpPr txBox="1"/>
          <p:nvPr/>
        </p:nvSpPr>
        <p:spPr>
          <a:xfrm>
            <a:off x="4860032" y="2564904"/>
            <a:ext cx="4176464" cy="2677656"/>
          </a:xfrm>
          <a:prstGeom prst="rect">
            <a:avLst/>
          </a:prstGeom>
          <a:noFill/>
        </p:spPr>
        <p:txBody>
          <a:bodyPr wrap="square" rtlCol="0">
            <a:spAutoFit/>
          </a:bodyPr>
          <a:lstStyle/>
          <a:p>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學校花圃園藝的土</a:t>
            </a:r>
            <a:r>
              <a:rPr lang="en-US" altLang="zh-TW" sz="2800" dirty="0" smtClean="0">
                <a:latin typeface="微軟正黑體" pitchFamily="34" charset="-120"/>
                <a:ea typeface="微軟正黑體" pitchFamily="34" charset="-120"/>
              </a:rPr>
              <a:t>?</a:t>
            </a:r>
          </a:p>
          <a:p>
            <a:pPr marL="363538" indent="-363538"/>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學校建築拆除的混凝土塊</a:t>
            </a:r>
            <a:r>
              <a:rPr lang="en-US" altLang="zh-TW" sz="2800" dirty="0" smtClean="0">
                <a:latin typeface="微軟正黑體" pitchFamily="34" charset="-120"/>
                <a:ea typeface="微軟正黑體" pitchFamily="34" charset="-120"/>
              </a:rPr>
              <a:t>?</a:t>
            </a:r>
          </a:p>
          <a:p>
            <a:pPr marL="363538" indent="-363538"/>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學校新建建築地下室抽起的泥漿</a:t>
            </a:r>
            <a:r>
              <a:rPr lang="en-US" altLang="zh-TW" sz="2800" dirty="0" smtClean="0">
                <a:latin typeface="微軟正黑體" pitchFamily="34" charset="-120"/>
                <a:ea typeface="微軟正黑體" pitchFamily="34" charset="-120"/>
              </a:rPr>
              <a:t>?</a:t>
            </a:r>
          </a:p>
          <a:p>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3648694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483ADE1-488C-450C-9C6C-3DB62F6EF1FB}" type="slidenum">
              <a:rPr kumimoji="0" lang="zh-TW" altLang="en-US" sz="1200">
                <a:solidFill>
                  <a:schemeClr val="tx2">
                    <a:shade val="90000"/>
                  </a:schemeClr>
                </a:solidFill>
              </a:rPr>
              <a:pPr algn="r">
                <a:defRPr/>
              </a:pPr>
              <a:t>30</a:t>
            </a:fld>
            <a:endParaRPr kumimoji="0" lang="zh-TW" altLang="en-US" sz="1200">
              <a:solidFill>
                <a:schemeClr val="tx2">
                  <a:shade val="90000"/>
                </a:schemeClr>
              </a:solidFill>
            </a:endParaRPr>
          </a:p>
        </p:txBody>
      </p:sp>
      <p:sp>
        <p:nvSpPr>
          <p:cNvPr id="2867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步驟七</a:t>
            </a:r>
            <a:endParaRPr lang="en-US" altLang="zh-TW" sz="2800" dirty="0" smtClean="0">
              <a:solidFill>
                <a:srgbClr val="376092"/>
              </a:solidFill>
              <a:latin typeface="微軟正黑體" charset="-120"/>
              <a:ea typeface="微軟正黑體" charset="-120"/>
            </a:endParaRPr>
          </a:p>
        </p:txBody>
      </p:sp>
      <p:pic>
        <p:nvPicPr>
          <p:cNvPr id="28678" name="Picture 10" descr="承-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79216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矩形 10"/>
          <p:cNvSpPr>
            <a:spLocks noChangeArrowheads="1"/>
          </p:cNvSpPr>
          <p:nvPr/>
        </p:nvSpPr>
        <p:spPr bwMode="auto">
          <a:xfrm>
            <a:off x="3132138" y="3644900"/>
            <a:ext cx="97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t>2013/6/17</a:t>
            </a:r>
          </a:p>
        </p:txBody>
      </p:sp>
      <p:sp>
        <p:nvSpPr>
          <p:cNvPr id="28682" name="矩形 10"/>
          <p:cNvSpPr>
            <a:spLocks noChangeArrowheads="1"/>
          </p:cNvSpPr>
          <p:nvPr/>
        </p:nvSpPr>
        <p:spPr bwMode="auto">
          <a:xfrm>
            <a:off x="3132138" y="4203700"/>
            <a:ext cx="97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t>2013/6/19</a:t>
            </a:r>
          </a:p>
        </p:txBody>
      </p:sp>
      <p:sp>
        <p:nvSpPr>
          <p:cNvPr id="28683" name="矩形 10"/>
          <p:cNvSpPr>
            <a:spLocks noChangeArrowheads="1"/>
          </p:cNvSpPr>
          <p:nvPr/>
        </p:nvSpPr>
        <p:spPr bwMode="auto">
          <a:xfrm>
            <a:off x="3132138" y="4779963"/>
            <a:ext cx="97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t>2013/6/21</a:t>
            </a:r>
          </a:p>
        </p:txBody>
      </p:sp>
      <p:sp>
        <p:nvSpPr>
          <p:cNvPr id="28684" name="矩形 10"/>
          <p:cNvSpPr>
            <a:spLocks noChangeArrowheads="1"/>
          </p:cNvSpPr>
          <p:nvPr/>
        </p:nvSpPr>
        <p:spPr bwMode="auto">
          <a:xfrm>
            <a:off x="3132138" y="6092825"/>
            <a:ext cx="1128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t>03-4269423</a:t>
            </a:r>
          </a:p>
        </p:txBody>
      </p:sp>
      <p:sp>
        <p:nvSpPr>
          <p:cNvPr id="13" name="橢圓 12"/>
          <p:cNvSpPr>
            <a:spLocks noChangeArrowheads="1"/>
          </p:cNvSpPr>
          <p:nvPr/>
        </p:nvSpPr>
        <p:spPr bwMode="auto">
          <a:xfrm>
            <a:off x="4256428" y="3428206"/>
            <a:ext cx="2254920" cy="187300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28680" name="Picture 11" descr="承-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660649"/>
            <a:ext cx="3851920" cy="360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USER\AppData\Local\Microsoft\Windows\Temporary Internet Files\Content.IE5\MZPVDJSY\MC90034027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fade">
                                      <p:cBhvr>
                                        <p:cTn id="12" dur="500"/>
                                        <p:tgtEl>
                                          <p:spTgt spid="286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fade">
                                      <p:cBhvr>
                                        <p:cTn id="17" dur="500"/>
                                        <p:tgtEl>
                                          <p:spTgt spid="286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683"/>
                                        </p:tgtEl>
                                        <p:attrNameLst>
                                          <p:attrName>style.visibility</p:attrName>
                                        </p:attrNameLst>
                                      </p:cBhvr>
                                      <p:to>
                                        <p:strVal val="visible"/>
                                      </p:to>
                                    </p:set>
                                    <p:animEffect transition="in" filter="fade">
                                      <p:cBhvr>
                                        <p:cTn id="20" dur="500"/>
                                        <p:tgtEl>
                                          <p:spTgt spid="286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fade">
                                      <p:cBhvr>
                                        <p:cTn id="23" dur="500"/>
                                        <p:tgtEl>
                                          <p:spTgt spid="2868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fade">
                                      <p:cBhvr>
                                        <p:cTn id="2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P spid="28683" grpId="0"/>
      <p:bldP spid="28684"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6E663B-6D08-405C-8745-77395C6A82DB}" type="slidenum">
              <a:rPr kumimoji="0" lang="zh-TW" altLang="en-US" sz="1200">
                <a:solidFill>
                  <a:schemeClr val="tx2">
                    <a:shade val="90000"/>
                  </a:schemeClr>
                </a:solidFill>
              </a:rPr>
              <a:pPr algn="r">
                <a:defRPr/>
              </a:pPr>
              <a:t>31</a:t>
            </a:fld>
            <a:endParaRPr kumimoji="0" lang="zh-TW" altLang="en-US" sz="1200">
              <a:solidFill>
                <a:schemeClr val="tx2">
                  <a:shade val="90000"/>
                </a:schemeClr>
              </a:solidFill>
            </a:endParaRPr>
          </a:p>
        </p:txBody>
      </p:sp>
      <p:sp>
        <p:nvSpPr>
          <p:cNvPr id="29699" name="內容版面配置區 8"/>
          <p:cNvSpPr>
            <a:spLocks noGrp="1"/>
          </p:cNvSpPr>
          <p:nvPr>
            <p:ph idx="4294967295"/>
          </p:nvPr>
        </p:nvSpPr>
        <p:spPr>
          <a:xfrm>
            <a:off x="467544" y="1268760"/>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步驟八</a:t>
            </a:r>
            <a:endParaRPr lang="en-US" altLang="zh-TW" sz="2800" dirty="0" smtClean="0">
              <a:solidFill>
                <a:srgbClr val="376092"/>
              </a:solidFill>
              <a:latin typeface="微軟正黑體" charset="-120"/>
              <a:ea typeface="微軟正黑體" charset="-120"/>
            </a:endParaRPr>
          </a:p>
        </p:txBody>
      </p:sp>
      <p:pic>
        <p:nvPicPr>
          <p:cNvPr id="29702" name="Picture 9" descr="承-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73238"/>
            <a:ext cx="73437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矩形 10"/>
          <p:cNvSpPr>
            <a:spLocks noChangeArrowheads="1"/>
          </p:cNvSpPr>
          <p:nvPr/>
        </p:nvSpPr>
        <p:spPr bwMode="auto">
          <a:xfrm>
            <a:off x="3348038" y="1773238"/>
            <a:ext cx="160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400" dirty="0">
                <a:solidFill>
                  <a:srgbClr val="FF0000"/>
                </a:solidFill>
              </a:rPr>
              <a:t>天一工程有限公司</a:t>
            </a:r>
          </a:p>
        </p:txBody>
      </p:sp>
      <p:sp>
        <p:nvSpPr>
          <p:cNvPr id="29704" name="矩形 10"/>
          <p:cNvSpPr>
            <a:spLocks noChangeArrowheads="1"/>
          </p:cNvSpPr>
          <p:nvPr/>
        </p:nvSpPr>
        <p:spPr bwMode="auto">
          <a:xfrm>
            <a:off x="3348038" y="19891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solidFill>
                  <a:srgbClr val="FF0000"/>
                </a:solidFill>
              </a:rPr>
              <a:t>300</a:t>
            </a:r>
          </a:p>
        </p:txBody>
      </p:sp>
      <p:sp>
        <p:nvSpPr>
          <p:cNvPr id="29705" name="矩形 10"/>
          <p:cNvSpPr>
            <a:spLocks noChangeArrowheads="1"/>
          </p:cNvSpPr>
          <p:nvPr/>
        </p:nvSpPr>
        <p:spPr bwMode="auto">
          <a:xfrm>
            <a:off x="4629150" y="2420938"/>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solidFill>
                  <a:srgbClr val="FF0000"/>
                </a:solidFill>
              </a:rPr>
              <a:t>V</a:t>
            </a:r>
          </a:p>
        </p:txBody>
      </p:sp>
      <p:sp>
        <p:nvSpPr>
          <p:cNvPr id="29706" name="矩形 10"/>
          <p:cNvSpPr>
            <a:spLocks noChangeArrowheads="1"/>
          </p:cNvSpPr>
          <p:nvPr/>
        </p:nvSpPr>
        <p:spPr bwMode="auto">
          <a:xfrm>
            <a:off x="3371850" y="26368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solidFill>
                  <a:srgbClr val="FF0000"/>
                </a:solidFill>
              </a:rPr>
              <a:t>200</a:t>
            </a:r>
          </a:p>
        </p:txBody>
      </p:sp>
      <p:sp>
        <p:nvSpPr>
          <p:cNvPr id="29707" name="Rectangle 14"/>
          <p:cNvSpPr>
            <a:spLocks noChangeArrowheads="1"/>
          </p:cNvSpPr>
          <p:nvPr/>
        </p:nvSpPr>
        <p:spPr bwMode="auto">
          <a:xfrm>
            <a:off x="3314700" y="2997200"/>
            <a:ext cx="104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dirty="0">
                <a:solidFill>
                  <a:srgbClr val="FF0000"/>
                </a:solidFill>
              </a:rPr>
              <a:t>DFD28817</a:t>
            </a:r>
            <a:endParaRPr lang="zh-TW" altLang="en-US" sz="1400" dirty="0">
              <a:solidFill>
                <a:srgbClr val="FF0000"/>
              </a:solidFill>
            </a:endParaRPr>
          </a:p>
        </p:txBody>
      </p:sp>
      <p:sp>
        <p:nvSpPr>
          <p:cNvPr id="29708" name="Rectangle 15"/>
          <p:cNvSpPr>
            <a:spLocks noChangeArrowheads="1"/>
          </p:cNvSpPr>
          <p:nvPr/>
        </p:nvSpPr>
        <p:spPr bwMode="auto">
          <a:xfrm>
            <a:off x="3348038" y="3500438"/>
            <a:ext cx="231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400" dirty="0">
                <a:solidFill>
                  <a:srgbClr val="FF0000"/>
                </a:solidFill>
              </a:rPr>
              <a:t>國際土石方資源堆置處理場</a:t>
            </a:r>
          </a:p>
        </p:txBody>
      </p:sp>
      <p:pic>
        <p:nvPicPr>
          <p:cNvPr id="29712" name="Picture 20" descr="承-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6308725"/>
            <a:ext cx="2016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橢圓 19"/>
          <p:cNvSpPr>
            <a:spLocks noChangeArrowheads="1"/>
          </p:cNvSpPr>
          <p:nvPr/>
        </p:nvSpPr>
        <p:spPr bwMode="auto">
          <a:xfrm>
            <a:off x="4752181" y="2793683"/>
            <a:ext cx="1655763"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787" y="3910112"/>
            <a:ext cx="4605359" cy="2446238"/>
          </a:xfrm>
          <a:prstGeom prst="rect">
            <a:avLst/>
          </a:prstGeom>
        </p:spPr>
      </p:pic>
      <p:sp>
        <p:nvSpPr>
          <p:cNvPr id="23" name="橢圓 3"/>
          <p:cNvSpPr>
            <a:spLocks noChangeArrowheads="1"/>
          </p:cNvSpPr>
          <p:nvPr/>
        </p:nvSpPr>
        <p:spPr bwMode="auto">
          <a:xfrm>
            <a:off x="4218782" y="4727854"/>
            <a:ext cx="1447006" cy="6397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4" name="橢圓 3"/>
          <p:cNvSpPr>
            <a:spLocks noChangeArrowheads="1"/>
          </p:cNvSpPr>
          <p:nvPr/>
        </p:nvSpPr>
        <p:spPr bwMode="auto">
          <a:xfrm>
            <a:off x="4028678" y="5597551"/>
            <a:ext cx="1447006" cy="6397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8" name="Picture 4" descr="C:\Users\USER\AppData\Local\Microsoft\Windows\Temporary Internet Files\Content.IE5\MZPVDJSY\MC9003402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fade">
                                      <p:cBhvr>
                                        <p:cTn id="7" dur="500"/>
                                        <p:tgtEl>
                                          <p:spTgt spid="297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fade">
                                      <p:cBhvr>
                                        <p:cTn id="10" dur="500"/>
                                        <p:tgtEl>
                                          <p:spTgt spid="297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705"/>
                                        </p:tgtEl>
                                        <p:attrNameLst>
                                          <p:attrName>style.visibility</p:attrName>
                                        </p:attrNameLst>
                                      </p:cBhvr>
                                      <p:to>
                                        <p:strVal val="visible"/>
                                      </p:to>
                                    </p:set>
                                    <p:animEffect transition="in" filter="fade">
                                      <p:cBhvr>
                                        <p:cTn id="13" dur="500"/>
                                        <p:tgtEl>
                                          <p:spTgt spid="297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706"/>
                                        </p:tgtEl>
                                        <p:attrNameLst>
                                          <p:attrName>style.visibility</p:attrName>
                                        </p:attrNameLst>
                                      </p:cBhvr>
                                      <p:to>
                                        <p:strVal val="visible"/>
                                      </p:to>
                                    </p:set>
                                    <p:animEffect transition="in" filter="fade">
                                      <p:cBhvr>
                                        <p:cTn id="16" dur="500"/>
                                        <p:tgtEl>
                                          <p:spTgt spid="297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707"/>
                                        </p:tgtEl>
                                        <p:attrNameLst>
                                          <p:attrName>style.visibility</p:attrName>
                                        </p:attrNameLst>
                                      </p:cBhvr>
                                      <p:to>
                                        <p:strVal val="visible"/>
                                      </p:to>
                                    </p:set>
                                    <p:animEffect transition="in" filter="fade">
                                      <p:cBhvr>
                                        <p:cTn id="41" dur="500"/>
                                        <p:tgtEl>
                                          <p:spTgt spid="2970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708"/>
                                        </p:tgtEl>
                                        <p:attrNameLst>
                                          <p:attrName>style.visibility</p:attrName>
                                        </p:attrNameLst>
                                      </p:cBhvr>
                                      <p:to>
                                        <p:strVal val="visible"/>
                                      </p:to>
                                    </p:set>
                                    <p:animEffect transition="in" filter="fade">
                                      <p:cBhvr>
                                        <p:cTn id="44"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29705" grpId="0"/>
      <p:bldP spid="29706" grpId="0"/>
      <p:bldP spid="29707" grpId="0"/>
      <p:bldP spid="29708" grpId="0"/>
      <p:bldP spid="20"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6E663B-6D08-405C-8745-77395C6A82DB}" type="slidenum">
              <a:rPr kumimoji="0" lang="zh-TW" altLang="en-US" sz="1200">
                <a:solidFill>
                  <a:schemeClr val="tx2">
                    <a:shade val="90000"/>
                  </a:schemeClr>
                </a:solidFill>
              </a:rPr>
              <a:pPr algn="r">
                <a:defRPr/>
              </a:pPr>
              <a:t>32</a:t>
            </a:fld>
            <a:endParaRPr kumimoji="0" lang="zh-TW" altLang="en-US" sz="1200">
              <a:solidFill>
                <a:schemeClr val="tx2">
                  <a:shade val="90000"/>
                </a:schemeClr>
              </a:solidFill>
            </a:endParaRPr>
          </a:p>
        </p:txBody>
      </p:sp>
      <p:sp>
        <p:nvSpPr>
          <p:cNvPr id="2969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步驟九</a:t>
            </a:r>
            <a:endParaRPr lang="en-US" altLang="zh-TW" sz="2800" dirty="0" smtClean="0">
              <a:solidFill>
                <a:srgbClr val="376092"/>
              </a:solidFill>
              <a:latin typeface="微軟正黑體" charset="-120"/>
              <a:ea typeface="微軟正黑體" charset="-120"/>
            </a:endParaRPr>
          </a:p>
        </p:txBody>
      </p:sp>
      <p:pic>
        <p:nvPicPr>
          <p:cNvPr id="29702" name="Picture 9" descr="承-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35603"/>
            <a:ext cx="8202219" cy="49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矩形 10"/>
          <p:cNvSpPr>
            <a:spLocks noChangeArrowheads="1"/>
          </p:cNvSpPr>
          <p:nvPr/>
        </p:nvSpPr>
        <p:spPr bwMode="auto">
          <a:xfrm>
            <a:off x="2987824" y="1700808"/>
            <a:ext cx="160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400" dirty="0"/>
              <a:t>天一工程有限公司</a:t>
            </a:r>
          </a:p>
        </p:txBody>
      </p:sp>
      <p:sp>
        <p:nvSpPr>
          <p:cNvPr id="29704" name="矩形 10"/>
          <p:cNvSpPr>
            <a:spLocks noChangeArrowheads="1"/>
          </p:cNvSpPr>
          <p:nvPr/>
        </p:nvSpPr>
        <p:spPr bwMode="auto">
          <a:xfrm>
            <a:off x="2987824" y="19891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t>300</a:t>
            </a:r>
          </a:p>
        </p:txBody>
      </p:sp>
      <p:sp>
        <p:nvSpPr>
          <p:cNvPr id="29705" name="矩形 10"/>
          <p:cNvSpPr>
            <a:spLocks noChangeArrowheads="1"/>
          </p:cNvSpPr>
          <p:nvPr/>
        </p:nvSpPr>
        <p:spPr bwMode="auto">
          <a:xfrm>
            <a:off x="4484811" y="2476128"/>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t>V</a:t>
            </a:r>
          </a:p>
        </p:txBody>
      </p:sp>
      <p:sp>
        <p:nvSpPr>
          <p:cNvPr id="29706" name="矩形 10"/>
          <p:cNvSpPr>
            <a:spLocks noChangeArrowheads="1"/>
          </p:cNvSpPr>
          <p:nvPr/>
        </p:nvSpPr>
        <p:spPr bwMode="auto">
          <a:xfrm>
            <a:off x="3012455" y="270892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t>200</a:t>
            </a:r>
          </a:p>
        </p:txBody>
      </p:sp>
      <p:sp>
        <p:nvSpPr>
          <p:cNvPr id="29707" name="Rectangle 14"/>
          <p:cNvSpPr>
            <a:spLocks noChangeArrowheads="1"/>
          </p:cNvSpPr>
          <p:nvPr/>
        </p:nvSpPr>
        <p:spPr bwMode="auto">
          <a:xfrm>
            <a:off x="3026544" y="3124200"/>
            <a:ext cx="104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dirty="0"/>
              <a:t>DFD28817</a:t>
            </a:r>
            <a:endParaRPr lang="zh-TW" altLang="en-US" sz="1400" dirty="0"/>
          </a:p>
        </p:txBody>
      </p:sp>
      <p:sp>
        <p:nvSpPr>
          <p:cNvPr id="29708" name="Rectangle 15"/>
          <p:cNvSpPr>
            <a:spLocks noChangeArrowheads="1"/>
          </p:cNvSpPr>
          <p:nvPr/>
        </p:nvSpPr>
        <p:spPr bwMode="auto">
          <a:xfrm>
            <a:off x="2987824" y="3700264"/>
            <a:ext cx="231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400" dirty="0"/>
              <a:t>國際土石方資源堆置處理場</a:t>
            </a:r>
          </a:p>
        </p:txBody>
      </p:sp>
      <p:sp>
        <p:nvSpPr>
          <p:cNvPr id="29709" name="矩形 10"/>
          <p:cNvSpPr>
            <a:spLocks noChangeArrowheads="1"/>
          </p:cNvSpPr>
          <p:nvPr/>
        </p:nvSpPr>
        <p:spPr bwMode="auto">
          <a:xfrm>
            <a:off x="3059832" y="4204320"/>
            <a:ext cx="97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solidFill>
                  <a:srgbClr val="FF0000"/>
                </a:solidFill>
              </a:rPr>
              <a:t>2013/6/10</a:t>
            </a:r>
          </a:p>
        </p:txBody>
      </p:sp>
      <p:sp>
        <p:nvSpPr>
          <p:cNvPr id="29710" name="矩形 10"/>
          <p:cNvSpPr>
            <a:spLocks noChangeArrowheads="1"/>
          </p:cNvSpPr>
          <p:nvPr/>
        </p:nvSpPr>
        <p:spPr bwMode="auto">
          <a:xfrm>
            <a:off x="2987824" y="4708376"/>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400" dirty="0">
                <a:solidFill>
                  <a:srgbClr val="FF0000"/>
                </a:solidFill>
              </a:rPr>
              <a:t>桃園縣政府</a:t>
            </a:r>
          </a:p>
        </p:txBody>
      </p:sp>
      <p:pic>
        <p:nvPicPr>
          <p:cNvPr id="29712" name="Picture 20" descr="承-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6308725"/>
            <a:ext cx="2016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4541873" y="4035789"/>
            <a:ext cx="1655763"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 name="橢圓 3"/>
          <p:cNvSpPr>
            <a:spLocks noChangeArrowheads="1"/>
          </p:cNvSpPr>
          <p:nvPr/>
        </p:nvSpPr>
        <p:spPr bwMode="auto">
          <a:xfrm>
            <a:off x="900113" y="6137275"/>
            <a:ext cx="1655762"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29711" name="Picture 19" descr="承-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243" y="3555648"/>
            <a:ext cx="32988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C:\Users\USER\AppData\Local\Microsoft\Windows\Temporary Internet Files\Content.IE5\MZPVDJSY\MC9003402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extLst>
      <p:ext uri="{BB962C8B-B14F-4D97-AF65-F5344CB8AC3E}">
        <p14:creationId xmlns:p14="http://schemas.microsoft.com/office/powerpoint/2010/main" val="41532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11"/>
                                        </p:tgtEl>
                                        <p:attrNameLst>
                                          <p:attrName>style.visibility</p:attrName>
                                        </p:attrNameLst>
                                      </p:cBhvr>
                                      <p:to>
                                        <p:strVal val="visible"/>
                                      </p:to>
                                    </p:set>
                                    <p:animEffect transition="in" filter="fade">
                                      <p:cBhvr>
                                        <p:cTn id="12" dur="500"/>
                                        <p:tgtEl>
                                          <p:spTgt spid="297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9"/>
                                        </p:tgtEl>
                                        <p:attrNameLst>
                                          <p:attrName>style.visibility</p:attrName>
                                        </p:attrNameLst>
                                      </p:cBhvr>
                                      <p:to>
                                        <p:strVal val="visible"/>
                                      </p:to>
                                    </p:set>
                                    <p:animEffect transition="in" filter="fade">
                                      <p:cBhvr>
                                        <p:cTn id="17" dur="500"/>
                                        <p:tgtEl>
                                          <p:spTgt spid="297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10"/>
                                        </p:tgtEl>
                                        <p:attrNameLst>
                                          <p:attrName>style.visibility</p:attrName>
                                        </p:attrNameLst>
                                      </p:cBhvr>
                                      <p:to>
                                        <p:strVal val="visible"/>
                                      </p:to>
                                    </p:set>
                                    <p:animEffect transition="in" filter="fade">
                                      <p:cBhvr>
                                        <p:cTn id="22" dur="500"/>
                                        <p:tgtEl>
                                          <p:spTgt spid="297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P spid="29710" grpId="0"/>
      <p:bldP spid="4"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2ECA893-1405-4E76-9EC9-40B106ED8317}" type="slidenum">
              <a:rPr kumimoji="0" lang="zh-TW" altLang="en-US" sz="1200">
                <a:solidFill>
                  <a:schemeClr val="tx2">
                    <a:shade val="90000"/>
                  </a:schemeClr>
                </a:solidFill>
              </a:rPr>
              <a:pPr algn="r">
                <a:defRPr/>
              </a:pPr>
              <a:t>33</a:t>
            </a:fld>
            <a:endParaRPr kumimoji="0" lang="zh-TW" altLang="en-US" sz="1200">
              <a:solidFill>
                <a:schemeClr val="tx2">
                  <a:shade val="90000"/>
                </a:schemeClr>
              </a:solidFill>
            </a:endParaRPr>
          </a:p>
        </p:txBody>
      </p:sp>
      <p:sp>
        <p:nvSpPr>
          <p:cNvPr id="30723"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a:t>
            </a:r>
            <a:endParaRPr lang="en-US" altLang="zh-TW" sz="2800" dirty="0" smtClean="0">
              <a:solidFill>
                <a:srgbClr val="376092"/>
              </a:solidFill>
              <a:latin typeface="微軟正黑體" charset="-120"/>
              <a:ea typeface="微軟正黑體" charset="-120"/>
            </a:endParaRPr>
          </a:p>
        </p:txBody>
      </p:sp>
      <p:pic>
        <p:nvPicPr>
          <p:cNvPr id="30726" name="Picture 2" descr="E:\No3\資料\101年土方申報講習會\SOP-二階段申報及查核\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26659"/>
            <a:ext cx="5976143" cy="49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3348038" y="6021388"/>
            <a:ext cx="1655762"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947C52B-4E6B-44C4-9A1C-D41E293B5F98}" type="slidenum">
              <a:rPr kumimoji="0" lang="zh-TW" altLang="en-US" sz="1200">
                <a:solidFill>
                  <a:schemeClr val="tx2">
                    <a:shade val="90000"/>
                  </a:schemeClr>
                </a:solidFill>
              </a:rPr>
              <a:pPr algn="r">
                <a:defRPr/>
              </a:pPr>
              <a:t>34</a:t>
            </a:fld>
            <a:endParaRPr kumimoji="0" lang="zh-TW" altLang="en-US" sz="1200">
              <a:solidFill>
                <a:schemeClr val="tx2">
                  <a:shade val="90000"/>
                </a:schemeClr>
              </a:solidFill>
            </a:endParaRPr>
          </a:p>
        </p:txBody>
      </p:sp>
      <p:sp>
        <p:nvSpPr>
          <p:cNvPr id="31747"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步驟十一</a:t>
            </a:r>
            <a:endParaRPr lang="en-US" altLang="zh-TW" sz="2800" dirty="0" smtClean="0">
              <a:solidFill>
                <a:srgbClr val="376092"/>
              </a:solidFill>
              <a:latin typeface="微軟正黑體" charset="-120"/>
              <a:ea typeface="微軟正黑體" charset="-120"/>
            </a:endParaRPr>
          </a:p>
        </p:txBody>
      </p:sp>
      <p:pic>
        <p:nvPicPr>
          <p:cNvPr id="31750" name="Picture 8" descr="承-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700213"/>
            <a:ext cx="6119812"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195513" y="1700213"/>
            <a:ext cx="2592387"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35</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1" name="Rectangle 6"/>
          <p:cNvSpPr>
            <a:spLocks noGrp="1" noChangeArrowheads="1"/>
          </p:cNvSpPr>
          <p:nvPr>
            <p:ph type="title"/>
          </p:nvPr>
        </p:nvSpPr>
        <p:spPr>
          <a:xfrm>
            <a:off x="0" y="222920"/>
            <a:ext cx="9144000" cy="685800"/>
          </a:xfrm>
        </p:spPr>
        <p:txBody>
          <a:bodyPr/>
          <a:lstStyle/>
          <a:p>
            <a:pPr lvl="1" algn="ctr"/>
            <a:r>
              <a:rPr lang="zh-TW" altLang="en-US" sz="3400" b="1" dirty="0">
                <a:latin typeface="微軟正黑體" charset="-120"/>
              </a:rPr>
              <a:t>公共工程主辦或</a:t>
            </a:r>
            <a:r>
              <a:rPr lang="zh-TW" altLang="en-US" sz="3400" b="1" dirty="0" smtClean="0">
                <a:latin typeface="微軟正黑體" charset="-120"/>
              </a:rPr>
              <a:t>主管機關</a:t>
            </a:r>
            <a:r>
              <a:rPr lang="en-US" altLang="zh-TW" sz="3400" b="1" dirty="0" smtClean="0">
                <a:latin typeface="微軟正黑體" charset="-120"/>
              </a:rPr>
              <a:t>-</a:t>
            </a:r>
            <a:r>
              <a:rPr lang="zh-TW" altLang="en-US" sz="3400" b="1" dirty="0">
                <a:latin typeface="微軟正黑體" charset="-120"/>
              </a:rPr>
              <a:t>工程基本資料表</a:t>
            </a:r>
            <a:r>
              <a:rPr lang="zh-TW" altLang="en-US" sz="3400" b="1" dirty="0" smtClean="0">
                <a:latin typeface="微軟正黑體" charset="-120"/>
              </a:rPr>
              <a:t>查核</a:t>
            </a:r>
            <a:endParaRPr lang="en-US" altLang="zh-TW" sz="3400" b="1" dirty="0">
              <a:latin typeface="微軟正黑體" charset="-120"/>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4715470" y="1700213"/>
            <a:ext cx="3960986"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4715470" y="4437063"/>
            <a:ext cx="3960986"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Tree>
    <p:extLst>
      <p:ext uri="{BB962C8B-B14F-4D97-AF65-F5344CB8AC3E}">
        <p14:creationId xmlns:p14="http://schemas.microsoft.com/office/powerpoint/2010/main" val="4930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8B7B602-A57D-4D5F-9563-476CE02C5620}" type="slidenum">
              <a:rPr kumimoji="0" lang="zh-TW" altLang="en-US" sz="1200">
                <a:solidFill>
                  <a:schemeClr val="tx2">
                    <a:shade val="90000"/>
                  </a:schemeClr>
                </a:solidFill>
              </a:rPr>
              <a:pPr algn="r">
                <a:defRPr/>
              </a:pPr>
              <a:t>36</a:t>
            </a:fld>
            <a:endParaRPr kumimoji="0" lang="zh-TW" altLang="en-US" sz="1200">
              <a:solidFill>
                <a:schemeClr val="tx2">
                  <a:shade val="90000"/>
                </a:schemeClr>
              </a:solidFill>
            </a:endParaRPr>
          </a:p>
        </p:txBody>
      </p:sp>
      <p:sp>
        <p:nvSpPr>
          <p:cNvPr id="3379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pic>
        <p:nvPicPr>
          <p:cNvPr id="33797" name="Picture 4" descr="C:\Users\USER\AppData\Local\Microsoft\Windows\Temporary Internet Files\Content.IE5\MZPVDJSY\MC900340270[1].wm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公-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3238"/>
            <a:ext cx="9096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700338" y="4652963"/>
            <a:ext cx="1943100" cy="7207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8"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A6A558A9-EC0B-4B42-ADE8-BDB00B98D911}" type="slidenum">
              <a:rPr kumimoji="0" lang="zh-TW" altLang="en-US" sz="1200">
                <a:solidFill>
                  <a:schemeClr val="tx2">
                    <a:shade val="90000"/>
                  </a:schemeClr>
                </a:solidFill>
              </a:rPr>
              <a:pPr algn="r">
                <a:defRPr/>
              </a:pPr>
              <a:t>37</a:t>
            </a:fld>
            <a:endParaRPr kumimoji="0" lang="zh-TW" altLang="en-US" sz="1200">
              <a:solidFill>
                <a:schemeClr val="tx2">
                  <a:shade val="90000"/>
                </a:schemeClr>
              </a:solidFill>
            </a:endParaRPr>
          </a:p>
        </p:txBody>
      </p:sp>
      <p:sp>
        <p:nvSpPr>
          <p:cNvPr id="3481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步驟二</a:t>
            </a:r>
            <a:endParaRPr lang="en-US" altLang="zh-TW" sz="2800" dirty="0" smtClean="0">
              <a:solidFill>
                <a:srgbClr val="376092"/>
              </a:solidFill>
              <a:latin typeface="微軟正黑體" charset="-120"/>
              <a:ea typeface="微軟正黑體" charset="-120"/>
            </a:endParaRPr>
          </a:p>
        </p:txBody>
      </p:sp>
      <p:pic>
        <p:nvPicPr>
          <p:cNvPr id="34822" name="Picture 2" descr="E:\No3\資料\101年土方申報講習會\SOP-二階段申報及查核\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412875"/>
            <a:ext cx="54737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916238" y="2997200"/>
            <a:ext cx="4248150" cy="57626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8" descr="公-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892480" cy="483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A4008D19-5B63-48F3-BAB4-A3DD7B739AE0}" type="slidenum">
              <a:rPr kumimoji="0" lang="zh-TW" altLang="en-US" sz="1200">
                <a:solidFill>
                  <a:schemeClr val="tx2">
                    <a:shade val="90000"/>
                  </a:schemeClr>
                </a:solidFill>
              </a:rPr>
              <a:pPr algn="r">
                <a:defRPr/>
              </a:pPr>
              <a:t>38</a:t>
            </a:fld>
            <a:endParaRPr kumimoji="0" lang="zh-TW" altLang="en-US" sz="1200">
              <a:solidFill>
                <a:schemeClr val="tx2">
                  <a:shade val="90000"/>
                </a:schemeClr>
              </a:solidFill>
            </a:endParaRPr>
          </a:p>
        </p:txBody>
      </p:sp>
      <p:sp>
        <p:nvSpPr>
          <p:cNvPr id="35843"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步驟三</a:t>
            </a:r>
            <a:endParaRPr lang="en-US" altLang="zh-TW" sz="2800" dirty="0" smtClean="0">
              <a:solidFill>
                <a:srgbClr val="376092"/>
              </a:solidFill>
              <a:latin typeface="微軟正黑體" charset="-120"/>
              <a:ea typeface="微軟正黑體" charset="-120"/>
            </a:endParaRPr>
          </a:p>
        </p:txBody>
      </p:sp>
      <p:sp>
        <p:nvSpPr>
          <p:cNvPr id="35848" name="矩形 10"/>
          <p:cNvSpPr>
            <a:spLocks noChangeArrowheads="1"/>
          </p:cNvSpPr>
          <p:nvPr/>
        </p:nvSpPr>
        <p:spPr bwMode="auto">
          <a:xfrm>
            <a:off x="1576859" y="3124200"/>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solidFill>
                  <a:srgbClr val="FF0000"/>
                </a:solidFill>
              </a:rPr>
              <a:t>EMF15101</a:t>
            </a:r>
          </a:p>
        </p:txBody>
      </p:sp>
      <p:sp>
        <p:nvSpPr>
          <p:cNvPr id="4" name="橢圓 3"/>
          <p:cNvSpPr>
            <a:spLocks noChangeArrowheads="1"/>
          </p:cNvSpPr>
          <p:nvPr/>
        </p:nvSpPr>
        <p:spPr bwMode="auto">
          <a:xfrm>
            <a:off x="35917" y="4652963"/>
            <a:ext cx="1655763" cy="6477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0" name="圓角矩形圖說文字 9"/>
          <p:cNvSpPr/>
          <p:nvPr/>
        </p:nvSpPr>
        <p:spPr>
          <a:xfrm>
            <a:off x="4673839" y="3789040"/>
            <a:ext cx="3749025" cy="1364413"/>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顯示</a:t>
            </a:r>
            <a:r>
              <a:rPr kumimoji="0" lang="zh-TW" altLang="en-US" sz="3200" dirty="0" smtClean="0">
                <a:solidFill>
                  <a:srgbClr val="FF0000"/>
                </a:solidFill>
                <a:latin typeface="+mj-ea"/>
                <a:ea typeface="+mj-ea"/>
              </a:rPr>
              <a:t>「測試單位」可查核之所有工程</a:t>
            </a:r>
            <a:endParaRPr lang="zh-TW" altLang="en-US" sz="3200" dirty="0">
              <a:solidFill>
                <a:srgbClr val="FF0000"/>
              </a:solidFill>
              <a:latin typeface="+mj-ea"/>
              <a:ea typeface="+mj-ea"/>
            </a:endParaRPr>
          </a:p>
        </p:txBody>
      </p:sp>
      <p:pic>
        <p:nvPicPr>
          <p:cNvPr id="11"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fade">
                                      <p:cBhvr>
                                        <p:cTn id="7" dur="500"/>
                                        <p:tgtEl>
                                          <p:spTgt spid="358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4"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公-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3075"/>
            <a:ext cx="9144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DACFBE55-22A6-4411-8381-6995F9BD7798}" type="slidenum">
              <a:rPr kumimoji="0" lang="zh-TW" altLang="en-US" sz="1200">
                <a:solidFill>
                  <a:schemeClr val="tx2">
                    <a:shade val="90000"/>
                  </a:schemeClr>
                </a:solidFill>
              </a:rPr>
              <a:pPr algn="r">
                <a:defRPr/>
              </a:pPr>
              <a:t>39</a:t>
            </a:fld>
            <a:endParaRPr kumimoji="0" lang="zh-TW" altLang="en-US" sz="1200">
              <a:solidFill>
                <a:schemeClr val="tx2">
                  <a:shade val="90000"/>
                </a:schemeClr>
              </a:solidFill>
            </a:endParaRPr>
          </a:p>
        </p:txBody>
      </p:sp>
      <p:sp>
        <p:nvSpPr>
          <p:cNvPr id="36868"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步驟四</a:t>
            </a:r>
            <a:endParaRPr lang="en-US" altLang="zh-TW" sz="2800" dirty="0" smtClean="0">
              <a:solidFill>
                <a:srgbClr val="376092"/>
              </a:solidFill>
              <a:latin typeface="微軟正黑體" charset="-120"/>
              <a:ea typeface="微軟正黑體" charset="-120"/>
            </a:endParaRPr>
          </a:p>
        </p:txBody>
      </p:sp>
      <p:sp>
        <p:nvSpPr>
          <p:cNvPr id="8" name="文字方塊 7"/>
          <p:cNvSpPr txBox="1"/>
          <p:nvPr/>
        </p:nvSpPr>
        <p:spPr>
          <a:xfrm>
            <a:off x="5651500" y="3717925"/>
            <a:ext cx="3271561" cy="1446550"/>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查核</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3.</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4.</a:t>
            </a:r>
            <a:r>
              <a:rPr kumimoji="0" lang="zh-TW" altLang="en-US" sz="2200" b="1" dirty="0">
                <a:latin typeface="微軟正黑體" pitchFamily="34" charset="-120"/>
                <a:ea typeface="微軟正黑體" pitchFamily="34" charset="-120"/>
              </a:rPr>
              <a:t>退件</a:t>
            </a:r>
          </a:p>
        </p:txBody>
      </p:sp>
      <p:sp>
        <p:nvSpPr>
          <p:cNvPr id="36872" name="文字方塊 7"/>
          <p:cNvSpPr txBox="1">
            <a:spLocks noChangeArrowheads="1"/>
          </p:cNvSpPr>
          <p:nvPr/>
        </p:nvSpPr>
        <p:spPr bwMode="auto">
          <a:xfrm>
            <a:off x="5940425" y="6092825"/>
            <a:ext cx="431800" cy="274638"/>
          </a:xfrm>
          <a:prstGeom prst="rect">
            <a:avLst/>
          </a:prstGeom>
          <a:noFill/>
          <a:ln>
            <a:noFill/>
          </a:ln>
          <a:extLst>
            <a:ext uri="{909E8E84-426E-40DD-AFC4-6F175D3DCCD1}">
              <a14:hiddenFill xmlns:a14="http://schemas.microsoft.com/office/drawing/2010/main">
                <a:solidFill>
                  <a:srgbClr val="C4E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200" b="1" dirty="0">
                <a:solidFill>
                  <a:srgbClr val="9F0501"/>
                </a:solidFill>
                <a:latin typeface="微軟正黑體" charset="-120"/>
                <a:ea typeface="微軟正黑體" charset="-120"/>
              </a:rPr>
              <a:t>V</a:t>
            </a:r>
          </a:p>
        </p:txBody>
      </p:sp>
      <p:sp>
        <p:nvSpPr>
          <p:cNvPr id="4" name="橢圓 3"/>
          <p:cNvSpPr>
            <a:spLocks noChangeArrowheads="1"/>
          </p:cNvSpPr>
          <p:nvPr/>
        </p:nvSpPr>
        <p:spPr bwMode="auto">
          <a:xfrm>
            <a:off x="900113" y="4652963"/>
            <a:ext cx="1655762" cy="6477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9" name="圓角矩形 8"/>
          <p:cNvSpPr>
            <a:spLocks noChangeArrowheads="1"/>
          </p:cNvSpPr>
          <p:nvPr/>
        </p:nvSpPr>
        <p:spPr bwMode="auto">
          <a:xfrm>
            <a:off x="5508624" y="3645024"/>
            <a:ext cx="3527871" cy="504701"/>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36875" name="Picture 13" descr="公-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448719"/>
            <a:ext cx="3744912"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橢圓 3"/>
          <p:cNvSpPr>
            <a:spLocks noChangeArrowheads="1"/>
          </p:cNvSpPr>
          <p:nvPr/>
        </p:nvSpPr>
        <p:spPr bwMode="auto">
          <a:xfrm>
            <a:off x="2555875" y="4005263"/>
            <a:ext cx="2160588" cy="9366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4" name="橢圓 13"/>
          <p:cNvSpPr>
            <a:spLocks noChangeArrowheads="1"/>
          </p:cNvSpPr>
          <p:nvPr/>
        </p:nvSpPr>
        <p:spPr bwMode="auto">
          <a:xfrm>
            <a:off x="5544257" y="5963602"/>
            <a:ext cx="1224136" cy="57531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5"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500"/>
                                        <p:tgtEl>
                                          <p:spTgt spid="368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875"/>
                                        </p:tgtEl>
                                        <p:attrNameLst>
                                          <p:attrName>style.visibility</p:attrName>
                                        </p:attrNameLst>
                                      </p:cBhvr>
                                      <p:to>
                                        <p:strVal val="visible"/>
                                      </p:to>
                                    </p:set>
                                    <p:animEffect transition="in" filter="fade">
                                      <p:cBhvr>
                                        <p:cTn id="20" dur="500"/>
                                        <p:tgtEl>
                                          <p:spTgt spid="368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4" grpId="0" animBg="1"/>
      <p:bldP spid="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甚麼是營建剩餘土石方</a:t>
            </a:r>
            <a:r>
              <a:rPr lang="en-US" altLang="zh-TW" dirty="0" smtClean="0"/>
              <a:t>?</a:t>
            </a:r>
            <a:endParaRPr lang="zh-TW" altLang="en-US" dirty="0"/>
          </a:p>
        </p:txBody>
      </p:sp>
      <p:sp>
        <p:nvSpPr>
          <p:cNvPr id="3" name="內容版面配置區 2"/>
          <p:cNvSpPr>
            <a:spLocks noGrp="1"/>
          </p:cNvSpPr>
          <p:nvPr>
            <p:ph idx="1"/>
          </p:nvPr>
        </p:nvSpPr>
        <p:spPr/>
        <p:txBody>
          <a:bodyPr/>
          <a:lstStyle/>
          <a:p>
            <a:pPr marL="0" indent="0">
              <a:buNone/>
            </a:pPr>
            <a:r>
              <a:rPr lang="zh-TW" altLang="en-US" sz="3600" b="1" dirty="0">
                <a:latin typeface="+mj-ea"/>
                <a:ea typeface="+mj-ea"/>
              </a:rPr>
              <a:t>營建剩餘土石方處理方案</a:t>
            </a:r>
            <a:endParaRPr lang="en-US" altLang="zh-TW" sz="3600" dirty="0" smtClean="0">
              <a:latin typeface="+mj-ea"/>
              <a:ea typeface="+mj-ea"/>
            </a:endParaRPr>
          </a:p>
          <a:p>
            <a:pPr marL="0" indent="0">
              <a:buNone/>
            </a:pPr>
            <a:endParaRPr lang="en-US" altLang="zh-TW" dirty="0" smtClean="0">
              <a:latin typeface="+mj-ea"/>
              <a:ea typeface="+mj-ea"/>
            </a:endParaRPr>
          </a:p>
          <a:p>
            <a:pPr marL="0" indent="0">
              <a:buNone/>
            </a:pPr>
            <a:r>
              <a:rPr lang="zh-TW" altLang="en-US" dirty="0" smtClean="0">
                <a:latin typeface="+mj-ea"/>
                <a:ea typeface="+mj-ea"/>
              </a:rPr>
              <a:t>本</a:t>
            </a:r>
            <a:r>
              <a:rPr lang="zh-TW" altLang="en-US" dirty="0">
                <a:latin typeface="+mj-ea"/>
                <a:ea typeface="+mj-ea"/>
              </a:rPr>
              <a:t>方案所指營建工程剩餘土石方之種類，包括建築工程、公共工程及其他民間工程所產生之剩餘泥、土、砂、石、磚、瓦、混凝土塊等，經暫屯、堆置可供回收、分類、加工、轉運、處理、再生利用者，屬有用之土壤砂石資源。</a:t>
            </a:r>
            <a:endParaRPr lang="zh-TW" altLang="en-US" dirty="0">
              <a:latin typeface="+mj-ea"/>
              <a:ea typeface="+mj-ea"/>
            </a:endParaRPr>
          </a:p>
        </p:txBody>
      </p:sp>
      <p:sp>
        <p:nvSpPr>
          <p:cNvPr id="5" name="投影片編號版面配置區 4"/>
          <p:cNvSpPr>
            <a:spLocks noGrp="1"/>
          </p:cNvSpPr>
          <p:nvPr>
            <p:ph type="sldNum" sz="quarter" idx="12"/>
          </p:nvPr>
        </p:nvSpPr>
        <p:spPr/>
        <p:txBody>
          <a:bodyPr/>
          <a:lstStyle/>
          <a:p>
            <a:pPr>
              <a:defRPr/>
            </a:pPr>
            <a:fld id="{0C4CE522-536D-4F43-A61D-9D96A33E4A98}" type="slidenum">
              <a:rPr lang="zh-TW" altLang="en-US" smtClean="0"/>
              <a:pPr>
                <a:defRPr/>
              </a:pPr>
              <a:t>4</a:t>
            </a:fld>
            <a:endParaRPr lang="zh-TW" altLang="en-US" dirty="0"/>
          </a:p>
        </p:txBody>
      </p:sp>
    </p:spTree>
    <p:extLst>
      <p:ext uri="{BB962C8B-B14F-4D97-AF65-F5344CB8AC3E}">
        <p14:creationId xmlns:p14="http://schemas.microsoft.com/office/powerpoint/2010/main" val="925502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公-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773238"/>
            <a:ext cx="845978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7F0EB49-C8EB-429E-A1E5-623BAABC8AC7}" type="slidenum">
              <a:rPr kumimoji="0" lang="zh-TW" altLang="en-US" sz="1200">
                <a:solidFill>
                  <a:schemeClr val="tx2">
                    <a:shade val="90000"/>
                  </a:schemeClr>
                </a:solidFill>
              </a:rPr>
              <a:pPr algn="r">
                <a:defRPr/>
              </a:pPr>
              <a:t>40</a:t>
            </a:fld>
            <a:endParaRPr kumimoji="0" lang="zh-TW" altLang="en-US" sz="1200">
              <a:solidFill>
                <a:schemeClr val="tx2">
                  <a:shade val="90000"/>
                </a:schemeClr>
              </a:solidFill>
            </a:endParaRPr>
          </a:p>
        </p:txBody>
      </p:sp>
      <p:sp>
        <p:nvSpPr>
          <p:cNvPr id="37892"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步驟五</a:t>
            </a:r>
            <a:endParaRPr lang="en-US" altLang="zh-TW" sz="2800" dirty="0" smtClean="0">
              <a:solidFill>
                <a:srgbClr val="376092"/>
              </a:solidFill>
              <a:latin typeface="微軟正黑體" charset="-120"/>
              <a:ea typeface="微軟正黑體" charset="-120"/>
            </a:endParaRPr>
          </a:p>
        </p:txBody>
      </p:sp>
      <p:pic>
        <p:nvPicPr>
          <p:cNvPr id="37895" name="Picture 8" descr="公-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268413"/>
            <a:ext cx="29527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5364163" y="3141663"/>
            <a:ext cx="2592387" cy="9366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 name="橢圓 3"/>
          <p:cNvSpPr>
            <a:spLocks noChangeArrowheads="1"/>
          </p:cNvSpPr>
          <p:nvPr/>
        </p:nvSpPr>
        <p:spPr bwMode="auto">
          <a:xfrm>
            <a:off x="4859338" y="5949950"/>
            <a:ext cx="1727200" cy="6477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橢圓 11"/>
          <p:cNvSpPr>
            <a:spLocks noChangeArrowheads="1"/>
          </p:cNvSpPr>
          <p:nvPr/>
        </p:nvSpPr>
        <p:spPr bwMode="auto">
          <a:xfrm>
            <a:off x="7524328" y="5877273"/>
            <a:ext cx="1488848" cy="66164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
        <p:nvSpPr>
          <p:cNvPr id="14" name="圓角矩形圖說文字 13"/>
          <p:cNvSpPr/>
          <p:nvPr/>
        </p:nvSpPr>
        <p:spPr>
          <a:xfrm>
            <a:off x="4335418" y="3609975"/>
            <a:ext cx="4343345" cy="1364413"/>
          </a:xfrm>
          <a:prstGeom prst="wedgeRoundRectCallout">
            <a:avLst>
              <a:gd name="adj1" fmla="val 1774"/>
              <a:gd name="adj2" fmla="val 83383"/>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工程月報表查核成功</a:t>
            </a:r>
            <a:endParaRPr lang="zh-TW" altLang="en-US" sz="32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78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12"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 descr="公-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213"/>
            <a:ext cx="88201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B3D57DE0-3779-4E22-B355-42C026E3B56B}" type="slidenum">
              <a:rPr kumimoji="0" lang="zh-TW" altLang="en-US" sz="1200">
                <a:solidFill>
                  <a:schemeClr val="tx2">
                    <a:shade val="90000"/>
                  </a:schemeClr>
                </a:solidFill>
              </a:rPr>
              <a:pPr algn="r">
                <a:defRPr/>
              </a:pPr>
              <a:t>41</a:t>
            </a:fld>
            <a:endParaRPr kumimoji="0" lang="zh-TW" altLang="en-US" sz="1200">
              <a:solidFill>
                <a:schemeClr val="tx2">
                  <a:shade val="90000"/>
                </a:schemeClr>
              </a:solidFill>
            </a:endParaRPr>
          </a:p>
        </p:txBody>
      </p:sp>
      <p:sp>
        <p:nvSpPr>
          <p:cNvPr id="39940"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步驟六</a:t>
            </a:r>
            <a:endParaRPr lang="en-US" altLang="zh-TW" sz="2800" dirty="0" smtClean="0">
              <a:solidFill>
                <a:srgbClr val="376092"/>
              </a:solidFill>
              <a:latin typeface="微軟正黑體" charset="-120"/>
              <a:ea typeface="微軟正黑體" charset="-120"/>
            </a:endParaRPr>
          </a:p>
        </p:txBody>
      </p:sp>
      <p:sp>
        <p:nvSpPr>
          <p:cNvPr id="12" name="文字方塊 11"/>
          <p:cNvSpPr txBox="1"/>
          <p:nvPr/>
        </p:nvSpPr>
        <p:spPr>
          <a:xfrm>
            <a:off x="5508104" y="3645024"/>
            <a:ext cx="3271561" cy="1446550"/>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查核</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3.</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4.</a:t>
            </a:r>
            <a:r>
              <a:rPr kumimoji="0" lang="zh-TW" altLang="en-US" sz="2200" b="1" dirty="0">
                <a:latin typeface="微軟正黑體" pitchFamily="34" charset="-120"/>
                <a:ea typeface="微軟正黑體" pitchFamily="34" charset="-120"/>
              </a:rPr>
              <a:t>退件</a:t>
            </a:r>
          </a:p>
        </p:txBody>
      </p:sp>
      <p:sp>
        <p:nvSpPr>
          <p:cNvPr id="4" name="橢圓 3"/>
          <p:cNvSpPr>
            <a:spLocks noChangeArrowheads="1"/>
          </p:cNvSpPr>
          <p:nvPr/>
        </p:nvSpPr>
        <p:spPr bwMode="auto">
          <a:xfrm>
            <a:off x="5940152" y="5949950"/>
            <a:ext cx="1150937" cy="5048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3" name="圓角矩形 12"/>
          <p:cNvSpPr>
            <a:spLocks noChangeArrowheads="1"/>
          </p:cNvSpPr>
          <p:nvPr/>
        </p:nvSpPr>
        <p:spPr bwMode="auto">
          <a:xfrm>
            <a:off x="5292081" y="4033838"/>
            <a:ext cx="3707582" cy="691306"/>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2" descr="公-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7239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07F23B22-99AE-47BB-9687-69D783B28F1F}" type="slidenum">
              <a:rPr kumimoji="0" lang="zh-TW" altLang="en-US" sz="1200">
                <a:solidFill>
                  <a:schemeClr val="tx2">
                    <a:shade val="90000"/>
                  </a:schemeClr>
                </a:solidFill>
              </a:rPr>
              <a:pPr algn="r">
                <a:defRPr/>
              </a:pPr>
              <a:t>42</a:t>
            </a:fld>
            <a:endParaRPr kumimoji="0" lang="zh-TW" altLang="en-US" sz="1200">
              <a:solidFill>
                <a:schemeClr val="tx2">
                  <a:shade val="90000"/>
                </a:schemeClr>
              </a:solidFill>
            </a:endParaRPr>
          </a:p>
        </p:txBody>
      </p:sp>
      <p:sp>
        <p:nvSpPr>
          <p:cNvPr id="40964"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步驟七</a:t>
            </a:r>
            <a:endParaRPr lang="en-US" altLang="zh-TW" sz="2800" dirty="0" smtClean="0">
              <a:solidFill>
                <a:srgbClr val="376092"/>
              </a:solidFill>
              <a:latin typeface="微軟正黑體" charset="-120"/>
              <a:ea typeface="微軟正黑體" charset="-120"/>
            </a:endParaRPr>
          </a:p>
        </p:txBody>
      </p:sp>
      <p:pic>
        <p:nvPicPr>
          <p:cNvPr id="40967" name="Picture 13" descr="公-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092825"/>
            <a:ext cx="1584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611188" y="6165850"/>
            <a:ext cx="1368425" cy="50323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公-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770459"/>
            <a:ext cx="7429500" cy="483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337D2802-7628-4D2E-9EEE-11EDB45B0F76}" type="slidenum">
              <a:rPr kumimoji="0" lang="zh-TW" altLang="en-US" sz="1200">
                <a:solidFill>
                  <a:schemeClr val="tx2">
                    <a:shade val="90000"/>
                  </a:schemeClr>
                </a:solidFill>
              </a:rPr>
              <a:pPr algn="r">
                <a:defRPr/>
              </a:pPr>
              <a:t>43</a:t>
            </a:fld>
            <a:endParaRPr kumimoji="0" lang="zh-TW" altLang="en-US" sz="1200">
              <a:solidFill>
                <a:schemeClr val="tx2">
                  <a:shade val="90000"/>
                </a:schemeClr>
              </a:solidFill>
            </a:endParaRPr>
          </a:p>
        </p:txBody>
      </p:sp>
      <p:sp>
        <p:nvSpPr>
          <p:cNvPr id="41988"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a:t>
            </a:r>
            <a:r>
              <a:rPr lang="zh-TW" altLang="en-US" sz="2800" dirty="0">
                <a:solidFill>
                  <a:srgbClr val="376092"/>
                </a:solidFill>
                <a:latin typeface="微軟正黑體" charset="-120"/>
                <a:ea typeface="微軟正黑體" charset="-120"/>
              </a:rPr>
              <a:t>八</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539552" y="6252164"/>
            <a:ext cx="1368425" cy="50323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descr="公-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712913"/>
            <a:ext cx="84597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236E634-9550-400C-8450-974CC1DE3374}" type="slidenum">
              <a:rPr kumimoji="0" lang="zh-TW" altLang="en-US" sz="1200">
                <a:solidFill>
                  <a:schemeClr val="tx2">
                    <a:shade val="90000"/>
                  </a:schemeClr>
                </a:solidFill>
              </a:rPr>
              <a:pPr algn="r">
                <a:defRPr/>
              </a:pPr>
              <a:t>44</a:t>
            </a:fld>
            <a:endParaRPr kumimoji="0" lang="zh-TW" altLang="en-US" sz="1200">
              <a:solidFill>
                <a:schemeClr val="tx2">
                  <a:shade val="90000"/>
                </a:schemeClr>
              </a:solidFill>
            </a:endParaRPr>
          </a:p>
        </p:txBody>
      </p:sp>
      <p:sp>
        <p:nvSpPr>
          <p:cNvPr id="43012"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步驟九</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6516688" y="6092825"/>
            <a:ext cx="1152525" cy="50482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文字方塊 11"/>
          <p:cNvSpPr txBox="1"/>
          <p:nvPr/>
        </p:nvSpPr>
        <p:spPr>
          <a:xfrm>
            <a:off x="5508104" y="3789040"/>
            <a:ext cx="3271561" cy="1446550"/>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查核</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3.</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4.</a:t>
            </a:r>
            <a:r>
              <a:rPr kumimoji="0" lang="zh-TW" altLang="en-US" sz="2200" b="1" dirty="0">
                <a:latin typeface="微軟正黑體" pitchFamily="34" charset="-120"/>
                <a:ea typeface="微軟正黑體" pitchFamily="34" charset="-120"/>
              </a:rPr>
              <a:t>退件</a:t>
            </a:r>
          </a:p>
        </p:txBody>
      </p:sp>
      <p:sp>
        <p:nvSpPr>
          <p:cNvPr id="13" name="圓角矩形 12"/>
          <p:cNvSpPr>
            <a:spLocks noChangeArrowheads="1"/>
          </p:cNvSpPr>
          <p:nvPr/>
        </p:nvSpPr>
        <p:spPr bwMode="auto">
          <a:xfrm>
            <a:off x="5300912" y="4797152"/>
            <a:ext cx="3707582" cy="438438"/>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43018" name="Picture 14" descr="公-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788" y="3429640"/>
            <a:ext cx="35290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橢圓 3"/>
          <p:cNvSpPr>
            <a:spLocks noChangeArrowheads="1"/>
          </p:cNvSpPr>
          <p:nvPr/>
        </p:nvSpPr>
        <p:spPr bwMode="auto">
          <a:xfrm>
            <a:off x="2337594" y="4731390"/>
            <a:ext cx="1944688" cy="8636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4"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8"/>
                                        </p:tgtEl>
                                        <p:attrNameLst>
                                          <p:attrName>style.visibility</p:attrName>
                                        </p:attrNameLst>
                                      </p:cBhvr>
                                      <p:to>
                                        <p:strVal val="visible"/>
                                      </p:to>
                                    </p:set>
                                    <p:animEffect transition="in" filter="fade">
                                      <p:cBhvr>
                                        <p:cTn id="12" dur="500"/>
                                        <p:tgtEl>
                                          <p:spTgt spid="430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E1357ACC-7D69-4D53-B90C-A3BB8CB342AD}" type="slidenum">
              <a:rPr kumimoji="0" lang="zh-TW" altLang="en-US" sz="1200">
                <a:solidFill>
                  <a:schemeClr val="tx2">
                    <a:shade val="90000"/>
                  </a:schemeClr>
                </a:solidFill>
              </a:rPr>
              <a:pPr algn="r">
                <a:defRPr/>
              </a:pPr>
              <a:t>45</a:t>
            </a:fld>
            <a:endParaRPr kumimoji="0" lang="zh-TW" altLang="en-US" sz="1200">
              <a:solidFill>
                <a:schemeClr val="tx2">
                  <a:shade val="90000"/>
                </a:schemeClr>
              </a:solidFill>
            </a:endParaRPr>
          </a:p>
        </p:txBody>
      </p:sp>
      <p:sp>
        <p:nvSpPr>
          <p:cNvPr id="4403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a:t>
            </a:r>
            <a:endParaRPr lang="en-US" altLang="zh-TW" sz="2800" dirty="0" smtClean="0">
              <a:solidFill>
                <a:srgbClr val="376092"/>
              </a:solidFill>
              <a:latin typeface="微軟正黑體" charset="-120"/>
              <a:ea typeface="微軟正黑體" charset="-120"/>
            </a:endParaRPr>
          </a:p>
        </p:txBody>
      </p:sp>
      <p:pic>
        <p:nvPicPr>
          <p:cNvPr id="44038" name="內容版面配置區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73463"/>
            <a:ext cx="88201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descr="公-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844675"/>
            <a:ext cx="6408737"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843213" y="3068638"/>
            <a:ext cx="1944687" cy="8636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申請帳號-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66875"/>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8D22587-A6B3-4FFA-B3B7-ECA82E3EACFA}" type="slidenum">
              <a:rPr kumimoji="0" lang="zh-TW" altLang="en-US" sz="1200">
                <a:solidFill>
                  <a:schemeClr val="tx2">
                    <a:shade val="90000"/>
                  </a:schemeClr>
                </a:solidFill>
              </a:rPr>
              <a:pPr algn="r">
                <a:defRPr/>
              </a:pPr>
              <a:t>46</a:t>
            </a:fld>
            <a:endParaRPr kumimoji="0" lang="zh-TW" altLang="en-US" sz="1200">
              <a:solidFill>
                <a:schemeClr val="tx2">
                  <a:shade val="90000"/>
                </a:schemeClr>
              </a:solidFill>
            </a:endParaRPr>
          </a:p>
        </p:txBody>
      </p:sp>
      <p:sp>
        <p:nvSpPr>
          <p:cNvPr id="45060"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步驟十一</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179388" y="3860800"/>
            <a:ext cx="1873250" cy="36036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5B79858A-8C8D-4C46-89D2-43B1A724CB76}" type="slidenum">
              <a:rPr kumimoji="0" lang="zh-TW" altLang="en-US" sz="1200">
                <a:solidFill>
                  <a:schemeClr val="tx2">
                    <a:shade val="90000"/>
                  </a:schemeClr>
                </a:solidFill>
              </a:rPr>
              <a:pPr algn="r">
                <a:defRPr/>
              </a:pPr>
              <a:t>47</a:t>
            </a:fld>
            <a:endParaRPr kumimoji="0" lang="zh-TW" altLang="en-US" sz="1200">
              <a:solidFill>
                <a:schemeClr val="tx2">
                  <a:shade val="90000"/>
                </a:schemeClr>
              </a:solidFill>
            </a:endParaRPr>
          </a:p>
        </p:txBody>
      </p:sp>
      <p:sp>
        <p:nvSpPr>
          <p:cNvPr id="46083"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步驟十二</a:t>
            </a:r>
            <a:endParaRPr lang="en-US" altLang="zh-TW" sz="2800" dirty="0" smtClean="0">
              <a:solidFill>
                <a:srgbClr val="376092"/>
              </a:solidFill>
              <a:latin typeface="微軟正黑體" charset="-120"/>
              <a:ea typeface="微軟正黑體" charset="-120"/>
            </a:endParaRPr>
          </a:p>
        </p:txBody>
      </p:sp>
      <p:pic>
        <p:nvPicPr>
          <p:cNvPr id="46086" name="Picture 7" descr="公-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773238"/>
            <a:ext cx="83153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0" y="3933825"/>
            <a:ext cx="8785225" cy="2376488"/>
          </a:xfrm>
          <a:prstGeom prst="rect">
            <a:avLst/>
          </a:prstGeom>
          <a:solidFill>
            <a:srgbClr val="7F7F7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6088" name="矩形 10"/>
          <p:cNvSpPr>
            <a:spLocks noChangeArrowheads="1"/>
          </p:cNvSpPr>
          <p:nvPr/>
        </p:nvSpPr>
        <p:spPr bwMode="auto">
          <a:xfrm>
            <a:off x="1979613" y="2587625"/>
            <a:ext cx="1185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zh-TW" sz="1600" dirty="0">
                <a:solidFill>
                  <a:srgbClr val="FF0000"/>
                </a:solidFill>
                <a:latin typeface="微軟正黑體" charset="-120"/>
                <a:ea typeface="微軟正黑體" charset="-120"/>
              </a:rPr>
              <a:t>EMF15101</a:t>
            </a:r>
            <a:endParaRPr lang="zh-TW" altLang="en-US" sz="1600" dirty="0">
              <a:solidFill>
                <a:srgbClr val="FF0000"/>
              </a:solidFill>
            </a:endParaRPr>
          </a:p>
        </p:txBody>
      </p:sp>
      <p:sp>
        <p:nvSpPr>
          <p:cNvPr id="9" name="圓角矩形 8"/>
          <p:cNvSpPr>
            <a:spLocks noChangeArrowheads="1"/>
          </p:cNvSpPr>
          <p:nvPr/>
        </p:nvSpPr>
        <p:spPr bwMode="auto">
          <a:xfrm>
            <a:off x="250825" y="3573463"/>
            <a:ext cx="8497888" cy="43180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fade">
                                      <p:cBhvr>
                                        <p:cTn id="7" dur="500"/>
                                        <p:tgtEl>
                                          <p:spTgt spid="460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48</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467544" y="1700213"/>
            <a:ext cx="2952328"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467543" y="4894789"/>
            <a:ext cx="3154337"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9" name="Rectangle 6"/>
          <p:cNvSpPr>
            <a:spLocks noGrp="1" noChangeArrowheads="1"/>
          </p:cNvSpPr>
          <p:nvPr>
            <p:ph type="title"/>
          </p:nvPr>
        </p:nvSpPr>
        <p:spPr>
          <a:xfrm>
            <a:off x="0" y="222920"/>
            <a:ext cx="9144000" cy="685800"/>
          </a:xfrm>
        </p:spPr>
        <p:txBody>
          <a:bodyPr/>
          <a:lstStyle/>
          <a:p>
            <a:pPr lvl="2" algn="ctr" eaLnBrk="1" hangingPunct="1"/>
            <a:r>
              <a:rPr lang="zh-TW" altLang="en-US" sz="3600" b="1" dirty="0" smtClean="0">
                <a:solidFill>
                  <a:schemeClr val="tx1"/>
                </a:solidFill>
              </a:rPr>
              <a:t>承包商</a:t>
            </a:r>
            <a:r>
              <a:rPr lang="en-US" altLang="zh-TW" sz="3600" b="1" dirty="0" smtClean="0">
                <a:solidFill>
                  <a:schemeClr val="tx1"/>
                </a:solidFill>
              </a:rPr>
              <a:t>-</a:t>
            </a:r>
            <a:r>
              <a:rPr lang="zh-TW" altLang="en-US" sz="3600" b="1" dirty="0" smtClean="0">
                <a:solidFill>
                  <a:schemeClr val="tx1"/>
                </a:solidFill>
                <a:latin typeface="微軟正黑體" charset="-120"/>
              </a:rPr>
              <a:t>工程月報表申報</a:t>
            </a:r>
            <a:endParaRPr lang="en-US" altLang="zh-TW" sz="3600" b="1" dirty="0" smtClean="0">
              <a:solidFill>
                <a:schemeClr val="tx1"/>
              </a:solidFill>
            </a:endParaRPr>
          </a:p>
        </p:txBody>
      </p:sp>
    </p:spTree>
    <p:extLst>
      <p:ext uri="{BB962C8B-B14F-4D97-AF65-F5344CB8AC3E}">
        <p14:creationId xmlns:p14="http://schemas.microsoft.com/office/powerpoint/2010/main" val="8967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D3BE7ACF-668B-4133-8253-45976E751EB3}" type="slidenum">
              <a:rPr kumimoji="0" lang="zh-TW" altLang="en-US" sz="1200">
                <a:solidFill>
                  <a:schemeClr val="tx2">
                    <a:shade val="90000"/>
                  </a:schemeClr>
                </a:solidFill>
              </a:rPr>
              <a:pPr algn="r">
                <a:defRPr/>
              </a:pPr>
              <a:t>49</a:t>
            </a:fld>
            <a:endParaRPr kumimoji="0" lang="zh-TW" altLang="en-US" sz="1200">
              <a:solidFill>
                <a:schemeClr val="tx2">
                  <a:shade val="90000"/>
                </a:schemeClr>
              </a:solidFill>
            </a:endParaRPr>
          </a:p>
        </p:txBody>
      </p:sp>
      <p:sp>
        <p:nvSpPr>
          <p:cNvPr id="48131"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步驟一</a:t>
            </a:r>
            <a:endParaRPr lang="en-US" altLang="zh-TW" sz="2800" smtClean="0">
              <a:solidFill>
                <a:srgbClr val="376092"/>
              </a:solidFill>
              <a:latin typeface="微軟正黑體" charset="-120"/>
              <a:ea typeface="微軟正黑體" charset="-120"/>
            </a:endParaRPr>
          </a:p>
        </p:txBody>
      </p:sp>
      <p:pic>
        <p:nvPicPr>
          <p:cNvPr id="48134" name="Picture 3" descr="E:\No3\資料\101年土方申報講習會\SOP-二階段申報及查核\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16113"/>
            <a:ext cx="74168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124075" y="3716338"/>
            <a:ext cx="4895850" cy="108108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870992"/>
            <a:ext cx="9144000" cy="685800"/>
          </a:xfrm>
          <a:extLst/>
        </p:spPr>
        <p:txBody>
          <a:bodyPr>
            <a:normAutofit fontScale="90000"/>
          </a:bodyPr>
          <a:lstStyle/>
          <a:p>
            <a:pPr algn="ctr" eaLnBrk="1" fontAlgn="auto" hangingPunct="1">
              <a:spcAft>
                <a:spcPts val="0"/>
              </a:spcAft>
              <a:defRPr/>
            </a:pPr>
            <a:r>
              <a:rPr lang="zh-TW" altLang="en-US" b="1" dirty="0" smtClean="0">
                <a:solidFill>
                  <a:schemeClr val="tx1"/>
                </a:solidFill>
              </a:rPr>
              <a:t>營建剩餘土石方分類（碼）</a:t>
            </a:r>
          </a:p>
        </p:txBody>
      </p:sp>
      <p:sp>
        <p:nvSpPr>
          <p:cNvPr id="57347" name="Rectangle 3"/>
          <p:cNvSpPr>
            <a:spLocks noGrp="1" noChangeArrowheads="1"/>
          </p:cNvSpPr>
          <p:nvPr>
            <p:ph idx="1"/>
          </p:nvPr>
        </p:nvSpPr>
        <p:spPr>
          <a:xfrm>
            <a:off x="0" y="1707976"/>
            <a:ext cx="9753600" cy="5105400"/>
          </a:xfrm>
        </p:spPr>
        <p:txBody>
          <a:bodyPr/>
          <a:lstStyle/>
          <a:p>
            <a:pPr defTabSz="762000" eaLnBrk="1" hangingPunct="1">
              <a:lnSpc>
                <a:spcPct val="90000"/>
              </a:lnSpc>
            </a:pPr>
            <a:endParaRPr lang="zh-TW" altLang="en-US" sz="2800" dirty="0" smtClean="0">
              <a:latin typeface="+mj-ea"/>
              <a:ea typeface="+mj-ea"/>
            </a:endParaRPr>
          </a:p>
          <a:p>
            <a:pPr defTabSz="762000" eaLnBrk="1" hangingPunct="1">
              <a:lnSpc>
                <a:spcPct val="90000"/>
              </a:lnSpc>
            </a:pPr>
            <a:r>
              <a:rPr lang="en-US" altLang="zh-TW" sz="2800" dirty="0" smtClean="0">
                <a:latin typeface="+mj-ea"/>
                <a:ea typeface="+mj-ea"/>
              </a:rPr>
              <a:t>B1</a:t>
            </a:r>
            <a:r>
              <a:rPr lang="zh-TW" altLang="en-US" sz="2800" dirty="0" smtClean="0">
                <a:latin typeface="+mj-ea"/>
                <a:ea typeface="+mj-ea"/>
              </a:rPr>
              <a:t>為</a:t>
            </a:r>
            <a:r>
              <a:rPr lang="zh-TW" altLang="en-US" sz="2800" dirty="0" smtClean="0">
                <a:solidFill>
                  <a:schemeClr val="accent2"/>
                </a:solidFill>
                <a:latin typeface="+mj-ea"/>
                <a:ea typeface="+mj-ea"/>
              </a:rPr>
              <a:t>岩塊、礫石、碎石或沙</a:t>
            </a:r>
          </a:p>
          <a:p>
            <a:pPr defTabSz="762000" eaLnBrk="1" hangingPunct="1">
              <a:lnSpc>
                <a:spcPct val="90000"/>
              </a:lnSpc>
            </a:pPr>
            <a:r>
              <a:rPr lang="en-US" altLang="zh-TW" sz="2800" dirty="0" smtClean="0">
                <a:latin typeface="+mj-ea"/>
                <a:ea typeface="+mj-ea"/>
              </a:rPr>
              <a:t>B2-1</a:t>
            </a:r>
            <a:r>
              <a:rPr lang="zh-TW" altLang="en-US" sz="2800" dirty="0" smtClean="0">
                <a:latin typeface="+mj-ea"/>
                <a:ea typeface="+mj-ea"/>
              </a:rPr>
              <a:t>為</a:t>
            </a:r>
            <a:r>
              <a:rPr lang="zh-TW" altLang="en-US" sz="2800" dirty="0" smtClean="0">
                <a:solidFill>
                  <a:schemeClr val="accent2"/>
                </a:solidFill>
                <a:latin typeface="+mj-ea"/>
                <a:ea typeface="+mj-ea"/>
              </a:rPr>
              <a:t>土壤與礫石及沙混合物</a:t>
            </a:r>
            <a:r>
              <a:rPr lang="zh-TW" altLang="zh-TW" sz="2800" dirty="0" smtClean="0">
                <a:solidFill>
                  <a:schemeClr val="accent2"/>
                </a:solidFill>
                <a:latin typeface="+mj-ea"/>
                <a:ea typeface="+mj-ea"/>
              </a:rPr>
              <a:t>(</a:t>
            </a:r>
            <a:r>
              <a:rPr lang="zh-TW" altLang="en-US" sz="2800" dirty="0" smtClean="0">
                <a:solidFill>
                  <a:schemeClr val="accent2"/>
                </a:solidFill>
                <a:latin typeface="+mj-ea"/>
                <a:ea typeface="+mj-ea"/>
              </a:rPr>
              <a:t>土壤體積比例少於</a:t>
            </a:r>
            <a:r>
              <a:rPr lang="zh-TW" altLang="zh-TW" sz="2800" dirty="0" smtClean="0">
                <a:solidFill>
                  <a:schemeClr val="accent2"/>
                </a:solidFill>
                <a:latin typeface="+mj-ea"/>
                <a:ea typeface="+mj-ea"/>
              </a:rPr>
              <a:t>30%)</a:t>
            </a:r>
          </a:p>
          <a:p>
            <a:pPr defTabSz="762000" eaLnBrk="1" hangingPunct="1">
              <a:lnSpc>
                <a:spcPct val="90000"/>
              </a:lnSpc>
            </a:pPr>
            <a:r>
              <a:rPr lang="en-US" altLang="zh-TW" sz="2800" dirty="0" smtClean="0">
                <a:latin typeface="+mj-ea"/>
                <a:ea typeface="+mj-ea"/>
              </a:rPr>
              <a:t>B2-2</a:t>
            </a:r>
            <a:r>
              <a:rPr lang="zh-TW" altLang="en-US" sz="2800" dirty="0" smtClean="0">
                <a:latin typeface="+mj-ea"/>
                <a:ea typeface="+mj-ea"/>
              </a:rPr>
              <a:t>為</a:t>
            </a:r>
            <a:r>
              <a:rPr lang="zh-TW" altLang="en-US" sz="2800" dirty="0" smtClean="0">
                <a:solidFill>
                  <a:schemeClr val="accent2"/>
                </a:solidFill>
                <a:latin typeface="+mj-ea"/>
                <a:ea typeface="+mj-ea"/>
              </a:rPr>
              <a:t>土壤與礫石及沙混合物</a:t>
            </a:r>
            <a:r>
              <a:rPr lang="zh-TW" altLang="zh-TW" sz="2800" dirty="0" smtClean="0">
                <a:solidFill>
                  <a:schemeClr val="accent2"/>
                </a:solidFill>
                <a:latin typeface="+mj-ea"/>
                <a:ea typeface="+mj-ea"/>
              </a:rPr>
              <a:t>(</a:t>
            </a:r>
            <a:r>
              <a:rPr lang="zh-TW" altLang="en-US" sz="2800" dirty="0" smtClean="0">
                <a:solidFill>
                  <a:schemeClr val="accent2"/>
                </a:solidFill>
                <a:latin typeface="+mj-ea"/>
                <a:ea typeface="+mj-ea"/>
              </a:rPr>
              <a:t>土壤體積比例於</a:t>
            </a:r>
            <a:r>
              <a:rPr lang="zh-TW" altLang="zh-TW" sz="2800" dirty="0" smtClean="0">
                <a:solidFill>
                  <a:schemeClr val="accent2"/>
                </a:solidFill>
                <a:latin typeface="+mj-ea"/>
                <a:ea typeface="+mj-ea"/>
              </a:rPr>
              <a:t>30</a:t>
            </a:r>
            <a:r>
              <a:rPr lang="en-US" altLang="zh-TW" sz="2800" dirty="0" smtClean="0">
                <a:solidFill>
                  <a:schemeClr val="accent2"/>
                </a:solidFill>
                <a:latin typeface="+mj-ea"/>
                <a:ea typeface="+mj-ea"/>
              </a:rPr>
              <a:t>~</a:t>
            </a:r>
            <a:r>
              <a:rPr lang="zh-TW" altLang="zh-TW" sz="2800" dirty="0" smtClean="0">
                <a:solidFill>
                  <a:schemeClr val="accent2"/>
                </a:solidFill>
                <a:latin typeface="+mj-ea"/>
                <a:ea typeface="+mj-ea"/>
              </a:rPr>
              <a:t>50%)</a:t>
            </a:r>
          </a:p>
          <a:p>
            <a:pPr defTabSz="762000" eaLnBrk="1" hangingPunct="1">
              <a:lnSpc>
                <a:spcPct val="90000"/>
              </a:lnSpc>
            </a:pPr>
            <a:r>
              <a:rPr lang="en-US" altLang="zh-TW" sz="2800" dirty="0" smtClean="0">
                <a:latin typeface="+mj-ea"/>
                <a:ea typeface="+mj-ea"/>
              </a:rPr>
              <a:t>B2-3</a:t>
            </a:r>
            <a:r>
              <a:rPr lang="zh-TW" altLang="en-US" sz="2800" dirty="0" smtClean="0">
                <a:latin typeface="+mj-ea"/>
                <a:ea typeface="+mj-ea"/>
              </a:rPr>
              <a:t>為</a:t>
            </a:r>
            <a:r>
              <a:rPr lang="zh-TW" altLang="en-US" sz="2800" dirty="0" smtClean="0">
                <a:solidFill>
                  <a:schemeClr val="accent2"/>
                </a:solidFill>
                <a:latin typeface="+mj-ea"/>
                <a:ea typeface="+mj-ea"/>
              </a:rPr>
              <a:t>土壤與礫石及沙混合物</a:t>
            </a:r>
            <a:r>
              <a:rPr lang="zh-TW" altLang="zh-TW" sz="2800" dirty="0" smtClean="0">
                <a:solidFill>
                  <a:schemeClr val="accent2"/>
                </a:solidFill>
                <a:latin typeface="+mj-ea"/>
                <a:ea typeface="+mj-ea"/>
              </a:rPr>
              <a:t>(</a:t>
            </a:r>
            <a:r>
              <a:rPr lang="zh-TW" altLang="en-US" sz="2800" dirty="0" smtClean="0">
                <a:solidFill>
                  <a:schemeClr val="accent2"/>
                </a:solidFill>
                <a:latin typeface="+mj-ea"/>
                <a:ea typeface="+mj-ea"/>
              </a:rPr>
              <a:t>土壤體積比例大於</a:t>
            </a:r>
            <a:r>
              <a:rPr lang="zh-TW" altLang="zh-TW" sz="2800" dirty="0" smtClean="0">
                <a:solidFill>
                  <a:schemeClr val="accent2"/>
                </a:solidFill>
                <a:latin typeface="+mj-ea"/>
                <a:ea typeface="+mj-ea"/>
              </a:rPr>
              <a:t>50%)</a:t>
            </a:r>
          </a:p>
          <a:p>
            <a:pPr defTabSz="762000" eaLnBrk="1" hangingPunct="1">
              <a:lnSpc>
                <a:spcPct val="90000"/>
              </a:lnSpc>
            </a:pPr>
            <a:r>
              <a:rPr lang="en-US" altLang="zh-TW" sz="2800" dirty="0" smtClean="0">
                <a:latin typeface="+mj-ea"/>
                <a:ea typeface="+mj-ea"/>
              </a:rPr>
              <a:t>B3</a:t>
            </a:r>
            <a:r>
              <a:rPr lang="zh-TW" altLang="en-US" sz="2800" dirty="0" smtClean="0">
                <a:latin typeface="+mj-ea"/>
                <a:ea typeface="+mj-ea"/>
              </a:rPr>
              <a:t>為</a:t>
            </a:r>
            <a:r>
              <a:rPr lang="zh-TW" altLang="en-US" sz="2800" dirty="0" smtClean="0">
                <a:solidFill>
                  <a:schemeClr val="accent2"/>
                </a:solidFill>
                <a:latin typeface="+mj-ea"/>
                <a:ea typeface="+mj-ea"/>
              </a:rPr>
              <a:t>粉土質土壤</a:t>
            </a:r>
            <a:r>
              <a:rPr lang="zh-TW" altLang="zh-TW" sz="2800" dirty="0" smtClean="0">
                <a:solidFill>
                  <a:schemeClr val="accent2"/>
                </a:solidFill>
                <a:latin typeface="+mj-ea"/>
                <a:ea typeface="+mj-ea"/>
              </a:rPr>
              <a:t>(</a:t>
            </a:r>
            <a:r>
              <a:rPr lang="zh-TW" altLang="en-US" sz="2800" dirty="0" smtClean="0">
                <a:solidFill>
                  <a:schemeClr val="accent2"/>
                </a:solidFill>
                <a:latin typeface="+mj-ea"/>
                <a:ea typeface="+mj-ea"/>
              </a:rPr>
              <a:t>沉泥</a:t>
            </a:r>
            <a:r>
              <a:rPr lang="zh-TW" altLang="zh-TW" sz="2800" dirty="0" smtClean="0">
                <a:solidFill>
                  <a:schemeClr val="accent2"/>
                </a:solidFill>
                <a:latin typeface="+mj-ea"/>
                <a:ea typeface="+mj-ea"/>
              </a:rPr>
              <a:t>)</a:t>
            </a:r>
          </a:p>
          <a:p>
            <a:pPr defTabSz="762000" eaLnBrk="1" hangingPunct="1">
              <a:lnSpc>
                <a:spcPct val="90000"/>
              </a:lnSpc>
            </a:pPr>
            <a:r>
              <a:rPr lang="en-US" altLang="zh-TW" sz="2800" dirty="0" smtClean="0">
                <a:latin typeface="+mj-ea"/>
                <a:ea typeface="+mj-ea"/>
              </a:rPr>
              <a:t>B4</a:t>
            </a:r>
            <a:r>
              <a:rPr lang="zh-TW" altLang="en-US" sz="2800" dirty="0" smtClean="0">
                <a:latin typeface="+mj-ea"/>
                <a:ea typeface="+mj-ea"/>
              </a:rPr>
              <a:t>為</a:t>
            </a:r>
            <a:r>
              <a:rPr lang="zh-TW" altLang="en-US" sz="2800" dirty="0" smtClean="0">
                <a:solidFill>
                  <a:srgbClr val="008000"/>
                </a:solidFill>
                <a:latin typeface="+mj-ea"/>
                <a:ea typeface="+mj-ea"/>
              </a:rPr>
              <a:t>黏土質土壤</a:t>
            </a:r>
          </a:p>
          <a:p>
            <a:pPr defTabSz="762000" eaLnBrk="1" hangingPunct="1">
              <a:lnSpc>
                <a:spcPct val="90000"/>
              </a:lnSpc>
            </a:pPr>
            <a:r>
              <a:rPr lang="en-US" altLang="zh-TW" sz="2800" dirty="0" smtClean="0">
                <a:latin typeface="+mj-ea"/>
                <a:ea typeface="+mj-ea"/>
              </a:rPr>
              <a:t>B5</a:t>
            </a:r>
            <a:r>
              <a:rPr lang="zh-TW" altLang="en-US" sz="2800" dirty="0" smtClean="0">
                <a:latin typeface="+mj-ea"/>
                <a:ea typeface="+mj-ea"/>
              </a:rPr>
              <a:t>為</a:t>
            </a:r>
            <a:r>
              <a:rPr lang="zh-TW" altLang="en-US" sz="2800" dirty="0" smtClean="0">
                <a:solidFill>
                  <a:srgbClr val="FF3300"/>
                </a:solidFill>
                <a:latin typeface="+mj-ea"/>
                <a:ea typeface="+mj-ea"/>
              </a:rPr>
              <a:t>磚塊或混凝土塊</a:t>
            </a:r>
          </a:p>
          <a:p>
            <a:pPr defTabSz="762000" eaLnBrk="1" hangingPunct="1">
              <a:lnSpc>
                <a:spcPct val="90000"/>
              </a:lnSpc>
            </a:pPr>
            <a:r>
              <a:rPr lang="en-US" altLang="zh-TW" sz="2800" dirty="0" smtClean="0">
                <a:latin typeface="+mj-ea"/>
                <a:ea typeface="+mj-ea"/>
              </a:rPr>
              <a:t>B6</a:t>
            </a:r>
            <a:r>
              <a:rPr lang="zh-TW" altLang="en-US" sz="2800" dirty="0" smtClean="0">
                <a:latin typeface="+mj-ea"/>
                <a:ea typeface="+mj-ea"/>
              </a:rPr>
              <a:t>為</a:t>
            </a:r>
            <a:r>
              <a:rPr lang="zh-TW" altLang="en-US" sz="2800" dirty="0" smtClean="0">
                <a:solidFill>
                  <a:srgbClr val="FF3300"/>
                </a:solidFill>
                <a:latin typeface="+mj-ea"/>
                <a:ea typeface="+mj-ea"/>
              </a:rPr>
              <a:t>淤泥或含水量大於</a:t>
            </a:r>
            <a:r>
              <a:rPr lang="zh-TW" altLang="zh-TW" sz="2800" dirty="0" smtClean="0">
                <a:solidFill>
                  <a:srgbClr val="FF3300"/>
                </a:solidFill>
                <a:latin typeface="+mj-ea"/>
                <a:ea typeface="+mj-ea"/>
              </a:rPr>
              <a:t>30%</a:t>
            </a:r>
            <a:r>
              <a:rPr lang="zh-TW" altLang="en-US" sz="2800" dirty="0" smtClean="0">
                <a:solidFill>
                  <a:srgbClr val="FF3300"/>
                </a:solidFill>
                <a:latin typeface="+mj-ea"/>
                <a:ea typeface="+mj-ea"/>
              </a:rPr>
              <a:t>之土壤</a:t>
            </a:r>
          </a:p>
          <a:p>
            <a:pPr defTabSz="762000" eaLnBrk="1" hangingPunct="1">
              <a:lnSpc>
                <a:spcPct val="90000"/>
              </a:lnSpc>
            </a:pPr>
            <a:r>
              <a:rPr lang="en-US" altLang="zh-TW" sz="2800" dirty="0" smtClean="0">
                <a:latin typeface="+mj-ea"/>
                <a:ea typeface="+mj-ea"/>
              </a:rPr>
              <a:t>B7</a:t>
            </a:r>
            <a:r>
              <a:rPr lang="zh-TW" altLang="en-US" sz="2800" dirty="0" smtClean="0">
                <a:latin typeface="+mj-ea"/>
                <a:ea typeface="+mj-ea"/>
              </a:rPr>
              <a:t>為</a:t>
            </a:r>
            <a:r>
              <a:rPr lang="zh-TW" altLang="en-US" sz="2800" dirty="0" smtClean="0">
                <a:solidFill>
                  <a:srgbClr val="FF3300"/>
                </a:solidFill>
                <a:latin typeface="+mj-ea"/>
                <a:ea typeface="+mj-ea"/>
              </a:rPr>
              <a:t>連續壁產生之皂土</a:t>
            </a:r>
          </a:p>
        </p:txBody>
      </p:sp>
    </p:spTree>
    <p:extLst>
      <p:ext uri="{BB962C8B-B14F-4D97-AF65-F5344CB8AC3E}">
        <p14:creationId xmlns:p14="http://schemas.microsoft.com/office/powerpoint/2010/main" val="23235180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CFB10655-D6EF-4092-BFC7-5FD0BBD82157}" type="slidenum">
              <a:rPr kumimoji="0" lang="zh-TW" altLang="en-US" sz="1200">
                <a:solidFill>
                  <a:schemeClr val="tx2">
                    <a:shade val="90000"/>
                  </a:schemeClr>
                </a:solidFill>
              </a:rPr>
              <a:pPr algn="r">
                <a:defRPr/>
              </a:pPr>
              <a:t>50</a:t>
            </a:fld>
            <a:endParaRPr kumimoji="0" lang="zh-TW" altLang="en-US" sz="1200">
              <a:solidFill>
                <a:schemeClr val="tx2">
                  <a:shade val="90000"/>
                </a:schemeClr>
              </a:solidFill>
            </a:endParaRPr>
          </a:p>
        </p:txBody>
      </p:sp>
      <p:sp>
        <p:nvSpPr>
          <p:cNvPr id="4915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步驟二</a:t>
            </a:r>
            <a:endParaRPr lang="en-US" altLang="zh-TW" sz="2800" dirty="0" smtClean="0">
              <a:solidFill>
                <a:srgbClr val="376092"/>
              </a:solidFill>
              <a:latin typeface="微軟正黑體" charset="-120"/>
              <a:ea typeface="微軟正黑體" charset="-120"/>
            </a:endParaRPr>
          </a:p>
        </p:txBody>
      </p:sp>
      <p:pic>
        <p:nvPicPr>
          <p:cNvPr id="49158" name="Picture 2" descr="E:\No3\資料\101年土方申報講習會\SOP-二階段申報及查核\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695450"/>
            <a:ext cx="6192837"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268538" y="3213100"/>
            <a:ext cx="4681537" cy="8636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628800"/>
            <a:ext cx="8877300" cy="1590675"/>
          </a:xfrm>
          <a:prstGeom prst="rect">
            <a:avLst/>
          </a:prstGeom>
        </p:spPr>
      </p:pic>
      <p:pic>
        <p:nvPicPr>
          <p:cNvPr id="50178" name="Picture 13" descr="承月報-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292600"/>
            <a:ext cx="471646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FA6A2697-7964-4729-A22A-0025FEB0D08A}" type="slidenum">
              <a:rPr kumimoji="0" lang="zh-TW" altLang="en-US" sz="1200">
                <a:solidFill>
                  <a:schemeClr val="tx2">
                    <a:shade val="90000"/>
                  </a:schemeClr>
                </a:solidFill>
              </a:rPr>
              <a:pPr algn="r">
                <a:defRPr/>
              </a:pPr>
              <a:t>51</a:t>
            </a:fld>
            <a:endParaRPr kumimoji="0" lang="zh-TW" altLang="en-US" sz="1200">
              <a:solidFill>
                <a:schemeClr val="tx2">
                  <a:shade val="90000"/>
                </a:schemeClr>
              </a:solidFill>
            </a:endParaRPr>
          </a:p>
        </p:txBody>
      </p:sp>
      <p:sp>
        <p:nvSpPr>
          <p:cNvPr id="50181" name="內容版面配置區 8"/>
          <p:cNvSpPr>
            <a:spLocks noGrp="1"/>
          </p:cNvSpPr>
          <p:nvPr>
            <p:ph idx="4294967295"/>
          </p:nvPr>
        </p:nvSpPr>
        <p:spPr>
          <a:xfrm>
            <a:off x="468313" y="1268413"/>
            <a:ext cx="2303462" cy="647700"/>
          </a:xfrm>
        </p:spPr>
        <p:txBody>
          <a:bodyPr/>
          <a:lstStyle/>
          <a:p>
            <a:pPr eaLnBrk="1" hangingPunct="1">
              <a:buFontTx/>
              <a:buBlip>
                <a:blip r:embed="rId4"/>
              </a:buBlip>
            </a:pPr>
            <a:r>
              <a:rPr lang="zh-TW" altLang="en-US" sz="2800" dirty="0" smtClean="0">
                <a:solidFill>
                  <a:srgbClr val="376092"/>
                </a:solidFill>
                <a:latin typeface="微軟正黑體" charset="-120"/>
                <a:ea typeface="微軟正黑體" charset="-120"/>
              </a:rPr>
              <a:t>步驟三</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3768725" y="2636912"/>
            <a:ext cx="1873250" cy="6477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50185" name="矩形 10"/>
          <p:cNvSpPr>
            <a:spLocks noChangeArrowheads="1"/>
          </p:cNvSpPr>
          <p:nvPr/>
        </p:nvSpPr>
        <p:spPr bwMode="auto">
          <a:xfrm>
            <a:off x="5292080" y="1988840"/>
            <a:ext cx="1185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zh-TW" sz="1600" dirty="0">
                <a:solidFill>
                  <a:srgbClr val="FF0000"/>
                </a:solidFill>
                <a:latin typeface="微軟正黑體" charset="-120"/>
                <a:ea typeface="微軟正黑體" charset="-120"/>
              </a:rPr>
              <a:t>EMF15101</a:t>
            </a:r>
            <a:endParaRPr lang="zh-TW" altLang="en-US" sz="1600" dirty="0">
              <a:solidFill>
                <a:srgbClr val="FF0000"/>
              </a:solidFill>
            </a:endParaRPr>
          </a:p>
        </p:txBody>
      </p:sp>
      <p:pic>
        <p:nvPicPr>
          <p:cNvPr id="50186" name="Picture 16" descr="承月報-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4365625"/>
            <a:ext cx="43561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p:cNvSpPr txBox="1"/>
          <p:nvPr/>
        </p:nvSpPr>
        <p:spPr>
          <a:xfrm>
            <a:off x="468312" y="3238500"/>
            <a:ext cx="3311525" cy="954088"/>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marL="514350" indent="-514350" fontAlgn="auto">
              <a:spcBef>
                <a:spcPts val="0"/>
              </a:spcBef>
              <a:spcAft>
                <a:spcPts val="0"/>
              </a:spcAft>
              <a:buFontTx/>
              <a:buAutoNum type="arabicPeriod"/>
              <a:defRPr/>
            </a:pPr>
            <a:r>
              <a:rPr kumimoji="0" lang="zh-TW" altLang="en-US" sz="2800" b="1" dirty="0">
                <a:solidFill>
                  <a:schemeClr val="accent1">
                    <a:lumMod val="75000"/>
                  </a:schemeClr>
                </a:solidFill>
                <a:latin typeface="微軟正黑體" pitchFamily="34" charset="-120"/>
                <a:ea typeface="微軟正黑體" pitchFamily="34" charset="-120"/>
              </a:rPr>
              <a:t>工程基本資料表</a:t>
            </a:r>
            <a:endParaRPr kumimoji="0" lang="en-US" altLang="zh-TW" sz="2800" b="1" dirty="0">
              <a:solidFill>
                <a:schemeClr val="accent1">
                  <a:lumMod val="75000"/>
                </a:schemeClr>
              </a:solidFill>
              <a:latin typeface="微軟正黑體" pitchFamily="34" charset="-120"/>
              <a:ea typeface="微軟正黑體" pitchFamily="34" charset="-120"/>
            </a:endParaRPr>
          </a:p>
          <a:p>
            <a:pPr marL="514350" indent="-514350" fontAlgn="auto">
              <a:spcBef>
                <a:spcPts val="0"/>
              </a:spcBef>
              <a:spcAft>
                <a:spcPts val="0"/>
              </a:spcAft>
              <a:defRPr/>
            </a:pPr>
            <a:r>
              <a:rPr kumimoji="0" lang="en-US" altLang="zh-TW" sz="2800" b="1" dirty="0">
                <a:solidFill>
                  <a:schemeClr val="accent1">
                    <a:lumMod val="75000"/>
                  </a:schemeClr>
                </a:solidFill>
                <a:latin typeface="微軟正黑體" pitchFamily="34" charset="-120"/>
                <a:ea typeface="微軟正黑體" pitchFamily="34" charset="-120"/>
              </a:rPr>
              <a:t>	</a:t>
            </a:r>
            <a:r>
              <a:rPr kumimoji="0" lang="zh-TW" altLang="en-US" sz="2800" b="1" dirty="0">
                <a:solidFill>
                  <a:srgbClr val="FF0000"/>
                </a:solidFill>
                <a:latin typeface="微軟正黑體" pitchFamily="34" charset="-120"/>
                <a:ea typeface="微軟正黑體" pitchFamily="34" charset="-120"/>
              </a:rPr>
              <a:t>未查核</a:t>
            </a:r>
            <a:r>
              <a:rPr kumimoji="0" lang="zh-TW" altLang="en-US" sz="2800" b="1" dirty="0">
                <a:solidFill>
                  <a:schemeClr val="accent1">
                    <a:lumMod val="75000"/>
                  </a:schemeClr>
                </a:solidFill>
                <a:latin typeface="微軟正黑體" pitchFamily="34" charset="-120"/>
                <a:ea typeface="微軟正黑體" pitchFamily="34" charset="-120"/>
              </a:rPr>
              <a:t>或被</a:t>
            </a:r>
            <a:r>
              <a:rPr kumimoji="0" lang="zh-TW" altLang="en-US" sz="2800" b="1" dirty="0">
                <a:solidFill>
                  <a:srgbClr val="FF0000"/>
                </a:solidFill>
                <a:latin typeface="微軟正黑體" pitchFamily="34" charset="-120"/>
                <a:ea typeface="微軟正黑體" pitchFamily="34" charset="-120"/>
              </a:rPr>
              <a:t>退件</a:t>
            </a:r>
            <a:endParaRPr kumimoji="0" lang="en-US" altLang="zh-TW" sz="2800" b="1" dirty="0">
              <a:solidFill>
                <a:srgbClr val="FF0000"/>
              </a:solidFill>
              <a:latin typeface="微軟正黑體" pitchFamily="34" charset="-120"/>
              <a:ea typeface="微軟正黑體" pitchFamily="34" charset="-120"/>
            </a:endParaRPr>
          </a:p>
        </p:txBody>
      </p:sp>
      <p:sp>
        <p:nvSpPr>
          <p:cNvPr id="19" name="文字方塊 18"/>
          <p:cNvSpPr txBox="1"/>
          <p:nvPr/>
        </p:nvSpPr>
        <p:spPr>
          <a:xfrm>
            <a:off x="4975225" y="3221038"/>
            <a:ext cx="3311525" cy="954088"/>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kumimoji="0" lang="en-US" altLang="zh-TW" sz="2800" b="1" dirty="0">
                <a:solidFill>
                  <a:schemeClr val="accent1">
                    <a:lumMod val="75000"/>
                  </a:schemeClr>
                </a:solidFill>
                <a:latin typeface="微軟正黑體" pitchFamily="34" charset="-120"/>
                <a:ea typeface="微軟正黑體" pitchFamily="34" charset="-120"/>
              </a:rPr>
              <a:t>2.</a:t>
            </a:r>
            <a:r>
              <a:rPr kumimoji="0" lang="zh-TW" altLang="en-US" sz="2800" b="1" dirty="0">
                <a:solidFill>
                  <a:srgbClr val="FF0000"/>
                </a:solidFill>
                <a:latin typeface="微軟正黑體" pitchFamily="34" charset="-120"/>
                <a:ea typeface="微軟正黑體" pitchFamily="34" charset="-120"/>
              </a:rPr>
              <a:t> </a:t>
            </a:r>
            <a:r>
              <a:rPr kumimoji="0" lang="zh-TW" altLang="en-US" sz="2800" b="1" dirty="0">
                <a:solidFill>
                  <a:schemeClr val="accent1">
                    <a:lumMod val="75000"/>
                  </a:schemeClr>
                </a:solidFill>
                <a:latin typeface="微軟正黑體" pitchFamily="34" charset="-120"/>
                <a:ea typeface="微軟正黑體" pitchFamily="34" charset="-120"/>
              </a:rPr>
              <a:t>工程基本資料表</a:t>
            </a:r>
            <a:r>
              <a:rPr kumimoji="0" lang="en-US" altLang="zh-TW" sz="2800" b="1" dirty="0">
                <a:solidFill>
                  <a:schemeClr val="accent1">
                    <a:lumMod val="75000"/>
                  </a:schemeClr>
                </a:solidFill>
                <a:latin typeface="微軟正黑體" pitchFamily="34" charset="-120"/>
                <a:ea typeface="微軟正黑體" pitchFamily="34" charset="-120"/>
              </a:rPr>
              <a:t>	</a:t>
            </a:r>
            <a:r>
              <a:rPr kumimoji="0" lang="zh-TW" altLang="en-US" sz="2800" b="1" dirty="0">
                <a:solidFill>
                  <a:srgbClr val="FF0000"/>
                </a:solidFill>
                <a:latin typeface="微軟正黑體" pitchFamily="34" charset="-120"/>
                <a:ea typeface="微軟正黑體" pitchFamily="34" charset="-120"/>
              </a:rPr>
              <a:t>已查核</a:t>
            </a:r>
            <a:endParaRPr kumimoji="0" lang="en-US" altLang="zh-TW" sz="2800" b="1" dirty="0">
              <a:solidFill>
                <a:srgbClr val="FF0000"/>
              </a:solidFill>
              <a:latin typeface="微軟正黑體" pitchFamily="34" charset="-120"/>
              <a:ea typeface="微軟正黑體" pitchFamily="34" charset="-120"/>
            </a:endParaRPr>
          </a:p>
        </p:txBody>
      </p:sp>
      <p:pic>
        <p:nvPicPr>
          <p:cNvPr id="13" name="Picture 4" descr="C:\Users\USER\AppData\Local\Microsoft\Windows\Temporary Internet Files\Content.IE5\MZPVDJSY\MC9003402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
        <p:nvSpPr>
          <p:cNvPr id="15" name="矩形 10"/>
          <p:cNvSpPr>
            <a:spLocks noChangeArrowheads="1"/>
          </p:cNvSpPr>
          <p:nvPr/>
        </p:nvSpPr>
        <p:spPr bwMode="auto">
          <a:xfrm>
            <a:off x="5292080" y="2255862"/>
            <a:ext cx="996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600" dirty="0" smtClean="0">
                <a:solidFill>
                  <a:srgbClr val="FF0000"/>
                </a:solidFill>
              </a:rPr>
              <a:t>中央大學</a:t>
            </a:r>
            <a:endParaRPr lang="en-US" altLang="zh-TW"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5">
                                            <p:txEl>
                                              <p:pRg st="0" end="0"/>
                                            </p:txEl>
                                          </p:spTgt>
                                        </p:tgtEl>
                                        <p:attrNameLst>
                                          <p:attrName>style.visibility</p:attrName>
                                        </p:attrNameLst>
                                      </p:cBhvr>
                                      <p:to>
                                        <p:strVal val="visible"/>
                                      </p:to>
                                    </p:set>
                                    <p:animEffect transition="in" filter="fade">
                                      <p:cBhvr>
                                        <p:cTn id="7" dur="500"/>
                                        <p:tgtEl>
                                          <p:spTgt spid="50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50185">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186"/>
                                        </p:tgtEl>
                                        <p:attrNameLst>
                                          <p:attrName>style.visibility</p:attrName>
                                        </p:attrNameLst>
                                      </p:cBhvr>
                                      <p:to>
                                        <p:strVal val="visible"/>
                                      </p:to>
                                    </p:set>
                                    <p:animEffect transition="in" filter="fade">
                                      <p:cBhvr>
                                        <p:cTn id="24" dur="500"/>
                                        <p:tgtEl>
                                          <p:spTgt spid="5018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50178"/>
                                        </p:tgtEl>
                                        <p:attrNameLst>
                                          <p:attrName>style.visibility</p:attrName>
                                        </p:attrNameLst>
                                      </p:cBhvr>
                                      <p:to>
                                        <p:strVal val="visible"/>
                                      </p:to>
                                    </p:set>
                                    <p:animEffect transition="in" filter="fade">
                                      <p:cBhvr>
                                        <p:cTn id="33"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185" grpId="0" build="allAtOnce"/>
      <p:bldP spid="12" grpId="0" animBg="1"/>
      <p:bldP spid="19" grpId="0" animBg="1"/>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承月報-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79587"/>
            <a:ext cx="8519340" cy="47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0"/>
          <p:cNvSpPr>
            <a:spLocks noChangeArrowheads="1"/>
          </p:cNvSpPr>
          <p:nvPr/>
        </p:nvSpPr>
        <p:spPr bwMode="auto">
          <a:xfrm>
            <a:off x="6178191" y="3995772"/>
            <a:ext cx="2066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zh-TW" altLang="en-US" sz="2000" dirty="0">
                <a:solidFill>
                  <a:srgbClr val="FF0000"/>
                </a:solidFill>
                <a:latin typeface="微軟正黑體" charset="-120"/>
                <a:ea typeface="微軟正黑體" charset="-120"/>
              </a:rPr>
              <a:t>國際土</a:t>
            </a:r>
            <a:r>
              <a:rPr kumimoji="0" lang="zh-TW" altLang="en-US" sz="2000" dirty="0" smtClean="0">
                <a:solidFill>
                  <a:srgbClr val="FF0000"/>
                </a:solidFill>
                <a:latin typeface="微軟正黑體" charset="-120"/>
                <a:ea typeface="微軟正黑體" charset="-120"/>
              </a:rPr>
              <a:t>石方資源</a:t>
            </a:r>
            <a:endParaRPr lang="en-US" altLang="zh-TW" sz="2000" dirty="0">
              <a:solidFill>
                <a:srgbClr val="FF0000"/>
              </a:solidFill>
            </a:endParaRPr>
          </a:p>
        </p:txBody>
      </p:sp>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F1E46979-4FDF-4BAF-AD9E-4A7FB9AE02C6}" type="slidenum">
              <a:rPr kumimoji="0" lang="zh-TW" altLang="en-US" sz="1200">
                <a:solidFill>
                  <a:schemeClr val="tx2">
                    <a:shade val="90000"/>
                  </a:schemeClr>
                </a:solidFill>
              </a:rPr>
              <a:pPr algn="r">
                <a:defRPr/>
              </a:pPr>
              <a:t>52</a:t>
            </a:fld>
            <a:endParaRPr kumimoji="0" lang="zh-TW" altLang="en-US" sz="1200">
              <a:solidFill>
                <a:schemeClr val="tx2">
                  <a:shade val="90000"/>
                </a:schemeClr>
              </a:solidFill>
            </a:endParaRPr>
          </a:p>
        </p:txBody>
      </p:sp>
      <p:sp>
        <p:nvSpPr>
          <p:cNvPr id="51205"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步驟四</a:t>
            </a:r>
            <a:endParaRPr lang="en-US" altLang="zh-TW" sz="2800" dirty="0" smtClean="0">
              <a:solidFill>
                <a:srgbClr val="376092"/>
              </a:solidFill>
              <a:latin typeface="微軟正黑體" charset="-120"/>
              <a:ea typeface="微軟正黑體" charset="-120"/>
            </a:endParaRPr>
          </a:p>
        </p:txBody>
      </p:sp>
      <p:sp>
        <p:nvSpPr>
          <p:cNvPr id="3" name="橢圓 3"/>
          <p:cNvSpPr>
            <a:spLocks noChangeArrowheads="1"/>
          </p:cNvSpPr>
          <p:nvPr/>
        </p:nvSpPr>
        <p:spPr bwMode="auto">
          <a:xfrm>
            <a:off x="251520" y="6068218"/>
            <a:ext cx="1366837" cy="57626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4"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
        <p:nvSpPr>
          <p:cNvPr id="16" name="橢圓 3"/>
          <p:cNvSpPr>
            <a:spLocks noChangeArrowheads="1"/>
          </p:cNvSpPr>
          <p:nvPr/>
        </p:nvSpPr>
        <p:spPr bwMode="auto">
          <a:xfrm>
            <a:off x="2338655" y="4062399"/>
            <a:ext cx="1728520" cy="5762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51202" name="Picture 6" descr="承月報-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0409" y="2394352"/>
            <a:ext cx="5549894" cy="264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矩形 10"/>
          <p:cNvSpPr>
            <a:spLocks noChangeArrowheads="1"/>
          </p:cNvSpPr>
          <p:nvPr/>
        </p:nvSpPr>
        <p:spPr bwMode="auto">
          <a:xfrm>
            <a:off x="6215062" y="3068960"/>
            <a:ext cx="2036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zh-TW" altLang="en-US" sz="2400" dirty="0">
                <a:solidFill>
                  <a:srgbClr val="FF0000"/>
                </a:solidFill>
                <a:latin typeface="微軟正黑體" charset="-120"/>
                <a:ea typeface="微軟正黑體" charset="-120"/>
              </a:rPr>
              <a:t>國際土石</a:t>
            </a:r>
            <a:endParaRPr lang="en-US" altLang="zh-TW" sz="2400" dirty="0">
              <a:solidFill>
                <a:srgbClr val="FF0000"/>
              </a:solidFill>
            </a:endParaRPr>
          </a:p>
        </p:txBody>
      </p:sp>
      <p:sp>
        <p:nvSpPr>
          <p:cNvPr id="51209" name="矩形 10"/>
          <p:cNvSpPr>
            <a:spLocks noChangeArrowheads="1"/>
          </p:cNvSpPr>
          <p:nvPr/>
        </p:nvSpPr>
        <p:spPr bwMode="auto">
          <a:xfrm>
            <a:off x="6215062" y="3429000"/>
            <a:ext cx="2597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400" dirty="0">
                <a:solidFill>
                  <a:srgbClr val="FF0000"/>
                </a:solidFill>
              </a:rPr>
              <a:t>DFD28817</a:t>
            </a:r>
            <a:r>
              <a:rPr lang="en-US" altLang="zh-TW" sz="2400" dirty="0">
                <a:solidFill>
                  <a:srgbClr val="9F0501"/>
                </a:solidFill>
              </a:rPr>
              <a:t> </a:t>
            </a:r>
          </a:p>
        </p:txBody>
      </p:sp>
      <p:sp>
        <p:nvSpPr>
          <p:cNvPr id="18" name="橢圓 3"/>
          <p:cNvSpPr>
            <a:spLocks noChangeArrowheads="1"/>
          </p:cNvSpPr>
          <p:nvPr/>
        </p:nvSpPr>
        <p:spPr bwMode="auto">
          <a:xfrm>
            <a:off x="3347864" y="3717032"/>
            <a:ext cx="1698203" cy="79208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51210" name="Picture 10" descr="承月報-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0409" y="4581128"/>
            <a:ext cx="5464222" cy="148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3383756" y="5324673"/>
            <a:ext cx="1366838" cy="57626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9" name="矩形 10"/>
          <p:cNvSpPr>
            <a:spLocks noChangeArrowheads="1"/>
          </p:cNvSpPr>
          <p:nvPr/>
        </p:nvSpPr>
        <p:spPr bwMode="auto">
          <a:xfrm>
            <a:off x="2438814" y="3888865"/>
            <a:ext cx="2597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2000" dirty="0">
                <a:solidFill>
                  <a:srgbClr val="FF0000"/>
                </a:solidFill>
              </a:rPr>
              <a:t>DFD28817</a:t>
            </a:r>
            <a:r>
              <a:rPr lang="en-US" altLang="zh-TW" sz="2000" dirty="0">
                <a:solidFill>
                  <a:srgbClr val="9F0501"/>
                </a:solidFill>
              </a:rPr>
              <a:t> </a:t>
            </a:r>
          </a:p>
        </p:txBody>
      </p:sp>
      <p:sp>
        <p:nvSpPr>
          <p:cNvPr id="21" name="矩形 10"/>
          <p:cNvSpPr>
            <a:spLocks noChangeArrowheads="1"/>
          </p:cNvSpPr>
          <p:nvPr/>
        </p:nvSpPr>
        <p:spPr bwMode="auto">
          <a:xfrm>
            <a:off x="2555776" y="5229200"/>
            <a:ext cx="203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dirty="0" smtClean="0">
                <a:solidFill>
                  <a:srgbClr val="FF0000"/>
                </a:solidFill>
              </a:rPr>
              <a:t>100</a:t>
            </a:r>
            <a:endParaRPr lang="en-US" altLang="zh-TW"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2"/>
                                        </p:tgtEl>
                                        <p:attrNameLst>
                                          <p:attrName>style.visibility</p:attrName>
                                        </p:attrNameLst>
                                      </p:cBhvr>
                                      <p:to>
                                        <p:strVal val="visible"/>
                                      </p:to>
                                    </p:set>
                                    <p:animEffect transition="in" filter="fade">
                                      <p:cBhvr>
                                        <p:cTn id="17" dur="500"/>
                                        <p:tgtEl>
                                          <p:spTgt spid="51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8"/>
                                        </p:tgtEl>
                                        <p:attrNameLst>
                                          <p:attrName>style.visibility</p:attrName>
                                        </p:attrNameLst>
                                      </p:cBhvr>
                                      <p:to>
                                        <p:strVal val="visible"/>
                                      </p:to>
                                    </p:set>
                                    <p:animEffect transition="in" filter="fade">
                                      <p:cBhvr>
                                        <p:cTn id="22" dur="500"/>
                                        <p:tgtEl>
                                          <p:spTgt spid="512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9"/>
                                        </p:tgtEl>
                                        <p:attrNameLst>
                                          <p:attrName>style.visibility</p:attrName>
                                        </p:attrNameLst>
                                      </p:cBhvr>
                                      <p:to>
                                        <p:strVal val="visible"/>
                                      </p:to>
                                    </p:set>
                                    <p:animEffect transition="in" filter="fade">
                                      <p:cBhvr>
                                        <p:cTn id="27" dur="500"/>
                                        <p:tgtEl>
                                          <p:spTgt spid="5120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10"/>
                                        </p:tgtEl>
                                        <p:attrNameLst>
                                          <p:attrName>style.visibility</p:attrName>
                                        </p:attrNameLst>
                                      </p:cBhvr>
                                      <p:to>
                                        <p:strVal val="visible"/>
                                      </p:to>
                                    </p:set>
                                    <p:animEffect transition="in" filter="fade">
                                      <p:cBhvr>
                                        <p:cTn id="37" dur="500"/>
                                        <p:tgtEl>
                                          <p:spTgt spid="512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 presetClass="exit" presetSubtype="0" fill="hold" nodeType="withEffect">
                                  <p:stCondLst>
                                    <p:cond delay="0"/>
                                  </p:stCondLst>
                                  <p:childTnLst>
                                    <p:set>
                                      <p:cBhvr>
                                        <p:cTn id="49" dur="1" fill="hold">
                                          <p:stCondLst>
                                            <p:cond delay="0"/>
                                          </p:stCondLst>
                                        </p:cTn>
                                        <p:tgtEl>
                                          <p:spTgt spid="51202"/>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120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120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121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6"/>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down)">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16" grpId="0" animBg="1"/>
      <p:bldP spid="16" grpId="1" animBg="1"/>
      <p:bldP spid="51208" grpId="0"/>
      <p:bldP spid="51208" grpId="1"/>
      <p:bldP spid="51209" grpId="0"/>
      <p:bldP spid="51209" grpId="1"/>
      <p:bldP spid="18" grpId="0" animBg="1"/>
      <p:bldP spid="18" grpId="1" animBg="1"/>
      <p:bldP spid="4" grpId="0" animBg="1"/>
      <p:bldP spid="4" grpId="1" animBg="1"/>
      <p:bldP spid="19" grpId="0"/>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承月報-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141663"/>
            <a:ext cx="84963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A982F463-B1A5-475F-9E39-0AD49AA7D0DF}" type="slidenum">
              <a:rPr kumimoji="0" lang="zh-TW" altLang="en-US" sz="1200">
                <a:solidFill>
                  <a:schemeClr val="tx2">
                    <a:shade val="90000"/>
                  </a:schemeClr>
                </a:solidFill>
              </a:rPr>
              <a:pPr algn="r">
                <a:defRPr/>
              </a:pPr>
              <a:t>53</a:t>
            </a:fld>
            <a:endParaRPr kumimoji="0" lang="zh-TW" altLang="en-US" sz="1200">
              <a:solidFill>
                <a:schemeClr val="tx2">
                  <a:shade val="90000"/>
                </a:schemeClr>
              </a:solidFill>
            </a:endParaRPr>
          </a:p>
        </p:txBody>
      </p:sp>
      <p:sp>
        <p:nvSpPr>
          <p:cNvPr id="52228"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步驟五</a:t>
            </a:r>
            <a:endParaRPr lang="en-US" altLang="zh-TW" sz="2800" dirty="0" smtClean="0">
              <a:solidFill>
                <a:srgbClr val="376092"/>
              </a:solidFill>
              <a:latin typeface="微軟正黑體" charset="-120"/>
              <a:ea typeface="微軟正黑體" charset="-120"/>
            </a:endParaRPr>
          </a:p>
        </p:txBody>
      </p:sp>
      <p:pic>
        <p:nvPicPr>
          <p:cNvPr id="52231" name="Picture 6" descr="承月報-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341438"/>
            <a:ext cx="21590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a:spLocks noChangeArrowheads="1"/>
          </p:cNvSpPr>
          <p:nvPr/>
        </p:nvSpPr>
        <p:spPr bwMode="auto">
          <a:xfrm>
            <a:off x="179388" y="3498850"/>
            <a:ext cx="8208962" cy="57785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
        <p:nvSpPr>
          <p:cNvPr id="13" name="圓角矩形圖說文字 12"/>
          <p:cNvSpPr/>
          <p:nvPr/>
        </p:nvSpPr>
        <p:spPr>
          <a:xfrm>
            <a:off x="4800655" y="1628800"/>
            <a:ext cx="4343345" cy="1364413"/>
          </a:xfrm>
          <a:prstGeom prst="wedgeRoundRectCallout">
            <a:avLst>
              <a:gd name="adj1" fmla="val 1774"/>
              <a:gd name="adj2" fmla="val 83383"/>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工程月報表申報成功</a:t>
            </a:r>
            <a:endParaRPr lang="zh-TW" altLang="en-US" sz="3200" dirty="0">
              <a:solidFill>
                <a:srgbClr val="FF0000"/>
              </a:solidFill>
              <a:latin typeface="+mj-ea"/>
              <a:ea typeface="+mj-ea"/>
            </a:endParaRPr>
          </a:p>
        </p:txBody>
      </p:sp>
      <p:sp>
        <p:nvSpPr>
          <p:cNvPr id="14" name="橢圓 13"/>
          <p:cNvSpPr>
            <a:spLocks noChangeArrowheads="1"/>
          </p:cNvSpPr>
          <p:nvPr/>
        </p:nvSpPr>
        <p:spPr bwMode="auto">
          <a:xfrm>
            <a:off x="2736629" y="2420888"/>
            <a:ext cx="1691355" cy="75415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fade">
                                      <p:cBhvr>
                                        <p:cTn id="12" dur="500"/>
                                        <p:tgtEl>
                                          <p:spTgt spid="522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72CD32AD-2491-44FA-B2C5-C867FB8F86BA}" type="slidenum">
              <a:rPr kumimoji="0" lang="zh-TW" altLang="en-US" sz="1200">
                <a:solidFill>
                  <a:schemeClr val="tx2">
                    <a:shade val="90000"/>
                  </a:schemeClr>
                </a:solidFill>
              </a:rPr>
              <a:pPr algn="r">
                <a:defRPr/>
              </a:pPr>
              <a:t>54</a:t>
            </a:fld>
            <a:endParaRPr kumimoji="0" lang="zh-TW" altLang="en-US" sz="1200">
              <a:solidFill>
                <a:schemeClr val="tx2">
                  <a:shade val="90000"/>
                </a:schemeClr>
              </a:solidFill>
            </a:endParaRPr>
          </a:p>
        </p:txBody>
      </p:sp>
      <p:sp>
        <p:nvSpPr>
          <p:cNvPr id="53251"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步驟六</a:t>
            </a:r>
            <a:endParaRPr lang="en-US" altLang="zh-TW" sz="2800" dirty="0" smtClean="0">
              <a:solidFill>
                <a:srgbClr val="376092"/>
              </a:solidFill>
              <a:latin typeface="微軟正黑體" charset="-120"/>
              <a:ea typeface="微軟正黑體" charset="-120"/>
            </a:endParaRPr>
          </a:p>
        </p:txBody>
      </p:sp>
      <p:pic>
        <p:nvPicPr>
          <p:cNvPr id="53254" name="Picture 2" descr="E:\No3\資料\101年土方申報講習會\SOP-二階段申報及查核\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73238"/>
            <a:ext cx="56165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1692275" y="3789363"/>
            <a:ext cx="4464050" cy="6477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承月報-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628775"/>
            <a:ext cx="446563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12AF0E-D01E-4621-AB03-BCE5F409AD53}" type="slidenum">
              <a:rPr kumimoji="0" lang="zh-TW" altLang="en-US" sz="1200">
                <a:solidFill>
                  <a:schemeClr val="tx2">
                    <a:shade val="90000"/>
                  </a:schemeClr>
                </a:solidFill>
              </a:rPr>
              <a:pPr algn="r">
                <a:defRPr/>
              </a:pPr>
              <a:t>55</a:t>
            </a:fld>
            <a:endParaRPr kumimoji="0" lang="zh-TW" altLang="en-US" sz="1200">
              <a:solidFill>
                <a:schemeClr val="tx2">
                  <a:shade val="90000"/>
                </a:schemeClr>
              </a:solidFill>
            </a:endParaRPr>
          </a:p>
        </p:txBody>
      </p:sp>
      <p:sp>
        <p:nvSpPr>
          <p:cNvPr id="54275"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步驟七</a:t>
            </a:r>
            <a:endParaRPr lang="en-US" altLang="zh-TW" sz="2800" dirty="0" smtClean="0">
              <a:solidFill>
                <a:srgbClr val="376092"/>
              </a:solidFill>
              <a:latin typeface="微軟正黑體" charset="-120"/>
              <a:ea typeface="微軟正黑體" charset="-120"/>
            </a:endParaRPr>
          </a:p>
        </p:txBody>
      </p:sp>
      <p:pic>
        <p:nvPicPr>
          <p:cNvPr id="54279" name="Picture 7" descr="承月報-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508500"/>
            <a:ext cx="88201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矩形 10"/>
          <p:cNvSpPr>
            <a:spLocks noChangeArrowheads="1"/>
          </p:cNvSpPr>
          <p:nvPr/>
        </p:nvSpPr>
        <p:spPr bwMode="auto">
          <a:xfrm>
            <a:off x="3851275" y="2492375"/>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TW" altLang="en-US" sz="1600" dirty="0">
                <a:solidFill>
                  <a:srgbClr val="FF0000"/>
                </a:solidFill>
                <a:latin typeface="微軟正黑體" charset="-120"/>
                <a:ea typeface="微軟正黑體" charset="-120"/>
              </a:rPr>
              <a:t>中央大學教學</a:t>
            </a:r>
            <a:endParaRPr lang="en-US" altLang="zh-TW" sz="1600" dirty="0">
              <a:solidFill>
                <a:srgbClr val="FF0000"/>
              </a:solidFill>
            </a:endParaRPr>
          </a:p>
        </p:txBody>
      </p:sp>
      <p:sp>
        <p:nvSpPr>
          <p:cNvPr id="54281" name="矩形 10"/>
          <p:cNvSpPr>
            <a:spLocks noChangeArrowheads="1"/>
          </p:cNvSpPr>
          <p:nvPr/>
        </p:nvSpPr>
        <p:spPr bwMode="auto">
          <a:xfrm>
            <a:off x="3492500" y="2997200"/>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sz="1600" dirty="0">
                <a:solidFill>
                  <a:srgbClr val="FF0000"/>
                </a:solidFill>
                <a:latin typeface="微軟正黑體" charset="-120"/>
                <a:ea typeface="微軟正黑體" charset="-120"/>
              </a:rPr>
              <a:t>EMF15101</a:t>
            </a:r>
            <a:endParaRPr lang="en-US" altLang="zh-TW" sz="1600" dirty="0">
              <a:solidFill>
                <a:srgbClr val="FF0000"/>
              </a:solidFill>
            </a:endParaRPr>
          </a:p>
        </p:txBody>
      </p:sp>
      <p:sp>
        <p:nvSpPr>
          <p:cNvPr id="13" name="橢圓 12"/>
          <p:cNvSpPr>
            <a:spLocks noChangeArrowheads="1"/>
          </p:cNvSpPr>
          <p:nvPr/>
        </p:nvSpPr>
        <p:spPr bwMode="auto">
          <a:xfrm>
            <a:off x="1547664" y="3905250"/>
            <a:ext cx="1367557" cy="53181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4" name="橢圓 13"/>
          <p:cNvSpPr>
            <a:spLocks noChangeArrowheads="1"/>
          </p:cNvSpPr>
          <p:nvPr/>
        </p:nvSpPr>
        <p:spPr bwMode="auto">
          <a:xfrm>
            <a:off x="539552" y="5478395"/>
            <a:ext cx="1229392" cy="48193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6" name="橢圓 15"/>
          <p:cNvSpPr>
            <a:spLocks noChangeArrowheads="1"/>
          </p:cNvSpPr>
          <p:nvPr/>
        </p:nvSpPr>
        <p:spPr bwMode="auto">
          <a:xfrm>
            <a:off x="1547664" y="3344742"/>
            <a:ext cx="1367557" cy="53181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175" y="3122583"/>
            <a:ext cx="3267075" cy="2152650"/>
          </a:xfrm>
          <a:prstGeom prst="rect">
            <a:avLst/>
          </a:prstGeom>
        </p:spPr>
      </p:pic>
      <p:sp>
        <p:nvSpPr>
          <p:cNvPr id="15" name="橢圓 14"/>
          <p:cNvSpPr>
            <a:spLocks noChangeArrowheads="1"/>
          </p:cNvSpPr>
          <p:nvPr/>
        </p:nvSpPr>
        <p:spPr bwMode="auto">
          <a:xfrm>
            <a:off x="2445864" y="4429852"/>
            <a:ext cx="1691355" cy="75415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7" name="Picture 4" descr="C:\Users\USER\AppData\Local\Microsoft\Windows\Temporary Internet Files\Content.IE5\MZPVDJSY\MC9003402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
        <p:nvSpPr>
          <p:cNvPr id="19" name="文字方塊 18"/>
          <p:cNvSpPr txBox="1"/>
          <p:nvPr/>
        </p:nvSpPr>
        <p:spPr>
          <a:xfrm>
            <a:off x="5952410" y="2153820"/>
            <a:ext cx="3020041" cy="769441"/>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smtClean="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smtClean="0">
                <a:latin typeface="微軟正黑體" pitchFamily="34" charset="-120"/>
                <a:ea typeface="微軟正黑體" pitchFamily="34" charset="-120"/>
              </a:rPr>
              <a:t>工程月報表資料</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smtClean="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工程月報表</a:t>
            </a:r>
            <a:r>
              <a:rPr kumimoji="0" lang="zh-TW" altLang="en-US" sz="2200" b="1" dirty="0" smtClean="0">
                <a:latin typeface="微軟正黑體" pitchFamily="34" charset="-120"/>
                <a:ea typeface="微軟正黑體" pitchFamily="34" charset="-120"/>
              </a:rPr>
              <a:t>資料</a:t>
            </a:r>
            <a:endParaRPr kumimoji="0" lang="en-US" altLang="zh-TW" sz="2200" b="1" dirty="0">
              <a:latin typeface="微軟正黑體" pitchFamily="34" charset="-120"/>
              <a:ea typeface="微軟正黑體" pitchFamily="34" charset="-120"/>
            </a:endParaRPr>
          </a:p>
        </p:txBody>
      </p:sp>
      <p:sp>
        <p:nvSpPr>
          <p:cNvPr id="20" name="圓角矩形 19"/>
          <p:cNvSpPr>
            <a:spLocks noChangeArrowheads="1"/>
          </p:cNvSpPr>
          <p:nvPr/>
        </p:nvSpPr>
        <p:spPr bwMode="auto">
          <a:xfrm>
            <a:off x="5878192" y="2153820"/>
            <a:ext cx="3168476" cy="43552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80"/>
                                        </p:tgtEl>
                                        <p:attrNameLst>
                                          <p:attrName>style.visibility</p:attrName>
                                        </p:attrNameLst>
                                      </p:cBhvr>
                                      <p:to>
                                        <p:strVal val="visible"/>
                                      </p:to>
                                    </p:set>
                                    <p:animEffect transition="in" filter="fade">
                                      <p:cBhvr>
                                        <p:cTn id="12" dur="500"/>
                                        <p:tgtEl>
                                          <p:spTgt spid="542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81"/>
                                        </p:tgtEl>
                                        <p:attrNameLst>
                                          <p:attrName>style.visibility</p:attrName>
                                        </p:attrNameLst>
                                      </p:cBhvr>
                                      <p:to>
                                        <p:strVal val="visible"/>
                                      </p:to>
                                    </p:set>
                                    <p:animEffect transition="in" filter="fade">
                                      <p:cBhvr>
                                        <p:cTn id="17" dur="500"/>
                                        <p:tgtEl>
                                          <p:spTgt spid="542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4279"/>
                                        </p:tgtEl>
                                        <p:attrNameLst>
                                          <p:attrName>style.visibility</p:attrName>
                                        </p:attrNameLst>
                                      </p:cBhvr>
                                      <p:to>
                                        <p:strVal val="visible"/>
                                      </p:to>
                                    </p:set>
                                    <p:animEffect transition="in" filter="fade">
                                      <p:cBhvr>
                                        <p:cTn id="34" dur="500"/>
                                        <p:tgtEl>
                                          <p:spTgt spid="54279"/>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13" grpId="0" animBg="1"/>
      <p:bldP spid="13" grpId="1" animBg="1"/>
      <p:bldP spid="14" grpId="0" animBg="1"/>
      <p:bldP spid="16" grpId="0" animBg="1"/>
      <p:bldP spid="16" grpId="1" animBg="1"/>
      <p:bldP spid="15"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承月報-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628775"/>
            <a:ext cx="446563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12AF0E-D01E-4621-AB03-BCE5F409AD53}" type="slidenum">
              <a:rPr kumimoji="0" lang="zh-TW" altLang="en-US" sz="1200">
                <a:solidFill>
                  <a:schemeClr val="tx2">
                    <a:shade val="90000"/>
                  </a:schemeClr>
                </a:solidFill>
              </a:rPr>
              <a:pPr algn="r">
                <a:defRPr/>
              </a:pPr>
              <a:t>56</a:t>
            </a:fld>
            <a:endParaRPr kumimoji="0" lang="zh-TW" altLang="en-US" sz="1200">
              <a:solidFill>
                <a:schemeClr val="tx2">
                  <a:shade val="90000"/>
                </a:schemeClr>
              </a:solidFill>
            </a:endParaRPr>
          </a:p>
        </p:txBody>
      </p:sp>
      <p:sp>
        <p:nvSpPr>
          <p:cNvPr id="54275"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步驟八</a:t>
            </a:r>
            <a:endParaRPr lang="en-US" altLang="zh-TW" sz="2800" dirty="0" smtClean="0">
              <a:solidFill>
                <a:srgbClr val="376092"/>
              </a:solidFill>
              <a:latin typeface="微軟正黑體" charset="-120"/>
              <a:ea typeface="微軟正黑體" charset="-120"/>
            </a:endParaRPr>
          </a:p>
        </p:txBody>
      </p:sp>
      <p:pic>
        <p:nvPicPr>
          <p:cNvPr id="54279" name="Picture 7" descr="承月報-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508500"/>
            <a:ext cx="88201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矩形 10"/>
          <p:cNvSpPr>
            <a:spLocks noChangeArrowheads="1"/>
          </p:cNvSpPr>
          <p:nvPr/>
        </p:nvSpPr>
        <p:spPr bwMode="auto">
          <a:xfrm>
            <a:off x="3851275" y="2492375"/>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TW" altLang="en-US" sz="1600" dirty="0">
                <a:solidFill>
                  <a:srgbClr val="FF0000"/>
                </a:solidFill>
                <a:latin typeface="微軟正黑體" charset="-120"/>
                <a:ea typeface="微軟正黑體" charset="-120"/>
              </a:rPr>
              <a:t>中央大學教學</a:t>
            </a:r>
            <a:endParaRPr lang="en-US" altLang="zh-TW" sz="1600" dirty="0">
              <a:solidFill>
                <a:srgbClr val="FF0000"/>
              </a:solidFill>
            </a:endParaRPr>
          </a:p>
        </p:txBody>
      </p:sp>
      <p:sp>
        <p:nvSpPr>
          <p:cNvPr id="54281" name="矩形 10"/>
          <p:cNvSpPr>
            <a:spLocks noChangeArrowheads="1"/>
          </p:cNvSpPr>
          <p:nvPr/>
        </p:nvSpPr>
        <p:spPr bwMode="auto">
          <a:xfrm>
            <a:off x="3492500" y="2997200"/>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sz="1600" dirty="0">
                <a:solidFill>
                  <a:srgbClr val="FF0000"/>
                </a:solidFill>
                <a:latin typeface="微軟正黑體" charset="-120"/>
                <a:ea typeface="微軟正黑體" charset="-120"/>
              </a:rPr>
              <a:t>EMF15101</a:t>
            </a:r>
            <a:endParaRPr lang="en-US" altLang="zh-TW" sz="1600" dirty="0">
              <a:solidFill>
                <a:srgbClr val="FF0000"/>
              </a:solidFill>
            </a:endParaRPr>
          </a:p>
        </p:txBody>
      </p:sp>
      <p:sp>
        <p:nvSpPr>
          <p:cNvPr id="14" name="橢圓 13"/>
          <p:cNvSpPr>
            <a:spLocks noChangeArrowheads="1"/>
          </p:cNvSpPr>
          <p:nvPr/>
        </p:nvSpPr>
        <p:spPr bwMode="auto">
          <a:xfrm>
            <a:off x="-17539" y="5494149"/>
            <a:ext cx="1061147" cy="48193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
        <p:nvSpPr>
          <p:cNvPr id="13" name="文字方塊 12"/>
          <p:cNvSpPr txBox="1"/>
          <p:nvPr/>
        </p:nvSpPr>
        <p:spPr>
          <a:xfrm>
            <a:off x="5952410" y="2153820"/>
            <a:ext cx="3020041" cy="769441"/>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smtClean="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smtClean="0">
                <a:latin typeface="微軟正黑體" pitchFamily="34" charset="-120"/>
                <a:ea typeface="微軟正黑體" pitchFamily="34" charset="-120"/>
              </a:rPr>
              <a:t>工程月報表資料</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smtClean="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工程月報表</a:t>
            </a:r>
            <a:r>
              <a:rPr kumimoji="0" lang="zh-TW" altLang="en-US" sz="2200" b="1" dirty="0" smtClean="0">
                <a:latin typeface="微軟正黑體" pitchFamily="34" charset="-120"/>
                <a:ea typeface="微軟正黑體" pitchFamily="34" charset="-120"/>
              </a:rPr>
              <a:t>資料</a:t>
            </a:r>
            <a:endParaRPr kumimoji="0" lang="en-US" altLang="zh-TW" sz="2200" b="1" dirty="0">
              <a:latin typeface="微軟正黑體" pitchFamily="34" charset="-120"/>
              <a:ea typeface="微軟正黑體" pitchFamily="34" charset="-120"/>
            </a:endParaRPr>
          </a:p>
        </p:txBody>
      </p:sp>
      <p:sp>
        <p:nvSpPr>
          <p:cNvPr id="15" name="圓角矩形 14"/>
          <p:cNvSpPr>
            <a:spLocks noChangeArrowheads="1"/>
          </p:cNvSpPr>
          <p:nvPr/>
        </p:nvSpPr>
        <p:spPr bwMode="auto">
          <a:xfrm>
            <a:off x="5878192" y="2489424"/>
            <a:ext cx="3168476" cy="43552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Tree>
    <p:extLst>
      <p:ext uri="{BB962C8B-B14F-4D97-AF65-F5344CB8AC3E}">
        <p14:creationId xmlns:p14="http://schemas.microsoft.com/office/powerpoint/2010/main" val="14269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7466B66D-5CDD-439C-9CFA-1B9D19FDE9A1}" type="slidenum">
              <a:rPr kumimoji="0" lang="zh-TW" altLang="en-US" sz="1200">
                <a:solidFill>
                  <a:schemeClr val="tx2">
                    <a:shade val="90000"/>
                  </a:schemeClr>
                </a:solidFill>
              </a:rPr>
              <a:pPr algn="r">
                <a:defRPr/>
              </a:pPr>
              <a:t>57</a:t>
            </a:fld>
            <a:endParaRPr kumimoji="0" lang="zh-TW" altLang="en-US" sz="1200">
              <a:solidFill>
                <a:schemeClr val="tx2">
                  <a:shade val="90000"/>
                </a:schemeClr>
              </a:solidFill>
            </a:endParaRPr>
          </a:p>
        </p:txBody>
      </p:sp>
      <p:sp>
        <p:nvSpPr>
          <p:cNvPr id="5529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步驟九</a:t>
            </a:r>
            <a:endParaRPr lang="en-US" altLang="zh-TW" sz="2800" dirty="0" smtClean="0">
              <a:solidFill>
                <a:srgbClr val="376092"/>
              </a:solidFill>
              <a:latin typeface="微軟正黑體" charset="-120"/>
              <a:ea typeface="微軟正黑體" charset="-120"/>
            </a:endParaRPr>
          </a:p>
        </p:txBody>
      </p:sp>
      <p:pic>
        <p:nvPicPr>
          <p:cNvPr id="55302" name="Picture 6" descr="承月報-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29" y="1773238"/>
            <a:ext cx="8460021" cy="476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橢圓 6"/>
          <p:cNvSpPr>
            <a:spLocks noChangeArrowheads="1"/>
          </p:cNvSpPr>
          <p:nvPr/>
        </p:nvSpPr>
        <p:spPr bwMode="auto">
          <a:xfrm>
            <a:off x="107504" y="6010104"/>
            <a:ext cx="1224136" cy="61630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58</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4715470" y="1700213"/>
            <a:ext cx="3960986"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4715470" y="4941168"/>
            <a:ext cx="3960986"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9" name="Rectangle 6"/>
          <p:cNvSpPr txBox="1">
            <a:spLocks noChangeArrowheads="1"/>
          </p:cNvSpPr>
          <p:nvPr/>
        </p:nvSpPr>
        <p:spPr bwMode="auto">
          <a:xfrm>
            <a:off x="0" y="22292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charset="-120"/>
              </a:defRPr>
            </a:lvl2pPr>
            <a:lvl3pPr algn="l" rtl="0" eaLnBrk="0" fontAlgn="base" hangingPunct="0">
              <a:spcBef>
                <a:spcPct val="0"/>
              </a:spcBef>
              <a:spcAft>
                <a:spcPct val="0"/>
              </a:spcAft>
              <a:defRPr sz="5000">
                <a:solidFill>
                  <a:schemeClr val="tx2"/>
                </a:solidFill>
                <a:latin typeface="Calibri" pitchFamily="34" charset="0"/>
                <a:ea typeface="微軟正黑體" charset="-120"/>
              </a:defRPr>
            </a:lvl3pPr>
            <a:lvl4pPr algn="l" rtl="0" eaLnBrk="0" fontAlgn="base" hangingPunct="0">
              <a:spcBef>
                <a:spcPct val="0"/>
              </a:spcBef>
              <a:spcAft>
                <a:spcPct val="0"/>
              </a:spcAft>
              <a:defRPr sz="5000">
                <a:solidFill>
                  <a:schemeClr val="tx2"/>
                </a:solidFill>
                <a:latin typeface="Calibri" pitchFamily="34" charset="0"/>
                <a:ea typeface="微軟正黑體" charset="-120"/>
              </a:defRPr>
            </a:lvl4pPr>
            <a:lvl5pPr algn="l" rtl="0" eaLnBrk="0" fontAlgn="base" hangingPunct="0">
              <a:spcBef>
                <a:spcPct val="0"/>
              </a:spcBef>
              <a:spcAft>
                <a:spcPct val="0"/>
              </a:spcAft>
              <a:defRPr sz="5000">
                <a:solidFill>
                  <a:schemeClr val="tx2"/>
                </a:solidFill>
                <a:latin typeface="Calibri" pitchFamily="34" charset="0"/>
                <a:ea typeface="微軟正黑體" charset="-120"/>
              </a:defRPr>
            </a:lvl5pPr>
            <a:lvl6pPr marL="457200" algn="l" rtl="0" fontAlgn="base">
              <a:spcBef>
                <a:spcPct val="0"/>
              </a:spcBef>
              <a:spcAft>
                <a:spcPct val="0"/>
              </a:spcAft>
              <a:defRPr sz="5000">
                <a:solidFill>
                  <a:schemeClr val="tx2"/>
                </a:solidFill>
                <a:latin typeface="Calibri" pitchFamily="34" charset="0"/>
                <a:ea typeface="微軟正黑體" charset="-120"/>
              </a:defRPr>
            </a:lvl6pPr>
            <a:lvl7pPr marL="914400" algn="l" rtl="0" fontAlgn="base">
              <a:spcBef>
                <a:spcPct val="0"/>
              </a:spcBef>
              <a:spcAft>
                <a:spcPct val="0"/>
              </a:spcAft>
              <a:defRPr sz="5000">
                <a:solidFill>
                  <a:schemeClr val="tx2"/>
                </a:solidFill>
                <a:latin typeface="Calibri" pitchFamily="34" charset="0"/>
                <a:ea typeface="微軟正黑體" charset="-120"/>
              </a:defRPr>
            </a:lvl7pPr>
            <a:lvl8pPr marL="1371600" algn="l" rtl="0" fontAlgn="base">
              <a:spcBef>
                <a:spcPct val="0"/>
              </a:spcBef>
              <a:spcAft>
                <a:spcPct val="0"/>
              </a:spcAft>
              <a:defRPr sz="5000">
                <a:solidFill>
                  <a:schemeClr val="tx2"/>
                </a:solidFill>
                <a:latin typeface="Calibri" pitchFamily="34" charset="0"/>
                <a:ea typeface="微軟正黑體" charset="-120"/>
              </a:defRPr>
            </a:lvl8pPr>
            <a:lvl9pPr marL="1828800" algn="l" rtl="0" fontAlgn="base">
              <a:spcBef>
                <a:spcPct val="0"/>
              </a:spcBef>
              <a:spcAft>
                <a:spcPct val="0"/>
              </a:spcAft>
              <a:defRPr sz="5000">
                <a:solidFill>
                  <a:schemeClr val="tx2"/>
                </a:solidFill>
                <a:latin typeface="Calibri" pitchFamily="34" charset="0"/>
                <a:ea typeface="微軟正黑體" charset="-120"/>
              </a:defRPr>
            </a:lvl9pPr>
          </a:lstStyle>
          <a:p>
            <a:pPr marL="0" lvl="1" algn="ctr"/>
            <a:r>
              <a:rPr kumimoji="0" lang="zh-TW" altLang="en-US" sz="3400" b="1" kern="0" dirty="0" smtClean="0">
                <a:latin typeface="微軟正黑體" charset="-120"/>
              </a:rPr>
              <a:t>公共工程主辦或主管機關</a:t>
            </a:r>
            <a:r>
              <a:rPr kumimoji="0" lang="en-US" altLang="zh-TW" sz="3400" b="1" kern="0" dirty="0" smtClean="0">
                <a:latin typeface="微軟正黑體" charset="-120"/>
              </a:rPr>
              <a:t>-</a:t>
            </a:r>
            <a:r>
              <a:rPr kumimoji="0" lang="zh-TW" altLang="en-US" sz="3400" b="1" kern="0" dirty="0" smtClean="0">
                <a:latin typeface="微軟正黑體" charset="-120"/>
              </a:rPr>
              <a:t>工程月報表查核</a:t>
            </a:r>
            <a:endParaRPr kumimoji="0" lang="en-US" altLang="zh-TW" sz="3400" b="1" kern="0" dirty="0">
              <a:latin typeface="微軟正黑體" charset="-120"/>
            </a:endParaRPr>
          </a:p>
        </p:txBody>
      </p:sp>
    </p:spTree>
    <p:extLst>
      <p:ext uri="{BB962C8B-B14F-4D97-AF65-F5344CB8AC3E}">
        <p14:creationId xmlns:p14="http://schemas.microsoft.com/office/powerpoint/2010/main" val="8967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C6BD054-9AAF-4645-BC68-E4879C3E06FD}" type="slidenum">
              <a:rPr kumimoji="0" lang="zh-TW" altLang="en-US" sz="1200">
                <a:solidFill>
                  <a:schemeClr val="tx2">
                    <a:shade val="90000"/>
                  </a:schemeClr>
                </a:solidFill>
              </a:rPr>
              <a:pPr algn="r">
                <a:defRPr/>
              </a:pPr>
              <a:t>59</a:t>
            </a:fld>
            <a:endParaRPr kumimoji="0" lang="zh-TW" altLang="en-US" sz="1200">
              <a:solidFill>
                <a:schemeClr val="tx2">
                  <a:shade val="90000"/>
                </a:schemeClr>
              </a:solidFill>
            </a:endParaRPr>
          </a:p>
        </p:txBody>
      </p:sp>
      <p:sp>
        <p:nvSpPr>
          <p:cNvPr id="5939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步驟三</a:t>
            </a:r>
            <a:endParaRPr lang="en-US" altLang="zh-TW" sz="2800" smtClean="0">
              <a:solidFill>
                <a:srgbClr val="376092"/>
              </a:solidFill>
              <a:latin typeface="微軟正黑體" charset="-120"/>
              <a:ea typeface="微軟正黑體" charset="-120"/>
            </a:endParaRPr>
          </a:p>
        </p:txBody>
      </p:sp>
      <p:pic>
        <p:nvPicPr>
          <p:cNvPr id="59398" name="Picture 2" descr="E:\No3\資料\101年土方申報講習會\SOP-二階段申報及查核\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412875"/>
            <a:ext cx="54737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2916238" y="2636838"/>
            <a:ext cx="4248150" cy="5762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989856"/>
            <a:ext cx="8229600" cy="1143000"/>
          </a:xfrm>
        </p:spPr>
        <p:txBody>
          <a:bodyPr/>
          <a:lstStyle/>
          <a:p>
            <a:r>
              <a:rPr lang="zh-TW" altLang="en-US" sz="2800" b="1" dirty="0"/>
              <a:t>營建剩餘土石方處理方案</a:t>
            </a:r>
            <a:r>
              <a:rPr lang="en-US" altLang="zh-TW" sz="2800" b="1" dirty="0" smtClean="0"/>
              <a:t/>
            </a:r>
            <a:br>
              <a:rPr lang="en-US" altLang="zh-TW" sz="2800" b="1" dirty="0" smtClean="0"/>
            </a:br>
            <a:r>
              <a:rPr lang="en-US" altLang="zh-TW" sz="2800" b="1" dirty="0" smtClean="0"/>
              <a:t>	</a:t>
            </a:r>
            <a:r>
              <a:rPr lang="zh-TW" altLang="en-US" sz="2800" b="1" dirty="0" smtClean="0"/>
              <a:t>參</a:t>
            </a:r>
            <a:r>
              <a:rPr lang="zh-TW" altLang="en-US" sz="2800" b="1" dirty="0"/>
              <a:t>、剩餘土石方處理</a:t>
            </a:r>
            <a:r>
              <a:rPr lang="zh-TW" altLang="en-US" sz="2800" b="1" dirty="0" smtClean="0"/>
              <a:t>方針</a:t>
            </a:r>
            <a:r>
              <a:rPr lang="en-US" altLang="zh-TW" sz="2800" b="1" dirty="0" smtClean="0"/>
              <a:t/>
            </a:r>
            <a:br>
              <a:rPr lang="en-US" altLang="zh-TW" sz="2800" b="1" dirty="0" smtClean="0"/>
            </a:br>
            <a:r>
              <a:rPr lang="en-US" altLang="zh-TW" sz="2800" b="1" dirty="0" smtClean="0"/>
              <a:t>		</a:t>
            </a:r>
            <a:r>
              <a:rPr lang="zh-TW" altLang="en-US" sz="2800" dirty="0" smtClean="0"/>
              <a:t>一</a:t>
            </a:r>
            <a:r>
              <a:rPr lang="zh-TW" altLang="en-US" sz="2800" dirty="0"/>
              <a:t>、建築工程及民間工程剩餘土石方處理</a:t>
            </a:r>
          </a:p>
        </p:txBody>
      </p:sp>
      <p:sp>
        <p:nvSpPr>
          <p:cNvPr id="7" name="內容版面配置區 6"/>
          <p:cNvSpPr>
            <a:spLocks noGrp="1"/>
          </p:cNvSpPr>
          <p:nvPr>
            <p:ph idx="1"/>
          </p:nvPr>
        </p:nvSpPr>
        <p:spPr>
          <a:xfrm>
            <a:off x="457200" y="2135907"/>
            <a:ext cx="8229600" cy="4389437"/>
          </a:xfrm>
        </p:spPr>
        <p:txBody>
          <a:bodyPr/>
          <a:lstStyle/>
          <a:p>
            <a:pPr marL="514350" indent="-514350">
              <a:buFont typeface="+mj-lt"/>
              <a:buAutoNum type="arabicPeriod" startAt="6"/>
            </a:pPr>
            <a:r>
              <a:rPr lang="zh-TW" altLang="en-US" b="1" dirty="0">
                <a:solidFill>
                  <a:srgbClr val="FF0000"/>
                </a:solidFill>
                <a:latin typeface="+mj-ea"/>
                <a:ea typeface="+mj-ea"/>
              </a:rPr>
              <a:t>直轄市、縣（市）政府</a:t>
            </a:r>
            <a:r>
              <a:rPr lang="zh-TW" altLang="en-US" dirty="0">
                <a:latin typeface="+mj-ea"/>
                <a:ea typeface="+mj-ea"/>
              </a:rPr>
              <a:t>應督促承造人於出土期間之</a:t>
            </a:r>
            <a:r>
              <a:rPr lang="zh-TW" altLang="en-US" b="1" dirty="0">
                <a:solidFill>
                  <a:srgbClr val="FF0000"/>
                </a:solidFill>
                <a:latin typeface="+mj-ea"/>
                <a:ea typeface="+mj-ea"/>
              </a:rPr>
              <a:t>每月底前，</a:t>
            </a:r>
            <a:r>
              <a:rPr lang="zh-TW" altLang="en-US" dirty="0">
                <a:latin typeface="+mj-ea"/>
                <a:ea typeface="+mj-ea"/>
              </a:rPr>
              <a:t>按運送剩餘土石方流向證明文件製作統計月報表逕向</a:t>
            </a:r>
            <a:r>
              <a:rPr lang="zh-TW" altLang="en-US" b="1" dirty="0">
                <a:solidFill>
                  <a:srgbClr val="FF0000"/>
                </a:solidFill>
                <a:latin typeface="+mj-ea"/>
                <a:ea typeface="+mj-ea"/>
              </a:rPr>
              <a:t>營建剩餘土石方資訊服務中心（以下簡稱資訊服務中心）</a:t>
            </a:r>
            <a:r>
              <a:rPr lang="zh-TW" altLang="en-US" dirty="0">
                <a:latin typeface="+mj-ea"/>
                <a:ea typeface="+mj-ea"/>
              </a:rPr>
              <a:t>申報剩餘土石方種類、數量及去處，並於</a:t>
            </a:r>
            <a:r>
              <a:rPr lang="zh-TW" altLang="en-US" b="1" dirty="0">
                <a:solidFill>
                  <a:srgbClr val="FF0000"/>
                </a:solidFill>
                <a:latin typeface="+mj-ea"/>
                <a:ea typeface="+mj-ea"/>
              </a:rPr>
              <a:t>每月五日前</a:t>
            </a:r>
            <a:r>
              <a:rPr lang="zh-TW" altLang="en-US" dirty="0">
                <a:latin typeface="+mj-ea"/>
                <a:ea typeface="+mj-ea"/>
              </a:rPr>
              <a:t>核對資訊服務中心之申報資料，如有運至公共工程之工地處理者，並副知工程主辦（管）單位。如發現剩餘土石方流向及數量與核准內容不一致時，直轄市、縣（市）政府應通知承造人說明釐清並將處理結果副知收容處理場所所在地之直轄市、縣（市）政府。</a:t>
            </a:r>
          </a:p>
          <a:p>
            <a:endParaRPr lang="zh-TW" altLang="en-US" dirty="0">
              <a:latin typeface="+mj-ea"/>
              <a:ea typeface="+mj-ea"/>
            </a:endParaRPr>
          </a:p>
        </p:txBody>
      </p:sp>
      <p:sp>
        <p:nvSpPr>
          <p:cNvPr id="5" name="投影片編號版面配置區 4"/>
          <p:cNvSpPr>
            <a:spLocks noGrp="1"/>
          </p:cNvSpPr>
          <p:nvPr>
            <p:ph type="sldNum" sz="quarter" idx="12"/>
          </p:nvPr>
        </p:nvSpPr>
        <p:spPr/>
        <p:txBody>
          <a:bodyPr/>
          <a:lstStyle/>
          <a:p>
            <a:pPr>
              <a:defRPr/>
            </a:pPr>
            <a:fld id="{DAEE918B-F8F8-4337-A7C8-AB56CAC4DEF6}" type="slidenum">
              <a:rPr lang="zh-TW" altLang="en-US" smtClean="0"/>
              <a:pPr>
                <a:defRPr/>
              </a:pPr>
              <a:t>6</a:t>
            </a:fld>
            <a:endParaRPr lang="zh-TW" altLang="en-US"/>
          </a:p>
        </p:txBody>
      </p:sp>
    </p:spTree>
    <p:extLst>
      <p:ext uri="{BB962C8B-B14F-4D97-AF65-F5344CB8AC3E}">
        <p14:creationId xmlns:p14="http://schemas.microsoft.com/office/powerpoint/2010/main" val="2603070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承月報-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20863"/>
            <a:ext cx="90360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3BCDF93-8D60-45CE-AE55-C5400A7B0697}" type="slidenum">
              <a:rPr kumimoji="0" lang="zh-TW" altLang="en-US" sz="1200">
                <a:solidFill>
                  <a:schemeClr val="tx2">
                    <a:shade val="90000"/>
                  </a:schemeClr>
                </a:solidFill>
              </a:rPr>
              <a:pPr algn="r">
                <a:defRPr/>
              </a:pPr>
              <a:t>60</a:t>
            </a:fld>
            <a:endParaRPr kumimoji="0" lang="zh-TW" altLang="en-US" sz="1200">
              <a:solidFill>
                <a:schemeClr val="tx2">
                  <a:shade val="90000"/>
                </a:schemeClr>
              </a:solidFill>
            </a:endParaRPr>
          </a:p>
        </p:txBody>
      </p:sp>
      <p:sp>
        <p:nvSpPr>
          <p:cNvPr id="60420"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smtClean="0">
                <a:solidFill>
                  <a:srgbClr val="376092"/>
                </a:solidFill>
                <a:latin typeface="微軟正黑體" charset="-120"/>
                <a:ea typeface="微軟正黑體" charset="-120"/>
              </a:rPr>
              <a:t>步驟三</a:t>
            </a:r>
            <a:endParaRPr lang="en-US" altLang="zh-TW" sz="2800" smtClean="0">
              <a:solidFill>
                <a:srgbClr val="376092"/>
              </a:solidFill>
              <a:latin typeface="微軟正黑體" charset="-120"/>
              <a:ea typeface="微軟正黑體" charset="-120"/>
            </a:endParaRPr>
          </a:p>
        </p:txBody>
      </p:sp>
      <p:sp>
        <p:nvSpPr>
          <p:cNvPr id="60423" name="矩形 10"/>
          <p:cNvSpPr>
            <a:spLocks noChangeArrowheads="1"/>
          </p:cNvSpPr>
          <p:nvPr/>
        </p:nvSpPr>
        <p:spPr bwMode="auto">
          <a:xfrm>
            <a:off x="971550" y="2205038"/>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400" dirty="0">
                <a:solidFill>
                  <a:srgbClr val="FF0000"/>
                </a:solidFill>
              </a:rPr>
              <a:t>EMF15101</a:t>
            </a:r>
            <a:endParaRPr lang="en-US" altLang="zh-TW" dirty="0">
              <a:solidFill>
                <a:srgbClr val="FF0000"/>
              </a:solidFill>
            </a:endParaRPr>
          </a:p>
        </p:txBody>
      </p:sp>
      <p:sp>
        <p:nvSpPr>
          <p:cNvPr id="4" name="橢圓 3"/>
          <p:cNvSpPr>
            <a:spLocks noChangeArrowheads="1"/>
          </p:cNvSpPr>
          <p:nvPr/>
        </p:nvSpPr>
        <p:spPr bwMode="auto">
          <a:xfrm>
            <a:off x="755576" y="3032919"/>
            <a:ext cx="899592" cy="50323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604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573463"/>
            <a:ext cx="2530475"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橢圓 3"/>
          <p:cNvSpPr>
            <a:spLocks noChangeArrowheads="1"/>
          </p:cNvSpPr>
          <p:nvPr/>
        </p:nvSpPr>
        <p:spPr bwMode="auto">
          <a:xfrm>
            <a:off x="5580063" y="3500438"/>
            <a:ext cx="2376487" cy="5032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60427" name="Picture 11" descr="公月報-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2205038"/>
            <a:ext cx="266382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橢圓 3"/>
          <p:cNvSpPr>
            <a:spLocks noChangeArrowheads="1"/>
          </p:cNvSpPr>
          <p:nvPr/>
        </p:nvSpPr>
        <p:spPr bwMode="auto">
          <a:xfrm>
            <a:off x="3563938" y="3284538"/>
            <a:ext cx="1439862" cy="7191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3" name="Picture 4" descr="C:\Users\USER\AppData\Local\Microsoft\Windows\Temporary Internet Files\Content.IE5\MZPVDJSY\MC900340270[1].wmf"/>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工程月報表查核</a:t>
            </a:r>
            <a:endParaRPr lang="en-US" altLang="zh-TW" sz="3600" dirty="0">
              <a:solidFill>
                <a:srgbClr val="376092"/>
              </a:solidFill>
              <a:latin typeface="微軟正黑體" charset="-120"/>
              <a:ea typeface="微軟正黑體" charset="-120"/>
            </a:endParaRPr>
          </a:p>
        </p:txBody>
      </p:sp>
      <p:sp>
        <p:nvSpPr>
          <p:cNvPr id="15" name="橢圓 14"/>
          <p:cNvSpPr>
            <a:spLocks noChangeArrowheads="1"/>
          </p:cNvSpPr>
          <p:nvPr/>
        </p:nvSpPr>
        <p:spPr bwMode="auto">
          <a:xfrm>
            <a:off x="26393" y="2997200"/>
            <a:ext cx="899592" cy="50323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23">
                                            <p:txEl>
                                              <p:pRg st="0" end="0"/>
                                            </p:txEl>
                                          </p:spTgt>
                                        </p:tgtEl>
                                        <p:attrNameLst>
                                          <p:attrName>style.visibility</p:attrName>
                                        </p:attrNameLst>
                                      </p:cBhvr>
                                      <p:to>
                                        <p:strVal val="visible"/>
                                      </p:to>
                                    </p:set>
                                    <p:animEffect transition="in" filter="fade">
                                      <p:cBhvr>
                                        <p:cTn id="7" dur="500"/>
                                        <p:tgtEl>
                                          <p:spTgt spid="60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0425"/>
                                        </p:tgtEl>
                                        <p:attrNameLst>
                                          <p:attrName>style.visibility</p:attrName>
                                        </p:attrNameLst>
                                      </p:cBhvr>
                                      <p:to>
                                        <p:strVal val="visible"/>
                                      </p:to>
                                    </p:set>
                                    <p:animEffect transition="in" filter="fade">
                                      <p:cBhvr>
                                        <p:cTn id="19" dur="500"/>
                                        <p:tgtEl>
                                          <p:spTgt spid="604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0427"/>
                                        </p:tgtEl>
                                        <p:attrNameLst>
                                          <p:attrName>style.visibility</p:attrName>
                                        </p:attrNameLst>
                                      </p:cBhvr>
                                      <p:to>
                                        <p:strVal val="visible"/>
                                      </p:to>
                                    </p:set>
                                    <p:animEffect transition="in" filter="fade">
                                      <p:cBhvr>
                                        <p:cTn id="34" dur="500"/>
                                        <p:tgtEl>
                                          <p:spTgt spid="604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15" grpId="0" animBg="1"/>
      <p:bldP spid="1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520C9A91-1B34-47C1-99DB-4E76EA003F78}" type="slidenum">
              <a:rPr kumimoji="0" lang="zh-TW" altLang="en-US" sz="1200">
                <a:solidFill>
                  <a:schemeClr val="tx2">
                    <a:shade val="90000"/>
                  </a:schemeClr>
                </a:solidFill>
              </a:rPr>
              <a:pPr algn="r">
                <a:defRPr/>
              </a:pPr>
              <a:t>61</a:t>
            </a:fld>
            <a:endParaRPr kumimoji="0" lang="zh-TW" altLang="en-US" sz="1200">
              <a:solidFill>
                <a:schemeClr val="tx2">
                  <a:shade val="90000"/>
                </a:schemeClr>
              </a:solidFill>
            </a:endParaRPr>
          </a:p>
        </p:txBody>
      </p:sp>
      <p:sp>
        <p:nvSpPr>
          <p:cNvPr id="61443"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步驟三</a:t>
            </a:r>
            <a:endParaRPr lang="en-US" altLang="zh-TW" sz="2800" smtClean="0">
              <a:solidFill>
                <a:srgbClr val="376092"/>
              </a:solidFill>
              <a:latin typeface="微軟正黑體" charset="-120"/>
              <a:ea typeface="微軟正黑體" charset="-120"/>
            </a:endParaRPr>
          </a:p>
        </p:txBody>
      </p:sp>
      <p:pic>
        <p:nvPicPr>
          <p:cNvPr id="61446" name="Picture 7" descr="公月報-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916113"/>
            <a:ext cx="8964612"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5867400" y="4941888"/>
            <a:ext cx="1439863" cy="7191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工程月報表查核</a:t>
            </a:r>
            <a:endParaRPr lang="en-US" altLang="zh-TW" sz="3600" dirty="0">
              <a:solidFill>
                <a:srgbClr val="376092"/>
              </a:solidFill>
              <a:latin typeface="微軟正黑體" charset="-120"/>
              <a:ea typeface="微軟正黑體" charset="-120"/>
            </a:endParaRPr>
          </a:p>
        </p:txBody>
      </p:sp>
      <p:sp>
        <p:nvSpPr>
          <p:cNvPr id="10" name="圓角矩形圖說文字 9"/>
          <p:cNvSpPr/>
          <p:nvPr/>
        </p:nvSpPr>
        <p:spPr>
          <a:xfrm>
            <a:off x="4530432" y="1916113"/>
            <a:ext cx="4343345" cy="1364413"/>
          </a:xfrm>
          <a:prstGeom prst="wedgeRoundRectCallout">
            <a:avLst>
              <a:gd name="adj1" fmla="val 1774"/>
              <a:gd name="adj2" fmla="val 83383"/>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工程月報表查核成功</a:t>
            </a:r>
            <a:endParaRPr lang="zh-TW" altLang="en-US" sz="32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62</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1" name="Rectangle 6"/>
          <p:cNvSpPr>
            <a:spLocks noGrp="1" noChangeArrowheads="1"/>
          </p:cNvSpPr>
          <p:nvPr>
            <p:ph type="title"/>
          </p:nvPr>
        </p:nvSpPr>
        <p:spPr>
          <a:xfrm>
            <a:off x="0" y="222920"/>
            <a:ext cx="9144000" cy="685800"/>
          </a:xfrm>
        </p:spPr>
        <p:txBody>
          <a:bodyPr/>
          <a:lstStyle/>
          <a:p>
            <a:pPr lvl="1" algn="ctr"/>
            <a:r>
              <a:rPr lang="zh-TW" altLang="en-US" sz="3600" b="1" dirty="0">
                <a:solidFill>
                  <a:schemeClr val="tx1"/>
                </a:solidFill>
                <a:latin typeface="微軟正黑體" charset="-120"/>
              </a:rPr>
              <a:t>出土與收土雙向勾稽結果</a:t>
            </a:r>
            <a:endParaRPr lang="en-US" altLang="zh-TW" sz="3600" b="1" dirty="0">
              <a:solidFill>
                <a:schemeClr val="tx1"/>
              </a:solidFill>
              <a:latin typeface="微軟正黑體" charset="-120"/>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8" name="圓角矩形 8"/>
          <p:cNvSpPr>
            <a:spLocks noChangeArrowheads="1"/>
          </p:cNvSpPr>
          <p:nvPr/>
        </p:nvSpPr>
        <p:spPr bwMode="auto">
          <a:xfrm>
            <a:off x="323528" y="5402997"/>
            <a:ext cx="4824536" cy="83431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Tree>
    <p:extLst>
      <p:ext uri="{BB962C8B-B14F-4D97-AF65-F5344CB8AC3E}">
        <p14:creationId xmlns:p14="http://schemas.microsoft.com/office/powerpoint/2010/main" val="8967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F70C595D-673A-44B0-A6D0-951B833BB298}" type="slidenum">
              <a:rPr kumimoji="0" lang="zh-TW" altLang="en-US" sz="1200">
                <a:solidFill>
                  <a:schemeClr val="tx2">
                    <a:shade val="90000"/>
                  </a:schemeClr>
                </a:solidFill>
              </a:rPr>
              <a:pPr algn="r">
                <a:defRPr/>
              </a:pPr>
              <a:t>63</a:t>
            </a:fld>
            <a:endParaRPr kumimoji="0" lang="zh-TW" altLang="en-US" sz="1200">
              <a:solidFill>
                <a:schemeClr val="tx2">
                  <a:shade val="90000"/>
                </a:schemeClr>
              </a:solidFill>
            </a:endParaRPr>
          </a:p>
        </p:txBody>
      </p:sp>
      <p:sp>
        <p:nvSpPr>
          <p:cNvPr id="63491"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pic>
        <p:nvPicPr>
          <p:cNvPr id="63494" name="Picture 8" descr="申請帳號-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66875"/>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a:spLocks noChangeArrowheads="1"/>
          </p:cNvSpPr>
          <p:nvPr/>
        </p:nvSpPr>
        <p:spPr bwMode="auto">
          <a:xfrm>
            <a:off x="0" y="4437063"/>
            <a:ext cx="2808288" cy="3603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出土與雙向勾稽結果</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7A573E4-C8DB-46F2-8E46-67C18495D417}" type="slidenum">
              <a:rPr kumimoji="0" lang="zh-TW" altLang="en-US" sz="1200">
                <a:solidFill>
                  <a:schemeClr val="tx2">
                    <a:shade val="90000"/>
                  </a:schemeClr>
                </a:solidFill>
              </a:rPr>
              <a:pPr algn="r">
                <a:defRPr/>
              </a:pPr>
              <a:t>64</a:t>
            </a:fld>
            <a:endParaRPr kumimoji="0" lang="zh-TW" altLang="en-US" sz="1200">
              <a:solidFill>
                <a:schemeClr val="tx2">
                  <a:shade val="90000"/>
                </a:schemeClr>
              </a:solidFill>
            </a:endParaRPr>
          </a:p>
        </p:txBody>
      </p:sp>
      <p:sp>
        <p:nvSpPr>
          <p:cNvPr id="6451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步驟二</a:t>
            </a:r>
            <a:endParaRPr lang="en-US" altLang="zh-TW" sz="2800" dirty="0" smtClean="0">
              <a:solidFill>
                <a:srgbClr val="376092"/>
              </a:solidFill>
              <a:latin typeface="微軟正黑體" charset="-120"/>
              <a:ea typeface="微軟正黑體" charset="-120"/>
            </a:endParaRPr>
          </a:p>
        </p:txBody>
      </p:sp>
      <p:pic>
        <p:nvPicPr>
          <p:cNvPr id="64518" name="Picture 6" descr="勾稽-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878522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圓角矩形 6"/>
          <p:cNvSpPr>
            <a:spLocks noChangeArrowheads="1"/>
          </p:cNvSpPr>
          <p:nvPr/>
        </p:nvSpPr>
        <p:spPr bwMode="auto">
          <a:xfrm>
            <a:off x="2627313" y="3213100"/>
            <a:ext cx="4752975" cy="360363"/>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 name="圓角矩形 6"/>
          <p:cNvSpPr>
            <a:spLocks noChangeArrowheads="1"/>
          </p:cNvSpPr>
          <p:nvPr/>
        </p:nvSpPr>
        <p:spPr bwMode="auto">
          <a:xfrm>
            <a:off x="2627313" y="3644900"/>
            <a:ext cx="1584325" cy="360363"/>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64521" name="矩形 10"/>
          <p:cNvSpPr>
            <a:spLocks noChangeArrowheads="1"/>
          </p:cNvSpPr>
          <p:nvPr/>
        </p:nvSpPr>
        <p:spPr bwMode="auto">
          <a:xfrm>
            <a:off x="2771775" y="441960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400" dirty="0">
                <a:solidFill>
                  <a:srgbClr val="FF0000"/>
                </a:solidFill>
              </a:rPr>
              <a:t>EMF15101</a:t>
            </a:r>
            <a:endParaRPr lang="en-US" altLang="zh-TW" dirty="0">
              <a:solidFill>
                <a:srgbClr val="FF0000"/>
              </a:solidFill>
            </a:endParaRPr>
          </a:p>
        </p:txBody>
      </p:sp>
      <p:sp>
        <p:nvSpPr>
          <p:cNvPr id="4" name="橢圓 3"/>
          <p:cNvSpPr>
            <a:spLocks noChangeArrowheads="1"/>
          </p:cNvSpPr>
          <p:nvPr/>
        </p:nvSpPr>
        <p:spPr bwMode="auto">
          <a:xfrm>
            <a:off x="2339975" y="5229225"/>
            <a:ext cx="1871663" cy="57626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出土與雙向勾稽結果</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21">
                                            <p:txEl>
                                              <p:pRg st="0" end="0"/>
                                            </p:txEl>
                                          </p:spTgt>
                                        </p:tgtEl>
                                        <p:attrNameLst>
                                          <p:attrName>style.visibility</p:attrName>
                                        </p:attrNameLst>
                                      </p:cBhvr>
                                      <p:to>
                                        <p:strVal val="visible"/>
                                      </p:to>
                                    </p:set>
                                    <p:animEffect transition="in" filter="fade">
                                      <p:cBhvr>
                                        <p:cTn id="7" dur="500"/>
                                        <p:tgtEl>
                                          <p:spTgt spid="645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圖說文字 11"/>
          <p:cNvSpPr/>
          <p:nvPr/>
        </p:nvSpPr>
        <p:spPr>
          <a:xfrm>
            <a:off x="5148064" y="1848687"/>
            <a:ext cx="3749025" cy="1364413"/>
          </a:xfrm>
          <a:prstGeom prst="wedgeRoundRectCallout">
            <a:avLst>
              <a:gd name="adj1" fmla="val 1774"/>
              <a:gd name="adj2" fmla="val 83383"/>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合法場所申報資料</a:t>
            </a:r>
            <a:endParaRPr lang="zh-TW" altLang="en-US" sz="3200" dirty="0">
              <a:solidFill>
                <a:srgbClr val="FF0000"/>
              </a:solidFill>
              <a:latin typeface="+mj-ea"/>
              <a:ea typeface="+mj-ea"/>
            </a:endParaRPr>
          </a:p>
        </p:txBody>
      </p:sp>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90C116B-5907-43C8-9FDE-4D41B78068C6}" type="slidenum">
              <a:rPr kumimoji="0" lang="zh-TW" altLang="en-US" sz="1200">
                <a:solidFill>
                  <a:schemeClr val="tx2">
                    <a:shade val="90000"/>
                  </a:schemeClr>
                </a:solidFill>
              </a:rPr>
              <a:pPr algn="r">
                <a:defRPr/>
              </a:pPr>
              <a:t>65</a:t>
            </a:fld>
            <a:endParaRPr kumimoji="0" lang="zh-TW" altLang="en-US" sz="1200">
              <a:solidFill>
                <a:schemeClr val="tx2">
                  <a:shade val="90000"/>
                </a:schemeClr>
              </a:solidFill>
            </a:endParaRPr>
          </a:p>
        </p:txBody>
      </p:sp>
      <p:sp>
        <p:nvSpPr>
          <p:cNvPr id="6553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步驟三</a:t>
            </a:r>
            <a:endParaRPr lang="en-US" altLang="zh-TW" sz="2800" smtClean="0">
              <a:solidFill>
                <a:srgbClr val="376092"/>
              </a:solidFill>
              <a:latin typeface="微軟正黑體" charset="-120"/>
              <a:ea typeface="微軟正黑體" charset="-120"/>
            </a:endParaRPr>
          </a:p>
        </p:txBody>
      </p:sp>
      <p:pic>
        <p:nvPicPr>
          <p:cNvPr id="65542" name="Picture 7" descr="勾稽-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520033"/>
            <a:ext cx="55800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8" descr="勾稽-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861048"/>
            <a:ext cx="43195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6"/>
          <p:cNvSpPr txBox="1"/>
          <p:nvPr/>
        </p:nvSpPr>
        <p:spPr>
          <a:xfrm>
            <a:off x="6732588" y="4627984"/>
            <a:ext cx="1152525" cy="457200"/>
          </a:xfrm>
          <a:prstGeom prst="rect">
            <a:avLst/>
          </a:prstGeom>
          <a:noFill/>
        </p:spPr>
        <p:txBody>
          <a:bodyPr>
            <a:spAutoFit/>
          </a:bodyPr>
          <a:lstStyle/>
          <a:p>
            <a:pPr fontAlgn="auto">
              <a:spcBef>
                <a:spcPts val="0"/>
              </a:spcBef>
              <a:spcAft>
                <a:spcPts val="0"/>
              </a:spcAft>
              <a:defRPr/>
            </a:pPr>
            <a:r>
              <a:rPr kumimoji="0" lang="zh-TW" altLang="en-US" sz="2400" b="1" dirty="0">
                <a:solidFill>
                  <a:srgbClr val="FF0000"/>
                </a:solidFill>
                <a:latin typeface="微軟正黑體" pitchFamily="34" charset="-120"/>
                <a:ea typeface="微軟正黑體" pitchFamily="34" charset="-120"/>
              </a:rPr>
              <a:t>未申報</a:t>
            </a:r>
          </a:p>
        </p:txBody>
      </p:sp>
      <p:sp>
        <p:nvSpPr>
          <p:cNvPr id="13" name="圓角矩形圖說文字 12"/>
          <p:cNvSpPr/>
          <p:nvPr/>
        </p:nvSpPr>
        <p:spPr>
          <a:xfrm>
            <a:off x="318919" y="1920571"/>
            <a:ext cx="3749025" cy="1364413"/>
          </a:xfrm>
          <a:prstGeom prst="wedgeRoundRectCallout">
            <a:avLst>
              <a:gd name="adj1" fmla="val -7285"/>
              <a:gd name="adj2" fmla="val 79979"/>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承包商申報資料</a:t>
            </a:r>
            <a:endParaRPr lang="zh-TW" altLang="en-US" sz="3200" dirty="0">
              <a:solidFill>
                <a:srgbClr val="FF0000"/>
              </a:solidFill>
              <a:latin typeface="+mj-ea"/>
              <a:ea typeface="+mj-ea"/>
            </a:endParaRPr>
          </a:p>
        </p:txBody>
      </p:sp>
      <p:pic>
        <p:nvPicPr>
          <p:cNvPr id="14"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出土與雙向勾稽結果</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3D12E47D-33CE-41B8-A1B6-AD5EF2175D38}" type="slidenum">
              <a:rPr lang="zh-TW" altLang="en-US"/>
              <a:pPr>
                <a:defRPr/>
              </a:pPr>
              <a:t>66</a:t>
            </a:fld>
            <a:endParaRPr lang="zh-TW" altLang="en-US" dirty="0"/>
          </a:p>
        </p:txBody>
      </p:sp>
      <p:sp>
        <p:nvSpPr>
          <p:cNvPr id="4" name="Rectangle 3"/>
          <p:cNvSpPr txBox="1">
            <a:spLocks/>
          </p:cNvSpPr>
          <p:nvPr/>
        </p:nvSpPr>
        <p:spPr>
          <a:xfrm>
            <a:off x="-16346" y="2780928"/>
            <a:ext cx="9144000" cy="6858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charset="-120"/>
              </a:defRPr>
            </a:lvl2pPr>
            <a:lvl3pPr algn="l" rtl="0" eaLnBrk="0" fontAlgn="base" hangingPunct="0">
              <a:spcBef>
                <a:spcPct val="0"/>
              </a:spcBef>
              <a:spcAft>
                <a:spcPct val="0"/>
              </a:spcAft>
              <a:defRPr sz="5000">
                <a:solidFill>
                  <a:schemeClr val="tx2"/>
                </a:solidFill>
                <a:latin typeface="Calibri" pitchFamily="34" charset="0"/>
                <a:ea typeface="微軟正黑體" charset="-120"/>
              </a:defRPr>
            </a:lvl3pPr>
            <a:lvl4pPr algn="l" rtl="0" eaLnBrk="0" fontAlgn="base" hangingPunct="0">
              <a:spcBef>
                <a:spcPct val="0"/>
              </a:spcBef>
              <a:spcAft>
                <a:spcPct val="0"/>
              </a:spcAft>
              <a:defRPr sz="5000">
                <a:solidFill>
                  <a:schemeClr val="tx2"/>
                </a:solidFill>
                <a:latin typeface="Calibri" pitchFamily="34" charset="0"/>
                <a:ea typeface="微軟正黑體" charset="-120"/>
              </a:defRPr>
            </a:lvl4pPr>
            <a:lvl5pPr algn="l" rtl="0" eaLnBrk="0" fontAlgn="base" hangingPunct="0">
              <a:spcBef>
                <a:spcPct val="0"/>
              </a:spcBef>
              <a:spcAft>
                <a:spcPct val="0"/>
              </a:spcAft>
              <a:defRPr sz="5000">
                <a:solidFill>
                  <a:schemeClr val="tx2"/>
                </a:solidFill>
                <a:latin typeface="Calibri" pitchFamily="34" charset="0"/>
                <a:ea typeface="微軟正黑體" charset="-120"/>
              </a:defRPr>
            </a:lvl5pPr>
            <a:lvl6pPr marL="457200" algn="l" rtl="0" fontAlgn="base">
              <a:spcBef>
                <a:spcPct val="0"/>
              </a:spcBef>
              <a:spcAft>
                <a:spcPct val="0"/>
              </a:spcAft>
              <a:defRPr sz="5000">
                <a:solidFill>
                  <a:schemeClr val="tx2"/>
                </a:solidFill>
                <a:latin typeface="Calibri" pitchFamily="34" charset="0"/>
                <a:ea typeface="微軟正黑體" charset="-120"/>
              </a:defRPr>
            </a:lvl6pPr>
            <a:lvl7pPr marL="914400" algn="l" rtl="0" fontAlgn="base">
              <a:spcBef>
                <a:spcPct val="0"/>
              </a:spcBef>
              <a:spcAft>
                <a:spcPct val="0"/>
              </a:spcAft>
              <a:defRPr sz="5000">
                <a:solidFill>
                  <a:schemeClr val="tx2"/>
                </a:solidFill>
                <a:latin typeface="Calibri" pitchFamily="34" charset="0"/>
                <a:ea typeface="微軟正黑體" charset="-120"/>
              </a:defRPr>
            </a:lvl7pPr>
            <a:lvl8pPr marL="1371600" algn="l" rtl="0" fontAlgn="base">
              <a:spcBef>
                <a:spcPct val="0"/>
              </a:spcBef>
              <a:spcAft>
                <a:spcPct val="0"/>
              </a:spcAft>
              <a:defRPr sz="5000">
                <a:solidFill>
                  <a:schemeClr val="tx2"/>
                </a:solidFill>
                <a:latin typeface="Calibri" pitchFamily="34" charset="0"/>
                <a:ea typeface="微軟正黑體" charset="-120"/>
              </a:defRPr>
            </a:lvl8pPr>
            <a:lvl9pPr marL="1828800" algn="l" rtl="0" fontAlgn="base">
              <a:spcBef>
                <a:spcPct val="0"/>
              </a:spcBef>
              <a:spcAft>
                <a:spcPct val="0"/>
              </a:spcAft>
              <a:defRPr sz="5000">
                <a:solidFill>
                  <a:schemeClr val="tx2"/>
                </a:solidFill>
                <a:latin typeface="Calibri" pitchFamily="34" charset="0"/>
                <a:ea typeface="微軟正黑體" charset="-120"/>
              </a:defRPr>
            </a:lvl9pPr>
          </a:lstStyle>
          <a:p>
            <a:pPr algn="ctr" eaLnBrk="1" hangingPunct="1"/>
            <a:r>
              <a:rPr kumimoji="0" lang="zh-TW" altLang="en-US" sz="3600" b="1" dirty="0" smtClean="0">
                <a:solidFill>
                  <a:schemeClr val="tx1"/>
                </a:solidFill>
              </a:rPr>
              <a:t>簡報結束</a:t>
            </a:r>
            <a:endParaRPr kumimoji="0" lang="en-US" altLang="zh-TW" sz="3600" b="1" dirty="0" smtClean="0">
              <a:solidFill>
                <a:schemeClr val="tx1"/>
              </a:solidFill>
            </a:endParaRPr>
          </a:p>
          <a:p>
            <a:pPr algn="ctr" eaLnBrk="1" hangingPunct="1"/>
            <a:r>
              <a:rPr kumimoji="0" lang="zh-TW" altLang="en-US" sz="3600" b="1" dirty="0">
                <a:solidFill>
                  <a:schemeClr val="tx1"/>
                </a:solidFill>
              </a:rPr>
              <a:t>謝謝聆聽</a:t>
            </a:r>
            <a:endParaRPr kumimoji="0" lang="zh-TW" altLang="en-US" sz="3600" b="1"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276872"/>
            <a:ext cx="8229600" cy="4047728"/>
          </a:xfrm>
        </p:spPr>
        <p:txBody>
          <a:bodyPr/>
          <a:lstStyle/>
          <a:p>
            <a:pPr marL="514350" indent="-514350">
              <a:buFont typeface="+mj-lt"/>
              <a:buAutoNum type="arabicPeriod" startAt="5"/>
            </a:pPr>
            <a:r>
              <a:rPr lang="zh-TW" altLang="en-US" b="1" dirty="0">
                <a:solidFill>
                  <a:srgbClr val="FF0000"/>
                </a:solidFill>
                <a:latin typeface="+mj-ea"/>
                <a:ea typeface="+mj-ea"/>
              </a:rPr>
              <a:t>公共工程主辦機關</a:t>
            </a:r>
            <a:r>
              <a:rPr lang="zh-TW" altLang="en-US" dirty="0">
                <a:latin typeface="+mj-ea"/>
                <a:ea typeface="+mj-ea"/>
              </a:rPr>
              <a:t>應於工程招標文件及契約書規定承包廠商於出土期間之</a:t>
            </a:r>
            <a:r>
              <a:rPr lang="zh-TW" altLang="en-US" b="1" dirty="0">
                <a:solidFill>
                  <a:srgbClr val="FF0000"/>
                </a:solidFill>
                <a:latin typeface="+mj-ea"/>
                <a:ea typeface="+mj-ea"/>
              </a:rPr>
              <a:t>每月底前</a:t>
            </a:r>
            <a:r>
              <a:rPr lang="zh-TW" altLang="en-US" dirty="0">
                <a:latin typeface="+mj-ea"/>
                <a:ea typeface="+mj-ea"/>
              </a:rPr>
              <a:t>上網申報剩餘土石方流向或剩餘土石方來源及種類、數量，工程主辦機關應於</a:t>
            </a:r>
            <a:r>
              <a:rPr lang="zh-TW" altLang="en-US" b="1" dirty="0">
                <a:solidFill>
                  <a:srgbClr val="FF0000"/>
                </a:solidFill>
                <a:latin typeface="+mj-ea"/>
                <a:ea typeface="+mj-ea"/>
              </a:rPr>
              <a:t>次月五日</a:t>
            </a:r>
            <a:r>
              <a:rPr lang="zh-TW" altLang="en-US" dirty="0">
                <a:latin typeface="+mj-ea"/>
                <a:ea typeface="+mj-ea"/>
              </a:rPr>
              <a:t>前上網查核。承包廠商應依工程主辦機關規定將剩餘土石方處理紀錄表，定期逕送工程主辦機關備查，並由工程主辦機關副知收容處理場所之直轄市、縣（市）政府。</a:t>
            </a:r>
          </a:p>
          <a:p>
            <a:endParaRPr lang="zh-TW" altLang="en-US" dirty="0">
              <a:latin typeface="+mj-ea"/>
              <a:ea typeface="+mj-ea"/>
            </a:endParaRPr>
          </a:p>
        </p:txBody>
      </p:sp>
      <p:sp>
        <p:nvSpPr>
          <p:cNvPr id="5" name="投影片編號版面配置區 4"/>
          <p:cNvSpPr>
            <a:spLocks noGrp="1"/>
          </p:cNvSpPr>
          <p:nvPr>
            <p:ph type="sldNum" sz="quarter" idx="12"/>
          </p:nvPr>
        </p:nvSpPr>
        <p:spPr/>
        <p:txBody>
          <a:bodyPr/>
          <a:lstStyle/>
          <a:p>
            <a:pPr>
              <a:defRPr/>
            </a:pPr>
            <a:fld id="{0C4CE522-536D-4F43-A61D-9D96A33E4A98}" type="slidenum">
              <a:rPr lang="zh-TW" altLang="en-US" smtClean="0"/>
              <a:pPr>
                <a:defRPr/>
              </a:pPr>
              <a:t>7</a:t>
            </a:fld>
            <a:endParaRPr lang="zh-TW" altLang="en-US" dirty="0"/>
          </a:p>
        </p:txBody>
      </p:sp>
      <p:sp>
        <p:nvSpPr>
          <p:cNvPr id="6" name="標題 5"/>
          <p:cNvSpPr>
            <a:spLocks noGrp="1"/>
          </p:cNvSpPr>
          <p:nvPr>
            <p:ph type="title"/>
          </p:nvPr>
        </p:nvSpPr>
        <p:spPr>
          <a:xfrm>
            <a:off x="457200" y="989856"/>
            <a:ext cx="8229600" cy="1143000"/>
          </a:xfrm>
        </p:spPr>
        <p:txBody>
          <a:bodyPr/>
          <a:lstStyle/>
          <a:p>
            <a:r>
              <a:rPr lang="zh-TW" altLang="en-US" sz="2800" b="1" dirty="0"/>
              <a:t>營建剩餘土石方處理方案</a:t>
            </a:r>
            <a:r>
              <a:rPr lang="en-US" altLang="zh-TW" sz="2800" b="1" dirty="0" smtClean="0"/>
              <a:t/>
            </a:r>
            <a:br>
              <a:rPr lang="en-US" altLang="zh-TW" sz="2800" b="1" dirty="0" smtClean="0"/>
            </a:br>
            <a:r>
              <a:rPr lang="en-US" altLang="zh-TW" sz="2800" b="1" dirty="0" smtClean="0"/>
              <a:t>	</a:t>
            </a:r>
            <a:r>
              <a:rPr lang="zh-TW" altLang="en-US" sz="2800" b="1" dirty="0" smtClean="0"/>
              <a:t>參</a:t>
            </a:r>
            <a:r>
              <a:rPr lang="zh-TW" altLang="en-US" sz="2800" b="1" dirty="0"/>
              <a:t>、剩餘土石方處理</a:t>
            </a:r>
            <a:r>
              <a:rPr lang="zh-TW" altLang="en-US" sz="2800" b="1" dirty="0" smtClean="0"/>
              <a:t>方針</a:t>
            </a:r>
            <a:r>
              <a:rPr lang="en-US" altLang="zh-TW" sz="2800" b="1" dirty="0" smtClean="0"/>
              <a:t/>
            </a:r>
            <a:br>
              <a:rPr lang="en-US" altLang="zh-TW" sz="2800" b="1" dirty="0" smtClean="0"/>
            </a:br>
            <a:r>
              <a:rPr lang="en-US" altLang="zh-TW" sz="2800" b="1" dirty="0" smtClean="0"/>
              <a:t>		</a:t>
            </a:r>
            <a:r>
              <a:rPr lang="zh-TW" altLang="en-US" sz="2800" dirty="0" smtClean="0"/>
              <a:t>二</a:t>
            </a:r>
            <a:r>
              <a:rPr lang="zh-TW" altLang="en-US" sz="2800" dirty="0"/>
              <a:t>、公共工程剩餘土石方處理</a:t>
            </a:r>
          </a:p>
        </p:txBody>
      </p:sp>
    </p:spTree>
    <p:extLst>
      <p:ext uri="{BB962C8B-B14F-4D97-AF65-F5344CB8AC3E}">
        <p14:creationId xmlns:p14="http://schemas.microsoft.com/office/powerpoint/2010/main" val="429331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276872"/>
            <a:ext cx="8229600" cy="4581128"/>
          </a:xfrm>
        </p:spPr>
        <p:txBody>
          <a:bodyPr/>
          <a:lstStyle/>
          <a:p>
            <a:pPr marL="514350" indent="-514350">
              <a:buFont typeface="+mj-lt"/>
              <a:buAutoNum type="arabicPeriod" startAt="2"/>
            </a:pPr>
            <a:r>
              <a:rPr lang="zh-TW" altLang="en-US" dirty="0">
                <a:latin typeface="+mj-ea"/>
                <a:ea typeface="+mj-ea"/>
              </a:rPr>
              <a:t>公共工程於</a:t>
            </a:r>
            <a:r>
              <a:rPr lang="zh-TW" altLang="en-US" b="1" dirty="0">
                <a:solidFill>
                  <a:srgbClr val="FF0000"/>
                </a:solidFill>
                <a:latin typeface="+mj-ea"/>
                <a:ea typeface="+mj-ea"/>
              </a:rPr>
              <a:t>規劃設計</a:t>
            </a:r>
            <a:r>
              <a:rPr lang="zh-TW" altLang="en-US" dirty="0">
                <a:latin typeface="+mj-ea"/>
                <a:ea typeface="+mj-ea"/>
              </a:rPr>
              <a:t>時，如有剩餘或不足土石方，應依</a:t>
            </a:r>
            <a:r>
              <a:rPr lang="zh-TW" altLang="en-US" b="1" dirty="0">
                <a:solidFill>
                  <a:srgbClr val="FF0000"/>
                </a:solidFill>
                <a:latin typeface="+mj-ea"/>
                <a:ea typeface="+mj-ea"/>
              </a:rPr>
              <a:t>公共工程及公有建築工程營建剩餘土石方交換利用作業要點</a:t>
            </a:r>
            <a:r>
              <a:rPr lang="zh-TW" altLang="en-US" dirty="0">
                <a:latin typeface="+mj-ea"/>
                <a:ea typeface="+mj-ea"/>
              </a:rPr>
              <a:t>規定申報工程資訊辦理撮合交換。</a:t>
            </a:r>
          </a:p>
          <a:p>
            <a:r>
              <a:rPr lang="zh-TW" altLang="en-US" b="1" dirty="0">
                <a:latin typeface="+mj-ea"/>
                <a:ea typeface="+mj-ea"/>
              </a:rPr>
              <a:t>公共工程及公有建築工程營建剩餘土石方交換利用作業</a:t>
            </a:r>
            <a:r>
              <a:rPr lang="zh-TW" altLang="en-US" b="1" dirty="0" smtClean="0">
                <a:latin typeface="+mj-ea"/>
                <a:ea typeface="+mj-ea"/>
              </a:rPr>
              <a:t>要點  第四條</a:t>
            </a:r>
            <a:endParaRPr lang="en-US" altLang="zh-TW" b="1" dirty="0" smtClean="0">
              <a:latin typeface="+mj-ea"/>
              <a:ea typeface="+mj-ea"/>
            </a:endParaRPr>
          </a:p>
          <a:p>
            <a:r>
              <a:rPr lang="zh-TW" altLang="en-US" sz="1800" dirty="0">
                <a:latin typeface="+mj-ea"/>
                <a:ea typeface="+mj-ea"/>
              </a:rPr>
              <a:t>主辦機關於工程設計階段，應責成規劃設計單位符合工程挖填土石方之平衡原則。計畫</a:t>
            </a:r>
            <a:r>
              <a:rPr lang="zh-TW" altLang="en-US" sz="1800" b="1" dirty="0">
                <a:solidFill>
                  <a:srgbClr val="FF0000"/>
                </a:solidFill>
                <a:latin typeface="+mj-ea"/>
                <a:ea typeface="+mj-ea"/>
              </a:rPr>
              <a:t>總工程預算達一億元以上、或單一工程標案預算達二千萬元以上</a:t>
            </a:r>
            <a:r>
              <a:rPr lang="zh-TW" altLang="en-US" sz="1800" dirty="0">
                <a:latin typeface="+mj-ea"/>
                <a:ea typeface="+mj-ea"/>
              </a:rPr>
              <a:t>，且有下列情形之一者，主辦機關應向內政部營建署營建剩餘土石方資訊服務中心（以下簡稱資訊服務中心）上網申報工程區位、數量、土質、預計時程等相關規劃</a:t>
            </a:r>
            <a:r>
              <a:rPr lang="zh-TW" altLang="en-US" sz="1800" dirty="0" smtClean="0">
                <a:latin typeface="+mj-ea"/>
                <a:ea typeface="+mj-ea"/>
              </a:rPr>
              <a:t>資料</a:t>
            </a:r>
            <a:endParaRPr lang="zh-TW" altLang="en-US" sz="1800" dirty="0">
              <a:latin typeface="+mj-ea"/>
              <a:ea typeface="+mj-ea"/>
            </a:endParaRPr>
          </a:p>
          <a:p>
            <a:r>
              <a:rPr lang="zh-TW" altLang="en-US" sz="1800" dirty="0">
                <a:latin typeface="+mj-ea"/>
                <a:ea typeface="+mj-ea"/>
              </a:rPr>
              <a:t>（一）土石方剩餘（以下簡稱出土）達</a:t>
            </a:r>
            <a:r>
              <a:rPr lang="zh-TW" altLang="en-US" sz="1800" b="1" dirty="0">
                <a:solidFill>
                  <a:srgbClr val="FF0000"/>
                </a:solidFill>
                <a:latin typeface="+mj-ea"/>
                <a:ea typeface="+mj-ea"/>
              </a:rPr>
              <a:t>五千立方公尺</a:t>
            </a:r>
            <a:r>
              <a:rPr lang="zh-TW" altLang="en-US" sz="1800" dirty="0">
                <a:latin typeface="+mj-ea"/>
                <a:ea typeface="+mj-ea"/>
              </a:rPr>
              <a:t>以上之工程。</a:t>
            </a:r>
          </a:p>
          <a:p>
            <a:r>
              <a:rPr lang="zh-TW" altLang="en-US" sz="1800" dirty="0">
                <a:latin typeface="+mj-ea"/>
                <a:ea typeface="+mj-ea"/>
              </a:rPr>
              <a:t>（二）土石方不足（以下簡稱需土）達</a:t>
            </a:r>
            <a:r>
              <a:rPr lang="zh-TW" altLang="en-US" sz="1800" b="1" dirty="0">
                <a:solidFill>
                  <a:srgbClr val="FF0000"/>
                </a:solidFill>
                <a:latin typeface="+mj-ea"/>
                <a:ea typeface="+mj-ea"/>
              </a:rPr>
              <a:t>兩萬立方公尺</a:t>
            </a:r>
            <a:r>
              <a:rPr lang="zh-TW" altLang="en-US" sz="1800" dirty="0">
                <a:latin typeface="+mj-ea"/>
                <a:ea typeface="+mj-ea"/>
              </a:rPr>
              <a:t>以上之工程。 </a:t>
            </a:r>
            <a:br>
              <a:rPr lang="zh-TW" altLang="en-US" sz="1800" dirty="0">
                <a:latin typeface="+mj-ea"/>
                <a:ea typeface="+mj-ea"/>
              </a:rPr>
            </a:br>
            <a:r>
              <a:rPr lang="zh-TW" altLang="en-US" sz="1800" dirty="0">
                <a:latin typeface="+mj-ea"/>
                <a:ea typeface="+mj-ea"/>
              </a:rPr>
              <a:t>未達前項所列經費及土石方數量，</a:t>
            </a:r>
            <a:r>
              <a:rPr lang="zh-TW" altLang="en-US" sz="1800" b="1" dirty="0">
                <a:solidFill>
                  <a:srgbClr val="FF0000"/>
                </a:solidFill>
                <a:latin typeface="+mj-ea"/>
                <a:ea typeface="+mj-ea"/>
              </a:rPr>
              <a:t>得</a:t>
            </a:r>
            <a:r>
              <a:rPr lang="zh-TW" altLang="en-US" sz="1800" dirty="0">
                <a:latin typeface="+mj-ea"/>
                <a:ea typeface="+mj-ea"/>
              </a:rPr>
              <a:t>參照本要點辦理申報。</a:t>
            </a:r>
          </a:p>
          <a:p>
            <a:pPr lvl="1"/>
            <a:endParaRPr lang="zh-TW" altLang="en-US" dirty="0">
              <a:latin typeface="+mj-ea"/>
              <a:ea typeface="+mj-ea"/>
            </a:endParaRPr>
          </a:p>
        </p:txBody>
      </p:sp>
      <p:sp>
        <p:nvSpPr>
          <p:cNvPr id="5" name="投影片編號版面配置區 4"/>
          <p:cNvSpPr>
            <a:spLocks noGrp="1"/>
          </p:cNvSpPr>
          <p:nvPr>
            <p:ph type="sldNum" sz="quarter" idx="12"/>
          </p:nvPr>
        </p:nvSpPr>
        <p:spPr/>
        <p:txBody>
          <a:bodyPr/>
          <a:lstStyle/>
          <a:p>
            <a:pPr>
              <a:defRPr/>
            </a:pPr>
            <a:fld id="{0C4CE522-536D-4F43-A61D-9D96A33E4A98}" type="slidenum">
              <a:rPr lang="zh-TW" altLang="en-US" smtClean="0"/>
              <a:pPr>
                <a:defRPr/>
              </a:pPr>
              <a:t>8</a:t>
            </a:fld>
            <a:endParaRPr lang="zh-TW" altLang="en-US" dirty="0"/>
          </a:p>
        </p:txBody>
      </p:sp>
      <p:sp>
        <p:nvSpPr>
          <p:cNvPr id="6" name="標題 5"/>
          <p:cNvSpPr>
            <a:spLocks noGrp="1"/>
          </p:cNvSpPr>
          <p:nvPr>
            <p:ph type="title"/>
          </p:nvPr>
        </p:nvSpPr>
        <p:spPr>
          <a:xfrm>
            <a:off x="457200" y="989856"/>
            <a:ext cx="8229600" cy="1143000"/>
          </a:xfrm>
        </p:spPr>
        <p:txBody>
          <a:bodyPr/>
          <a:lstStyle/>
          <a:p>
            <a:r>
              <a:rPr lang="zh-TW" altLang="en-US" sz="2800" b="1" dirty="0"/>
              <a:t>營建剩餘土石方處理方案</a:t>
            </a:r>
            <a:r>
              <a:rPr lang="en-US" altLang="zh-TW" sz="2800" b="1" dirty="0" smtClean="0"/>
              <a:t/>
            </a:r>
            <a:br>
              <a:rPr lang="en-US" altLang="zh-TW" sz="2800" b="1" dirty="0" smtClean="0"/>
            </a:br>
            <a:r>
              <a:rPr lang="en-US" altLang="zh-TW" sz="2800" b="1" dirty="0" smtClean="0"/>
              <a:t>	</a:t>
            </a:r>
            <a:r>
              <a:rPr lang="zh-TW" altLang="en-US" sz="2800" b="1" dirty="0" smtClean="0"/>
              <a:t>參</a:t>
            </a:r>
            <a:r>
              <a:rPr lang="zh-TW" altLang="en-US" sz="2800" b="1" dirty="0"/>
              <a:t>、剩餘土石方處理</a:t>
            </a:r>
            <a:r>
              <a:rPr lang="zh-TW" altLang="en-US" sz="2800" b="1" dirty="0" smtClean="0"/>
              <a:t>方針</a:t>
            </a:r>
            <a:r>
              <a:rPr lang="en-US" altLang="zh-TW" sz="2800" b="1" dirty="0" smtClean="0"/>
              <a:t/>
            </a:r>
            <a:br>
              <a:rPr lang="en-US" altLang="zh-TW" sz="2800" b="1" dirty="0" smtClean="0"/>
            </a:br>
            <a:r>
              <a:rPr lang="en-US" altLang="zh-TW" sz="2800" b="1" dirty="0" smtClean="0"/>
              <a:t>		</a:t>
            </a:r>
            <a:r>
              <a:rPr lang="zh-TW" altLang="en-US" sz="2800" dirty="0" smtClean="0"/>
              <a:t>二</a:t>
            </a:r>
            <a:r>
              <a:rPr lang="zh-TW" altLang="en-US" sz="2800" dirty="0"/>
              <a:t>、公共工程剩餘土石方處理</a:t>
            </a:r>
          </a:p>
        </p:txBody>
      </p:sp>
    </p:spTree>
    <p:extLst>
      <p:ext uri="{BB962C8B-B14F-4D97-AF65-F5344CB8AC3E}">
        <p14:creationId xmlns:p14="http://schemas.microsoft.com/office/powerpoint/2010/main" val="368597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86000" y="5715000"/>
            <a:ext cx="4878388" cy="1143000"/>
          </a:xfrm>
          <a:prstGeom prst="rect">
            <a:avLst/>
          </a:prstGeom>
          <a:solidFill>
            <a:srgbClr val="FFFFFF"/>
          </a:solidFill>
          <a:ln w="12700">
            <a:solidFill>
              <a:srgbClr val="800000"/>
            </a:solidFill>
            <a:miter lim="800000"/>
            <a:headEnd/>
            <a:tailEnd/>
          </a:ln>
          <a:effectLst>
            <a:outerShdw dist="35921" dir="2700000" algn="ctr" rotWithShape="0">
              <a:srgbClr val="FAFD00"/>
            </a:outerShdw>
          </a:effectLst>
        </p:spPr>
        <p:txBody>
          <a:bodyPr wrap="none" anchor="ctr"/>
          <a:lstStyle/>
          <a:p>
            <a:pPr algn="ctr" eaLnBrk="0" hangingPunct="0"/>
            <a:endParaRPr kumimoji="0" lang="zh-TW" altLang="en-US" sz="2400" b="1">
              <a:latin typeface="標楷體" pitchFamily="65" charset="-120"/>
              <a:ea typeface="標楷體" pitchFamily="65" charset="-120"/>
            </a:endParaRPr>
          </a:p>
          <a:p>
            <a:pPr algn="ctr" eaLnBrk="0" hangingPunct="0"/>
            <a:endParaRPr kumimoji="0" lang="zh-TW" altLang="en-US" sz="2400" b="1">
              <a:latin typeface="標楷體" pitchFamily="65" charset="-120"/>
              <a:ea typeface="標楷體" pitchFamily="65" charset="-120"/>
            </a:endParaRPr>
          </a:p>
          <a:p>
            <a:pPr algn="ctr" eaLnBrk="0" hangingPunct="0"/>
            <a:r>
              <a:rPr kumimoji="0" lang="zh-TW" altLang="en-US" sz="2400" b="1">
                <a:latin typeface="標楷體" pitchFamily="65" charset="-120"/>
                <a:ea typeface="標楷體" pitchFamily="65" charset="-120"/>
              </a:rPr>
              <a:t>營建剩餘土石方資訊服務中心</a:t>
            </a:r>
          </a:p>
        </p:txBody>
      </p:sp>
      <p:sp>
        <p:nvSpPr>
          <p:cNvPr id="7171" name="Rectangle 3" descr="Horizontal dünn"/>
          <p:cNvSpPr>
            <a:spLocks noChangeArrowheads="1"/>
          </p:cNvSpPr>
          <p:nvPr/>
        </p:nvSpPr>
        <p:spPr bwMode="gray">
          <a:xfrm>
            <a:off x="228600" y="3124200"/>
            <a:ext cx="2667000" cy="2514600"/>
          </a:xfrm>
          <a:prstGeom prst="rect">
            <a:avLst/>
          </a:prstGeom>
          <a:pattFill prst="narHorz">
            <a:fgClr>
              <a:srgbClr val="FFD55D"/>
            </a:fgClr>
            <a:bgClr>
              <a:srgbClr val="FFFFFF"/>
            </a:bgClr>
          </a:patt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zh-TW" altLang="en-US"/>
          </a:p>
        </p:txBody>
      </p:sp>
      <p:sp>
        <p:nvSpPr>
          <p:cNvPr id="7172" name="Rectangle 4" descr="Horizontal dünn"/>
          <p:cNvSpPr>
            <a:spLocks noChangeArrowheads="1"/>
          </p:cNvSpPr>
          <p:nvPr/>
        </p:nvSpPr>
        <p:spPr bwMode="gray">
          <a:xfrm>
            <a:off x="2895600" y="3810000"/>
            <a:ext cx="3581400" cy="990600"/>
          </a:xfrm>
          <a:prstGeom prst="rect">
            <a:avLst/>
          </a:prstGeom>
          <a:pattFill prst="narHorz">
            <a:fgClr>
              <a:srgbClr val="FFD55D"/>
            </a:fgClr>
            <a:bgClr>
              <a:srgbClr val="FFFFFF"/>
            </a:bgClr>
          </a:patt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zh-TW" altLang="en-US"/>
          </a:p>
        </p:txBody>
      </p:sp>
      <p:sp>
        <p:nvSpPr>
          <p:cNvPr id="7173" name="Rectangle 5" descr="Horizontal dünn"/>
          <p:cNvSpPr>
            <a:spLocks noChangeArrowheads="1"/>
          </p:cNvSpPr>
          <p:nvPr/>
        </p:nvSpPr>
        <p:spPr bwMode="gray">
          <a:xfrm>
            <a:off x="6346825" y="3048000"/>
            <a:ext cx="2568575" cy="2590800"/>
          </a:xfrm>
          <a:prstGeom prst="rect">
            <a:avLst/>
          </a:prstGeom>
          <a:pattFill prst="narHorz">
            <a:fgClr>
              <a:srgbClr val="FFD55D"/>
            </a:fgClr>
            <a:bgClr>
              <a:srgbClr val="FFFFFF"/>
            </a:bgClr>
          </a:patt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zh-TW" altLang="en-US"/>
          </a:p>
        </p:txBody>
      </p:sp>
      <p:sp>
        <p:nvSpPr>
          <p:cNvPr id="7174" name="Rectangle 6"/>
          <p:cNvSpPr>
            <a:spLocks noGrp="1" noChangeArrowheads="1"/>
          </p:cNvSpPr>
          <p:nvPr>
            <p:ph type="title"/>
          </p:nvPr>
        </p:nvSpPr>
        <p:spPr>
          <a:xfrm>
            <a:off x="0" y="366936"/>
            <a:ext cx="9144000" cy="685800"/>
          </a:xfrm>
        </p:spPr>
        <p:txBody>
          <a:bodyPr/>
          <a:lstStyle/>
          <a:p>
            <a:pPr algn="ctr" eaLnBrk="1" hangingPunct="1"/>
            <a:r>
              <a:rPr lang="zh-TW" altLang="en-US" sz="3600" b="1" dirty="0" smtClean="0">
                <a:solidFill>
                  <a:schemeClr val="tx1"/>
                </a:solidFill>
              </a:rPr>
              <a:t>營建剩餘土石方處理方案規定</a:t>
            </a:r>
            <a:endParaRPr lang="en-US" altLang="zh-TW" sz="3600" b="1" dirty="0" smtClean="0">
              <a:solidFill>
                <a:schemeClr val="tx1"/>
              </a:solidFill>
            </a:endParaRPr>
          </a:p>
        </p:txBody>
      </p:sp>
      <p:sp>
        <p:nvSpPr>
          <p:cNvPr id="7176" name="Rectangle 8"/>
          <p:cNvSpPr>
            <a:spLocks noChangeArrowheads="1"/>
          </p:cNvSpPr>
          <p:nvPr/>
        </p:nvSpPr>
        <p:spPr bwMode="auto">
          <a:xfrm>
            <a:off x="552450" y="4105275"/>
            <a:ext cx="1884363" cy="1152525"/>
          </a:xfrm>
          <a:prstGeom prst="rect">
            <a:avLst/>
          </a:prstGeom>
          <a:solidFill>
            <a:srgbClr val="C0C0C0">
              <a:alpha val="50195"/>
            </a:srgbClr>
          </a:solidFill>
          <a:ln w="12700">
            <a:solidFill>
              <a:schemeClr val="tx1"/>
            </a:solidFill>
            <a:miter lim="800000"/>
            <a:headEnd/>
            <a:tailEnd/>
          </a:ln>
          <a:effectLst>
            <a:outerShdw dist="35921" dir="2700000" algn="ctr" rotWithShape="0">
              <a:srgbClr val="FAFD00"/>
            </a:outerShdw>
          </a:effectLst>
        </p:spPr>
        <p:txBody>
          <a:bodyPr wrap="none" anchor="ctr"/>
          <a:lstStyle/>
          <a:p>
            <a:pPr eaLnBrk="0" hangingPunct="0"/>
            <a:r>
              <a:rPr kumimoji="0" lang="zh-TW" altLang="en-US" sz="2000" b="1">
                <a:latin typeface="標楷體" pitchFamily="65" charset="-120"/>
                <a:ea typeface="標楷體" pitchFamily="65" charset="-120"/>
              </a:rPr>
              <a:t>☆剩餘土石方</a:t>
            </a:r>
          </a:p>
          <a:p>
            <a:pPr eaLnBrk="0" hangingPunct="0"/>
            <a:r>
              <a:rPr kumimoji="0" lang="zh-TW" altLang="en-US" sz="2000" b="1">
                <a:latin typeface="標楷體" pitchFamily="65" charset="-120"/>
                <a:ea typeface="標楷體" pitchFamily="65" charset="-120"/>
              </a:rPr>
              <a:t>    處理計畫</a:t>
            </a:r>
          </a:p>
          <a:p>
            <a:pPr eaLnBrk="0" hangingPunct="0"/>
            <a:r>
              <a:rPr kumimoji="0" lang="zh-TW" altLang="en-US" sz="2000" b="1">
                <a:latin typeface="標楷體" pitchFamily="65" charset="-120"/>
                <a:ea typeface="標楷體" pitchFamily="65" charset="-120"/>
              </a:rPr>
              <a:t>☆預先審查</a:t>
            </a:r>
          </a:p>
        </p:txBody>
      </p:sp>
      <p:sp>
        <p:nvSpPr>
          <p:cNvPr id="7177" name="AutoShape 9"/>
          <p:cNvSpPr>
            <a:spLocks noChangeArrowheads="1"/>
          </p:cNvSpPr>
          <p:nvPr/>
        </p:nvSpPr>
        <p:spPr bwMode="auto">
          <a:xfrm>
            <a:off x="2616200" y="3519488"/>
            <a:ext cx="682625" cy="1508125"/>
          </a:xfrm>
          <a:custGeom>
            <a:avLst/>
            <a:gdLst>
              <a:gd name="T0" fmla="*/ 511969 w 21600"/>
              <a:gd name="T1" fmla="*/ 0 h 21600"/>
              <a:gd name="T2" fmla="*/ 0 w 21600"/>
              <a:gd name="T3" fmla="*/ 754063 h 21600"/>
              <a:gd name="T4" fmla="*/ 511969 w 21600"/>
              <a:gd name="T5" fmla="*/ 1508125 h 21600"/>
              <a:gd name="T6" fmla="*/ 682625 w 21600"/>
              <a:gd name="T7" fmla="*/ 7540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AFD00"/>
          </a:solidFill>
          <a:ln w="12700">
            <a:solidFill>
              <a:schemeClr val="tx1"/>
            </a:solidFill>
            <a:miter lim="800000"/>
            <a:headEnd/>
            <a:tailEnd/>
          </a:ln>
          <a:effectLst>
            <a:outerShdw dist="35921" dir="2700000" algn="ctr" rotWithShape="0">
              <a:schemeClr val="bg2"/>
            </a:outerShdw>
          </a:effectLst>
        </p:spPr>
        <p:txBody>
          <a:bodyPr wrap="none" anchor="ctr"/>
          <a:lstStyle/>
          <a:p>
            <a:endParaRPr lang="zh-TW" altLang="en-US"/>
          </a:p>
        </p:txBody>
      </p:sp>
      <p:sp>
        <p:nvSpPr>
          <p:cNvPr id="7178" name="Rectangle 10"/>
          <p:cNvSpPr>
            <a:spLocks noChangeArrowheads="1"/>
          </p:cNvSpPr>
          <p:nvPr/>
        </p:nvSpPr>
        <p:spPr bwMode="auto">
          <a:xfrm>
            <a:off x="534988" y="3419475"/>
            <a:ext cx="1882775" cy="563563"/>
          </a:xfrm>
          <a:prstGeom prst="rect">
            <a:avLst/>
          </a:prstGeom>
          <a:solidFill>
            <a:srgbClr val="FFCC99"/>
          </a:solidFill>
          <a:ln w="12700">
            <a:solidFill>
              <a:schemeClr val="tx1"/>
            </a:solidFill>
            <a:miter lim="800000"/>
            <a:headEnd/>
            <a:tailEnd/>
          </a:ln>
          <a:effectLst>
            <a:outerShdw dist="35921" dir="2700000" algn="ctr" rotWithShape="0">
              <a:srgbClr val="FAFD00"/>
            </a:outerShdw>
          </a:effectLst>
        </p:spPr>
        <p:txBody>
          <a:bodyPr wrap="none" anchor="ctr"/>
          <a:lstStyle/>
          <a:p>
            <a:pPr algn="ctr" eaLnBrk="0" hangingPunct="0"/>
            <a:r>
              <a:rPr kumimoji="0" lang="zh-TW" altLang="en-US" sz="2400" b="1">
                <a:latin typeface="標楷體" pitchFamily="65" charset="-120"/>
                <a:ea typeface="標楷體" pitchFamily="65" charset="-120"/>
              </a:rPr>
              <a:t>產源管理</a:t>
            </a:r>
          </a:p>
        </p:txBody>
      </p:sp>
      <p:sp>
        <p:nvSpPr>
          <p:cNvPr id="7179" name="Rectangle 11"/>
          <p:cNvSpPr>
            <a:spLocks noChangeArrowheads="1"/>
          </p:cNvSpPr>
          <p:nvPr/>
        </p:nvSpPr>
        <p:spPr bwMode="auto">
          <a:xfrm>
            <a:off x="3522663" y="4111625"/>
            <a:ext cx="1884362" cy="1152525"/>
          </a:xfrm>
          <a:prstGeom prst="rect">
            <a:avLst/>
          </a:prstGeom>
          <a:solidFill>
            <a:srgbClr val="C0C0C0">
              <a:alpha val="50195"/>
            </a:srgbClr>
          </a:solidFill>
          <a:ln w="12700">
            <a:solidFill>
              <a:schemeClr val="tx1"/>
            </a:solidFill>
            <a:miter lim="800000"/>
            <a:headEnd/>
            <a:tailEnd/>
          </a:ln>
          <a:effectLst>
            <a:outerShdw dist="35921" dir="2700000" algn="ctr" rotWithShape="0">
              <a:srgbClr val="FAFD00"/>
            </a:outerShdw>
          </a:effectLst>
        </p:spPr>
        <p:txBody>
          <a:bodyPr wrap="none" anchor="ctr"/>
          <a:lstStyle/>
          <a:p>
            <a:pPr eaLnBrk="0" hangingPunct="0"/>
            <a:r>
              <a:rPr kumimoji="0" lang="zh-TW" altLang="en-US" sz="2000" b="1">
                <a:latin typeface="標楷體" pitchFamily="65" charset="-120"/>
                <a:ea typeface="標楷體" pitchFamily="65" charset="-120"/>
              </a:rPr>
              <a:t>☆流向證明文件</a:t>
            </a:r>
          </a:p>
          <a:p>
            <a:pPr eaLnBrk="0" hangingPunct="0"/>
            <a:r>
              <a:rPr kumimoji="0" lang="zh-TW" altLang="en-US" sz="2000" b="1">
                <a:latin typeface="標楷體" pitchFamily="65" charset="-120"/>
                <a:ea typeface="標楷體" pitchFamily="65" charset="-120"/>
              </a:rPr>
              <a:t>    </a:t>
            </a:r>
            <a:r>
              <a:rPr kumimoji="0" lang="en-US" altLang="zh-TW" sz="2000" b="1">
                <a:latin typeface="標楷體" pitchFamily="65" charset="-120"/>
                <a:ea typeface="標楷體" pitchFamily="65" charset="-120"/>
              </a:rPr>
              <a:t>(</a:t>
            </a:r>
            <a:r>
              <a:rPr kumimoji="0" lang="zh-TW" altLang="en-US" sz="2000" b="1">
                <a:latin typeface="標楷體" pitchFamily="65" charset="-120"/>
                <a:ea typeface="標楷體" pitchFamily="65" charset="-120"/>
              </a:rPr>
              <a:t>四聯單</a:t>
            </a:r>
            <a:r>
              <a:rPr kumimoji="0" lang="en-US" altLang="zh-TW" sz="2000" b="1">
                <a:latin typeface="標楷體" pitchFamily="65" charset="-120"/>
                <a:ea typeface="標楷體" pitchFamily="65" charset="-120"/>
              </a:rPr>
              <a:t>)</a:t>
            </a:r>
          </a:p>
        </p:txBody>
      </p:sp>
      <p:sp>
        <p:nvSpPr>
          <p:cNvPr id="7180" name="AutoShape 12"/>
          <p:cNvSpPr>
            <a:spLocks noChangeArrowheads="1"/>
          </p:cNvSpPr>
          <p:nvPr/>
        </p:nvSpPr>
        <p:spPr bwMode="auto">
          <a:xfrm>
            <a:off x="5586413" y="3525838"/>
            <a:ext cx="682625" cy="1508125"/>
          </a:xfrm>
          <a:custGeom>
            <a:avLst/>
            <a:gdLst>
              <a:gd name="T0" fmla="*/ 511969 w 21600"/>
              <a:gd name="T1" fmla="*/ 0 h 21600"/>
              <a:gd name="T2" fmla="*/ 0 w 21600"/>
              <a:gd name="T3" fmla="*/ 754063 h 21600"/>
              <a:gd name="T4" fmla="*/ 511969 w 21600"/>
              <a:gd name="T5" fmla="*/ 1508125 h 21600"/>
              <a:gd name="T6" fmla="*/ 682625 w 21600"/>
              <a:gd name="T7" fmla="*/ 7540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AFD00"/>
          </a:solidFill>
          <a:ln w="12700">
            <a:solidFill>
              <a:schemeClr val="tx1"/>
            </a:solidFill>
            <a:miter lim="800000"/>
            <a:headEnd/>
            <a:tailEnd/>
          </a:ln>
          <a:effectLst>
            <a:outerShdw dist="35921" dir="2700000" algn="ctr" rotWithShape="0">
              <a:schemeClr val="bg2"/>
            </a:outerShdw>
          </a:effectLst>
        </p:spPr>
        <p:txBody>
          <a:bodyPr wrap="none" anchor="ctr"/>
          <a:lstStyle/>
          <a:p>
            <a:endParaRPr lang="zh-TW" altLang="en-US"/>
          </a:p>
        </p:txBody>
      </p:sp>
      <p:sp>
        <p:nvSpPr>
          <p:cNvPr id="7181" name="Rectangle 13"/>
          <p:cNvSpPr>
            <a:spLocks noChangeArrowheads="1"/>
          </p:cNvSpPr>
          <p:nvPr/>
        </p:nvSpPr>
        <p:spPr bwMode="auto">
          <a:xfrm>
            <a:off x="3505200" y="3425825"/>
            <a:ext cx="1882775" cy="563563"/>
          </a:xfrm>
          <a:prstGeom prst="rect">
            <a:avLst/>
          </a:prstGeom>
          <a:solidFill>
            <a:srgbClr val="FFCC99"/>
          </a:solidFill>
          <a:ln w="12700">
            <a:solidFill>
              <a:schemeClr val="tx1"/>
            </a:solidFill>
            <a:miter lim="800000"/>
            <a:headEnd/>
            <a:tailEnd/>
          </a:ln>
          <a:effectLst>
            <a:outerShdw dist="35921" dir="2700000" algn="ctr" rotWithShape="0">
              <a:srgbClr val="FAFD00"/>
            </a:outerShdw>
          </a:effectLst>
        </p:spPr>
        <p:txBody>
          <a:bodyPr wrap="none" anchor="ctr"/>
          <a:lstStyle/>
          <a:p>
            <a:pPr algn="ctr" eaLnBrk="0" hangingPunct="0"/>
            <a:r>
              <a:rPr kumimoji="0" lang="zh-TW" altLang="en-US" sz="2400" b="1">
                <a:latin typeface="標楷體" pitchFamily="65" charset="-120"/>
                <a:ea typeface="標楷體" pitchFamily="65" charset="-120"/>
              </a:rPr>
              <a:t>運輸管理</a:t>
            </a:r>
          </a:p>
        </p:txBody>
      </p:sp>
      <p:sp>
        <p:nvSpPr>
          <p:cNvPr id="7182" name="Rectangle 14"/>
          <p:cNvSpPr>
            <a:spLocks noChangeArrowheads="1"/>
          </p:cNvSpPr>
          <p:nvPr/>
        </p:nvSpPr>
        <p:spPr bwMode="auto">
          <a:xfrm>
            <a:off x="6454775" y="4097338"/>
            <a:ext cx="2230438" cy="1152525"/>
          </a:xfrm>
          <a:prstGeom prst="rect">
            <a:avLst/>
          </a:prstGeom>
          <a:solidFill>
            <a:srgbClr val="C0C0C0">
              <a:alpha val="50195"/>
            </a:srgbClr>
          </a:solidFill>
          <a:ln w="12700">
            <a:solidFill>
              <a:schemeClr val="tx1"/>
            </a:solidFill>
            <a:miter lim="800000"/>
            <a:headEnd/>
            <a:tailEnd/>
          </a:ln>
          <a:effectLst>
            <a:outerShdw dist="35921" dir="2700000" algn="ctr" rotWithShape="0">
              <a:srgbClr val="FAFD00"/>
            </a:outerShdw>
          </a:effectLst>
        </p:spPr>
        <p:txBody>
          <a:bodyPr wrap="none" anchor="ctr"/>
          <a:lstStyle/>
          <a:p>
            <a:pPr eaLnBrk="0" hangingPunct="0"/>
            <a:r>
              <a:rPr kumimoji="0" lang="zh-TW" altLang="en-US" sz="2000" b="1">
                <a:latin typeface="標楷體" pitchFamily="65" charset="-120"/>
                <a:ea typeface="標楷體" pitchFamily="65" charset="-120"/>
              </a:rPr>
              <a:t>☆逐車流向追蹤</a:t>
            </a:r>
          </a:p>
        </p:txBody>
      </p:sp>
      <p:sp>
        <p:nvSpPr>
          <p:cNvPr id="7183" name="Rectangle 15"/>
          <p:cNvSpPr>
            <a:spLocks noChangeArrowheads="1"/>
          </p:cNvSpPr>
          <p:nvPr/>
        </p:nvSpPr>
        <p:spPr bwMode="auto">
          <a:xfrm>
            <a:off x="6434138" y="3411538"/>
            <a:ext cx="2228850" cy="563562"/>
          </a:xfrm>
          <a:prstGeom prst="rect">
            <a:avLst/>
          </a:prstGeom>
          <a:solidFill>
            <a:srgbClr val="FFCC99"/>
          </a:solidFill>
          <a:ln w="12700">
            <a:solidFill>
              <a:schemeClr val="tx1"/>
            </a:solidFill>
            <a:miter lim="800000"/>
            <a:headEnd/>
            <a:tailEnd/>
          </a:ln>
          <a:effectLst>
            <a:outerShdw dist="35921" dir="2700000" algn="ctr" rotWithShape="0">
              <a:srgbClr val="FAFD00"/>
            </a:outerShdw>
          </a:effectLst>
        </p:spPr>
        <p:txBody>
          <a:bodyPr wrap="none" anchor="ctr"/>
          <a:lstStyle/>
          <a:p>
            <a:pPr algn="ctr" eaLnBrk="0" hangingPunct="0"/>
            <a:r>
              <a:rPr kumimoji="0" lang="zh-TW" altLang="en-US" sz="2400" b="1">
                <a:latin typeface="標楷體" pitchFamily="65" charset="-120"/>
                <a:ea typeface="標楷體" pitchFamily="65" charset="-120"/>
              </a:rPr>
              <a:t>收容處理場管理</a:t>
            </a:r>
          </a:p>
        </p:txBody>
      </p:sp>
      <p:sp>
        <p:nvSpPr>
          <p:cNvPr id="7184" name="Line 16"/>
          <p:cNvSpPr>
            <a:spLocks noChangeShapeType="1"/>
          </p:cNvSpPr>
          <p:nvPr/>
        </p:nvSpPr>
        <p:spPr bwMode="auto">
          <a:xfrm>
            <a:off x="1384300" y="2286000"/>
            <a:ext cx="9525" cy="1143000"/>
          </a:xfrm>
          <a:prstGeom prst="line">
            <a:avLst/>
          </a:prstGeom>
          <a:noFill/>
          <a:ln w="38100">
            <a:solidFill>
              <a:schemeClr val="accent2"/>
            </a:solidFill>
            <a:round/>
            <a:headEnd/>
            <a:tailEnd type="triangle" w="sm" len="med"/>
          </a:ln>
          <a:extLst>
            <a:ext uri="{909E8E84-426E-40DD-AFC4-6F175D3DCCD1}">
              <a14:hiddenFill xmlns:a14="http://schemas.microsoft.com/office/drawing/2010/main">
                <a:noFill/>
              </a14:hiddenFill>
            </a:ext>
          </a:extLst>
        </p:spPr>
        <p:txBody>
          <a:bodyPr/>
          <a:lstStyle/>
          <a:p>
            <a:endParaRPr lang="zh-TW" altLang="en-US"/>
          </a:p>
        </p:txBody>
      </p:sp>
      <p:sp>
        <p:nvSpPr>
          <p:cNvPr id="7185" name="Rectangle 17"/>
          <p:cNvSpPr>
            <a:spLocks noChangeArrowheads="1"/>
          </p:cNvSpPr>
          <p:nvPr/>
        </p:nvSpPr>
        <p:spPr bwMode="auto">
          <a:xfrm>
            <a:off x="249238" y="1676400"/>
            <a:ext cx="2874962" cy="595313"/>
          </a:xfrm>
          <a:prstGeom prst="rect">
            <a:avLst/>
          </a:prstGeom>
          <a:solidFill>
            <a:srgbClr val="D3E1F9"/>
          </a:solidFill>
          <a:ln w="12700">
            <a:solidFill>
              <a:schemeClr val="tx1"/>
            </a:solidFill>
            <a:miter lim="800000"/>
            <a:headEnd/>
            <a:tailEnd/>
          </a:ln>
          <a:effectLst>
            <a:outerShdw dist="35921" dir="2700000" algn="ctr" rotWithShape="0">
              <a:srgbClr val="FAFD00"/>
            </a:outerShdw>
          </a:effectLst>
        </p:spPr>
        <p:txBody>
          <a:bodyPr wrap="none" anchor="ctr"/>
          <a:lstStyle/>
          <a:p>
            <a:pPr algn="ctr" eaLnBrk="0" hangingPunct="0"/>
            <a:r>
              <a:rPr kumimoji="0" lang="zh-TW" altLang="en-US" sz="2400" b="1">
                <a:latin typeface="標楷體" pitchFamily="65" charset="-120"/>
                <a:ea typeface="標楷體" pitchFamily="65" charset="-120"/>
              </a:rPr>
              <a:t>工程主辦（管）機關</a:t>
            </a:r>
          </a:p>
        </p:txBody>
      </p:sp>
      <p:sp>
        <p:nvSpPr>
          <p:cNvPr id="7186" name="Text Box 18"/>
          <p:cNvSpPr txBox="1">
            <a:spLocks noChangeArrowheads="1"/>
          </p:cNvSpPr>
          <p:nvPr/>
        </p:nvSpPr>
        <p:spPr bwMode="auto">
          <a:xfrm>
            <a:off x="298450" y="2286000"/>
            <a:ext cx="2216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20000"/>
              </a:spcBef>
            </a:pPr>
            <a:r>
              <a:rPr lang="zh-TW" altLang="en-US" sz="2000">
                <a:solidFill>
                  <a:schemeClr val="accent2"/>
                </a:solidFill>
                <a:latin typeface="標楷體" pitchFamily="65" charset="-120"/>
                <a:ea typeface="標楷體" pitchFamily="65" charset="-120"/>
              </a:rPr>
              <a:t>審查處理計畫</a:t>
            </a:r>
          </a:p>
          <a:p>
            <a:pPr algn="ctr" eaLnBrk="1" hangingPunct="1">
              <a:spcBef>
                <a:spcPct val="20000"/>
              </a:spcBef>
            </a:pPr>
            <a:r>
              <a:rPr lang="zh-TW" altLang="en-US" sz="2000">
                <a:solidFill>
                  <a:schemeClr val="accent2"/>
                </a:solidFill>
                <a:latin typeface="標楷體" pitchFamily="65" charset="-120"/>
                <a:ea typeface="標楷體" pitchFamily="65" charset="-120"/>
              </a:rPr>
              <a:t>核發流向證明文件</a:t>
            </a:r>
          </a:p>
        </p:txBody>
      </p:sp>
      <p:sp>
        <p:nvSpPr>
          <p:cNvPr id="7187" name="Text Box 19"/>
          <p:cNvSpPr txBox="1">
            <a:spLocks noChangeArrowheads="1"/>
          </p:cNvSpPr>
          <p:nvPr/>
        </p:nvSpPr>
        <p:spPr bwMode="auto">
          <a:xfrm>
            <a:off x="1111250" y="5257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400">
                <a:latin typeface="Times New Roman" pitchFamily="18" charset="0"/>
                <a:ea typeface="標楷體" pitchFamily="65" charset="-120"/>
              </a:rPr>
              <a:t>工程</a:t>
            </a:r>
          </a:p>
        </p:txBody>
      </p:sp>
      <p:sp>
        <p:nvSpPr>
          <p:cNvPr id="7188" name="Rectangle 20"/>
          <p:cNvSpPr>
            <a:spLocks noChangeArrowheads="1"/>
          </p:cNvSpPr>
          <p:nvPr/>
        </p:nvSpPr>
        <p:spPr bwMode="auto">
          <a:xfrm>
            <a:off x="5964238" y="1690688"/>
            <a:ext cx="2874962" cy="595312"/>
          </a:xfrm>
          <a:prstGeom prst="rect">
            <a:avLst/>
          </a:prstGeom>
          <a:solidFill>
            <a:srgbClr val="D3E1F9"/>
          </a:solidFill>
          <a:ln w="12700">
            <a:solidFill>
              <a:schemeClr val="tx1"/>
            </a:solidFill>
            <a:miter lim="800000"/>
            <a:headEnd/>
            <a:tailEnd/>
          </a:ln>
          <a:effectLst>
            <a:outerShdw dist="35921" dir="2700000" algn="ctr" rotWithShape="0">
              <a:srgbClr val="FAFD00"/>
            </a:outerShdw>
          </a:effectLst>
        </p:spPr>
        <p:txBody>
          <a:bodyPr wrap="none" anchor="ctr"/>
          <a:lstStyle/>
          <a:p>
            <a:pPr algn="ctr" eaLnBrk="0" hangingPunct="0"/>
            <a:r>
              <a:rPr kumimoji="0" lang="zh-TW" altLang="en-US" sz="2400" b="1">
                <a:latin typeface="標楷體" pitchFamily="65" charset="-120"/>
                <a:ea typeface="標楷體" pitchFamily="65" charset="-120"/>
              </a:rPr>
              <a:t>場所主辦（管）機關</a:t>
            </a:r>
          </a:p>
        </p:txBody>
      </p:sp>
      <p:sp>
        <p:nvSpPr>
          <p:cNvPr id="7189" name="Line 21"/>
          <p:cNvSpPr>
            <a:spLocks noChangeShapeType="1"/>
          </p:cNvSpPr>
          <p:nvPr/>
        </p:nvSpPr>
        <p:spPr bwMode="auto">
          <a:xfrm>
            <a:off x="7467600" y="2286000"/>
            <a:ext cx="11113" cy="1143000"/>
          </a:xfrm>
          <a:prstGeom prst="line">
            <a:avLst/>
          </a:prstGeom>
          <a:noFill/>
          <a:ln w="38100">
            <a:solidFill>
              <a:schemeClr val="accent2"/>
            </a:solidFill>
            <a:round/>
            <a:headEnd/>
            <a:tailEnd type="triangle" w="sm" len="med"/>
          </a:ln>
          <a:extLst>
            <a:ext uri="{909E8E84-426E-40DD-AFC4-6F175D3DCCD1}">
              <a14:hiddenFill xmlns:a14="http://schemas.microsoft.com/office/drawing/2010/main">
                <a:noFill/>
              </a14:hiddenFill>
            </a:ext>
          </a:extLst>
        </p:spPr>
        <p:txBody>
          <a:bodyPr/>
          <a:lstStyle/>
          <a:p>
            <a:endParaRPr lang="zh-TW" altLang="en-US"/>
          </a:p>
        </p:txBody>
      </p:sp>
      <p:sp>
        <p:nvSpPr>
          <p:cNvPr id="7190" name="Line 22"/>
          <p:cNvSpPr>
            <a:spLocks noChangeShapeType="1"/>
          </p:cNvSpPr>
          <p:nvPr/>
        </p:nvSpPr>
        <p:spPr bwMode="auto">
          <a:xfrm flipH="1">
            <a:off x="3124200" y="1905000"/>
            <a:ext cx="2819400" cy="0"/>
          </a:xfrm>
          <a:prstGeom prst="line">
            <a:avLst/>
          </a:prstGeom>
          <a:noFill/>
          <a:ln w="38100">
            <a:solidFill>
              <a:schemeClr val="accent2"/>
            </a:solidFill>
            <a:round/>
            <a:headEnd type="triangle" w="med" len="med"/>
            <a:tailEnd type="none" w="sm" len="med"/>
          </a:ln>
          <a:extLst>
            <a:ext uri="{909E8E84-426E-40DD-AFC4-6F175D3DCCD1}">
              <a14:hiddenFill xmlns:a14="http://schemas.microsoft.com/office/drawing/2010/main">
                <a:noFill/>
              </a14:hiddenFill>
            </a:ext>
          </a:extLst>
        </p:spPr>
        <p:txBody>
          <a:bodyPr/>
          <a:lstStyle/>
          <a:p>
            <a:endParaRPr lang="zh-TW" altLang="en-US"/>
          </a:p>
        </p:txBody>
      </p:sp>
      <p:sp>
        <p:nvSpPr>
          <p:cNvPr id="7191" name="Text Box 23"/>
          <p:cNvSpPr txBox="1">
            <a:spLocks noChangeArrowheads="1"/>
          </p:cNvSpPr>
          <p:nvPr/>
        </p:nvSpPr>
        <p:spPr bwMode="auto">
          <a:xfrm>
            <a:off x="4038600" y="1508125"/>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20000"/>
              </a:spcBef>
            </a:pPr>
            <a:r>
              <a:rPr lang="zh-TW" altLang="en-US" sz="2000">
                <a:solidFill>
                  <a:schemeClr val="accent2"/>
                </a:solidFill>
                <a:latin typeface="標楷體" pitchFamily="65" charset="-120"/>
                <a:ea typeface="標楷體" pitchFamily="65" charset="-120"/>
              </a:rPr>
              <a:t>副知</a:t>
            </a:r>
          </a:p>
        </p:txBody>
      </p:sp>
      <p:sp>
        <p:nvSpPr>
          <p:cNvPr id="7192" name="Text Box 24"/>
          <p:cNvSpPr txBox="1">
            <a:spLocks noChangeArrowheads="1"/>
          </p:cNvSpPr>
          <p:nvPr/>
        </p:nvSpPr>
        <p:spPr bwMode="auto">
          <a:xfrm>
            <a:off x="7239000" y="5257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400">
                <a:latin typeface="Times New Roman" pitchFamily="18" charset="0"/>
                <a:ea typeface="標楷體" pitchFamily="65" charset="-120"/>
              </a:rPr>
              <a:t>場所</a:t>
            </a:r>
          </a:p>
        </p:txBody>
      </p:sp>
      <p:sp>
        <p:nvSpPr>
          <p:cNvPr id="7193" name="Text Box 25"/>
          <p:cNvSpPr txBox="1">
            <a:spLocks noChangeArrowheads="1"/>
          </p:cNvSpPr>
          <p:nvPr/>
        </p:nvSpPr>
        <p:spPr bwMode="auto">
          <a:xfrm>
            <a:off x="6394450" y="2514600"/>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000">
                <a:solidFill>
                  <a:schemeClr val="accent2"/>
                </a:solidFill>
                <a:latin typeface="標楷體" pitchFamily="65" charset="-120"/>
                <a:ea typeface="標楷體" pitchFamily="65" charset="-120"/>
              </a:rPr>
              <a:t>逐案備查處理資料</a:t>
            </a:r>
          </a:p>
        </p:txBody>
      </p:sp>
      <p:sp>
        <p:nvSpPr>
          <p:cNvPr id="7194" name="Line 26"/>
          <p:cNvSpPr>
            <a:spLocks noChangeShapeType="1"/>
          </p:cNvSpPr>
          <p:nvPr/>
        </p:nvSpPr>
        <p:spPr bwMode="auto">
          <a:xfrm>
            <a:off x="7620000" y="5257800"/>
            <a:ext cx="0" cy="1066800"/>
          </a:xfrm>
          <a:prstGeom prst="line">
            <a:avLst/>
          </a:prstGeom>
          <a:noFill/>
          <a:ln w="38100">
            <a:solidFill>
              <a:srgbClr val="FF0000"/>
            </a:solidFill>
            <a:round/>
            <a:headEnd/>
            <a:tailEnd type="none" w="sm" len="med"/>
          </a:ln>
          <a:extLst>
            <a:ext uri="{909E8E84-426E-40DD-AFC4-6F175D3DCCD1}">
              <a14:hiddenFill xmlns:a14="http://schemas.microsoft.com/office/drawing/2010/main">
                <a:noFill/>
              </a14:hiddenFill>
            </a:ext>
          </a:extLst>
        </p:spPr>
        <p:txBody>
          <a:bodyPr/>
          <a:lstStyle/>
          <a:p>
            <a:endParaRPr lang="zh-TW" altLang="en-US"/>
          </a:p>
        </p:txBody>
      </p:sp>
      <p:sp>
        <p:nvSpPr>
          <p:cNvPr id="7195" name="Line 27"/>
          <p:cNvSpPr>
            <a:spLocks noChangeShapeType="1"/>
          </p:cNvSpPr>
          <p:nvPr/>
        </p:nvSpPr>
        <p:spPr bwMode="auto">
          <a:xfrm>
            <a:off x="7162800" y="6324600"/>
            <a:ext cx="4572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7196" name="Line 28"/>
          <p:cNvSpPr>
            <a:spLocks noChangeShapeType="1"/>
          </p:cNvSpPr>
          <p:nvPr/>
        </p:nvSpPr>
        <p:spPr bwMode="auto">
          <a:xfrm>
            <a:off x="2286000" y="6324600"/>
            <a:ext cx="3352800"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97" name="Line 29"/>
          <p:cNvSpPr>
            <a:spLocks noChangeShapeType="1"/>
          </p:cNvSpPr>
          <p:nvPr/>
        </p:nvSpPr>
        <p:spPr bwMode="auto">
          <a:xfrm>
            <a:off x="5791200" y="6324600"/>
            <a:ext cx="1371600"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98" name="Line 30"/>
          <p:cNvSpPr>
            <a:spLocks noChangeShapeType="1"/>
          </p:cNvSpPr>
          <p:nvPr/>
        </p:nvSpPr>
        <p:spPr bwMode="auto">
          <a:xfrm>
            <a:off x="5486400" y="2209800"/>
            <a:ext cx="76200" cy="41148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99" name="Line 31"/>
          <p:cNvSpPr>
            <a:spLocks noChangeShapeType="1"/>
          </p:cNvSpPr>
          <p:nvPr/>
        </p:nvSpPr>
        <p:spPr bwMode="auto">
          <a:xfrm>
            <a:off x="5715000" y="2209800"/>
            <a:ext cx="76200" cy="41148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200" name="Line 32"/>
          <p:cNvSpPr>
            <a:spLocks noChangeShapeType="1"/>
          </p:cNvSpPr>
          <p:nvPr/>
        </p:nvSpPr>
        <p:spPr bwMode="auto">
          <a:xfrm>
            <a:off x="3124200" y="2209800"/>
            <a:ext cx="2362200" cy="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7201" name="Line 33"/>
          <p:cNvSpPr>
            <a:spLocks noChangeShapeType="1"/>
          </p:cNvSpPr>
          <p:nvPr/>
        </p:nvSpPr>
        <p:spPr bwMode="auto">
          <a:xfrm>
            <a:off x="5715000" y="2209800"/>
            <a:ext cx="228600"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2" name="Text Box 34"/>
          <p:cNvSpPr txBox="1">
            <a:spLocks noChangeArrowheads="1"/>
          </p:cNvSpPr>
          <p:nvPr/>
        </p:nvSpPr>
        <p:spPr bwMode="auto">
          <a:xfrm>
            <a:off x="7308850" y="57150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000">
                <a:solidFill>
                  <a:srgbClr val="FF0000"/>
                </a:solidFill>
                <a:latin typeface="標楷體" pitchFamily="65" charset="-120"/>
                <a:ea typeface="標楷體" pitchFamily="65" charset="-120"/>
              </a:rPr>
              <a:t>申報</a:t>
            </a:r>
          </a:p>
        </p:txBody>
      </p:sp>
      <p:sp>
        <p:nvSpPr>
          <p:cNvPr id="7203" name="Text Box 35"/>
          <p:cNvSpPr txBox="1">
            <a:spLocks noChangeArrowheads="1"/>
          </p:cNvSpPr>
          <p:nvPr/>
        </p:nvSpPr>
        <p:spPr bwMode="auto">
          <a:xfrm>
            <a:off x="3956050" y="21336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000">
                <a:solidFill>
                  <a:srgbClr val="FF0000"/>
                </a:solidFill>
                <a:latin typeface="標楷體" pitchFamily="65" charset="-120"/>
                <a:ea typeface="標楷體" pitchFamily="65" charset="-120"/>
              </a:rPr>
              <a:t>查核</a:t>
            </a:r>
          </a:p>
        </p:txBody>
      </p:sp>
      <p:sp>
        <p:nvSpPr>
          <p:cNvPr id="7204" name="Text Box 36"/>
          <p:cNvSpPr txBox="1">
            <a:spLocks noChangeArrowheads="1"/>
          </p:cNvSpPr>
          <p:nvPr/>
        </p:nvSpPr>
        <p:spPr bwMode="auto">
          <a:xfrm>
            <a:off x="5638800" y="23622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000">
                <a:solidFill>
                  <a:srgbClr val="FF0000"/>
                </a:solidFill>
                <a:latin typeface="標楷體" pitchFamily="65" charset="-120"/>
                <a:ea typeface="標楷體" pitchFamily="65" charset="-120"/>
              </a:rPr>
              <a:t>查核</a:t>
            </a:r>
          </a:p>
        </p:txBody>
      </p:sp>
      <p:sp>
        <p:nvSpPr>
          <p:cNvPr id="7205" name="Line 37"/>
          <p:cNvSpPr>
            <a:spLocks noChangeShapeType="1"/>
          </p:cNvSpPr>
          <p:nvPr/>
        </p:nvSpPr>
        <p:spPr bwMode="auto">
          <a:xfrm>
            <a:off x="1454150" y="5257800"/>
            <a:ext cx="0" cy="1066800"/>
          </a:xfrm>
          <a:prstGeom prst="line">
            <a:avLst/>
          </a:prstGeom>
          <a:noFill/>
          <a:ln w="38100">
            <a:solidFill>
              <a:srgbClr val="FF0000"/>
            </a:solidFill>
            <a:round/>
            <a:headEnd/>
            <a:tailEnd type="none" w="sm" len="med"/>
          </a:ln>
          <a:extLst>
            <a:ext uri="{909E8E84-426E-40DD-AFC4-6F175D3DCCD1}">
              <a14:hiddenFill xmlns:a14="http://schemas.microsoft.com/office/drawing/2010/main">
                <a:noFill/>
              </a14:hiddenFill>
            </a:ext>
          </a:extLst>
        </p:spPr>
        <p:txBody>
          <a:bodyPr/>
          <a:lstStyle/>
          <a:p>
            <a:endParaRPr lang="zh-TW" altLang="en-US"/>
          </a:p>
        </p:txBody>
      </p:sp>
      <p:sp>
        <p:nvSpPr>
          <p:cNvPr id="7206" name="Text Box 38"/>
          <p:cNvSpPr txBox="1">
            <a:spLocks noChangeArrowheads="1"/>
          </p:cNvSpPr>
          <p:nvPr/>
        </p:nvSpPr>
        <p:spPr bwMode="auto">
          <a:xfrm>
            <a:off x="1143000" y="57150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000">
                <a:solidFill>
                  <a:srgbClr val="FF0000"/>
                </a:solidFill>
                <a:latin typeface="標楷體" pitchFamily="65" charset="-120"/>
                <a:ea typeface="標楷體" pitchFamily="65" charset="-120"/>
              </a:rPr>
              <a:t>申報</a:t>
            </a:r>
          </a:p>
        </p:txBody>
      </p:sp>
      <p:sp>
        <p:nvSpPr>
          <p:cNvPr id="7207" name="Line 39"/>
          <p:cNvSpPr>
            <a:spLocks noChangeShapeType="1"/>
          </p:cNvSpPr>
          <p:nvPr/>
        </p:nvSpPr>
        <p:spPr bwMode="auto">
          <a:xfrm>
            <a:off x="1447800" y="6324600"/>
            <a:ext cx="838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08" name="Oval 40"/>
          <p:cNvSpPr>
            <a:spLocks noChangeArrowheads="1"/>
          </p:cNvSpPr>
          <p:nvPr/>
        </p:nvSpPr>
        <p:spPr bwMode="auto">
          <a:xfrm>
            <a:off x="5334000" y="5943600"/>
            <a:ext cx="685800" cy="685800"/>
          </a:xfrm>
          <a:prstGeom prst="ellipse">
            <a:avLst/>
          </a:pr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209" name="Text Box 41"/>
          <p:cNvSpPr txBox="1">
            <a:spLocks noChangeArrowheads="1"/>
          </p:cNvSpPr>
          <p:nvPr/>
        </p:nvSpPr>
        <p:spPr bwMode="auto">
          <a:xfrm>
            <a:off x="4572000" y="5791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pPr>
            <a:r>
              <a:rPr lang="zh-TW" altLang="en-US" sz="2400">
                <a:solidFill>
                  <a:srgbClr val="FF9933"/>
                </a:solidFill>
                <a:latin typeface="Times New Roman" pitchFamily="18" charset="0"/>
                <a:ea typeface="標楷體" pitchFamily="65" charset="-120"/>
              </a:rPr>
              <a:t>比對</a:t>
            </a:r>
          </a:p>
        </p:txBody>
      </p:sp>
      <p:sp>
        <p:nvSpPr>
          <p:cNvPr id="2" name="矩形 1"/>
          <p:cNvSpPr/>
          <p:nvPr/>
        </p:nvSpPr>
        <p:spPr>
          <a:xfrm>
            <a:off x="298450" y="1196752"/>
            <a:ext cx="2949525" cy="523220"/>
          </a:xfrm>
          <a:prstGeom prst="rect">
            <a:avLst/>
          </a:prstGeom>
        </p:spPr>
        <p:txBody>
          <a:bodyPr wrap="none">
            <a:spAutoFit/>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剩餘土石方處理</a:t>
            </a:r>
            <a:endParaRPr lang="en-US" altLang="zh-TW" sz="2800" dirty="0">
              <a:solidFill>
                <a:srgbClr val="376092"/>
              </a:solidFill>
              <a:latin typeface="微軟正黑體" charset="-120"/>
              <a:ea typeface="微軟正黑體" charset="-120"/>
            </a:endParaRPr>
          </a:p>
        </p:txBody>
      </p:sp>
      <p:sp>
        <p:nvSpPr>
          <p:cNvPr id="42" name="投影片編號版面配置區 4"/>
          <p:cNvSpPr>
            <a:spLocks noGrp="1"/>
          </p:cNvSpPr>
          <p:nvPr>
            <p:ph type="sldNum" sz="quarter" idx="12"/>
          </p:nvPr>
        </p:nvSpPr>
        <p:spPr>
          <a:xfrm>
            <a:off x="7924800" y="6356350"/>
            <a:ext cx="762000" cy="365125"/>
          </a:xfrm>
        </p:spPr>
        <p:txBody>
          <a:bodyPr/>
          <a:lstStyle/>
          <a:p>
            <a:pPr>
              <a:defRPr/>
            </a:pPr>
            <a:fld id="{0C4CE522-536D-4F43-A61D-9D96A33E4A98}" type="slidenum">
              <a:rPr lang="zh-TW" altLang="en-US" smtClean="0"/>
              <a:pPr>
                <a:defRPr/>
              </a:pPr>
              <a:t>9</a:t>
            </a:fld>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5689</TotalTime>
  <Words>1950</Words>
  <Application>Microsoft Office PowerPoint</Application>
  <PresentationFormat>如螢幕大小 (4:3)</PresentationFormat>
  <Paragraphs>408</Paragraphs>
  <Slides>66</Slides>
  <Notes>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66</vt:i4>
      </vt:variant>
    </vt:vector>
  </HeadingPairs>
  <TitlesOfParts>
    <vt:vector size="75" baseType="lpstr">
      <vt:lpstr>Arial</vt:lpstr>
      <vt:lpstr>新細明體</vt:lpstr>
      <vt:lpstr>標楷體</vt:lpstr>
      <vt:lpstr>Wingdings 2</vt:lpstr>
      <vt:lpstr>Constantia</vt:lpstr>
      <vt:lpstr>Times New Roman</vt:lpstr>
      <vt:lpstr>Calibri</vt:lpstr>
      <vt:lpstr>微軟正黑體</vt:lpstr>
      <vt:lpstr>流線</vt:lpstr>
      <vt:lpstr>營建剩餘土石方 網路兩階段申報查核勾稽作業</vt:lpstr>
      <vt:lpstr>PowerPoint 簡報</vt:lpstr>
      <vt:lpstr>PowerPoint 簡報</vt:lpstr>
      <vt:lpstr>甚麼是營建剩餘土石方?</vt:lpstr>
      <vt:lpstr>營建剩餘土石方分類（碼）</vt:lpstr>
      <vt:lpstr>營建剩餘土石方處理方案  參、剩餘土石方處理方針   一、建築工程及民間工程剩餘土石方處理</vt:lpstr>
      <vt:lpstr>營建剩餘土石方處理方案  參、剩餘土石方處理方針   二、公共工程剩餘土石方處理</vt:lpstr>
      <vt:lpstr>營建剩餘土石方處理方案  參、剩餘土石方處理方針   二、公共工程剩餘土石方處理</vt:lpstr>
      <vt:lpstr>營建剩餘土石方處理方案規定</vt:lpstr>
      <vt:lpstr>PowerPoint 簡報</vt:lpstr>
      <vt:lpstr>營建剩餘土石方資訊服務中心</vt:lpstr>
      <vt:lpstr>兩階段申報查核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承包商-工程基本資料表申報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公共工程主辦或主管機關-工程基本資料表查核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承包商-工程月報表申報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出土與收土雙向勾稽結果</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kuoleo</dc:creator>
  <cp:lastModifiedBy>USER</cp:lastModifiedBy>
  <cp:revision>277</cp:revision>
  <cp:lastPrinted>2013-07-11T07:37:46Z</cp:lastPrinted>
  <dcterms:created xsi:type="dcterms:W3CDTF">2012-05-05T01:57:29Z</dcterms:created>
  <dcterms:modified xsi:type="dcterms:W3CDTF">2014-07-02T04:38:09Z</dcterms:modified>
</cp:coreProperties>
</file>