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30" r:id="rId3"/>
    <p:sldId id="257" r:id="rId4"/>
    <p:sldId id="3733" r:id="rId5"/>
    <p:sldId id="3734" r:id="rId6"/>
    <p:sldId id="3732" r:id="rId7"/>
    <p:sldId id="3731" r:id="rId8"/>
    <p:sldId id="3736" r:id="rId9"/>
    <p:sldId id="3735" r:id="rId10"/>
    <p:sldId id="362" r:id="rId11"/>
  </p:sldIdLst>
  <p:sldSz cx="9144000" cy="6858000" type="overhead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AA-RD15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94"/>
    <a:srgbClr val="FFFF99"/>
    <a:srgbClr val="9CA3A8"/>
    <a:srgbClr val="FFFFFF"/>
    <a:srgbClr val="95A4DE"/>
    <a:srgbClr val="DCE1F4"/>
    <a:srgbClr val="FFCCCC"/>
    <a:srgbClr val="FFDB93"/>
    <a:srgbClr val="9966FF"/>
    <a:srgbClr val="697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BBF88-904D-4F71-B0BA-5C11E339088C}" v="75" dt="2020-01-21T00:30:4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982" autoAdjust="0"/>
  </p:normalViewPr>
  <p:slideViewPr>
    <p:cSldViewPr snapToGrid="0" snapToObjects="1">
      <p:cViewPr varScale="1">
        <p:scale>
          <a:sx n="86" d="100"/>
          <a:sy n="86" d="100"/>
        </p:scale>
        <p:origin x="69" y="3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4"/>
            <a:ext cx="2945447" cy="493552"/>
          </a:xfrm>
          <a:prstGeom prst="rect">
            <a:avLst/>
          </a:prstGeom>
        </p:spPr>
        <p:txBody>
          <a:bodyPr vert="horz" lIns="90491" tIns="45248" rIns="90491" bIns="4524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6" y="14"/>
            <a:ext cx="2945447" cy="493552"/>
          </a:xfrm>
          <a:prstGeom prst="rect">
            <a:avLst/>
          </a:prstGeom>
        </p:spPr>
        <p:txBody>
          <a:bodyPr vert="horz" lIns="90491" tIns="45248" rIns="90491" bIns="45248" rtlCol="0"/>
          <a:lstStyle>
            <a:lvl1pPr algn="r">
              <a:defRPr sz="1300"/>
            </a:lvl1pPr>
          </a:lstStyle>
          <a:p>
            <a:fld id="{23FE74B7-4B5C-43C9-B7A5-4B19D925C24F}" type="datetimeFigureOut">
              <a:rPr lang="zh-TW" altLang="en-US" smtClean="0"/>
              <a:t>2021/4/23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377541"/>
            <a:ext cx="2945447" cy="493551"/>
          </a:xfrm>
          <a:prstGeom prst="rect">
            <a:avLst/>
          </a:prstGeom>
        </p:spPr>
        <p:txBody>
          <a:bodyPr vert="horz" lIns="90491" tIns="45248" rIns="90491" bIns="4524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6" y="9377541"/>
            <a:ext cx="2945447" cy="493551"/>
          </a:xfrm>
          <a:prstGeom prst="rect">
            <a:avLst/>
          </a:prstGeom>
        </p:spPr>
        <p:txBody>
          <a:bodyPr vert="horz" lIns="90491" tIns="45248" rIns="90491" bIns="45248" rtlCol="0" anchor="b"/>
          <a:lstStyle>
            <a:lvl1pPr algn="r">
              <a:defRPr sz="1300"/>
            </a:lvl1pPr>
          </a:lstStyle>
          <a:p>
            <a:fld id="{34F6BBF3-3E7E-4CEE-8015-95C2D387B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64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3" y="7"/>
            <a:ext cx="2945659" cy="493636"/>
          </a:xfrm>
          <a:prstGeom prst="rect">
            <a:avLst/>
          </a:prstGeom>
        </p:spPr>
        <p:txBody>
          <a:bodyPr vert="horz" lIns="90491" tIns="45248" rIns="90491" bIns="4524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62" y="7"/>
            <a:ext cx="2945659" cy="493636"/>
          </a:xfrm>
          <a:prstGeom prst="rect">
            <a:avLst/>
          </a:prstGeom>
        </p:spPr>
        <p:txBody>
          <a:bodyPr vert="horz" lIns="90491" tIns="45248" rIns="90491" bIns="45248" rtlCol="0"/>
          <a:lstStyle>
            <a:lvl1pPr algn="r">
              <a:defRPr sz="1300"/>
            </a:lvl1pPr>
          </a:lstStyle>
          <a:p>
            <a:fld id="{AF9E9F65-C654-4B04-93EC-67DF53539BCF}" type="datetimeFigureOut">
              <a:rPr lang="zh-TW" altLang="en-US" smtClean="0"/>
              <a:t>2021/4/23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2950"/>
            <a:ext cx="493077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1" tIns="45248" rIns="90491" bIns="4524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89525"/>
            <a:ext cx="5438140" cy="4442701"/>
          </a:xfrm>
          <a:prstGeom prst="rect">
            <a:avLst/>
          </a:prstGeom>
        </p:spPr>
        <p:txBody>
          <a:bodyPr vert="horz" lIns="90491" tIns="45248" rIns="90491" bIns="4524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3" y="9377323"/>
            <a:ext cx="2945659" cy="493636"/>
          </a:xfrm>
          <a:prstGeom prst="rect">
            <a:avLst/>
          </a:prstGeom>
        </p:spPr>
        <p:txBody>
          <a:bodyPr vert="horz" lIns="90491" tIns="45248" rIns="90491" bIns="4524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62" y="9377323"/>
            <a:ext cx="2945659" cy="493636"/>
          </a:xfrm>
          <a:prstGeom prst="rect">
            <a:avLst/>
          </a:prstGeom>
        </p:spPr>
        <p:txBody>
          <a:bodyPr vert="horz" lIns="90491" tIns="45248" rIns="90491" bIns="45248" rtlCol="0" anchor="b"/>
          <a:lstStyle>
            <a:lvl1pPr algn="r">
              <a:defRPr sz="1300"/>
            </a:lvl1pPr>
          </a:lstStyle>
          <a:p>
            <a:fld id="{7E8725ED-5D54-4ED7-B063-530EB078B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48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431D-6BD6-4FBF-8760-4B23C5FBBBD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3B980B04-4FA9-4FEB-A691-AE0C58EEF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6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0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8905" y="5386258"/>
            <a:ext cx="2194560" cy="1397039"/>
          </a:xfrm>
        </p:spPr>
        <p:txBody>
          <a:bodyPr/>
          <a:lstStyle>
            <a:lvl1pPr>
              <a:defRPr sz="800"/>
            </a:lvl1pPr>
          </a:lstStyle>
          <a:p>
            <a:fld id="{BEA3951C-5CE6-2445-B1C5-5205E64A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8"/>
            <a:ext cx="20574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107145" y="182347"/>
            <a:ext cx="4929713" cy="5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1">
                <a:solidFill>
                  <a:srgbClr val="303B45"/>
                </a:solidFill>
              </a:defRPr>
            </a:lvl1pPr>
          </a:lstStyle>
          <a:p>
            <a:pPr lvl="0"/>
            <a:r>
              <a:rPr kumimoji="1" lang="en-US" altLang="zh-CN" sz="2000" b="1" dirty="0"/>
              <a:t>CLICK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HERE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TO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ADD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YOUR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TITLE</a:t>
            </a:r>
            <a:endParaRPr kumimoji="1" lang="zh-CN" altLang="en-US" dirty="0"/>
          </a:p>
        </p:txBody>
      </p:sp>
      <p:cxnSp>
        <p:nvCxnSpPr>
          <p:cNvPr id="10" name="直线连接符 9"/>
          <p:cNvCxnSpPr/>
          <p:nvPr userDrawn="1"/>
        </p:nvCxnSpPr>
        <p:spPr>
          <a:xfrm>
            <a:off x="343974" y="458572"/>
            <a:ext cx="1763170" cy="0"/>
          </a:xfrm>
          <a:prstGeom prst="line">
            <a:avLst/>
          </a:prstGeom>
          <a:ln w="76200" cmpd="tri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 userDrawn="1"/>
        </p:nvCxnSpPr>
        <p:spPr>
          <a:xfrm>
            <a:off x="7036857" y="458572"/>
            <a:ext cx="1763170" cy="0"/>
          </a:xfrm>
          <a:prstGeom prst="line">
            <a:avLst/>
          </a:prstGeom>
          <a:ln w="76200" cmpd="tri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 userDrawn="1"/>
        </p:nvCxnSpPr>
        <p:spPr>
          <a:xfrm>
            <a:off x="343975" y="6458591"/>
            <a:ext cx="8456053" cy="0"/>
          </a:xfrm>
          <a:prstGeom prst="line">
            <a:avLst/>
          </a:prstGeom>
          <a:ln w="76200" cmpd="tri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51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40047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0BEDF-FF07-48FC-938B-4E1D5246EEC3}"/>
              </a:ext>
            </a:extLst>
          </p:cNvPr>
          <p:cNvGrpSpPr/>
          <p:nvPr userDrawn="1"/>
        </p:nvGrpSpPr>
        <p:grpSpPr>
          <a:xfrm>
            <a:off x="4241347" y="211061"/>
            <a:ext cx="661307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B6824-E3BB-4844-B9D8-0AD7FC59981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CB2B7-7190-4933-BC14-4098CBB084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A7CA79-6371-4421-B743-5C9A4E61CF1E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0174F3-7B89-4BF0-963D-C2D507FE4C8A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0BFE3-3161-4AF5-8145-B91610252E0C}"/>
              </a:ext>
            </a:extLst>
          </p:cNvPr>
          <p:cNvGrpSpPr/>
          <p:nvPr userDrawn="1"/>
        </p:nvGrpSpPr>
        <p:grpSpPr>
          <a:xfrm>
            <a:off x="4241347" y="6509779"/>
            <a:ext cx="661307" cy="137160"/>
            <a:chOff x="5215346" y="150098"/>
            <a:chExt cx="881742" cy="137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B593F-C860-4130-8008-FAED8E927A74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BF7F4-0D96-4085-8274-0DD80BB0E140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8DA952-2EC3-4F14-A106-5346AA3196A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23D6F-D506-480A-85BF-02E32B787F77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750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1515E-67EC-436D-A30D-9D7BAA49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9440" y="538749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BEA3951C-5CE6-2445-B1C5-5205E64AB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677" r:id="rId12"/>
    <p:sldLayoutId id="2147483674" r:id="rId13"/>
    <p:sldLayoutId id="2147483675" r:id="rId14"/>
    <p:sldLayoutId id="2147483678" r:id="rId15"/>
    <p:sldLayoutId id="2147483682" r:id="rId16"/>
    <p:sldLayoutId id="214748386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172" y="790850"/>
            <a:ext cx="6559146" cy="308775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工程政策宣導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與執行重點</a:t>
            </a:r>
            <a:endParaRPr lang="en-US" sz="4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117DE75A-FEC8-4BED-AAFE-09BB79244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45" y="4775007"/>
            <a:ext cx="6858000" cy="74039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臺北市政府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431D-6BD6-4FBF-8760-4B23C5FBBBD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290715-C056-4C16-974A-29059F765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213" y="1344637"/>
            <a:ext cx="4349437" cy="33528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431D-6BD6-4FBF-8760-4B23C5FBBBD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2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2</a:t>
            </a:fld>
            <a:endParaRPr lang="en-US"/>
          </a:p>
        </p:txBody>
      </p:sp>
      <p:sp>
        <p:nvSpPr>
          <p:cNvPr id="46" name="AutoShape 291"/>
          <p:cNvSpPr>
            <a:spLocks noChangeArrowheads="1"/>
          </p:cNvSpPr>
          <p:nvPr/>
        </p:nvSpPr>
        <p:spPr bwMode="auto">
          <a:xfrm flipV="1">
            <a:off x="6480547" y="2900362"/>
            <a:ext cx="3492128" cy="1293812"/>
          </a:xfrm>
          <a:prstGeom prst="parallelogram">
            <a:avLst>
              <a:gd name="adj" fmla="val 5516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AutoShape 292"/>
          <p:cNvSpPr>
            <a:spLocks noChangeArrowheads="1"/>
          </p:cNvSpPr>
          <p:nvPr/>
        </p:nvSpPr>
        <p:spPr bwMode="auto">
          <a:xfrm flipV="1">
            <a:off x="-801858" y="2834304"/>
            <a:ext cx="3628571" cy="1293812"/>
          </a:xfrm>
          <a:prstGeom prst="parallelogram">
            <a:avLst>
              <a:gd name="adj" fmla="val 5516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WordArt 20"/>
          <p:cNvSpPr>
            <a:spLocks noChangeArrowheads="1" noChangeShapeType="1" noTextEdit="1"/>
          </p:cNvSpPr>
          <p:nvPr/>
        </p:nvSpPr>
        <p:spPr bwMode="auto">
          <a:xfrm>
            <a:off x="2014538" y="1770428"/>
            <a:ext cx="228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600" b="1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u="sng" kern="1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586038" y="1712912"/>
            <a:ext cx="2971800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預算執行率</a:t>
            </a:r>
            <a:endParaRPr lang="en-US" altLang="zh-TW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WordArt 20"/>
          <p:cNvSpPr>
            <a:spLocks noChangeArrowheads="1" noChangeShapeType="1" noTextEdit="1"/>
          </p:cNvSpPr>
          <p:nvPr/>
        </p:nvSpPr>
        <p:spPr bwMode="auto">
          <a:xfrm>
            <a:off x="2433638" y="2470149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600" b="1" kern="1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kern="1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2890838" y="2397124"/>
            <a:ext cx="350493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16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採購</a:t>
            </a:r>
            <a:r>
              <a:rPr lang="zh-TW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精實</a:t>
            </a:r>
            <a:r>
              <a:rPr lang="zh-TW" altLang="en-US" sz="16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6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WordArt 20"/>
          <p:cNvSpPr>
            <a:spLocks noChangeArrowheads="1" noChangeShapeType="1" noTextEdit="1"/>
          </p:cNvSpPr>
          <p:nvPr/>
        </p:nvSpPr>
        <p:spPr bwMode="auto">
          <a:xfrm>
            <a:off x="2890838" y="325261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600" b="1" kern="1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kern="1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WordArt 20"/>
          <p:cNvSpPr>
            <a:spLocks noChangeArrowheads="1" noChangeShapeType="1" noTextEdit="1"/>
          </p:cNvSpPr>
          <p:nvPr/>
        </p:nvSpPr>
        <p:spPr bwMode="auto">
          <a:xfrm>
            <a:off x="3307557" y="4065246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600" b="1" kern="1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kern="1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3740605" y="3911618"/>
            <a:ext cx="3702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16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</a:t>
            </a:r>
            <a:r>
              <a:rPr lang="zh-TW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運用導向之都市發展 （</a:t>
            </a:r>
            <a:r>
              <a:rPr lang="en-US" altLang="zh-TW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EOD</a:t>
            </a:r>
            <a:r>
              <a:rPr lang="zh-TW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TW" sz="16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55" name="WordArt 20"/>
          <p:cNvSpPr>
            <a:spLocks noChangeArrowheads="1" noChangeShapeType="1" noTextEdit="1"/>
          </p:cNvSpPr>
          <p:nvPr/>
        </p:nvSpPr>
        <p:spPr bwMode="auto">
          <a:xfrm>
            <a:off x="4188619" y="5476332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3600" b="1" kern="1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231398" y="3194261"/>
            <a:ext cx="3504938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16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採購</a:t>
            </a:r>
            <a:r>
              <a:rPr lang="zh-TW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策略規模化</a:t>
            </a:r>
          </a:p>
        </p:txBody>
      </p:sp>
    </p:spTree>
    <p:extLst>
      <p:ext uri="{BB962C8B-B14F-4D97-AF65-F5344CB8AC3E}">
        <p14:creationId xmlns:p14="http://schemas.microsoft.com/office/powerpoint/2010/main" val="27032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88592" y="1538137"/>
            <a:ext cx="8279851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lnSpc>
                <a:spcPct val="13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、臺北市政府附屬單位預算執行要點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defTabSz="457189">
              <a:lnSpc>
                <a:spcPct val="13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預算執行率未達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提報市政會議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defTabSz="457189">
              <a:lnSpc>
                <a:spcPct val="13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、臺北市政府所屬各機關資本支出預算執行考核作業要點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例外條件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2682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收支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併列性質之支出，因收入短收，致支出須相對減支者。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628650" lvl="0" indent="-3603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補助款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之計畫，雖經主辦機關積極洽辦，惟其</a:t>
            </a:r>
            <a:r>
              <a:rPr lang="zh-TW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核定時程仍晚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，致影響計畫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進度者。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 indent="2682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天災之影響，致工期延長進度落後或未執行者。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628650" lvl="0" indent="-3603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承包商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財務危機或勞資糾紛，雖經主辦機關積極協處，仍導致工程停頓，進度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落後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者。 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628650" lvl="0" indent="-3603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主辦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機關確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依本府各機關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資本支出預算執行監督機制辦理，且</a:t>
            </a:r>
            <a:r>
              <a:rPr lang="zh-TW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遇有重大困難或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跨機關</a:t>
            </a:r>
            <a:r>
              <a:rPr lang="zh-TW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間協調事項，已提請府級長官協處，並經本府（或府級長官）同意不列入</a:t>
            </a:r>
            <a:r>
              <a:rPr lang="zh-TW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考核</a:t>
            </a:r>
            <a:r>
              <a:rPr lang="zh-TW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範圍者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三、臺北市政府各機關資本支出預算執行監督機制及流程圖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indent="268288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期限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內辦理招標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indent="360363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定期檢討會議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校務會議、局務會議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indent="360363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府級協調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重大困難或跨機關間須協調事項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建築執照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defTabSz="457189">
              <a:lnSpc>
                <a:spcPct val="130000"/>
              </a:lnSpc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189">
              <a:lnSpc>
                <a:spcPct val="13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240007" y="4093925"/>
            <a:ext cx="2291378" cy="1560370"/>
          </a:xfrm>
        </p:spPr>
        <p:txBody>
          <a:bodyPr/>
          <a:lstStyle/>
          <a:p>
            <a:fld id="{BEA3951C-5CE6-2445-B1C5-5205E64ABBC9}" type="slidenum">
              <a:rPr lang="en-US" smtClean="0"/>
              <a:t>3</a:t>
            </a:fld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五边形 10"/>
          <p:cNvSpPr/>
          <p:nvPr/>
        </p:nvSpPr>
        <p:spPr>
          <a:xfrm>
            <a:off x="299002" y="973032"/>
            <a:ext cx="8545995" cy="442314"/>
          </a:xfrm>
          <a:prstGeom prst="homePlate">
            <a:avLst>
              <a:gd name="adj" fmla="val 377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預算執行率</a:t>
            </a:r>
            <a:endParaRPr lang="zh-TW" altLang="en-US" b="1" dirty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4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五边形 10"/>
          <p:cNvSpPr/>
          <p:nvPr/>
        </p:nvSpPr>
        <p:spPr>
          <a:xfrm>
            <a:off x="331818" y="961643"/>
            <a:ext cx="8545995" cy="442314"/>
          </a:xfrm>
          <a:prstGeom prst="homePlate">
            <a:avLst>
              <a:gd name="adj" fmla="val 377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採購精實管理</a:t>
            </a:r>
            <a:endParaRPr lang="zh-CN" altLang="en-US" b="1" dirty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794" y="1436177"/>
            <a:ext cx="73820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一、採購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招標之流廢標次數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，逾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次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indent="444500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39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校、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件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444500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校、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件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444500"/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校、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件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截至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110.4.23)</a:t>
            </a: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二、可能作法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預算編列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前一年度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需求充分討論、明確化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以屋頂防漏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pooling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為例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校舍修建，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5-10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年計畫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工程執行階段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專家學者審查招標文件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廠商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說明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再次確認市場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行情、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招標條件檢視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06450" indent="-806450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流廢標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次，得採第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項第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款辦理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如果是未達公告金額呢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?)</a:t>
            </a:r>
          </a:p>
          <a:p>
            <a:pPr marL="717550" indent="-449263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提報局務會議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市府流廢標督導小組專案會議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公共工程督導會報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7210" y="6145158"/>
            <a:ext cx="56290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臺北市政府加速工程採購流標廢標後續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處理原則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5</a:t>
            </a:fld>
            <a:endParaRPr lang="en-US"/>
          </a:p>
        </p:txBody>
      </p:sp>
      <p:sp>
        <p:nvSpPr>
          <p:cNvPr id="3" name="五边形 10"/>
          <p:cNvSpPr/>
          <p:nvPr/>
        </p:nvSpPr>
        <p:spPr>
          <a:xfrm>
            <a:off x="331818" y="961643"/>
            <a:ext cx="8545995" cy="442314"/>
          </a:xfrm>
          <a:prstGeom prst="homePlate">
            <a:avLst>
              <a:gd name="adj" fmla="val 377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採購策略規模化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45649"/>
              </p:ext>
            </p:extLst>
          </p:nvPr>
        </p:nvGraphicFramePr>
        <p:xfrm>
          <a:off x="331817" y="1647723"/>
          <a:ext cx="8662127" cy="458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125">
                  <a:extLst>
                    <a:ext uri="{9D8B030D-6E8A-4147-A177-3AD203B41FA5}">
                      <a16:colId xmlns:a16="http://schemas.microsoft.com/office/drawing/2014/main" val="3531703471"/>
                    </a:ext>
                  </a:extLst>
                </a:gridCol>
                <a:gridCol w="798496">
                  <a:extLst>
                    <a:ext uri="{9D8B030D-6E8A-4147-A177-3AD203B41FA5}">
                      <a16:colId xmlns:a16="http://schemas.microsoft.com/office/drawing/2014/main" val="197137731"/>
                    </a:ext>
                  </a:extLst>
                </a:gridCol>
                <a:gridCol w="5108757">
                  <a:extLst>
                    <a:ext uri="{9D8B030D-6E8A-4147-A177-3AD203B41FA5}">
                      <a16:colId xmlns:a16="http://schemas.microsoft.com/office/drawing/2014/main" val="1630675139"/>
                    </a:ext>
                  </a:extLst>
                </a:gridCol>
                <a:gridCol w="1156749">
                  <a:extLst>
                    <a:ext uri="{9D8B030D-6E8A-4147-A177-3AD203B41FA5}">
                      <a16:colId xmlns:a16="http://schemas.microsoft.com/office/drawing/2014/main" val="3348818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工程名稱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群組學校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群組數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63483"/>
                  </a:ext>
                </a:extLst>
              </a:tr>
              <a:tr h="4573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球場與跑道修繕工程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至善國中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參與試辦學校：萬福國小、建安國小、西松國小、明德國中、大理高中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1(6</a:t>
                      </a:r>
                      <a:r>
                        <a:rPr lang="zh-TW" altLang="en-US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7216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校舍</a:t>
                      </a:r>
                      <a:r>
                        <a:rPr 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建築</a:t>
                      </a: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修繕工程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葫蘆國小</a:t>
                      </a:r>
                      <a:endParaRPr lang="en-US" altLang="zh-TW" sz="1400" b="1" kern="1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參與試辦學校：</a:t>
                      </a:r>
                      <a:r>
                        <a:rPr lang="zh-TW" altLang="en-US" sz="1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蘭州國中、百齡高中</a:t>
                      </a:r>
                      <a:r>
                        <a:rPr lang="en-US" altLang="zh-TW" sz="14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1(3</a:t>
                      </a:r>
                      <a:r>
                        <a:rPr lang="zh-TW" altLang="en-US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en-US" altLang="zh-TW" sz="18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899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屋頂防水工程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監造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文昌國小、新民國中、懷生國小、福星國小、大湖國小、成德國小、中崙高中、瑠公國中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8(44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329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統包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富安國小、文林國小、中山國小、老松國小、東湖國中、南港高中、民生國中、松山工農</a:t>
                      </a:r>
                      <a:endParaRPr lang="zh-TW" altLang="en-US" sz="1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33080"/>
                  </a:ext>
                </a:extLst>
              </a:tr>
              <a:tr h="1739314">
                <a:tc grid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電源改善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永樂國小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長安國小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建安國小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國語實小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永樂國小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日新國小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逸仙國小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光復國小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景美國小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西門國小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西松國小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陽明山國小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民權國小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碧湖國小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忠孝國小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博嘉實小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仁愛國小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西園國小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北投國小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東湖國小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內湖高工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景美女中、陽明高中、實踐國中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大安高工、三民國中、士林高商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lang="en-US" altLang="zh-TW" sz="14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北安國中、啟聰學校、百齡高中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南港高工、天母國中、中正高中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永春高中、南門國中、西松高中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北投國中</a:t>
                      </a:r>
                      <a:endParaRPr lang="zh-TW" altLang="zh-TW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36(236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7148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冷氣採購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長安國小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1(187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</a:t>
                      </a: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27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5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6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251668" y="1838935"/>
            <a:ext cx="33472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一、</a:t>
            </a:r>
            <a:r>
              <a:rPr lang="zh-TW" altLang="en-US" b="1" dirty="0" smtClean="0">
                <a:solidFill>
                  <a:srgbClr val="000000"/>
                </a:solidFill>
                <a:latin typeface="Noto Sans TC"/>
              </a:rPr>
              <a:t>以</a:t>
            </a:r>
            <a:r>
              <a:rPr lang="en-US" altLang="zh-TW" b="1" dirty="0">
                <a:solidFill>
                  <a:srgbClr val="000000"/>
                </a:solidFill>
                <a:latin typeface="Noto Sans TC"/>
              </a:rPr>
              <a:t>5E</a:t>
            </a:r>
            <a:r>
              <a:rPr lang="zh-TW" altLang="en-US" b="1" dirty="0">
                <a:solidFill>
                  <a:srgbClr val="000000"/>
                </a:solidFill>
                <a:latin typeface="Noto Sans TC"/>
              </a:rPr>
              <a:t>為原則進行</a:t>
            </a:r>
            <a:r>
              <a:rPr lang="zh-TW" altLang="en-US" b="1" dirty="0" smtClean="0">
                <a:solidFill>
                  <a:srgbClr val="000000"/>
                </a:solidFill>
                <a:latin typeface="Noto Sans TC"/>
              </a:rPr>
              <a:t>規劃</a:t>
            </a:r>
            <a:endParaRPr lang="en-US" altLang="zh-TW" b="1" dirty="0" smtClean="0">
              <a:solidFill>
                <a:srgbClr val="000000"/>
              </a:solidFill>
              <a:latin typeface="Noto Sans TC"/>
            </a:endParaRPr>
          </a:p>
          <a:p>
            <a:pPr marL="444500" algn="just"/>
            <a:r>
              <a:rPr lang="zh-TW" altLang="en-US" dirty="0" smtClean="0">
                <a:solidFill>
                  <a:srgbClr val="FF0000"/>
                </a:solidFill>
                <a:latin typeface="Noto Sans TC"/>
              </a:rPr>
              <a:t>教育</a:t>
            </a:r>
            <a:r>
              <a:rPr lang="en-US" altLang="zh-TW" dirty="0">
                <a:solidFill>
                  <a:srgbClr val="FF0000"/>
                </a:solidFill>
                <a:latin typeface="Noto Sans TC"/>
              </a:rPr>
              <a:t>Education-</a:t>
            </a:r>
            <a:r>
              <a:rPr lang="zh-TW" altLang="en-US" dirty="0">
                <a:solidFill>
                  <a:srgbClr val="FF0000"/>
                </a:solidFill>
                <a:latin typeface="Noto Sans TC"/>
              </a:rPr>
              <a:t>教育設施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；經濟</a:t>
            </a:r>
            <a:r>
              <a:rPr lang="en-US" altLang="zh-TW" dirty="0">
                <a:solidFill>
                  <a:srgbClr val="000000"/>
                </a:solidFill>
                <a:latin typeface="Noto Sans TC"/>
              </a:rPr>
              <a:t>Economy-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土地有效利用；生態</a:t>
            </a:r>
            <a:r>
              <a:rPr lang="en-US" altLang="zh-TW" dirty="0">
                <a:solidFill>
                  <a:srgbClr val="000000"/>
                </a:solidFill>
                <a:latin typeface="Noto Sans TC"/>
              </a:rPr>
              <a:t>Ecology-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環境友善；</a:t>
            </a:r>
            <a:r>
              <a:rPr lang="zh-TW" altLang="en-US" dirty="0">
                <a:solidFill>
                  <a:srgbClr val="FF0000"/>
                </a:solidFill>
                <a:latin typeface="Noto Sans TC"/>
              </a:rPr>
              <a:t>公平</a:t>
            </a:r>
            <a:r>
              <a:rPr lang="en-US" altLang="zh-TW" dirty="0">
                <a:solidFill>
                  <a:srgbClr val="FF0000"/>
                </a:solidFill>
                <a:latin typeface="Noto Sans TC"/>
              </a:rPr>
              <a:t>Equity-</a:t>
            </a:r>
            <a:r>
              <a:rPr lang="zh-TW" altLang="en-US" dirty="0">
                <a:solidFill>
                  <a:srgbClr val="FF0000"/>
                </a:solidFill>
                <a:latin typeface="Noto Sans TC"/>
              </a:rPr>
              <a:t>市民需求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；都市進化</a:t>
            </a:r>
            <a:r>
              <a:rPr lang="en-US" altLang="zh-TW" dirty="0">
                <a:solidFill>
                  <a:srgbClr val="000000"/>
                </a:solidFill>
                <a:latin typeface="Noto Sans TC"/>
              </a:rPr>
              <a:t>Evolution-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都市持續的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發展</a:t>
            </a:r>
            <a:endParaRPr lang="en-US" altLang="zh-TW" dirty="0">
              <a:solidFill>
                <a:srgbClr val="000000"/>
              </a:solidFill>
              <a:latin typeface="Noto Sans TC"/>
            </a:endParaRPr>
          </a:p>
          <a:p>
            <a:pPr algn="just"/>
            <a:r>
              <a:rPr lang="zh-TW" altLang="en-US" dirty="0" smtClean="0"/>
              <a:t>二、</a:t>
            </a:r>
            <a:r>
              <a:rPr lang="zh-TW" altLang="en-US" b="1" dirty="0" smtClean="0"/>
              <a:t>先期規劃對話對象</a:t>
            </a:r>
            <a:endParaRPr lang="en-US" altLang="zh-TW" b="1" dirty="0" smtClean="0"/>
          </a:p>
          <a:p>
            <a:pPr marL="444500" indent="-444500" algn="just"/>
            <a:r>
              <a:rPr lang="en-US" altLang="zh-TW" dirty="0">
                <a:solidFill>
                  <a:srgbClr val="000000"/>
                </a:solidFill>
                <a:latin typeface="Noto Sans TC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  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    學校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社區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教育局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社會局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都發局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民政局</a:t>
            </a:r>
            <a:r>
              <a:rPr lang="en-US" altLang="zh-TW" dirty="0" smtClean="0">
                <a:solidFill>
                  <a:srgbClr val="000000"/>
                </a:solidFill>
                <a:latin typeface="Noto Sans TC"/>
              </a:rPr>
              <a:t>…</a:t>
            </a:r>
            <a:endParaRPr lang="en-US" altLang="zh-TW" dirty="0">
              <a:solidFill>
                <a:srgbClr val="000000"/>
              </a:solidFill>
              <a:latin typeface="Noto Sans TC"/>
            </a:endParaRPr>
          </a:p>
          <a:p>
            <a:pPr marL="444500" indent="-444500" algn="just"/>
            <a:r>
              <a:rPr lang="zh-TW" altLang="en-US" dirty="0" smtClean="0"/>
              <a:t>三、</a:t>
            </a:r>
            <a:r>
              <a:rPr lang="zh-TW" altLang="en-US" b="1" dirty="0" smtClean="0"/>
              <a:t>臺北市</a:t>
            </a:r>
            <a:r>
              <a:rPr lang="zh-TW" altLang="en-US" b="1" dirty="0"/>
              <a:t>市有建物及用地整合運用導向之規劃開發 （</a:t>
            </a:r>
            <a:r>
              <a:rPr lang="en-US" altLang="zh-TW" b="1" dirty="0"/>
              <a:t>EOD</a:t>
            </a:r>
            <a:r>
              <a:rPr lang="zh-TW" altLang="en-US" b="1" dirty="0"/>
              <a:t>）作業程序</a:t>
            </a:r>
            <a:endParaRPr lang="en-US" altLang="zh-TW" b="1" dirty="0" smtClean="0">
              <a:solidFill>
                <a:srgbClr val="000000"/>
              </a:solidFill>
              <a:latin typeface="Noto Sans TC"/>
            </a:endParaRPr>
          </a:p>
          <a:p>
            <a:pPr algn="just"/>
            <a:endParaRPr lang="en-US" altLang="zh-TW" dirty="0" smtClean="0">
              <a:solidFill>
                <a:srgbClr val="000000"/>
              </a:solidFill>
              <a:latin typeface="Noto Sans TC"/>
            </a:endParaRPr>
          </a:p>
        </p:txBody>
      </p:sp>
      <p:sp>
        <p:nvSpPr>
          <p:cNvPr id="4" name="五边形 10"/>
          <p:cNvSpPr/>
          <p:nvPr/>
        </p:nvSpPr>
        <p:spPr>
          <a:xfrm>
            <a:off x="331818" y="961643"/>
            <a:ext cx="8545995" cy="442314"/>
          </a:xfrm>
          <a:prstGeom prst="homePlate">
            <a:avLst>
              <a:gd name="adj" fmla="val 377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臺北市市有建物及用地整合運用導向之都市發展 （</a:t>
            </a:r>
            <a:r>
              <a:rPr lang="en-US" altLang="zh-TW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EOD</a:t>
            </a:r>
            <a:r>
              <a:rPr lang="zh-TW" altLang="en-US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>
          <a:xfrm>
            <a:off x="3526441" y="1645989"/>
            <a:ext cx="5351372" cy="43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7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0" y="1307496"/>
            <a:ext cx="7796980" cy="5730310"/>
          </a:xfrm>
          <a:prstGeom prst="rect">
            <a:avLst/>
          </a:prstGeom>
        </p:spPr>
      </p:pic>
      <p:sp>
        <p:nvSpPr>
          <p:cNvPr id="4" name="五边形 10"/>
          <p:cNvSpPr/>
          <p:nvPr/>
        </p:nvSpPr>
        <p:spPr>
          <a:xfrm>
            <a:off x="561591" y="795662"/>
            <a:ext cx="8545995" cy="442314"/>
          </a:xfrm>
          <a:prstGeom prst="homePlate">
            <a:avLst>
              <a:gd name="adj" fmla="val 377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臺北市市有建物及用地整合運用導向之都市發展 （</a:t>
            </a:r>
            <a:r>
              <a:rPr lang="en-US" altLang="zh-TW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EOD</a:t>
            </a:r>
            <a:r>
              <a:rPr lang="zh-TW" altLang="en-US" b="1" dirty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202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3951C-5CE6-2445-B1C5-5205E64ABBC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20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0338"/>
              </p:ext>
            </p:extLst>
          </p:nvPr>
        </p:nvGraphicFramePr>
        <p:xfrm>
          <a:off x="898070" y="1927218"/>
          <a:ext cx="776695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287">
                  <a:extLst>
                    <a:ext uri="{9D8B030D-6E8A-4147-A177-3AD203B41FA5}">
                      <a16:colId xmlns:a16="http://schemas.microsoft.com/office/drawing/2014/main" val="1310530876"/>
                    </a:ext>
                  </a:extLst>
                </a:gridCol>
                <a:gridCol w="2728685">
                  <a:extLst>
                    <a:ext uri="{9D8B030D-6E8A-4147-A177-3AD203B41FA5}">
                      <a16:colId xmlns:a16="http://schemas.microsoft.com/office/drawing/2014/main" val="1137711554"/>
                    </a:ext>
                  </a:extLst>
                </a:gridCol>
                <a:gridCol w="2588986">
                  <a:extLst>
                    <a:ext uri="{9D8B030D-6E8A-4147-A177-3AD203B41FA5}">
                      <a16:colId xmlns:a16="http://schemas.microsoft.com/office/drawing/2014/main" val="3884169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行政區學校</a:t>
                      </a:r>
                      <a:endParaRPr lang="zh-TW" sz="2000" kern="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小學</a:t>
                      </a:r>
                      <a:endParaRPr lang="zh-TW" sz="2000" kern="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中學</a:t>
                      </a:r>
                      <a:endParaRPr lang="zh-TW" sz="2000" kern="1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77817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大安區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吳美慧聘督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俞玲琍聘督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601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文山區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李柏佳聘督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楊萬賀聘督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6194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士林區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廖金春聘督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王意蘭聘督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2112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北投區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莊明達聘督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張耀中聘督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52012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中正、萬華區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張永欽聘督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楊淑萍聘督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7777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中山、大同區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陳福源聘督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凌福昌聘督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89333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內湖、南港區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廖文斌聘督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陳貴生聘督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64365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松山、信義區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曾文錄聘督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羅美娥聘督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8094334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62211" y="1027314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行政輔導團隊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9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9</a:t>
            </a:fld>
            <a:endParaRPr lang="en-US"/>
          </a:p>
        </p:txBody>
      </p:sp>
      <p:sp>
        <p:nvSpPr>
          <p:cNvPr id="3" name="五边形 10"/>
          <p:cNvSpPr/>
          <p:nvPr/>
        </p:nvSpPr>
        <p:spPr>
          <a:xfrm>
            <a:off x="331818" y="961643"/>
            <a:ext cx="8545995" cy="442314"/>
          </a:xfrm>
          <a:prstGeom prst="homePlate">
            <a:avLst>
              <a:gd name="adj" fmla="val 377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zh-TW" altLang="en-US" b="1" dirty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794" y="2057967"/>
            <a:ext cx="73820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、預算執行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率達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80%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二、採購招標之流廢標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次數控制在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次以內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三、開始習慣並一起發現</a:t>
            </a:r>
            <a:r>
              <a:rPr lang="zh-TW" altLang="en-US" sz="2000" b="1" dirty="0" smtClean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聯合發包的好</a:t>
            </a:r>
            <a:endParaRPr lang="en-US" altLang="zh-TW" sz="2000" b="1" dirty="0" smtClean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四、校園公共化的趨勢已然形成。</a:t>
            </a:r>
            <a:endParaRPr lang="en-US" altLang="zh-TW" sz="2000" b="1" dirty="0" smtClean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3F3F3F"/>
                </a:solidFill>
                <a:latin typeface="微軟正黑體" pitchFamily="34" charset="-120"/>
                <a:ea typeface="微軟正黑體" pitchFamily="34" charset="-120"/>
              </a:rPr>
              <a:t>五、溝通、溝通再溝通，協調、協調再協調</a:t>
            </a:r>
            <a:endParaRPr lang="zh-TW" altLang="en-US" sz="2000" b="1" dirty="0">
              <a:solidFill>
                <a:srgbClr val="3F3F3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3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都會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都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TM03457491[[fn=大都會]]</Template>
  <TotalTime>20218</TotalTime>
  <Words>958</Words>
  <Application>Microsoft Office PowerPoint</Application>
  <PresentationFormat>投影片</PresentationFormat>
  <Paragraphs>121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맑은 고딕</vt:lpstr>
      <vt:lpstr>微软雅黑</vt:lpstr>
      <vt:lpstr>Noto Sans TC</vt:lpstr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都會</vt:lpstr>
      <vt:lpstr>學校工程政策宣導 與執行重點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AEAA</cp:lastModifiedBy>
  <cp:revision>801</cp:revision>
  <cp:lastPrinted>2020-10-07T10:00:46Z</cp:lastPrinted>
  <dcterms:created xsi:type="dcterms:W3CDTF">2018-01-15T04:46:59Z</dcterms:created>
  <dcterms:modified xsi:type="dcterms:W3CDTF">2021-04-23T10:57:33Z</dcterms:modified>
</cp:coreProperties>
</file>