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#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>
                <a:solidFill>
                  <a:srgbClr val="C00000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>
                <a:solidFill>
                  <a:srgbClr val="FF0000"/>
                </a:solidFill>
                <a:latin typeface="細明體"/>
                <a:cs typeface="細明體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#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>
                <a:solidFill>
                  <a:srgbClr val="C00000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#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>
                <a:solidFill>
                  <a:srgbClr val="C00000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#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#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Relationship Id="rId9" Type="http://schemas.openxmlformats.org/officeDocument/2006/relationships/image" Target="../media/image3.jpg"/><Relationship Id="rId10" Type="http://schemas.openxmlformats.org/officeDocument/2006/relationships/image" Target="../media/image4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786313"/>
            <a:ext cx="9143999" cy="20716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4071937"/>
            <a:ext cx="7208431" cy="20716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1714500"/>
            <a:ext cx="9143999" cy="20716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42875" y="214314"/>
            <a:ext cx="1285874" cy="12715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6284" y="486981"/>
            <a:ext cx="8051431" cy="1235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>
                <a:solidFill>
                  <a:srgbClr val="C00000"/>
                </a:solidFill>
                <a:latin typeface="Arial Unicode MS"/>
                <a:cs typeface="Arial Unicode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0997" y="1328801"/>
            <a:ext cx="8422005" cy="3042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>
                <a:solidFill>
                  <a:srgbClr val="FF0000"/>
                </a:solidFill>
                <a:latin typeface="細明體"/>
                <a:cs typeface="細明體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305728" y="6438328"/>
            <a:ext cx="31369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#</a:t>
            </a:fld>
            <a:endParaRPr sz="1200">
              <a:latin typeface="Calibri"/>
              <a:cs typeface="Calibri"/>
            </a:endParaRPr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g"/><Relationship Id="rId7" Type="http://schemas.openxmlformats.org/officeDocument/2006/relationships/image" Target="../media/image55.jpg"/><Relationship Id="rId8" Type="http://schemas.openxmlformats.org/officeDocument/2006/relationships/image" Target="../media/image5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jpg"/><Relationship Id="rId5" Type="http://schemas.openxmlformats.org/officeDocument/2006/relationships/image" Target="../media/image84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jpg"/><Relationship Id="rId5" Type="http://schemas.openxmlformats.org/officeDocument/2006/relationships/image" Target="../media/image88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Relationship Id="rId4" Type="http://schemas.openxmlformats.org/officeDocument/2006/relationships/image" Target="../media/image91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image" Target="../media/image9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jpg"/><Relationship Id="rId5" Type="http://schemas.openxmlformats.org/officeDocument/2006/relationships/image" Target="../media/image98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Relationship Id="rId3" Type="http://schemas.openxmlformats.org/officeDocument/2006/relationships/image" Target="../media/image100.jpg"/><Relationship Id="rId4" Type="http://schemas.openxmlformats.org/officeDocument/2006/relationships/image" Target="../media/image101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Relationship Id="rId3" Type="http://schemas.openxmlformats.org/officeDocument/2006/relationships/image" Target="../media/image103.jpg"/><Relationship Id="rId4" Type="http://schemas.openxmlformats.org/officeDocument/2006/relationships/image" Target="../media/image104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jpg"/><Relationship Id="rId5" Type="http://schemas.openxmlformats.org/officeDocument/2006/relationships/image" Target="../media/image108.jpg"/><Relationship Id="rId6" Type="http://schemas.openxmlformats.org/officeDocument/2006/relationships/image" Target="../media/image109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Relationship Id="rId3" Type="http://schemas.openxmlformats.org/officeDocument/2006/relationships/image" Target="../media/image113.png"/><Relationship Id="rId4" Type="http://schemas.openxmlformats.org/officeDocument/2006/relationships/image" Target="../media/image114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Relationship Id="rId3" Type="http://schemas.openxmlformats.org/officeDocument/2006/relationships/image" Target="../media/image119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0" Type="http://schemas.openxmlformats.org/officeDocument/2006/relationships/image" Target="../media/image128.png"/><Relationship Id="rId11" Type="http://schemas.openxmlformats.org/officeDocument/2006/relationships/image" Target="../media/image129.png"/><Relationship Id="rId12" Type="http://schemas.openxmlformats.org/officeDocument/2006/relationships/image" Target="../media/image130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3.jpg"/><Relationship Id="rId16" Type="http://schemas.openxmlformats.org/officeDocument/2006/relationships/image" Target="../media/image134.png"/><Relationship Id="rId17" Type="http://schemas.openxmlformats.org/officeDocument/2006/relationships/image" Target="../media/image135.jpg"/><Relationship Id="rId18" Type="http://schemas.openxmlformats.org/officeDocument/2006/relationships/image" Target="../media/image136.png"/><Relationship Id="rId19" Type="http://schemas.openxmlformats.org/officeDocument/2006/relationships/image" Target="../media/image137.jpg"/><Relationship Id="rId20" Type="http://schemas.openxmlformats.org/officeDocument/2006/relationships/image" Target="../media/image138.png"/><Relationship Id="rId21" Type="http://schemas.openxmlformats.org/officeDocument/2006/relationships/image" Target="../media/image139.png"/><Relationship Id="rId22" Type="http://schemas.openxmlformats.org/officeDocument/2006/relationships/image" Target="../media/image140.png"/><Relationship Id="rId23" Type="http://schemas.openxmlformats.org/officeDocument/2006/relationships/image" Target="../media/image141.png"/><Relationship Id="rId24" Type="http://schemas.openxmlformats.org/officeDocument/2006/relationships/image" Target="../media/image142.png"/><Relationship Id="rId25" Type="http://schemas.openxmlformats.org/officeDocument/2006/relationships/image" Target="../media/image143.png"/><Relationship Id="rId26" Type="http://schemas.openxmlformats.org/officeDocument/2006/relationships/image" Target="../media/image144.png"/><Relationship Id="rId27" Type="http://schemas.openxmlformats.org/officeDocument/2006/relationships/image" Target="../media/image145.png"/><Relationship Id="rId28" Type="http://schemas.openxmlformats.org/officeDocument/2006/relationships/image" Target="../media/image146.png"/><Relationship Id="rId29" Type="http://schemas.openxmlformats.org/officeDocument/2006/relationships/image" Target="../media/image147.png"/><Relationship Id="rId30" Type="http://schemas.openxmlformats.org/officeDocument/2006/relationships/image" Target="../media/image148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1" Type="http://schemas.openxmlformats.org/officeDocument/2006/relationships/image" Target="../media/image158.png"/><Relationship Id="rId12" Type="http://schemas.openxmlformats.org/officeDocument/2006/relationships/image" Target="../media/image159.png"/><Relationship Id="rId13" Type="http://schemas.openxmlformats.org/officeDocument/2006/relationships/image" Target="../media/image160.png"/><Relationship Id="rId14" Type="http://schemas.openxmlformats.org/officeDocument/2006/relationships/image" Target="../media/image161.png"/><Relationship Id="rId15" Type="http://schemas.openxmlformats.org/officeDocument/2006/relationships/image" Target="../media/image162.png"/><Relationship Id="rId16" Type="http://schemas.openxmlformats.org/officeDocument/2006/relationships/image" Target="../media/image163.png"/><Relationship Id="rId17" Type="http://schemas.openxmlformats.org/officeDocument/2006/relationships/image" Target="../media/image16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jpg"/><Relationship Id="rId3" Type="http://schemas.openxmlformats.org/officeDocument/2006/relationships/image" Target="../media/image166.jpg"/><Relationship Id="rId4" Type="http://schemas.openxmlformats.org/officeDocument/2006/relationships/image" Target="../media/image167.jpg"/><Relationship Id="rId5" Type="http://schemas.openxmlformats.org/officeDocument/2006/relationships/image" Target="../media/image168.jpg"/><Relationship Id="rId6" Type="http://schemas.openxmlformats.org/officeDocument/2006/relationships/image" Target="../media/image169.jpg"/><Relationship Id="rId7" Type="http://schemas.openxmlformats.org/officeDocument/2006/relationships/image" Target="../media/image170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2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6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7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2.pn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jpg"/><Relationship Id="rId3" Type="http://schemas.openxmlformats.org/officeDocument/2006/relationships/image" Target="../media/image184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9144000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73872" y="3621440"/>
            <a:ext cx="6539230" cy="1194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789305">
              <a:lnSpc>
                <a:spcPct val="107400"/>
              </a:lnSpc>
            </a:pPr>
            <a:r>
              <a:rPr dirty="0" sz="2700" spc="-30" b="1">
                <a:latin typeface="標楷體"/>
                <a:cs typeface="標楷體"/>
              </a:rPr>
              <a:t>主講人：</a:t>
            </a:r>
            <a:r>
              <a:rPr dirty="0" sz="4400" spc="-45" b="1">
                <a:solidFill>
                  <a:srgbClr val="00B050"/>
                </a:solidFill>
                <a:latin typeface="標楷體"/>
                <a:cs typeface="標楷體"/>
              </a:rPr>
              <a:t>卓</a:t>
            </a:r>
            <a:r>
              <a:rPr dirty="0" sz="4400" spc="-60" b="1">
                <a:solidFill>
                  <a:srgbClr val="00B050"/>
                </a:solidFill>
                <a:latin typeface="標楷體"/>
                <a:cs typeface="標楷體"/>
              </a:rPr>
              <a:t>清</a:t>
            </a:r>
            <a:r>
              <a:rPr dirty="0" sz="4400" spc="-45" b="1">
                <a:solidFill>
                  <a:srgbClr val="00B050"/>
                </a:solidFill>
                <a:latin typeface="標楷體"/>
                <a:cs typeface="標楷體"/>
              </a:rPr>
              <a:t>松</a:t>
            </a:r>
            <a:r>
              <a:rPr dirty="0" sz="4400" spc="-860" b="1">
                <a:solidFill>
                  <a:srgbClr val="00B050"/>
                </a:solidFill>
                <a:latin typeface="標楷體"/>
                <a:cs typeface="標楷體"/>
              </a:rPr>
              <a:t> </a:t>
            </a:r>
            <a:r>
              <a:rPr dirty="0" sz="2700" spc="-30" b="1">
                <a:latin typeface="標楷體"/>
                <a:cs typeface="標楷體"/>
              </a:rPr>
              <a:t>教授</a:t>
            </a:r>
            <a:r>
              <a:rPr dirty="0" sz="2700" spc="-30" b="1">
                <a:latin typeface="標楷體"/>
                <a:cs typeface="標楷體"/>
              </a:rPr>
              <a:t> 國立台北科技大學</a:t>
            </a:r>
            <a:r>
              <a:rPr dirty="0" sz="2700" spc="-10" b="1">
                <a:latin typeface="標楷體"/>
                <a:cs typeface="標楷體"/>
              </a:rPr>
              <a:t> </a:t>
            </a:r>
            <a:r>
              <a:rPr dirty="0" sz="2700" spc="-30" b="1">
                <a:latin typeface="標楷體"/>
                <a:cs typeface="標楷體"/>
              </a:rPr>
              <a:t>能源與冷凍空調系</a:t>
            </a:r>
            <a:r>
              <a:rPr dirty="0" sz="2700" spc="-10" b="1">
                <a:latin typeface="標楷體"/>
                <a:cs typeface="標楷體"/>
              </a:rPr>
              <a:t> </a:t>
            </a:r>
            <a:r>
              <a:rPr dirty="0" sz="2700" spc="-30" b="1">
                <a:latin typeface="標楷體"/>
                <a:cs typeface="標楷體"/>
              </a:rPr>
              <a:t>教授</a:t>
            </a:r>
            <a:endParaRPr sz="2700">
              <a:latin typeface="標楷體"/>
              <a:cs typeface="標楷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5676" y="800099"/>
            <a:ext cx="8261603" cy="2061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818184" y="1423987"/>
            <a:ext cx="7600975" cy="793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818184" y="1423987"/>
            <a:ext cx="7601584" cy="793750"/>
          </a:xfrm>
          <a:custGeom>
            <a:avLst/>
            <a:gdLst/>
            <a:ahLst/>
            <a:cxnLst/>
            <a:rect l="l" t="t" r="r" b="b"/>
            <a:pathLst>
              <a:path w="7601584" h="793750">
                <a:moveTo>
                  <a:pt x="0" y="0"/>
                </a:moveTo>
                <a:lnTo>
                  <a:pt x="7600975" y="0"/>
                </a:lnTo>
                <a:lnTo>
                  <a:pt x="7600975" y="793432"/>
                </a:lnTo>
                <a:lnTo>
                  <a:pt x="0" y="7934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979803" y="1303883"/>
            <a:ext cx="346201" cy="242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7979803" y="1303883"/>
            <a:ext cx="346710" cy="243204"/>
          </a:xfrm>
          <a:custGeom>
            <a:avLst/>
            <a:gdLst/>
            <a:ahLst/>
            <a:cxnLst/>
            <a:rect l="l" t="t" r="r" b="b"/>
            <a:pathLst>
              <a:path w="346709" h="243205">
                <a:moveTo>
                  <a:pt x="0" y="0"/>
                </a:moveTo>
                <a:lnTo>
                  <a:pt x="346201" y="0"/>
                </a:lnTo>
                <a:lnTo>
                  <a:pt x="346201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326005" y="1546542"/>
            <a:ext cx="344652" cy="242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8326005" y="1546542"/>
            <a:ext cx="344805" cy="243204"/>
          </a:xfrm>
          <a:custGeom>
            <a:avLst/>
            <a:gdLst/>
            <a:ahLst/>
            <a:cxnLst/>
            <a:rect l="l" t="t" r="r" b="b"/>
            <a:pathLst>
              <a:path w="344804" h="243205">
                <a:moveTo>
                  <a:pt x="0" y="0"/>
                </a:moveTo>
                <a:lnTo>
                  <a:pt x="344652" y="0"/>
                </a:lnTo>
                <a:lnTo>
                  <a:pt x="344652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8669108" y="1789201"/>
            <a:ext cx="346201" cy="2426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8669108" y="1789201"/>
            <a:ext cx="346710" cy="243204"/>
          </a:xfrm>
          <a:custGeom>
            <a:avLst/>
            <a:gdLst/>
            <a:ahLst/>
            <a:cxnLst/>
            <a:rect l="l" t="t" r="r" b="b"/>
            <a:pathLst>
              <a:path w="346709" h="243205">
                <a:moveTo>
                  <a:pt x="0" y="0"/>
                </a:moveTo>
                <a:lnTo>
                  <a:pt x="346201" y="0"/>
                </a:lnTo>
                <a:lnTo>
                  <a:pt x="346201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8326005" y="2031860"/>
            <a:ext cx="344652" cy="242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326005" y="2031860"/>
            <a:ext cx="344805" cy="243204"/>
          </a:xfrm>
          <a:custGeom>
            <a:avLst/>
            <a:gdLst/>
            <a:ahLst/>
            <a:cxnLst/>
            <a:rect l="l" t="t" r="r" b="b"/>
            <a:pathLst>
              <a:path w="344804" h="243205">
                <a:moveTo>
                  <a:pt x="0" y="0"/>
                </a:moveTo>
                <a:lnTo>
                  <a:pt x="344652" y="0"/>
                </a:lnTo>
                <a:lnTo>
                  <a:pt x="344652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7979803" y="2274506"/>
            <a:ext cx="346201" cy="2426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7979803" y="2274506"/>
            <a:ext cx="346710" cy="243204"/>
          </a:xfrm>
          <a:custGeom>
            <a:avLst/>
            <a:gdLst/>
            <a:ahLst/>
            <a:cxnLst/>
            <a:rect l="l" t="t" r="r" b="b"/>
            <a:pathLst>
              <a:path w="346709" h="243205">
                <a:moveTo>
                  <a:pt x="0" y="0"/>
                </a:moveTo>
                <a:lnTo>
                  <a:pt x="346201" y="0"/>
                </a:lnTo>
                <a:lnTo>
                  <a:pt x="346201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7638250" y="2518168"/>
            <a:ext cx="346201" cy="24265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7638250" y="2518168"/>
            <a:ext cx="346710" cy="243204"/>
          </a:xfrm>
          <a:custGeom>
            <a:avLst/>
            <a:gdLst/>
            <a:ahLst/>
            <a:cxnLst/>
            <a:rect l="l" t="t" r="r" b="b"/>
            <a:pathLst>
              <a:path w="346709" h="243205">
                <a:moveTo>
                  <a:pt x="0" y="0"/>
                </a:moveTo>
                <a:lnTo>
                  <a:pt x="346201" y="0"/>
                </a:lnTo>
                <a:lnTo>
                  <a:pt x="346201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7638250" y="1077277"/>
            <a:ext cx="346201" cy="2426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7638250" y="1077277"/>
            <a:ext cx="346710" cy="243204"/>
          </a:xfrm>
          <a:custGeom>
            <a:avLst/>
            <a:gdLst/>
            <a:ahLst/>
            <a:cxnLst/>
            <a:rect l="l" t="t" r="r" b="b"/>
            <a:pathLst>
              <a:path w="346709" h="243205">
                <a:moveTo>
                  <a:pt x="0" y="0"/>
                </a:moveTo>
                <a:lnTo>
                  <a:pt x="346201" y="0"/>
                </a:lnTo>
                <a:lnTo>
                  <a:pt x="346201" y="242658"/>
                </a:lnTo>
                <a:lnTo>
                  <a:pt x="0" y="24265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1259370" y="1050607"/>
            <a:ext cx="397167" cy="2427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1259370" y="1050607"/>
            <a:ext cx="397510" cy="243204"/>
          </a:xfrm>
          <a:custGeom>
            <a:avLst/>
            <a:gdLst/>
            <a:ahLst/>
            <a:cxnLst/>
            <a:rect l="l" t="t" r="r" b="b"/>
            <a:pathLst>
              <a:path w="397510" h="243205">
                <a:moveTo>
                  <a:pt x="0" y="0"/>
                </a:moveTo>
                <a:lnTo>
                  <a:pt x="397167" y="0"/>
                </a:lnTo>
                <a:lnTo>
                  <a:pt x="397167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878192" y="1291399"/>
            <a:ext cx="402539" cy="2427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878192" y="1291399"/>
            <a:ext cx="402590" cy="243204"/>
          </a:xfrm>
          <a:custGeom>
            <a:avLst/>
            <a:gdLst/>
            <a:ahLst/>
            <a:cxnLst/>
            <a:rect l="l" t="t" r="r" b="b"/>
            <a:pathLst>
              <a:path w="402590" h="243205">
                <a:moveTo>
                  <a:pt x="0" y="0"/>
                </a:moveTo>
                <a:lnTo>
                  <a:pt x="402539" y="0"/>
                </a:lnTo>
                <a:lnTo>
                  <a:pt x="402539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473976" y="1534185"/>
            <a:ext cx="404215" cy="2427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473976" y="1534185"/>
            <a:ext cx="404495" cy="243204"/>
          </a:xfrm>
          <a:custGeom>
            <a:avLst/>
            <a:gdLst/>
            <a:ahLst/>
            <a:cxnLst/>
            <a:rect l="l" t="t" r="r" b="b"/>
            <a:pathLst>
              <a:path w="404494" h="243205">
                <a:moveTo>
                  <a:pt x="0" y="0"/>
                </a:moveTo>
                <a:lnTo>
                  <a:pt x="404215" y="0"/>
                </a:lnTo>
                <a:lnTo>
                  <a:pt x="404215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71437" y="1776983"/>
            <a:ext cx="402539" cy="2427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71437" y="1776983"/>
            <a:ext cx="402590" cy="243204"/>
          </a:xfrm>
          <a:custGeom>
            <a:avLst/>
            <a:gdLst/>
            <a:ahLst/>
            <a:cxnLst/>
            <a:rect l="l" t="t" r="r" b="b"/>
            <a:pathLst>
              <a:path w="402590" h="243205">
                <a:moveTo>
                  <a:pt x="0" y="0"/>
                </a:moveTo>
                <a:lnTo>
                  <a:pt x="402539" y="0"/>
                </a:lnTo>
                <a:lnTo>
                  <a:pt x="402539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878192" y="2262568"/>
            <a:ext cx="402539" cy="2427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878192" y="2262568"/>
            <a:ext cx="402590" cy="243204"/>
          </a:xfrm>
          <a:custGeom>
            <a:avLst/>
            <a:gdLst/>
            <a:ahLst/>
            <a:cxnLst/>
            <a:rect l="l" t="t" r="r" b="b"/>
            <a:pathLst>
              <a:path w="402590" h="243205">
                <a:moveTo>
                  <a:pt x="0" y="0"/>
                </a:moveTo>
                <a:lnTo>
                  <a:pt x="402539" y="0"/>
                </a:lnTo>
                <a:lnTo>
                  <a:pt x="402539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473976" y="2019769"/>
            <a:ext cx="404215" cy="24279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473976" y="2019769"/>
            <a:ext cx="404495" cy="243204"/>
          </a:xfrm>
          <a:custGeom>
            <a:avLst/>
            <a:gdLst/>
            <a:ahLst/>
            <a:cxnLst/>
            <a:rect l="l" t="t" r="r" b="b"/>
            <a:pathLst>
              <a:path w="404494" h="243205">
                <a:moveTo>
                  <a:pt x="0" y="0"/>
                </a:moveTo>
                <a:lnTo>
                  <a:pt x="404215" y="0"/>
                </a:lnTo>
                <a:lnTo>
                  <a:pt x="404215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1259370" y="2506357"/>
            <a:ext cx="397167" cy="2427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1259370" y="2506357"/>
            <a:ext cx="397510" cy="243204"/>
          </a:xfrm>
          <a:custGeom>
            <a:avLst/>
            <a:gdLst/>
            <a:ahLst/>
            <a:cxnLst/>
            <a:rect l="l" t="t" r="r" b="b"/>
            <a:pathLst>
              <a:path w="397510" h="243205">
                <a:moveTo>
                  <a:pt x="0" y="0"/>
                </a:moveTo>
                <a:lnTo>
                  <a:pt x="397167" y="0"/>
                </a:lnTo>
                <a:lnTo>
                  <a:pt x="397167" y="242798"/>
                </a:lnTo>
                <a:lnTo>
                  <a:pt x="0" y="242798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1600898" y="1646840"/>
            <a:ext cx="5511800" cy="561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>
                <a:latin typeface="新細明體"/>
                <a:cs typeface="新細明體"/>
              </a:rPr>
              <a:t>校園空調系統節能措施簡介</a:t>
            </a:r>
            <a:endParaRPr sz="3600">
              <a:latin typeface="新細明體"/>
              <a:cs typeface="新細明體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7471" y="1220724"/>
            <a:ext cx="7348727" cy="525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5551" y="1158240"/>
            <a:ext cx="5408674" cy="74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2267" y="486981"/>
            <a:ext cx="6434455" cy="1180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15795">
              <a:lnSpc>
                <a:spcPct val="100000"/>
              </a:lnSpc>
            </a:pP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空調系統原理</a:t>
            </a:r>
            <a:r>
              <a:rPr dirty="0" sz="4400" spc="-5">
                <a:solidFill>
                  <a:srgbClr val="C00000"/>
                </a:solidFill>
                <a:latin typeface="Arial Unicode MS"/>
                <a:cs typeface="Arial Unicode MS"/>
              </a:rPr>
              <a:t>(2/3)</a:t>
            </a:r>
            <a:endParaRPr sz="4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800" spc="-20" b="1">
                <a:latin typeface="標楷體"/>
                <a:cs typeface="標楷體"/>
              </a:rPr>
              <a:t>（</a:t>
            </a:r>
            <a:r>
              <a:rPr dirty="0" sz="2800" spc="-30" b="1">
                <a:latin typeface="標楷體"/>
                <a:cs typeface="標楷體"/>
              </a:rPr>
              <a:t>一）冷</a:t>
            </a:r>
            <a:r>
              <a:rPr dirty="0" sz="2800" spc="-20" b="1">
                <a:latin typeface="標楷體"/>
                <a:cs typeface="標楷體"/>
              </a:rPr>
              <a:t>凍</a:t>
            </a:r>
            <a:r>
              <a:rPr dirty="0" sz="2800" spc="-30" b="1">
                <a:latin typeface="標楷體"/>
                <a:cs typeface="標楷體"/>
              </a:rPr>
              <a:t>空調四</a:t>
            </a:r>
            <a:r>
              <a:rPr dirty="0" sz="2800" spc="-20" b="1">
                <a:latin typeface="標楷體"/>
                <a:cs typeface="標楷體"/>
              </a:rPr>
              <a:t>大</a:t>
            </a:r>
            <a:r>
              <a:rPr dirty="0" sz="2800" spc="-30" b="1">
                <a:latin typeface="標楷體"/>
                <a:cs typeface="標楷體"/>
              </a:rPr>
              <a:t>原</a:t>
            </a:r>
            <a:r>
              <a:rPr dirty="0" sz="2800" spc="-20" b="1">
                <a:latin typeface="標楷體"/>
                <a:cs typeface="標楷體"/>
              </a:rPr>
              <a:t>件</a:t>
            </a:r>
            <a:r>
              <a:rPr dirty="0" sz="2800" spc="-25" b="1">
                <a:latin typeface="標楷體"/>
                <a:cs typeface="標楷體"/>
              </a:rPr>
              <a:t>(2</a:t>
            </a:r>
            <a:r>
              <a:rPr dirty="0" sz="2800" spc="-10" b="1">
                <a:latin typeface="標楷體"/>
                <a:cs typeface="標楷體"/>
              </a:rPr>
              <a:t>/2</a:t>
            </a:r>
            <a:r>
              <a:rPr dirty="0" sz="2800" spc="-15" b="1">
                <a:latin typeface="標楷體"/>
                <a:cs typeface="標楷體"/>
              </a:rPr>
              <a:t>)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543" y="1668991"/>
            <a:ext cx="8229599" cy="3704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54062" y="5467350"/>
            <a:ext cx="1801812" cy="1346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35012" y="5448300"/>
            <a:ext cx="1840230" cy="1384300"/>
          </a:xfrm>
          <a:custGeom>
            <a:avLst/>
            <a:gdLst/>
            <a:ahLst/>
            <a:cxnLst/>
            <a:rect l="l" t="t" r="r" b="b"/>
            <a:pathLst>
              <a:path w="1840230" h="1384300">
                <a:moveTo>
                  <a:pt x="0" y="0"/>
                </a:moveTo>
                <a:lnTo>
                  <a:pt x="1839912" y="0"/>
                </a:lnTo>
                <a:lnTo>
                  <a:pt x="1839912" y="1384300"/>
                </a:lnTo>
                <a:lnTo>
                  <a:pt x="0" y="13843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0066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588125" y="5373687"/>
            <a:ext cx="1513205" cy="1430655"/>
          </a:xfrm>
          <a:custGeom>
            <a:avLst/>
            <a:gdLst/>
            <a:ahLst/>
            <a:cxnLst/>
            <a:rect l="l" t="t" r="r" b="b"/>
            <a:pathLst>
              <a:path w="1513204" h="1430654">
                <a:moveTo>
                  <a:pt x="0" y="0"/>
                </a:moveTo>
                <a:lnTo>
                  <a:pt x="1512887" y="0"/>
                </a:lnTo>
                <a:lnTo>
                  <a:pt x="1512887" y="1430337"/>
                </a:lnTo>
                <a:lnTo>
                  <a:pt x="0" y="143033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6588125" y="5373687"/>
            <a:ext cx="1512887" cy="1430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569075" y="5354637"/>
            <a:ext cx="1551305" cy="1468755"/>
          </a:xfrm>
          <a:custGeom>
            <a:avLst/>
            <a:gdLst/>
            <a:ahLst/>
            <a:cxnLst/>
            <a:rect l="l" t="t" r="r" b="b"/>
            <a:pathLst>
              <a:path w="1551304" h="1468754">
                <a:moveTo>
                  <a:pt x="0" y="0"/>
                </a:moveTo>
                <a:lnTo>
                  <a:pt x="1550987" y="0"/>
                </a:lnTo>
                <a:lnTo>
                  <a:pt x="1550987" y="1468437"/>
                </a:lnTo>
                <a:lnTo>
                  <a:pt x="0" y="146843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0066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348038" y="5521325"/>
            <a:ext cx="2141536" cy="12207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3328987" y="5502275"/>
            <a:ext cx="2179955" cy="1259205"/>
          </a:xfrm>
          <a:custGeom>
            <a:avLst/>
            <a:gdLst/>
            <a:ahLst/>
            <a:cxnLst/>
            <a:rect l="l" t="t" r="r" b="b"/>
            <a:pathLst>
              <a:path w="2179954" h="1259204">
                <a:moveTo>
                  <a:pt x="0" y="0"/>
                </a:moveTo>
                <a:lnTo>
                  <a:pt x="2179637" y="0"/>
                </a:lnTo>
                <a:lnTo>
                  <a:pt x="2179637" y="1258887"/>
                </a:lnTo>
                <a:lnTo>
                  <a:pt x="0" y="125888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0066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5939" y="486981"/>
            <a:ext cx="4530725" cy="672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空調系統原理</a:t>
            </a:r>
            <a:r>
              <a:rPr dirty="0" sz="4400" spc="-5">
                <a:solidFill>
                  <a:srgbClr val="C00000"/>
                </a:solidFill>
                <a:latin typeface="Arial Unicode MS"/>
                <a:cs typeface="Arial Unicode MS"/>
              </a:rPr>
              <a:t>(3/3)</a:t>
            </a:r>
            <a:endParaRPr sz="44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727" y="1292364"/>
            <a:ext cx="7348727" cy="464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99288" y="1246644"/>
            <a:ext cx="3875531" cy="643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6284" y="1302288"/>
            <a:ext cx="3378200" cy="365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80"/>
              </a:lnSpc>
            </a:pPr>
            <a:r>
              <a:rPr dirty="0" sz="2400" spc="-25" b="1">
                <a:latin typeface="標楷體"/>
                <a:cs typeface="標楷體"/>
              </a:rPr>
              <a:t>（二）基本冷凍循環過程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7543" y="1714500"/>
            <a:ext cx="8280914" cy="4896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727" y="1275587"/>
            <a:ext cx="7348727" cy="525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68808" y="1213103"/>
            <a:ext cx="4698479" cy="74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53415">
              <a:lnSpc>
                <a:spcPct val="100000"/>
              </a:lnSpc>
            </a:pPr>
            <a:r>
              <a:rPr dirty="0"/>
              <a:t>壓縮機種類及應用範圍</a:t>
            </a:r>
            <a:r>
              <a:rPr dirty="0" spc="-5">
                <a:latin typeface="Arial Unicode MS"/>
                <a:cs typeface="Arial Unicode MS"/>
              </a:rPr>
              <a:t>(1/4)</a:t>
            </a: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2800" spc="-20" b="1">
                <a:latin typeface="標楷體"/>
                <a:cs typeface="標楷體"/>
              </a:rPr>
              <a:t>（</a:t>
            </a:r>
            <a:r>
              <a:rPr dirty="0" sz="2800" spc="-30" b="1">
                <a:latin typeface="標楷體"/>
                <a:cs typeface="標楷體"/>
              </a:rPr>
              <a:t>一）壓</a:t>
            </a:r>
            <a:r>
              <a:rPr dirty="0" sz="2800" spc="-20" b="1">
                <a:latin typeface="標楷體"/>
                <a:cs typeface="標楷體"/>
              </a:rPr>
              <a:t>縮</a:t>
            </a:r>
            <a:r>
              <a:rPr dirty="0" sz="2800" spc="-30" b="1">
                <a:latin typeface="標楷體"/>
                <a:cs typeface="標楷體"/>
              </a:rPr>
              <a:t>主機分</a:t>
            </a:r>
            <a:r>
              <a:rPr dirty="0" sz="2800" spc="-20" b="1">
                <a:latin typeface="標楷體"/>
                <a:cs typeface="標楷體"/>
              </a:rPr>
              <a:t>類</a:t>
            </a:r>
            <a:r>
              <a:rPr dirty="0" sz="2800" spc="-10" b="1">
                <a:latin typeface="標楷體"/>
                <a:cs typeface="標楷體"/>
              </a:rPr>
              <a:t>(</a:t>
            </a:r>
            <a:r>
              <a:rPr dirty="0" sz="2800" spc="-25" b="1">
                <a:latin typeface="標楷體"/>
                <a:cs typeface="標楷體"/>
              </a:rPr>
              <a:t>1</a:t>
            </a:r>
            <a:r>
              <a:rPr dirty="0" sz="2800" spc="-10" b="1">
                <a:latin typeface="標楷體"/>
                <a:cs typeface="標楷體"/>
              </a:rPr>
              <a:t>/3)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5469" y="1714500"/>
            <a:ext cx="7458786" cy="4882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727" y="1275587"/>
            <a:ext cx="7348727" cy="525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68808" y="1213103"/>
            <a:ext cx="4698479" cy="74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53415">
              <a:lnSpc>
                <a:spcPct val="100000"/>
              </a:lnSpc>
            </a:pPr>
            <a:r>
              <a:rPr dirty="0"/>
              <a:t>壓縮機種類及應用範圍</a:t>
            </a:r>
            <a:r>
              <a:rPr dirty="0" spc="-5">
                <a:latin typeface="Arial Unicode MS"/>
                <a:cs typeface="Arial Unicode MS"/>
              </a:rPr>
              <a:t>(2/4)</a:t>
            </a: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2800" spc="-20" b="1">
                <a:latin typeface="標楷體"/>
                <a:cs typeface="標楷體"/>
              </a:rPr>
              <a:t>（</a:t>
            </a:r>
            <a:r>
              <a:rPr dirty="0" sz="2800" spc="-30" b="1">
                <a:latin typeface="標楷體"/>
                <a:cs typeface="標楷體"/>
              </a:rPr>
              <a:t>一）壓</a:t>
            </a:r>
            <a:r>
              <a:rPr dirty="0" sz="2800" spc="-20" b="1">
                <a:latin typeface="標楷體"/>
                <a:cs typeface="標楷體"/>
              </a:rPr>
              <a:t>縮</a:t>
            </a:r>
            <a:r>
              <a:rPr dirty="0" sz="2800" spc="-30" b="1">
                <a:latin typeface="標楷體"/>
                <a:cs typeface="標楷體"/>
              </a:rPr>
              <a:t>主機分</a:t>
            </a:r>
            <a:r>
              <a:rPr dirty="0" sz="2800" spc="-20" b="1">
                <a:latin typeface="標楷體"/>
                <a:cs typeface="標楷體"/>
              </a:rPr>
              <a:t>類</a:t>
            </a:r>
            <a:r>
              <a:rPr dirty="0" sz="2800" spc="-10" b="1">
                <a:latin typeface="標楷體"/>
                <a:cs typeface="標楷體"/>
              </a:rPr>
              <a:t>(</a:t>
            </a:r>
            <a:r>
              <a:rPr dirty="0" sz="2800" spc="-25" b="1">
                <a:latin typeface="標楷體"/>
                <a:cs typeface="標楷體"/>
              </a:rPr>
              <a:t>2</a:t>
            </a:r>
            <a:r>
              <a:rPr dirty="0" sz="2800" spc="-10" b="1">
                <a:latin typeface="標楷體"/>
                <a:cs typeface="標楷體"/>
              </a:rPr>
              <a:t>/3)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68808" y="1714500"/>
            <a:ext cx="7292109" cy="4525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727" y="1275587"/>
            <a:ext cx="7348727" cy="525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368808" y="1213103"/>
            <a:ext cx="4698479" cy="74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653415">
              <a:lnSpc>
                <a:spcPct val="100000"/>
              </a:lnSpc>
            </a:pPr>
            <a:r>
              <a:rPr dirty="0"/>
              <a:t>壓縮機種類及應用範圍</a:t>
            </a:r>
            <a:r>
              <a:rPr dirty="0" spc="-5">
                <a:latin typeface="Arial Unicode MS"/>
                <a:cs typeface="Arial Unicode MS"/>
              </a:rPr>
              <a:t>(3/4)</a:t>
            </a: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2800" spc="-20" b="1">
                <a:latin typeface="標楷體"/>
                <a:cs typeface="標楷體"/>
              </a:rPr>
              <a:t>（</a:t>
            </a:r>
            <a:r>
              <a:rPr dirty="0" sz="2800" spc="-30" b="1">
                <a:latin typeface="標楷體"/>
                <a:cs typeface="標楷體"/>
              </a:rPr>
              <a:t>一）壓</a:t>
            </a:r>
            <a:r>
              <a:rPr dirty="0" sz="2800" spc="-20" b="1">
                <a:latin typeface="標楷體"/>
                <a:cs typeface="標楷體"/>
              </a:rPr>
              <a:t>縮</a:t>
            </a:r>
            <a:r>
              <a:rPr dirty="0" sz="2800" spc="-30" b="1">
                <a:latin typeface="標楷體"/>
                <a:cs typeface="標楷體"/>
              </a:rPr>
              <a:t>主機分</a:t>
            </a:r>
            <a:r>
              <a:rPr dirty="0" sz="2800" spc="-20" b="1">
                <a:latin typeface="標楷體"/>
                <a:cs typeface="標楷體"/>
              </a:rPr>
              <a:t>類</a:t>
            </a:r>
            <a:r>
              <a:rPr dirty="0" sz="2800" spc="-10" b="1">
                <a:latin typeface="標楷體"/>
                <a:cs typeface="標楷體"/>
              </a:rPr>
              <a:t>(</a:t>
            </a:r>
            <a:r>
              <a:rPr dirty="0" sz="2800" spc="-25" b="1">
                <a:latin typeface="標楷體"/>
                <a:cs typeface="標楷體"/>
              </a:rPr>
              <a:t>3</a:t>
            </a:r>
            <a:r>
              <a:rPr dirty="0" sz="2800" spc="-10" b="1">
                <a:latin typeface="標楷體"/>
                <a:cs typeface="標楷體"/>
              </a:rPr>
              <a:t>/3)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5090" y="1714500"/>
            <a:ext cx="7059543" cy="4525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7322" y="486981"/>
            <a:ext cx="6767830" cy="672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壓縮機種類及應用範圍</a:t>
            </a:r>
            <a:r>
              <a:rPr dirty="0" sz="4400" spc="-5">
                <a:solidFill>
                  <a:srgbClr val="C00000"/>
                </a:solidFill>
                <a:latin typeface="Arial Unicode MS"/>
                <a:cs typeface="Arial Unicode MS"/>
              </a:rPr>
              <a:t>(4/4)</a:t>
            </a:r>
            <a:endParaRPr sz="44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2704" y="1714500"/>
            <a:ext cx="8024317" cy="4525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19100" y="1368551"/>
            <a:ext cx="7348727" cy="525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97179" y="1306068"/>
            <a:ext cx="4520183" cy="7498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74276" y="1376108"/>
            <a:ext cx="3936365" cy="426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354"/>
              </a:lnSpc>
            </a:pPr>
            <a:r>
              <a:rPr dirty="0" sz="2800" spc="-20" b="1">
                <a:latin typeface="標楷體"/>
                <a:cs typeface="標楷體"/>
              </a:rPr>
              <a:t>（</a:t>
            </a:r>
            <a:r>
              <a:rPr dirty="0" sz="2800" spc="-30" b="1">
                <a:latin typeface="標楷體"/>
                <a:cs typeface="標楷體"/>
              </a:rPr>
              <a:t>二）壓</a:t>
            </a:r>
            <a:r>
              <a:rPr dirty="0" sz="2800" spc="-20" b="1">
                <a:latin typeface="標楷體"/>
                <a:cs typeface="標楷體"/>
              </a:rPr>
              <a:t>縮</a:t>
            </a:r>
            <a:r>
              <a:rPr dirty="0" sz="2800" spc="-30" b="1">
                <a:latin typeface="標楷體"/>
                <a:cs typeface="標楷體"/>
              </a:rPr>
              <a:t>主機應</a:t>
            </a:r>
            <a:r>
              <a:rPr dirty="0" sz="2800" spc="-20" b="1">
                <a:latin typeface="標楷體"/>
                <a:cs typeface="標楷體"/>
              </a:rPr>
              <a:t>用</a:t>
            </a:r>
            <a:r>
              <a:rPr dirty="0" sz="2800" spc="-30" b="1">
                <a:latin typeface="標楷體"/>
                <a:cs typeface="標楷體"/>
              </a:rPr>
              <a:t>範圍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2714625"/>
            <a:ext cx="4679950" cy="93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0" y="2714625"/>
            <a:ext cx="4679950" cy="933450"/>
          </a:xfrm>
          <a:custGeom>
            <a:avLst/>
            <a:gdLst/>
            <a:ahLst/>
            <a:cxnLst/>
            <a:rect l="l" t="t" r="r" b="b"/>
            <a:pathLst>
              <a:path w="4679950" h="933450">
                <a:moveTo>
                  <a:pt x="0" y="466725"/>
                </a:moveTo>
                <a:lnTo>
                  <a:pt x="7756" y="428447"/>
                </a:lnTo>
                <a:lnTo>
                  <a:pt x="30626" y="391021"/>
                </a:lnTo>
                <a:lnTo>
                  <a:pt x="68006" y="354567"/>
                </a:lnTo>
                <a:lnTo>
                  <a:pt x="119294" y="319206"/>
                </a:lnTo>
                <a:lnTo>
                  <a:pt x="183887" y="285057"/>
                </a:lnTo>
                <a:lnTo>
                  <a:pt x="261184" y="252240"/>
                </a:lnTo>
                <a:lnTo>
                  <a:pt x="350583" y="220876"/>
                </a:lnTo>
                <a:lnTo>
                  <a:pt x="451481" y="191085"/>
                </a:lnTo>
                <a:lnTo>
                  <a:pt x="563275" y="162987"/>
                </a:lnTo>
                <a:lnTo>
                  <a:pt x="685365" y="136702"/>
                </a:lnTo>
                <a:lnTo>
                  <a:pt x="817146" y="112351"/>
                </a:lnTo>
                <a:lnTo>
                  <a:pt x="958018" y="90052"/>
                </a:lnTo>
                <a:lnTo>
                  <a:pt x="1107378" y="69927"/>
                </a:lnTo>
                <a:lnTo>
                  <a:pt x="1264624" y="52096"/>
                </a:lnTo>
                <a:lnTo>
                  <a:pt x="1429153" y="36678"/>
                </a:lnTo>
                <a:lnTo>
                  <a:pt x="1600364" y="23794"/>
                </a:lnTo>
                <a:lnTo>
                  <a:pt x="1777653" y="13564"/>
                </a:lnTo>
                <a:lnTo>
                  <a:pt x="1960420" y="6108"/>
                </a:lnTo>
                <a:lnTo>
                  <a:pt x="2148061" y="1547"/>
                </a:lnTo>
                <a:lnTo>
                  <a:pt x="2339975" y="0"/>
                </a:lnTo>
                <a:lnTo>
                  <a:pt x="2531888" y="1547"/>
                </a:lnTo>
                <a:lnTo>
                  <a:pt x="2719529" y="6108"/>
                </a:lnTo>
                <a:lnTo>
                  <a:pt x="2902296" y="13564"/>
                </a:lnTo>
                <a:lnTo>
                  <a:pt x="3079585" y="23794"/>
                </a:lnTo>
                <a:lnTo>
                  <a:pt x="3250796" y="36678"/>
                </a:lnTo>
                <a:lnTo>
                  <a:pt x="3415325" y="52096"/>
                </a:lnTo>
                <a:lnTo>
                  <a:pt x="3572571" y="69927"/>
                </a:lnTo>
                <a:lnTo>
                  <a:pt x="3721931" y="90052"/>
                </a:lnTo>
                <a:lnTo>
                  <a:pt x="3862803" y="112351"/>
                </a:lnTo>
                <a:lnTo>
                  <a:pt x="3994584" y="136702"/>
                </a:lnTo>
                <a:lnTo>
                  <a:pt x="4116674" y="162987"/>
                </a:lnTo>
                <a:lnTo>
                  <a:pt x="4228468" y="191085"/>
                </a:lnTo>
                <a:lnTo>
                  <a:pt x="4329366" y="220876"/>
                </a:lnTo>
                <a:lnTo>
                  <a:pt x="4418765" y="252240"/>
                </a:lnTo>
                <a:lnTo>
                  <a:pt x="4496062" y="285057"/>
                </a:lnTo>
                <a:lnTo>
                  <a:pt x="4560655" y="319206"/>
                </a:lnTo>
                <a:lnTo>
                  <a:pt x="4611943" y="354567"/>
                </a:lnTo>
                <a:lnTo>
                  <a:pt x="4649323" y="391021"/>
                </a:lnTo>
                <a:lnTo>
                  <a:pt x="4672193" y="428447"/>
                </a:lnTo>
                <a:lnTo>
                  <a:pt x="4679950" y="466725"/>
                </a:lnTo>
                <a:lnTo>
                  <a:pt x="4672193" y="505002"/>
                </a:lnTo>
                <a:lnTo>
                  <a:pt x="4649323" y="542428"/>
                </a:lnTo>
                <a:lnTo>
                  <a:pt x="4611943" y="578882"/>
                </a:lnTo>
                <a:lnTo>
                  <a:pt x="4560655" y="614243"/>
                </a:lnTo>
                <a:lnTo>
                  <a:pt x="4496062" y="648392"/>
                </a:lnTo>
                <a:lnTo>
                  <a:pt x="4418765" y="681209"/>
                </a:lnTo>
                <a:lnTo>
                  <a:pt x="4329366" y="712573"/>
                </a:lnTo>
                <a:lnTo>
                  <a:pt x="4228468" y="742364"/>
                </a:lnTo>
                <a:lnTo>
                  <a:pt x="4116674" y="770462"/>
                </a:lnTo>
                <a:lnTo>
                  <a:pt x="3994584" y="796747"/>
                </a:lnTo>
                <a:lnTo>
                  <a:pt x="3862803" y="821098"/>
                </a:lnTo>
                <a:lnTo>
                  <a:pt x="3721931" y="843397"/>
                </a:lnTo>
                <a:lnTo>
                  <a:pt x="3572571" y="863522"/>
                </a:lnTo>
                <a:lnTo>
                  <a:pt x="3415325" y="881353"/>
                </a:lnTo>
                <a:lnTo>
                  <a:pt x="3250796" y="896771"/>
                </a:lnTo>
                <a:lnTo>
                  <a:pt x="3079585" y="909655"/>
                </a:lnTo>
                <a:lnTo>
                  <a:pt x="2902296" y="919885"/>
                </a:lnTo>
                <a:lnTo>
                  <a:pt x="2719529" y="927341"/>
                </a:lnTo>
                <a:lnTo>
                  <a:pt x="2531888" y="931902"/>
                </a:lnTo>
                <a:lnTo>
                  <a:pt x="2339975" y="933450"/>
                </a:lnTo>
                <a:lnTo>
                  <a:pt x="2148061" y="931902"/>
                </a:lnTo>
                <a:lnTo>
                  <a:pt x="1960420" y="927341"/>
                </a:lnTo>
                <a:lnTo>
                  <a:pt x="1777653" y="919885"/>
                </a:lnTo>
                <a:lnTo>
                  <a:pt x="1600364" y="909655"/>
                </a:lnTo>
                <a:lnTo>
                  <a:pt x="1429153" y="896771"/>
                </a:lnTo>
                <a:lnTo>
                  <a:pt x="1264624" y="881353"/>
                </a:lnTo>
                <a:lnTo>
                  <a:pt x="1107378" y="863522"/>
                </a:lnTo>
                <a:lnTo>
                  <a:pt x="958018" y="843397"/>
                </a:lnTo>
                <a:lnTo>
                  <a:pt x="817146" y="821098"/>
                </a:lnTo>
                <a:lnTo>
                  <a:pt x="685365" y="796747"/>
                </a:lnTo>
                <a:lnTo>
                  <a:pt x="563275" y="770462"/>
                </a:lnTo>
                <a:lnTo>
                  <a:pt x="451481" y="742364"/>
                </a:lnTo>
                <a:lnTo>
                  <a:pt x="350583" y="712573"/>
                </a:lnTo>
                <a:lnTo>
                  <a:pt x="261184" y="681209"/>
                </a:lnTo>
                <a:lnTo>
                  <a:pt x="183887" y="648392"/>
                </a:lnTo>
                <a:lnTo>
                  <a:pt x="119294" y="614243"/>
                </a:lnTo>
                <a:lnTo>
                  <a:pt x="68006" y="578882"/>
                </a:lnTo>
                <a:lnTo>
                  <a:pt x="30626" y="542428"/>
                </a:lnTo>
                <a:lnTo>
                  <a:pt x="7756" y="505002"/>
                </a:lnTo>
                <a:lnTo>
                  <a:pt x="0" y="466725"/>
                </a:lnTo>
                <a:close/>
              </a:path>
            </a:pathLst>
          </a:custGeom>
          <a:ln w="38100">
            <a:solidFill>
              <a:srgbClr val="FF00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658554" y="2953765"/>
            <a:ext cx="3936365" cy="43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latin typeface="標楷體"/>
                <a:cs typeface="標楷體"/>
              </a:rPr>
              <a:t>空</a:t>
            </a:r>
            <a:r>
              <a:rPr dirty="0" sz="2800" spc="-30" b="1">
                <a:latin typeface="標楷體"/>
                <a:cs typeface="標楷體"/>
              </a:rPr>
              <a:t>調系統</a:t>
            </a:r>
            <a:r>
              <a:rPr dirty="0" sz="2800" spc="-20" b="1">
                <a:latin typeface="標楷體"/>
                <a:cs typeface="標楷體"/>
              </a:rPr>
              <a:t>種</a:t>
            </a:r>
            <a:r>
              <a:rPr dirty="0" sz="2800" spc="-30" b="1">
                <a:latin typeface="標楷體"/>
                <a:cs typeface="標楷體"/>
              </a:rPr>
              <a:t>類及耗</a:t>
            </a:r>
            <a:r>
              <a:rPr dirty="0" sz="2800" spc="-20" b="1">
                <a:latin typeface="標楷體"/>
                <a:cs typeface="標楷體"/>
              </a:rPr>
              <a:t>能</a:t>
            </a:r>
            <a:r>
              <a:rPr dirty="0" sz="2800" spc="-30" b="1">
                <a:latin typeface="標楷體"/>
                <a:cs typeface="標楷體"/>
              </a:rPr>
              <a:t>狀況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492885">
              <a:lnSpc>
                <a:spcPct val="100000"/>
              </a:lnSpc>
            </a:pPr>
            <a:r>
              <a:rPr dirty="0"/>
              <a:t>空調系統的種類</a:t>
            </a:r>
            <a:r>
              <a:rPr dirty="0" spc="-5">
                <a:latin typeface="Arial Unicode MS"/>
                <a:cs typeface="Arial Unicode MS"/>
              </a:rPr>
              <a:t>(1/2)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7334" y="1650961"/>
            <a:ext cx="4029075" cy="2161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229485">
              <a:lnSpc>
                <a:spcPct val="117000"/>
              </a:lnSpc>
            </a:pPr>
            <a:r>
              <a:rPr dirty="0" sz="2050" spc="-5" b="1">
                <a:solidFill>
                  <a:srgbClr val="0A1648"/>
                </a:solidFill>
                <a:latin typeface="標楷體"/>
                <a:cs typeface="標楷體"/>
              </a:rPr>
              <a:t>窗</a:t>
            </a:r>
            <a:r>
              <a:rPr dirty="0" sz="2050" spc="-25" b="1">
                <a:solidFill>
                  <a:srgbClr val="0A1648"/>
                </a:solidFill>
                <a:latin typeface="標楷體"/>
                <a:cs typeface="標楷體"/>
              </a:rPr>
              <a:t>型</a:t>
            </a:r>
            <a:r>
              <a:rPr dirty="0" sz="2050" spc="-5" b="1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50" spc="-40" b="1">
                <a:solidFill>
                  <a:srgbClr val="0A1648"/>
                </a:solidFill>
                <a:latin typeface="標楷體"/>
                <a:cs typeface="標楷體"/>
              </a:rPr>
              <a:t>氣機</a:t>
            </a:r>
            <a:r>
              <a:rPr dirty="0" sz="2050" spc="-30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單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體式</a:t>
            </a:r>
            <a:r>
              <a:rPr dirty="0" sz="2050" spc="-10" b="1">
                <a:solidFill>
                  <a:srgbClr val="006600"/>
                </a:solidFill>
                <a:latin typeface="標楷體"/>
                <a:cs typeface="標楷體"/>
              </a:rPr>
              <a:t> 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分</a:t>
            </a:r>
            <a:r>
              <a:rPr dirty="0" sz="2050" spc="-40" b="1">
                <a:solidFill>
                  <a:srgbClr val="006600"/>
                </a:solidFill>
                <a:latin typeface="標楷體"/>
                <a:cs typeface="標楷體"/>
              </a:rPr>
              <a:t>離式</a:t>
            </a:r>
            <a:r>
              <a:rPr dirty="0" sz="2050" spc="-30" b="1">
                <a:solidFill>
                  <a:srgbClr val="006600"/>
                </a:solidFill>
                <a:latin typeface="標楷體"/>
                <a:cs typeface="標楷體"/>
              </a:rPr>
              <a:t> </a:t>
            </a:r>
            <a:r>
              <a:rPr dirty="0" sz="2050" spc="-5" b="1">
                <a:solidFill>
                  <a:srgbClr val="0A1648"/>
                </a:solidFill>
                <a:latin typeface="標楷體"/>
                <a:cs typeface="標楷體"/>
              </a:rPr>
              <a:t>箱</a:t>
            </a:r>
            <a:r>
              <a:rPr dirty="0" sz="2050" spc="-25" b="1">
                <a:solidFill>
                  <a:srgbClr val="0A1648"/>
                </a:solidFill>
                <a:latin typeface="標楷體"/>
                <a:cs typeface="標楷體"/>
              </a:rPr>
              <a:t>型</a:t>
            </a:r>
            <a:r>
              <a:rPr dirty="0" sz="2050" spc="-5" b="1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50" spc="-40" b="1">
                <a:solidFill>
                  <a:srgbClr val="0A1648"/>
                </a:solidFill>
                <a:latin typeface="標楷體"/>
                <a:cs typeface="標楷體"/>
              </a:rPr>
              <a:t>氣機</a:t>
            </a:r>
            <a:r>
              <a:rPr dirty="0" sz="2050" spc="-30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水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冷式</a:t>
            </a:r>
            <a:r>
              <a:rPr dirty="0" sz="2050" spc="-10" b="1">
                <a:solidFill>
                  <a:srgbClr val="006600"/>
                </a:solidFill>
                <a:latin typeface="標楷體"/>
                <a:cs typeface="標楷體"/>
              </a:rPr>
              <a:t> 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氣</a:t>
            </a:r>
            <a:r>
              <a:rPr dirty="0" sz="2050" spc="-40" b="1">
                <a:solidFill>
                  <a:srgbClr val="006600"/>
                </a:solidFill>
                <a:latin typeface="標楷體"/>
                <a:cs typeface="標楷體"/>
              </a:rPr>
              <a:t>冷式</a:t>
            </a:r>
            <a:r>
              <a:rPr dirty="0" sz="2050" spc="-30" b="1">
                <a:solidFill>
                  <a:srgbClr val="006600"/>
                </a:solidFill>
                <a:latin typeface="標楷體"/>
                <a:cs typeface="標楷體"/>
              </a:rPr>
              <a:t> </a:t>
            </a:r>
            <a:r>
              <a:rPr dirty="0" sz="2050" spc="-5" b="1">
                <a:solidFill>
                  <a:srgbClr val="0A1648"/>
                </a:solidFill>
                <a:latin typeface="標楷體"/>
                <a:cs typeface="標楷體"/>
              </a:rPr>
              <a:t>中</a:t>
            </a:r>
            <a:r>
              <a:rPr dirty="0" sz="2050" spc="-25" b="1">
                <a:solidFill>
                  <a:srgbClr val="0A1648"/>
                </a:solidFill>
                <a:latin typeface="標楷體"/>
                <a:cs typeface="標楷體"/>
              </a:rPr>
              <a:t>央</a:t>
            </a:r>
            <a:r>
              <a:rPr dirty="0" sz="2050" spc="-5" b="1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050" spc="-40" b="1">
                <a:solidFill>
                  <a:srgbClr val="0A1648"/>
                </a:solidFill>
                <a:latin typeface="標楷體"/>
                <a:cs typeface="標楷體"/>
              </a:rPr>
              <a:t>調系統</a:t>
            </a:r>
            <a:endParaRPr sz="2050">
              <a:latin typeface="標楷體"/>
              <a:cs typeface="標楷體"/>
            </a:endParaRPr>
          </a:p>
          <a:p>
            <a:pPr marL="96520">
              <a:lnSpc>
                <a:spcPct val="100000"/>
              </a:lnSpc>
              <a:spcBef>
                <a:spcPts val="70"/>
              </a:spcBef>
            </a:pP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冰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水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機</a:t>
            </a:r>
            <a:r>
              <a:rPr dirty="0" sz="2050" spc="-40" b="1">
                <a:solidFill>
                  <a:srgbClr val="006600"/>
                </a:solidFill>
                <a:latin typeface="標楷體"/>
                <a:cs typeface="標楷體"/>
              </a:rPr>
              <a:t>：離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心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式、</a:t>
            </a:r>
            <a:r>
              <a:rPr dirty="0" sz="2050" spc="-15" b="1">
                <a:solidFill>
                  <a:srgbClr val="006600"/>
                </a:solidFill>
                <a:latin typeface="標楷體"/>
                <a:cs typeface="標楷體"/>
              </a:rPr>
              <a:t>螺</a:t>
            </a:r>
            <a:r>
              <a:rPr dirty="0" sz="2050" spc="-40" b="1">
                <a:solidFill>
                  <a:srgbClr val="006600"/>
                </a:solidFill>
                <a:latin typeface="標楷體"/>
                <a:cs typeface="標楷體"/>
              </a:rPr>
              <a:t>旋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式</a:t>
            </a:r>
            <a:r>
              <a:rPr dirty="0" sz="2050" spc="-5" b="1">
                <a:solidFill>
                  <a:srgbClr val="006600"/>
                </a:solidFill>
                <a:latin typeface="標楷體"/>
                <a:cs typeface="標楷體"/>
              </a:rPr>
              <a:t>、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往</a:t>
            </a:r>
            <a:r>
              <a:rPr dirty="0" sz="2050" spc="-15" b="1">
                <a:solidFill>
                  <a:srgbClr val="006600"/>
                </a:solidFill>
                <a:latin typeface="標楷體"/>
                <a:cs typeface="標楷體"/>
              </a:rPr>
              <a:t>復</a:t>
            </a:r>
            <a:r>
              <a:rPr dirty="0" sz="2050" spc="-25" b="1">
                <a:solidFill>
                  <a:srgbClr val="006600"/>
                </a:solidFill>
                <a:latin typeface="標楷體"/>
                <a:cs typeface="標楷體"/>
              </a:rPr>
              <a:t>式</a:t>
            </a:r>
            <a:endParaRPr sz="2050">
              <a:latin typeface="標楷體"/>
              <a:cs typeface="標楷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81271" y="1463547"/>
            <a:ext cx="2011677" cy="1338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763511" y="1466596"/>
            <a:ext cx="2087878" cy="1530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092952" y="3136900"/>
            <a:ext cx="938760" cy="1660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7668343" y="3159305"/>
            <a:ext cx="975359" cy="1615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323527" y="4935220"/>
            <a:ext cx="2386575" cy="1414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3059836" y="5157191"/>
            <a:ext cx="2535930" cy="13350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228183" y="4935220"/>
            <a:ext cx="2607447" cy="15569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10452" y="6530807"/>
            <a:ext cx="18542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資料來源：綠基會</a:t>
            </a:r>
            <a:endParaRPr sz="1800">
              <a:latin typeface="新細明體"/>
              <a:cs typeface="新細明體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5041" y="1124750"/>
            <a:ext cx="8894759" cy="573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1139952" y="1149096"/>
            <a:ext cx="7347202" cy="399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078991" y="1117091"/>
            <a:ext cx="2663951" cy="539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492885">
              <a:lnSpc>
                <a:spcPct val="100000"/>
              </a:lnSpc>
            </a:pPr>
            <a:r>
              <a:rPr dirty="0"/>
              <a:t>空調系統的種類</a:t>
            </a:r>
            <a:r>
              <a:rPr dirty="0" spc="-5">
                <a:latin typeface="Arial Unicode MS"/>
                <a:cs typeface="Arial Unicode MS"/>
              </a:rPr>
              <a:t>(2/2)</a:t>
            </a:r>
          </a:p>
          <a:p>
            <a:pPr marL="660400">
              <a:lnSpc>
                <a:spcPct val="100000"/>
              </a:lnSpc>
              <a:spcBef>
                <a:spcPts val="30"/>
              </a:spcBef>
            </a:pPr>
            <a:r>
              <a:rPr dirty="0" sz="2000">
                <a:solidFill>
                  <a:srgbClr val="3333CC"/>
                </a:solidFill>
                <a:latin typeface="細明體"/>
                <a:cs typeface="細明體"/>
              </a:rPr>
              <a:t>（一）</a:t>
            </a:r>
            <a:r>
              <a:rPr dirty="0" sz="2000" spc="-15">
                <a:solidFill>
                  <a:srgbClr val="3333CC"/>
                </a:solidFill>
                <a:latin typeface="細明體"/>
                <a:cs typeface="細明體"/>
              </a:rPr>
              <a:t>系</a:t>
            </a:r>
            <a:r>
              <a:rPr dirty="0" sz="2000">
                <a:solidFill>
                  <a:srgbClr val="3333CC"/>
                </a:solidFill>
                <a:latin typeface="細明體"/>
                <a:cs typeface="細明體"/>
              </a:rPr>
              <a:t>統</a:t>
            </a:r>
            <a:r>
              <a:rPr dirty="0" sz="2000" spc="-15">
                <a:solidFill>
                  <a:srgbClr val="3333CC"/>
                </a:solidFill>
                <a:latin typeface="細明體"/>
                <a:cs typeface="細明體"/>
              </a:rPr>
              <a:t>循</a:t>
            </a:r>
            <a:r>
              <a:rPr dirty="0" sz="2000">
                <a:solidFill>
                  <a:srgbClr val="3333CC"/>
                </a:solidFill>
                <a:latin typeface="細明體"/>
                <a:cs typeface="細明體"/>
              </a:rPr>
              <a:t>環過程</a:t>
            </a:r>
            <a:endParaRPr sz="2000">
              <a:latin typeface="細明體"/>
              <a:cs typeface="細明體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0452" y="6530807"/>
            <a:ext cx="18542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資料來源：綠基會</a:t>
            </a:r>
            <a:endParaRPr sz="1800">
              <a:latin typeface="新細明體"/>
              <a:cs typeface="新細明體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87" y="205164"/>
            <a:ext cx="1819236" cy="276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419100" y="1328927"/>
            <a:ext cx="7348727" cy="399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58139" y="1296924"/>
            <a:ext cx="2663951" cy="539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74276" y="613186"/>
            <a:ext cx="7497445" cy="1046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21995">
              <a:lnSpc>
                <a:spcPct val="100000"/>
              </a:lnSpc>
            </a:pP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空</a:t>
            </a:r>
            <a:r>
              <a:rPr dirty="0" sz="4400" spc="20">
                <a:solidFill>
                  <a:srgbClr val="C00000"/>
                </a:solidFill>
                <a:latin typeface="Arial Unicode MS"/>
                <a:cs typeface="Arial Unicode MS"/>
              </a:rPr>
              <a:t>調</a:t>
            </a: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負載與</a:t>
            </a:r>
            <a:r>
              <a:rPr dirty="0" sz="4400" spc="20">
                <a:solidFill>
                  <a:srgbClr val="C00000"/>
                </a:solidFill>
                <a:latin typeface="Arial Unicode MS"/>
                <a:cs typeface="Arial Unicode MS"/>
              </a:rPr>
              <a:t>節</a:t>
            </a: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能</a:t>
            </a:r>
            <a:r>
              <a:rPr dirty="0" sz="4400" spc="-15">
                <a:solidFill>
                  <a:srgbClr val="C00000"/>
                </a:solidFill>
                <a:latin typeface="Arial Unicode MS"/>
                <a:cs typeface="Arial Unicode MS"/>
              </a:rPr>
              <a:t>的</a:t>
            </a:r>
            <a:r>
              <a:rPr dirty="0" sz="4400" spc="20">
                <a:solidFill>
                  <a:srgbClr val="C00000"/>
                </a:solidFill>
                <a:latin typeface="Arial Unicode MS"/>
                <a:cs typeface="Arial Unicode MS"/>
              </a:rPr>
              <a:t>關</a:t>
            </a:r>
            <a:r>
              <a:rPr dirty="0" sz="4400" spc="10">
                <a:solidFill>
                  <a:srgbClr val="C00000"/>
                </a:solidFill>
                <a:latin typeface="Arial Unicode MS"/>
                <a:cs typeface="Arial Unicode MS"/>
              </a:rPr>
              <a:t>係</a:t>
            </a:r>
            <a:r>
              <a:rPr dirty="0" sz="4400" spc="5">
                <a:solidFill>
                  <a:srgbClr val="C00000"/>
                </a:solidFill>
                <a:latin typeface="Arial Unicode MS"/>
                <a:cs typeface="Arial Unicode MS"/>
              </a:rPr>
              <a:t>(</a:t>
            </a:r>
            <a:r>
              <a:rPr dirty="0" sz="4400" spc="20">
                <a:solidFill>
                  <a:srgbClr val="C00000"/>
                </a:solidFill>
                <a:latin typeface="Arial Unicode MS"/>
                <a:cs typeface="Arial Unicode MS"/>
              </a:rPr>
              <a:t>1</a:t>
            </a:r>
            <a:r>
              <a:rPr dirty="0" sz="4400" spc="10">
                <a:solidFill>
                  <a:srgbClr val="C00000"/>
                </a:solidFill>
                <a:latin typeface="Arial Unicode MS"/>
                <a:cs typeface="Arial Unicode MS"/>
              </a:rPr>
              <a:t>/</a:t>
            </a:r>
            <a:r>
              <a:rPr dirty="0" sz="4400" spc="20">
                <a:solidFill>
                  <a:srgbClr val="C00000"/>
                </a:solidFill>
                <a:latin typeface="Arial Unicode MS"/>
                <a:cs typeface="Arial Unicode MS"/>
              </a:rPr>
              <a:t>3)</a:t>
            </a:r>
            <a:endParaRPr sz="4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2000">
                <a:solidFill>
                  <a:srgbClr val="3333CC"/>
                </a:solidFill>
                <a:latin typeface="細明體"/>
                <a:cs typeface="細明體"/>
              </a:rPr>
              <a:t>（二）</a:t>
            </a:r>
            <a:r>
              <a:rPr dirty="0" sz="2000" spc="-15">
                <a:solidFill>
                  <a:srgbClr val="3333CC"/>
                </a:solidFill>
                <a:latin typeface="細明體"/>
                <a:cs typeface="細明體"/>
              </a:rPr>
              <a:t>系</a:t>
            </a:r>
            <a:r>
              <a:rPr dirty="0" sz="2000">
                <a:solidFill>
                  <a:srgbClr val="3333CC"/>
                </a:solidFill>
                <a:latin typeface="細明體"/>
                <a:cs typeface="細明體"/>
              </a:rPr>
              <a:t>統</a:t>
            </a:r>
            <a:r>
              <a:rPr dirty="0" sz="2000" spc="-15">
                <a:solidFill>
                  <a:srgbClr val="3333CC"/>
                </a:solidFill>
                <a:latin typeface="細明體"/>
                <a:cs typeface="細明體"/>
              </a:rPr>
              <a:t>耗</a:t>
            </a:r>
            <a:r>
              <a:rPr dirty="0" sz="2000">
                <a:solidFill>
                  <a:srgbClr val="3333CC"/>
                </a:solidFill>
                <a:latin typeface="細明體"/>
                <a:cs typeface="細明體"/>
              </a:rPr>
              <a:t>能分析</a:t>
            </a:r>
            <a:endParaRPr sz="2000">
              <a:latin typeface="細明體"/>
              <a:cs typeface="細明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256" y="1985771"/>
            <a:ext cx="8901683" cy="1923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26377" y="2092566"/>
            <a:ext cx="8712200" cy="165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</a:pPr>
            <a:r>
              <a:rPr dirty="0" sz="1800">
                <a:latin typeface="標楷體"/>
                <a:cs typeface="標楷體"/>
              </a:rPr>
              <a:t>中央空調系統是由流機及熱交換器所構成的。其中消耗電力的部分就是圈圈中所標示的 驅動流體流動的動件</a:t>
            </a:r>
            <a:r>
              <a:rPr dirty="0" sz="1800">
                <a:latin typeface="標楷體"/>
                <a:cs typeface="標楷體"/>
              </a:rPr>
              <a:t>(</a:t>
            </a:r>
            <a:r>
              <a:rPr dirty="0" sz="1800">
                <a:latin typeface="標楷體"/>
                <a:cs typeface="標楷體"/>
              </a:rPr>
              <a:t>流機</a:t>
            </a:r>
            <a:r>
              <a:rPr dirty="0" sz="1800">
                <a:latin typeface="標楷體"/>
                <a:cs typeface="標楷體"/>
              </a:rPr>
              <a:t>)</a:t>
            </a:r>
            <a:r>
              <a:rPr dirty="0" sz="1800">
                <a:latin typeface="標楷體"/>
                <a:cs typeface="標楷體"/>
              </a:rPr>
              <a:t>。而這些動件耗能量的多寡則是與流體的流量及管路的設計 有關，</a:t>
            </a:r>
            <a:r>
              <a:rPr dirty="0" sz="1800">
                <a:solidFill>
                  <a:srgbClr val="0000FF"/>
                </a:solidFill>
                <a:latin typeface="標楷體"/>
                <a:cs typeface="標楷體"/>
              </a:rPr>
              <a:t>流量和系統壓損與耗電量成正比，而流機效率則與耗電量成反比</a:t>
            </a:r>
            <a:r>
              <a:rPr dirty="0" sz="1800">
                <a:latin typeface="標楷體"/>
                <a:cs typeface="標楷體"/>
              </a:rPr>
              <a:t>。</a:t>
            </a:r>
            <a:r>
              <a:rPr dirty="0" sz="1800">
                <a:solidFill>
                  <a:srgbClr val="0000FF"/>
                </a:solidFill>
                <a:latin typeface="標楷體"/>
                <a:cs typeface="標楷體"/>
              </a:rPr>
              <a:t>如果能在設計</a:t>
            </a:r>
            <a:r>
              <a:rPr dirty="0" sz="1800">
                <a:solidFill>
                  <a:srgbClr val="0000FF"/>
                </a:solidFill>
                <a:latin typeface="標楷體"/>
                <a:cs typeface="標楷體"/>
              </a:rPr>
              <a:t> 時降低空調負載，則每一個循環的熱負載即可因此減少，因為熱負載的減少，降低了各 個循環的設計流量，則空調設備及管路容量亦可減少。</a:t>
            </a:r>
            <a:r>
              <a:rPr dirty="0" sz="1800">
                <a:latin typeface="標楷體"/>
                <a:cs typeface="標楷體"/>
              </a:rPr>
              <a:t>如此不僅減少了初設費用，亦可</a:t>
            </a:r>
            <a:r>
              <a:rPr dirty="0" sz="1800">
                <a:latin typeface="標楷體"/>
                <a:cs typeface="標楷體"/>
              </a:rPr>
              <a:t> 減少系統運轉費。故可知建築物的節能設計是非常重要。</a:t>
            </a:r>
            <a:endParaRPr sz="1800">
              <a:latin typeface="標楷體"/>
              <a:cs typeface="標楷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1600" y="3923783"/>
            <a:ext cx="7510461" cy="27495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10452" y="6530807"/>
            <a:ext cx="18542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資料來源：綠基會</a:t>
            </a:r>
            <a:endParaRPr sz="1800">
              <a:latin typeface="新細明體"/>
              <a:cs typeface="新細明體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905760">
              <a:lnSpc>
                <a:spcPct val="100000"/>
              </a:lnSpc>
            </a:pPr>
            <a:r>
              <a:rPr dirty="0"/>
              <a:t>簡報大鋼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7365" y="1742440"/>
            <a:ext cx="4844415" cy="34277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前言</a:t>
            </a:r>
            <a:endParaRPr sz="32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基本空調理論介紹</a:t>
            </a:r>
            <a:endParaRPr sz="32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空調設備種類與耗能狀況</a:t>
            </a:r>
            <a:endParaRPr sz="32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空調系統之節能措施</a:t>
            </a:r>
            <a:endParaRPr sz="32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校園常見之節能措施</a:t>
            </a:r>
            <a:endParaRPr sz="32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實務操作案例分享</a:t>
            </a:r>
            <a:endParaRPr sz="32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87" y="205164"/>
            <a:ext cx="1819236" cy="276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6205" rIns="0" bIns="0" rtlCol="0" vert="horz">
            <a:spAutoFit/>
          </a:bodyPr>
          <a:lstStyle/>
          <a:p>
            <a:pPr marL="649605">
              <a:lnSpc>
                <a:spcPct val="100000"/>
              </a:lnSpc>
            </a:pPr>
            <a:r>
              <a:rPr dirty="0"/>
              <a:t>空</a:t>
            </a:r>
            <a:r>
              <a:rPr dirty="0" spc="20"/>
              <a:t>調</a:t>
            </a:r>
            <a:r>
              <a:rPr dirty="0"/>
              <a:t>負載與</a:t>
            </a:r>
            <a:r>
              <a:rPr dirty="0" spc="20"/>
              <a:t>節</a:t>
            </a:r>
            <a:r>
              <a:rPr dirty="0"/>
              <a:t>能</a:t>
            </a:r>
            <a:r>
              <a:rPr dirty="0" spc="-15"/>
              <a:t>的</a:t>
            </a:r>
            <a:r>
              <a:rPr dirty="0" spc="20"/>
              <a:t>關</a:t>
            </a:r>
            <a:r>
              <a:rPr dirty="0" spc="10"/>
              <a:t>係</a:t>
            </a:r>
            <a:r>
              <a:rPr dirty="0" spc="5">
                <a:latin typeface="Arial Unicode MS"/>
                <a:cs typeface="Arial Unicode MS"/>
              </a:rPr>
              <a:t>(</a:t>
            </a:r>
            <a:r>
              <a:rPr dirty="0" spc="20">
                <a:latin typeface="Arial Unicode MS"/>
                <a:cs typeface="Arial Unicode MS"/>
              </a:rPr>
              <a:t>2</a:t>
            </a:r>
            <a:r>
              <a:rPr dirty="0" spc="10">
                <a:latin typeface="Arial Unicode MS"/>
                <a:cs typeface="Arial Unicode MS"/>
              </a:rPr>
              <a:t>/</a:t>
            </a:r>
            <a:r>
              <a:rPr dirty="0" spc="20">
                <a:latin typeface="Arial Unicode MS"/>
                <a:cs typeface="Arial Unicode MS"/>
              </a:rPr>
              <a:t>3)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0452" y="6530807"/>
            <a:ext cx="18542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資料來源：綠基會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6706" y="2050129"/>
            <a:ext cx="6996430" cy="2057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355600" marR="6350" indent="-342900">
              <a:lnSpc>
                <a:spcPct val="98500"/>
              </a:lnSpc>
              <a:tabLst>
                <a:tab pos="354965" algn="l"/>
              </a:tabLst>
            </a:pPr>
            <a:r>
              <a:rPr dirty="0" sz="2200" spc="-10">
                <a:solidFill>
                  <a:srgbClr val="0A1648"/>
                </a:solidFill>
                <a:latin typeface="Arial"/>
                <a:cs typeface="Arial"/>
              </a:rPr>
              <a:t>•</a:t>
            </a:r>
            <a:r>
              <a:rPr dirty="0" sz="2200" spc="-10">
                <a:solidFill>
                  <a:srgbClr val="0A1648"/>
                </a:solidFill>
                <a:latin typeface="Arial"/>
                <a:cs typeface="Arial"/>
              </a:rPr>
              <a:t>	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階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段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問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題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：設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者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常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常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不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是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最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後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使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用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者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（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調</a:t>
            </a:r>
            <a:r>
              <a:rPr dirty="0" sz="2200" spc="-15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用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戶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）對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計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者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而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言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只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要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條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件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能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達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到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要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求即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可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較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不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會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去管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它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是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否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節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能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。因此電費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支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出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大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過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於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實</a:t>
            </a:r>
            <a:r>
              <a:rPr dirty="0" sz="2200" spc="-15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際所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需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要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支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出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200">
              <a:latin typeface="標楷體"/>
              <a:cs typeface="標楷體"/>
            </a:endParaRPr>
          </a:p>
          <a:p>
            <a:pPr algn="just" marL="355600" marR="13970" indent="-342900">
              <a:lnSpc>
                <a:spcPts val="2600"/>
              </a:lnSpc>
              <a:spcBef>
                <a:spcPts val="575"/>
              </a:spcBef>
              <a:tabLst>
                <a:tab pos="354965" algn="l"/>
              </a:tabLst>
            </a:pPr>
            <a:r>
              <a:rPr dirty="0" sz="2200" spc="-10">
                <a:solidFill>
                  <a:srgbClr val="0A1648"/>
                </a:solidFill>
                <a:latin typeface="Arial"/>
                <a:cs typeface="Arial"/>
              </a:rPr>
              <a:t>•</a:t>
            </a:r>
            <a:r>
              <a:rPr dirty="0" sz="2200" spc="-10">
                <a:solidFill>
                  <a:srgbClr val="0A1648"/>
                </a:solidFill>
                <a:latin typeface="Arial"/>
                <a:cs typeface="Arial"/>
              </a:rPr>
              <a:t>	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若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能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在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愈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上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游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（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愈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靠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近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空調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負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載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端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）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做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節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能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工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作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則所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節省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下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來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效益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也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就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大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2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87" y="205164"/>
            <a:ext cx="1819236" cy="276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6205" rIns="0" bIns="0" rtlCol="0" vert="horz">
            <a:spAutoFit/>
          </a:bodyPr>
          <a:lstStyle/>
          <a:p>
            <a:pPr marL="649605">
              <a:lnSpc>
                <a:spcPct val="100000"/>
              </a:lnSpc>
            </a:pPr>
            <a:r>
              <a:rPr dirty="0"/>
              <a:t>空</a:t>
            </a:r>
            <a:r>
              <a:rPr dirty="0" spc="20"/>
              <a:t>調</a:t>
            </a:r>
            <a:r>
              <a:rPr dirty="0"/>
              <a:t>負載與</a:t>
            </a:r>
            <a:r>
              <a:rPr dirty="0" spc="20"/>
              <a:t>節</a:t>
            </a:r>
            <a:r>
              <a:rPr dirty="0"/>
              <a:t>能</a:t>
            </a:r>
            <a:r>
              <a:rPr dirty="0" spc="-15"/>
              <a:t>的</a:t>
            </a:r>
            <a:r>
              <a:rPr dirty="0" spc="20"/>
              <a:t>關</a:t>
            </a:r>
            <a:r>
              <a:rPr dirty="0" spc="10"/>
              <a:t>係</a:t>
            </a:r>
            <a:r>
              <a:rPr dirty="0" spc="5">
                <a:latin typeface="Arial Unicode MS"/>
                <a:cs typeface="Arial Unicode MS"/>
              </a:rPr>
              <a:t>(</a:t>
            </a:r>
            <a:r>
              <a:rPr dirty="0" spc="20">
                <a:latin typeface="Arial Unicode MS"/>
                <a:cs typeface="Arial Unicode MS"/>
              </a:rPr>
              <a:t>3</a:t>
            </a:r>
            <a:r>
              <a:rPr dirty="0" spc="10">
                <a:latin typeface="Arial Unicode MS"/>
                <a:cs typeface="Arial Unicode MS"/>
              </a:rPr>
              <a:t>/</a:t>
            </a:r>
            <a:r>
              <a:rPr dirty="0" spc="20">
                <a:latin typeface="Arial Unicode MS"/>
                <a:cs typeface="Arial Unicode MS"/>
              </a:rPr>
              <a:t>3)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0452" y="6530807"/>
            <a:ext cx="18542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資料來源：綠基會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3060" y="1834104"/>
            <a:ext cx="7822565" cy="2388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4965" marR="8890" indent="-342900">
              <a:lnSpc>
                <a:spcPct val="98500"/>
              </a:lnSpc>
              <a:tabLst>
                <a:tab pos="354965" algn="l"/>
              </a:tabLst>
            </a:pPr>
            <a:r>
              <a:rPr dirty="0" sz="2200" spc="-1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dirty="0" sz="2200" spc="-1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dirty="0" sz="2200" spc="-25" b="1">
                <a:solidFill>
                  <a:srgbClr val="FF0000"/>
                </a:solidFill>
                <a:latin typeface="標楷體"/>
                <a:cs typeface="標楷體"/>
              </a:rPr>
              <a:t>避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免空</a:t>
            </a:r>
            <a:r>
              <a:rPr dirty="0" sz="2200" spc="-65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系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統</a:t>
            </a:r>
            <a:r>
              <a:rPr dirty="0" sz="2200" spc="-65" b="1">
                <a:solidFill>
                  <a:srgbClr val="FF0000"/>
                </a:solidFill>
                <a:latin typeface="標楷體"/>
                <a:cs typeface="標楷體"/>
              </a:rPr>
              <a:t>太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多</a:t>
            </a:r>
            <a:r>
              <a:rPr dirty="0" sz="2200" spc="-65" b="1">
                <a:solidFill>
                  <a:srgbClr val="FF0000"/>
                </a:solidFill>
                <a:latin typeface="標楷體"/>
                <a:cs typeface="標楷體"/>
              </a:rPr>
              <a:t>的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過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大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設</a:t>
            </a:r>
            <a:r>
              <a:rPr dirty="0" sz="2200" spc="-75" b="1">
                <a:solidFill>
                  <a:srgbClr val="FF0000"/>
                </a:solidFill>
                <a:latin typeface="標楷體"/>
                <a:cs typeface="標楷體"/>
              </a:rPr>
              <a:t>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（</a:t>
            </a:r>
            <a:r>
              <a:rPr dirty="0" sz="2200" spc="-315" b="1">
                <a:solidFill>
                  <a:srgbClr val="0A1648"/>
                </a:solidFill>
                <a:latin typeface="Times New Roman"/>
                <a:cs typeface="Times New Roman"/>
              </a:rPr>
              <a:t>O</a:t>
            </a:r>
            <a:r>
              <a:rPr dirty="0" sz="2200" spc="-300" b="1">
                <a:solidFill>
                  <a:srgbClr val="0A1648"/>
                </a:solidFill>
                <a:latin typeface="Times New Roman"/>
                <a:cs typeface="Times New Roman"/>
              </a:rPr>
              <a:t>v</a:t>
            </a:r>
            <a:r>
              <a:rPr dirty="0" sz="2200" spc="-229" b="1">
                <a:solidFill>
                  <a:srgbClr val="0A1648"/>
                </a:solidFill>
                <a:latin typeface="Times New Roman"/>
                <a:cs typeface="Times New Roman"/>
              </a:rPr>
              <a:t>e</a:t>
            </a:r>
            <a:r>
              <a:rPr dirty="0" sz="2200" spc="-10" b="1">
                <a:solidFill>
                  <a:srgbClr val="0A1648"/>
                </a:solidFill>
                <a:latin typeface="Times New Roman"/>
                <a:cs typeface="Times New Roman"/>
              </a:rPr>
              <a:t>r</a:t>
            </a:r>
            <a:r>
              <a:rPr dirty="0" sz="2200" spc="80" b="1">
                <a:solidFill>
                  <a:srgbClr val="0A1648"/>
                </a:solidFill>
                <a:latin typeface="Times New Roman"/>
                <a:cs typeface="Times New Roman"/>
              </a:rPr>
              <a:t> </a:t>
            </a:r>
            <a:r>
              <a:rPr dirty="0" sz="2200" spc="5" b="1">
                <a:solidFill>
                  <a:srgbClr val="0A1648"/>
                </a:solidFill>
                <a:latin typeface="Times New Roman"/>
                <a:cs typeface="Times New Roman"/>
              </a:rPr>
              <a:t>s</a:t>
            </a:r>
            <a:r>
              <a:rPr dirty="0" sz="2200" spc="-25" b="1">
                <a:solidFill>
                  <a:srgbClr val="0A1648"/>
                </a:solidFill>
                <a:latin typeface="Times New Roman"/>
                <a:cs typeface="Times New Roman"/>
              </a:rPr>
              <a:t>i</a:t>
            </a:r>
            <a:r>
              <a:rPr dirty="0" sz="2200" spc="-125" b="1">
                <a:solidFill>
                  <a:srgbClr val="0A1648"/>
                </a:solidFill>
                <a:latin typeface="Times New Roman"/>
                <a:cs typeface="Times New Roman"/>
              </a:rPr>
              <a:t>z</a:t>
            </a:r>
            <a:r>
              <a:rPr dirty="0" sz="2200" spc="-10" b="1">
                <a:solidFill>
                  <a:srgbClr val="0A1648"/>
                </a:solidFill>
                <a:latin typeface="Times New Roman"/>
                <a:cs typeface="Times New Roman"/>
              </a:rPr>
              <a:t>e</a:t>
            </a:r>
            <a:r>
              <a:rPr dirty="0" sz="2200" spc="-15" b="1">
                <a:solidFill>
                  <a:srgbClr val="0A1648"/>
                </a:solidFill>
                <a:latin typeface="Times New Roman"/>
                <a:cs typeface="Times New Roman"/>
              </a:rPr>
              <a:t> </a:t>
            </a:r>
            <a:r>
              <a:rPr dirty="0" sz="2200" spc="-135" b="1">
                <a:solidFill>
                  <a:srgbClr val="0A1648"/>
                </a:solidFill>
                <a:latin typeface="Times New Roman"/>
                <a:cs typeface="Times New Roman"/>
              </a:rPr>
              <a:t>d</a:t>
            </a:r>
            <a:r>
              <a:rPr dirty="0" sz="2200" spc="-135" b="1">
                <a:solidFill>
                  <a:srgbClr val="0A1648"/>
                </a:solidFill>
                <a:latin typeface="Times New Roman"/>
                <a:cs typeface="Times New Roman"/>
              </a:rPr>
              <a:t>e</a:t>
            </a:r>
            <a:r>
              <a:rPr dirty="0" sz="2200" spc="-75" b="1">
                <a:solidFill>
                  <a:srgbClr val="0A1648"/>
                </a:solidFill>
                <a:latin typeface="Times New Roman"/>
                <a:cs typeface="Times New Roman"/>
              </a:rPr>
              <a:t>s</a:t>
            </a:r>
            <a:r>
              <a:rPr dirty="0" sz="2200" spc="-25" b="1">
                <a:solidFill>
                  <a:srgbClr val="0A1648"/>
                </a:solidFill>
                <a:latin typeface="Times New Roman"/>
                <a:cs typeface="Times New Roman"/>
              </a:rPr>
              <a:t>i</a:t>
            </a:r>
            <a:r>
              <a:rPr dirty="0" sz="2200" spc="-85" b="1">
                <a:solidFill>
                  <a:srgbClr val="0A1648"/>
                </a:solidFill>
                <a:latin typeface="Times New Roman"/>
                <a:cs typeface="Times New Roman"/>
              </a:rPr>
              <a:t>g</a:t>
            </a:r>
            <a:r>
              <a:rPr dirty="0" sz="2200" spc="-110" b="1">
                <a:solidFill>
                  <a:srgbClr val="0A1648"/>
                </a:solidFill>
                <a:latin typeface="Times New Roman"/>
                <a:cs typeface="Times New Roman"/>
              </a:rPr>
              <a:t>n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）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也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是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重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要的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事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項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因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為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過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大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不但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需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花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費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較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多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初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設成本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同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時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調</a:t>
            </a:r>
            <a:r>
              <a:rPr dirty="0" sz="2200" spc="-15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系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統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長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期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處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於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低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負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載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運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轉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效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率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也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差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必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須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付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出較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多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運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轉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成</a:t>
            </a:r>
            <a:r>
              <a:rPr dirty="0" sz="2200" spc="-15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本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200">
              <a:latin typeface="標楷體"/>
              <a:cs typeface="標楷體"/>
            </a:endParaRPr>
          </a:p>
          <a:p>
            <a:pPr algn="just" marL="354965" marR="6350" indent="-342900">
              <a:lnSpc>
                <a:spcPts val="2600"/>
              </a:lnSpc>
              <a:spcBef>
                <a:spcPts val="575"/>
              </a:spcBef>
              <a:tabLst>
                <a:tab pos="354965" algn="l"/>
              </a:tabLst>
            </a:pPr>
            <a:r>
              <a:rPr dirty="0" sz="2200" spc="-10">
                <a:solidFill>
                  <a:srgbClr val="0A1648"/>
                </a:solidFill>
                <a:latin typeface="Arial"/>
                <a:cs typeface="Arial"/>
              </a:rPr>
              <a:t>•</a:t>
            </a:r>
            <a:r>
              <a:rPr dirty="0" sz="2200" spc="-10">
                <a:solidFill>
                  <a:srgbClr val="0A1648"/>
                </a:solidFill>
                <a:latin typeface="Arial"/>
                <a:cs typeface="Arial"/>
              </a:rPr>
              <a:t>	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對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於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絕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大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多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數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既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有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建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築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物之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中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央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調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系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統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只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要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能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針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對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負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載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200" spc="-15" b="1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變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化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調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整</a:t>
            </a:r>
            <a:r>
              <a:rPr dirty="0" sz="2200" spc="-75" b="1">
                <a:solidFill>
                  <a:srgbClr val="0A1648"/>
                </a:solidFill>
                <a:latin typeface="標楷體"/>
                <a:cs typeface="標楷體"/>
              </a:rPr>
              <a:t>各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動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件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之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運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轉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模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式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及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部</a:t>
            </a:r>
            <a:r>
              <a:rPr dirty="0" sz="2200" spc="-50" b="1">
                <a:solidFill>
                  <a:srgbClr val="0A1648"/>
                </a:solidFill>
                <a:latin typeface="標楷體"/>
                <a:cs typeface="標楷體"/>
              </a:rPr>
              <a:t>分</a:t>
            </a:r>
            <a:r>
              <a:rPr dirty="0" sz="2200" spc="-65" b="1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200" spc="-40" b="1">
                <a:solidFill>
                  <a:srgbClr val="0A1648"/>
                </a:solidFill>
                <a:latin typeface="標楷體"/>
                <a:cs typeface="標楷體"/>
              </a:rPr>
              <a:t>備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更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換</a:t>
            </a:r>
            <a:r>
              <a:rPr dirty="0" sz="2200" spc="-75" b="1">
                <a:solidFill>
                  <a:srgbClr val="FF0000"/>
                </a:solidFill>
                <a:latin typeface="標楷體"/>
                <a:cs typeface="標楷體"/>
              </a:rPr>
              <a:t>成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符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合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系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統負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載</a:t>
            </a:r>
            <a:r>
              <a:rPr dirty="0" sz="2200" spc="-25" b="1">
                <a:solidFill>
                  <a:srgbClr val="FF0000"/>
                </a:solidFill>
                <a:latin typeface="標楷體"/>
                <a:cs typeface="標楷體"/>
              </a:rPr>
              <a:t>特</a:t>
            </a:r>
            <a:r>
              <a:rPr dirty="0" sz="2200" spc="-15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性之</a:t>
            </a:r>
            <a:r>
              <a:rPr dirty="0" sz="2200" spc="-75" b="1">
                <a:solidFill>
                  <a:srgbClr val="FF0000"/>
                </a:solidFill>
                <a:latin typeface="標楷體"/>
                <a:cs typeface="標楷體"/>
              </a:rPr>
              <a:t>高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效</a:t>
            </a:r>
            <a:r>
              <a:rPr dirty="0" sz="2200" spc="-75" b="1">
                <a:solidFill>
                  <a:srgbClr val="FF0000"/>
                </a:solidFill>
                <a:latin typeface="標楷體"/>
                <a:cs typeface="標楷體"/>
              </a:rPr>
              <a:t>率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設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備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即</a:t>
            </a:r>
            <a:r>
              <a:rPr dirty="0" sz="2200" spc="-65" b="1">
                <a:solidFill>
                  <a:srgbClr val="FF0000"/>
                </a:solidFill>
                <a:latin typeface="標楷體"/>
                <a:cs typeface="標楷體"/>
              </a:rPr>
              <a:t>可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節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省</a:t>
            </a:r>
            <a:r>
              <a:rPr dirty="0" sz="2200" spc="-65" b="1">
                <a:solidFill>
                  <a:srgbClr val="FF0000"/>
                </a:solidFill>
                <a:latin typeface="標楷體"/>
                <a:cs typeface="標楷體"/>
              </a:rPr>
              <a:t>大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量</a:t>
            </a:r>
            <a:r>
              <a:rPr dirty="0" sz="2200" spc="-65" b="1">
                <a:solidFill>
                  <a:srgbClr val="FF0000"/>
                </a:solidFill>
                <a:latin typeface="標楷體"/>
                <a:cs typeface="標楷體"/>
              </a:rPr>
              <a:t>的</a:t>
            </a:r>
            <a:r>
              <a:rPr dirty="0" sz="2200" spc="-50" b="1">
                <a:solidFill>
                  <a:srgbClr val="FF0000"/>
                </a:solidFill>
                <a:latin typeface="標楷體"/>
                <a:cs typeface="標楷體"/>
              </a:rPr>
              <a:t>電</a:t>
            </a:r>
            <a:r>
              <a:rPr dirty="0" sz="2200" spc="-40" b="1">
                <a:solidFill>
                  <a:srgbClr val="FF0000"/>
                </a:solidFill>
                <a:latin typeface="標楷體"/>
                <a:cs typeface="標楷體"/>
              </a:rPr>
              <a:t>費支</a:t>
            </a:r>
            <a:r>
              <a:rPr dirty="0" sz="2200" spc="-75" b="1">
                <a:solidFill>
                  <a:srgbClr val="FF0000"/>
                </a:solidFill>
                <a:latin typeface="標楷體"/>
                <a:cs typeface="標楷體"/>
              </a:rPr>
              <a:t>出</a:t>
            </a:r>
            <a:r>
              <a:rPr dirty="0" sz="2200" spc="-25" b="1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2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87525">
              <a:lnSpc>
                <a:spcPts val="5275"/>
              </a:lnSpc>
            </a:pPr>
            <a:r>
              <a:rPr dirty="0" spc="-35" b="1">
                <a:latin typeface="新細明體"/>
                <a:cs typeface="新細明體"/>
              </a:rPr>
              <a:t>冷凍</a:t>
            </a:r>
            <a:r>
              <a:rPr dirty="0" spc="-45" b="1">
                <a:latin typeface="新細明體"/>
                <a:cs typeface="新細明體"/>
              </a:rPr>
              <a:t>噸的</a:t>
            </a:r>
            <a:r>
              <a:rPr dirty="0" spc="-60" b="1">
                <a:latin typeface="新細明體"/>
                <a:cs typeface="新細明體"/>
              </a:rPr>
              <a:t>計</a:t>
            </a:r>
            <a:r>
              <a:rPr dirty="0" spc="-45" b="1">
                <a:latin typeface="新細明體"/>
                <a:cs typeface="新細明體"/>
              </a:rPr>
              <a:t>算方式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0240" y="1389126"/>
            <a:ext cx="7659370" cy="35998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latin typeface="Arial Unicode MS"/>
                <a:cs typeface="Arial Unicode MS"/>
              </a:rPr>
              <a:t>冷凍噸（</a:t>
            </a:r>
            <a:r>
              <a:rPr dirty="0" sz="2400" spc="-150">
                <a:latin typeface="Times New Roman"/>
                <a:cs typeface="Times New Roman"/>
              </a:rPr>
              <a:t>R</a:t>
            </a:r>
            <a:r>
              <a:rPr dirty="0" sz="2400" spc="-5">
                <a:latin typeface="Times New Roman"/>
                <a:cs typeface="Times New Roman"/>
              </a:rPr>
              <a:t>T</a:t>
            </a:r>
            <a:r>
              <a:rPr dirty="0" sz="2400">
                <a:latin typeface="Arial Unicode MS"/>
                <a:cs typeface="Arial Unicode MS"/>
              </a:rPr>
              <a:t>）：</a:t>
            </a:r>
            <a:endParaRPr sz="2400">
              <a:latin typeface="Arial Unicode MS"/>
              <a:cs typeface="Arial Unicode MS"/>
            </a:endParaRPr>
          </a:p>
          <a:p>
            <a:pPr marL="832485" marR="97790" indent="-287020">
              <a:lnSpc>
                <a:spcPct val="80000"/>
              </a:lnSpc>
              <a:spcBef>
                <a:spcPts val="495"/>
              </a:spcBef>
              <a:tabLst>
                <a:tab pos="832485" algn="l"/>
              </a:tabLst>
            </a:pPr>
            <a:r>
              <a:rPr dirty="0" sz="2000">
                <a:latin typeface="Arial"/>
                <a:cs typeface="Arial"/>
              </a:rPr>
              <a:t>–	</a:t>
            </a:r>
            <a:r>
              <a:rPr dirty="0" sz="2000">
                <a:latin typeface="Arial Unicode MS"/>
                <a:cs typeface="Arial Unicode MS"/>
              </a:rPr>
              <a:t>公制：使</a:t>
            </a:r>
            <a:r>
              <a:rPr dirty="0" sz="2000" spc="5">
                <a:latin typeface="Times New Roman"/>
                <a:cs typeface="Times New Roman"/>
              </a:rPr>
              <a:t>100</a:t>
            </a:r>
            <a:r>
              <a:rPr dirty="0" sz="2000" spc="-10">
                <a:latin typeface="Times New Roman"/>
                <a:cs typeface="Times New Roman"/>
              </a:rPr>
              <a:t>0k</a:t>
            </a:r>
            <a:r>
              <a:rPr dirty="0" sz="2000" spc="5">
                <a:latin typeface="Times New Roman"/>
                <a:cs typeface="Times New Roman"/>
              </a:rPr>
              <a:t>g</a:t>
            </a:r>
            <a:r>
              <a:rPr dirty="0" sz="2000" spc="-15">
                <a:latin typeface="Arial Unicode MS"/>
                <a:cs typeface="Arial Unicode MS"/>
              </a:rPr>
              <a:t>重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5">
                <a:latin typeface="新細明體"/>
                <a:cs typeface="新細明體"/>
              </a:rPr>
              <a:t>℃</a:t>
            </a:r>
            <a:r>
              <a:rPr dirty="0" sz="2000">
                <a:latin typeface="Arial Unicode MS"/>
                <a:cs typeface="Arial Unicode MS"/>
              </a:rPr>
              <a:t>之冰</a:t>
            </a:r>
            <a:r>
              <a:rPr dirty="0" sz="2000" spc="-15">
                <a:latin typeface="Arial Unicode MS"/>
                <a:cs typeface="Arial Unicode MS"/>
              </a:rPr>
              <a:t>於</a:t>
            </a:r>
            <a:r>
              <a:rPr dirty="0" sz="2000" spc="5">
                <a:latin typeface="Times New Roman"/>
                <a:cs typeface="Times New Roman"/>
              </a:rPr>
              <a:t>2</a:t>
            </a:r>
            <a:r>
              <a:rPr dirty="0" sz="2000" spc="-10">
                <a:latin typeface="Times New Roman"/>
                <a:cs typeface="Times New Roman"/>
              </a:rPr>
              <a:t>4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 spc="-10">
                <a:latin typeface="Times New Roman"/>
                <a:cs typeface="Times New Roman"/>
              </a:rPr>
              <a:t>r</a:t>
            </a:r>
            <a:r>
              <a:rPr dirty="0" sz="2000">
                <a:latin typeface="Times New Roman"/>
                <a:cs typeface="Times New Roman"/>
              </a:rPr>
              <a:t>s</a:t>
            </a:r>
            <a:r>
              <a:rPr dirty="0" sz="2000" spc="-15">
                <a:latin typeface="Arial Unicode MS"/>
                <a:cs typeface="Arial Unicode MS"/>
              </a:rPr>
              <a:t>內</a:t>
            </a:r>
            <a:r>
              <a:rPr dirty="0" sz="2000">
                <a:latin typeface="Arial Unicode MS"/>
                <a:cs typeface="Arial Unicode MS"/>
              </a:rPr>
              <a:t>溶解</a:t>
            </a:r>
            <a:r>
              <a:rPr dirty="0" sz="2000" spc="-15">
                <a:latin typeface="Arial Unicode MS"/>
                <a:cs typeface="Arial Unicode MS"/>
              </a:rPr>
              <a:t>為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5">
                <a:latin typeface="新細明體"/>
                <a:cs typeface="新細明體"/>
              </a:rPr>
              <a:t>℃</a:t>
            </a:r>
            <a:r>
              <a:rPr dirty="0" sz="2000">
                <a:latin typeface="Arial Unicode MS"/>
                <a:cs typeface="Arial Unicode MS"/>
              </a:rPr>
              <a:t>之水</a:t>
            </a:r>
            <a:r>
              <a:rPr dirty="0" sz="2000" spc="-15">
                <a:latin typeface="Arial Unicode MS"/>
                <a:cs typeface="Arial Unicode MS"/>
              </a:rPr>
              <a:t>所</a:t>
            </a:r>
            <a:r>
              <a:rPr dirty="0" sz="2000">
                <a:latin typeface="Arial Unicode MS"/>
                <a:cs typeface="Arial Unicode MS"/>
              </a:rPr>
              <a:t>吸收的</a:t>
            </a:r>
            <a:r>
              <a:rPr dirty="0" sz="2000">
                <a:latin typeface="Arial Unicode MS"/>
                <a:cs typeface="Arial Unicode MS"/>
              </a:rPr>
              <a:t> 融解潛熱。</a:t>
            </a:r>
            <a:endParaRPr sz="2000">
              <a:latin typeface="Arial Unicode MS"/>
              <a:cs typeface="Arial Unicode MS"/>
            </a:endParaRPr>
          </a:p>
          <a:p>
            <a:pPr marL="1155065">
              <a:lnSpc>
                <a:spcPct val="100000"/>
              </a:lnSpc>
            </a:pPr>
            <a:r>
              <a:rPr dirty="0" sz="2000" spc="5">
                <a:latin typeface="Times New Roman"/>
                <a:cs typeface="Times New Roman"/>
              </a:rPr>
              <a:t>1000KG</a:t>
            </a:r>
            <a:r>
              <a:rPr dirty="0" sz="2000" spc="-10">
                <a:latin typeface="Arial Unicode MS"/>
                <a:cs typeface="Arial Unicode MS"/>
              </a:rPr>
              <a:t>×</a:t>
            </a:r>
            <a:r>
              <a:rPr dirty="0" sz="2000" spc="-10">
                <a:latin typeface="Times New Roman"/>
                <a:cs typeface="Times New Roman"/>
              </a:rPr>
              <a:t>7</a:t>
            </a:r>
            <a:r>
              <a:rPr dirty="0" sz="2000" spc="5">
                <a:latin typeface="Times New Roman"/>
                <a:cs typeface="Times New Roman"/>
              </a:rPr>
              <a:t>9</a:t>
            </a:r>
            <a:r>
              <a:rPr dirty="0" sz="2000" spc="-10">
                <a:latin typeface="Times New Roman"/>
                <a:cs typeface="Times New Roman"/>
              </a:rPr>
              <a:t>.</a:t>
            </a:r>
            <a:r>
              <a:rPr dirty="0" sz="2000" spc="5">
                <a:latin typeface="Times New Roman"/>
                <a:cs typeface="Times New Roman"/>
              </a:rPr>
              <a:t>7</a:t>
            </a:r>
            <a:r>
              <a:rPr dirty="0" sz="2000" spc="-10">
                <a:latin typeface="Times New Roman"/>
                <a:cs typeface="Times New Roman"/>
              </a:rPr>
              <a:t>k</a:t>
            </a:r>
            <a:r>
              <a:rPr dirty="0" sz="2000" spc="-5">
                <a:latin typeface="Times New Roman"/>
                <a:cs typeface="Times New Roman"/>
              </a:rPr>
              <a:t>ca</a:t>
            </a:r>
            <a:r>
              <a:rPr dirty="0" sz="2000" spc="-10">
                <a:latin typeface="Times New Roman"/>
                <a:cs typeface="Times New Roman"/>
              </a:rPr>
              <a:t>l</a:t>
            </a:r>
            <a:r>
              <a:rPr dirty="0" sz="2000" spc="-20">
                <a:latin typeface="Times New Roman"/>
                <a:cs typeface="Times New Roman"/>
              </a:rPr>
              <a:t>/</a:t>
            </a:r>
            <a:r>
              <a:rPr dirty="0" sz="2000" spc="5">
                <a:latin typeface="Times New Roman"/>
                <a:cs typeface="Times New Roman"/>
              </a:rPr>
              <a:t>Kg</a:t>
            </a:r>
            <a:r>
              <a:rPr dirty="0" sz="2000" spc="-15">
                <a:latin typeface="Arial Unicode MS"/>
                <a:cs typeface="Arial Unicode MS"/>
              </a:rPr>
              <a:t>＝</a:t>
            </a:r>
            <a:r>
              <a:rPr dirty="0" sz="2000" spc="5">
                <a:latin typeface="Times New Roman"/>
                <a:cs typeface="Times New Roman"/>
              </a:rPr>
              <a:t>7</a:t>
            </a:r>
            <a:r>
              <a:rPr dirty="0" sz="2000" spc="-10">
                <a:latin typeface="Times New Roman"/>
                <a:cs typeface="Times New Roman"/>
              </a:rPr>
              <a:t>96</a:t>
            </a:r>
            <a:r>
              <a:rPr dirty="0" sz="2000" spc="5">
                <a:latin typeface="Times New Roman"/>
                <a:cs typeface="Times New Roman"/>
              </a:rPr>
              <a:t>8</a:t>
            </a:r>
            <a:r>
              <a:rPr dirty="0" sz="2000" spc="-10">
                <a:latin typeface="Times New Roman"/>
                <a:cs typeface="Times New Roman"/>
              </a:rPr>
              <a:t>0k</a:t>
            </a:r>
            <a:r>
              <a:rPr dirty="0" sz="2000" spc="-5">
                <a:latin typeface="Times New Roman"/>
                <a:cs typeface="Times New Roman"/>
              </a:rPr>
              <a:t>ca</a:t>
            </a:r>
            <a:r>
              <a:rPr dirty="0" sz="2000" spc="-10">
                <a:latin typeface="Times New Roman"/>
                <a:cs typeface="Times New Roman"/>
              </a:rPr>
              <a:t>l/</a:t>
            </a:r>
            <a:r>
              <a:rPr dirty="0" sz="2000" spc="5">
                <a:latin typeface="Times New Roman"/>
                <a:cs typeface="Times New Roman"/>
              </a:rPr>
              <a:t>D</a:t>
            </a:r>
            <a:r>
              <a:rPr dirty="0" sz="2000" spc="-5">
                <a:latin typeface="Times New Roman"/>
                <a:cs typeface="Times New Roman"/>
              </a:rPr>
              <a:t>a</a:t>
            </a:r>
            <a:r>
              <a:rPr dirty="0" sz="2000"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  <a:p>
            <a:pPr marL="1155065">
              <a:lnSpc>
                <a:spcPct val="100000"/>
              </a:lnSpc>
            </a:pPr>
            <a:r>
              <a:rPr dirty="0" sz="2000">
                <a:latin typeface="Arial Unicode MS"/>
                <a:cs typeface="Arial Unicode MS"/>
              </a:rPr>
              <a:t>以小時計：</a:t>
            </a:r>
            <a:endParaRPr sz="2000">
              <a:latin typeface="Arial Unicode MS"/>
              <a:cs typeface="Arial Unicode MS"/>
            </a:endParaRPr>
          </a:p>
          <a:p>
            <a:pPr marL="1155065">
              <a:lnSpc>
                <a:spcPts val="2400"/>
              </a:lnSpc>
            </a:pPr>
            <a:r>
              <a:rPr dirty="0" sz="2000" spc="5">
                <a:latin typeface="Times New Roman"/>
                <a:cs typeface="Times New Roman"/>
              </a:rPr>
              <a:t>1</a:t>
            </a:r>
            <a:r>
              <a:rPr dirty="0" sz="2000">
                <a:latin typeface="Arial Unicode MS"/>
                <a:cs typeface="Arial Unicode MS"/>
              </a:rPr>
              <a:t>冷凍噸</a:t>
            </a:r>
            <a:r>
              <a:rPr dirty="0" sz="2000">
                <a:latin typeface="Times New Roman"/>
                <a:cs typeface="Times New Roman"/>
              </a:rPr>
              <a:t>→</a:t>
            </a:r>
            <a:r>
              <a:rPr dirty="0" sz="2000" spc="5">
                <a:latin typeface="Times New Roman"/>
                <a:cs typeface="Times New Roman"/>
              </a:rPr>
              <a:t>79</a:t>
            </a:r>
            <a:r>
              <a:rPr dirty="0" sz="2000" spc="-10">
                <a:latin typeface="Times New Roman"/>
                <a:cs typeface="Times New Roman"/>
              </a:rPr>
              <a:t>68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0">
                <a:latin typeface="Times New Roman"/>
                <a:cs typeface="Times New Roman"/>
              </a:rPr>
              <a:t>k</a:t>
            </a:r>
            <a:r>
              <a:rPr dirty="0" sz="2000" spc="-5">
                <a:latin typeface="Times New Roman"/>
                <a:cs typeface="Times New Roman"/>
              </a:rPr>
              <a:t>ca</a:t>
            </a:r>
            <a:r>
              <a:rPr dirty="0" sz="2000" spc="-10">
                <a:latin typeface="Times New Roman"/>
                <a:cs typeface="Times New Roman"/>
              </a:rPr>
              <a:t>l/D</a:t>
            </a:r>
            <a:r>
              <a:rPr dirty="0" sz="2000" spc="-5">
                <a:latin typeface="Times New Roman"/>
                <a:cs typeface="Times New Roman"/>
              </a:rPr>
              <a:t>a</a:t>
            </a:r>
            <a:r>
              <a:rPr dirty="0" sz="2000" spc="-10">
                <a:latin typeface="Times New Roman"/>
                <a:cs typeface="Times New Roman"/>
              </a:rPr>
              <a:t>y</a:t>
            </a:r>
            <a:r>
              <a:rPr dirty="0" sz="2000" spc="5">
                <a:latin typeface="Arial Unicode MS"/>
                <a:cs typeface="Arial Unicode MS"/>
              </a:rPr>
              <a:t>÷</a:t>
            </a:r>
            <a:r>
              <a:rPr dirty="0" sz="2000" spc="-10">
                <a:latin typeface="Times New Roman"/>
                <a:cs typeface="Times New Roman"/>
              </a:rPr>
              <a:t>24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 spc="-10">
                <a:latin typeface="Times New Roman"/>
                <a:cs typeface="Times New Roman"/>
              </a:rPr>
              <a:t>r/</a:t>
            </a:r>
            <a:r>
              <a:rPr dirty="0" sz="2000" spc="5">
                <a:latin typeface="Times New Roman"/>
                <a:cs typeface="Times New Roman"/>
              </a:rPr>
              <a:t>D</a:t>
            </a:r>
            <a:r>
              <a:rPr dirty="0" sz="2000" spc="-5">
                <a:latin typeface="Times New Roman"/>
                <a:cs typeface="Times New Roman"/>
              </a:rPr>
              <a:t>a</a:t>
            </a:r>
            <a:r>
              <a:rPr dirty="0" sz="2000" spc="-10">
                <a:latin typeface="Times New Roman"/>
                <a:cs typeface="Times New Roman"/>
              </a:rPr>
              <a:t>y</a:t>
            </a:r>
            <a:r>
              <a:rPr dirty="0" sz="2000">
                <a:latin typeface="Arial Unicode MS"/>
                <a:cs typeface="Arial Unicode MS"/>
              </a:rPr>
              <a:t>＝</a:t>
            </a:r>
            <a:r>
              <a:rPr dirty="0" sz="2000" spc="-10">
                <a:latin typeface="Times New Roman"/>
                <a:cs typeface="Times New Roman"/>
              </a:rPr>
              <a:t>3</a:t>
            </a:r>
            <a:r>
              <a:rPr dirty="0" sz="2000" spc="5">
                <a:latin typeface="Times New Roman"/>
                <a:cs typeface="Times New Roman"/>
              </a:rPr>
              <a:t>3</a:t>
            </a:r>
            <a:r>
              <a:rPr dirty="0" sz="2000" spc="-10">
                <a:latin typeface="Times New Roman"/>
                <a:cs typeface="Times New Roman"/>
              </a:rPr>
              <a:t>20</a:t>
            </a:r>
            <a:r>
              <a:rPr dirty="0" sz="2000" spc="5">
                <a:latin typeface="Times New Roman"/>
                <a:cs typeface="Times New Roman"/>
              </a:rPr>
              <a:t>k</a:t>
            </a:r>
            <a:r>
              <a:rPr dirty="0" sz="2000" spc="-5">
                <a:latin typeface="Times New Roman"/>
                <a:cs typeface="Times New Roman"/>
              </a:rPr>
              <a:t>ca</a:t>
            </a:r>
            <a:r>
              <a:rPr dirty="0" sz="2000" spc="-20">
                <a:latin typeface="Times New Roman"/>
                <a:cs typeface="Times New Roman"/>
              </a:rPr>
              <a:t>l</a:t>
            </a:r>
            <a:r>
              <a:rPr dirty="0" sz="2000">
                <a:latin typeface="Times New Roman"/>
                <a:cs typeface="Times New Roman"/>
              </a:rPr>
              <a:t>/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  <a:p>
            <a:pPr marL="832485" marR="6350" indent="-287020">
              <a:lnSpc>
                <a:spcPct val="80000"/>
              </a:lnSpc>
              <a:spcBef>
                <a:spcPts val="475"/>
              </a:spcBef>
              <a:tabLst>
                <a:tab pos="896619" algn="l"/>
              </a:tabLst>
            </a:pPr>
            <a:r>
              <a:rPr dirty="0" sz="2000">
                <a:latin typeface="Arial"/>
                <a:cs typeface="Arial"/>
              </a:rPr>
              <a:t>–		</a:t>
            </a:r>
            <a:r>
              <a:rPr dirty="0" sz="2000">
                <a:latin typeface="Arial Unicode MS"/>
                <a:cs typeface="Arial Unicode MS"/>
              </a:rPr>
              <a:t>英制：使</a:t>
            </a:r>
            <a:r>
              <a:rPr dirty="0" sz="2000" spc="5">
                <a:latin typeface="Times New Roman"/>
                <a:cs typeface="Times New Roman"/>
              </a:rPr>
              <a:t>20</a:t>
            </a:r>
            <a:r>
              <a:rPr dirty="0" sz="2000" spc="-10">
                <a:latin typeface="Times New Roman"/>
                <a:cs typeface="Times New Roman"/>
              </a:rPr>
              <a:t>0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5">
                <a:latin typeface="Times New Roman"/>
                <a:cs typeface="Times New Roman"/>
              </a:rPr>
              <a:t>L</a:t>
            </a:r>
            <a:r>
              <a:rPr dirty="0" sz="2000" spc="-10">
                <a:latin typeface="Times New Roman"/>
                <a:cs typeface="Times New Roman"/>
              </a:rPr>
              <a:t>b</a:t>
            </a:r>
            <a:r>
              <a:rPr dirty="0" sz="2000">
                <a:latin typeface="Arial Unicode MS"/>
                <a:cs typeface="Arial Unicode MS"/>
              </a:rPr>
              <a:t>重</a:t>
            </a:r>
            <a:r>
              <a:rPr dirty="0" sz="2000" spc="-10">
                <a:latin typeface="Times New Roman"/>
                <a:cs typeface="Times New Roman"/>
              </a:rPr>
              <a:t>32</a:t>
            </a:r>
            <a:r>
              <a:rPr dirty="0" sz="2000">
                <a:latin typeface="新細明體"/>
                <a:cs typeface="新細明體"/>
              </a:rPr>
              <a:t>℉</a:t>
            </a:r>
            <a:r>
              <a:rPr dirty="0" sz="2000">
                <a:latin typeface="Arial Unicode MS"/>
                <a:cs typeface="Arial Unicode MS"/>
              </a:rPr>
              <a:t>之</a:t>
            </a:r>
            <a:r>
              <a:rPr dirty="0" sz="2000" spc="-15">
                <a:latin typeface="Arial Unicode MS"/>
                <a:cs typeface="Arial Unicode MS"/>
              </a:rPr>
              <a:t>冰</a:t>
            </a:r>
            <a:r>
              <a:rPr dirty="0" sz="2000">
                <a:latin typeface="Arial Unicode MS"/>
                <a:cs typeface="Arial Unicode MS"/>
              </a:rPr>
              <a:t>於</a:t>
            </a:r>
            <a:r>
              <a:rPr dirty="0" sz="2000" spc="-10">
                <a:latin typeface="Times New Roman"/>
                <a:cs typeface="Times New Roman"/>
              </a:rPr>
              <a:t>2</a:t>
            </a:r>
            <a:r>
              <a:rPr dirty="0" sz="2000" spc="5">
                <a:latin typeface="Times New Roman"/>
                <a:cs typeface="Times New Roman"/>
              </a:rPr>
              <a:t>4H</a:t>
            </a:r>
            <a:r>
              <a:rPr dirty="0" sz="2000" spc="-10">
                <a:latin typeface="Times New Roman"/>
                <a:cs typeface="Times New Roman"/>
              </a:rPr>
              <a:t>r</a:t>
            </a:r>
            <a:r>
              <a:rPr dirty="0" sz="2000" spc="-15">
                <a:latin typeface="Times New Roman"/>
                <a:cs typeface="Times New Roman"/>
              </a:rPr>
              <a:t>s</a:t>
            </a:r>
            <a:r>
              <a:rPr dirty="0" sz="2000">
                <a:latin typeface="Arial Unicode MS"/>
                <a:cs typeface="Arial Unicode MS"/>
              </a:rPr>
              <a:t>內溶</a:t>
            </a:r>
            <a:r>
              <a:rPr dirty="0" sz="2000" spc="-15">
                <a:latin typeface="Arial Unicode MS"/>
                <a:cs typeface="Arial Unicode MS"/>
              </a:rPr>
              <a:t>解</a:t>
            </a:r>
            <a:r>
              <a:rPr dirty="0" sz="2000">
                <a:latin typeface="Arial Unicode MS"/>
                <a:cs typeface="Arial Unicode MS"/>
              </a:rPr>
              <a:t>為</a:t>
            </a:r>
            <a:r>
              <a:rPr dirty="0" sz="2000" spc="-10">
                <a:latin typeface="Times New Roman"/>
                <a:cs typeface="Times New Roman"/>
              </a:rPr>
              <a:t>3</a:t>
            </a:r>
            <a:r>
              <a:rPr dirty="0" sz="2000" spc="5">
                <a:latin typeface="Times New Roman"/>
                <a:cs typeface="Times New Roman"/>
              </a:rPr>
              <a:t>2</a:t>
            </a:r>
            <a:r>
              <a:rPr dirty="0" sz="2000" spc="-15">
                <a:latin typeface="新細明體"/>
                <a:cs typeface="新細明體"/>
              </a:rPr>
              <a:t>℉</a:t>
            </a:r>
            <a:r>
              <a:rPr dirty="0" sz="2000">
                <a:latin typeface="Arial Unicode MS"/>
                <a:cs typeface="Arial Unicode MS"/>
              </a:rPr>
              <a:t>之水</a:t>
            </a:r>
            <a:r>
              <a:rPr dirty="0" sz="2000" spc="-15">
                <a:latin typeface="Arial Unicode MS"/>
                <a:cs typeface="Arial Unicode MS"/>
              </a:rPr>
              <a:t>所</a:t>
            </a:r>
            <a:r>
              <a:rPr dirty="0" sz="2000">
                <a:latin typeface="Arial Unicode MS"/>
                <a:cs typeface="Arial Unicode MS"/>
              </a:rPr>
              <a:t>吸收</a:t>
            </a:r>
            <a:r>
              <a:rPr dirty="0" sz="2000">
                <a:latin typeface="Arial Unicode MS"/>
                <a:cs typeface="Arial Unicode MS"/>
              </a:rPr>
              <a:t> 的融解潛熱。</a:t>
            </a:r>
            <a:endParaRPr sz="2000">
              <a:latin typeface="Arial Unicode MS"/>
              <a:cs typeface="Arial Unicode MS"/>
            </a:endParaRPr>
          </a:p>
          <a:p>
            <a:pPr marL="1155700">
              <a:lnSpc>
                <a:spcPct val="100000"/>
              </a:lnSpc>
            </a:pPr>
            <a:r>
              <a:rPr dirty="0" sz="2000" spc="5">
                <a:latin typeface="Times New Roman"/>
                <a:cs typeface="Times New Roman"/>
              </a:rPr>
              <a:t>2000</a:t>
            </a:r>
            <a:r>
              <a:rPr dirty="0" sz="2000" spc="-5">
                <a:latin typeface="Times New Roman"/>
                <a:cs typeface="Times New Roman"/>
              </a:rPr>
              <a:t>L</a:t>
            </a:r>
            <a:r>
              <a:rPr dirty="0" sz="2000" spc="5">
                <a:latin typeface="Times New Roman"/>
                <a:cs typeface="Times New Roman"/>
              </a:rPr>
              <a:t>b</a:t>
            </a:r>
            <a:r>
              <a:rPr dirty="0" sz="2000" spc="-10">
                <a:latin typeface="Arial Unicode MS"/>
                <a:cs typeface="Arial Unicode MS"/>
              </a:rPr>
              <a:t>×</a:t>
            </a:r>
            <a:r>
              <a:rPr dirty="0" sz="2000" spc="-10">
                <a:latin typeface="Times New Roman"/>
                <a:cs typeface="Times New Roman"/>
              </a:rPr>
              <a:t>14</a:t>
            </a:r>
            <a:r>
              <a:rPr dirty="0" sz="2000" spc="5">
                <a:latin typeface="Times New Roman"/>
                <a:cs typeface="Times New Roman"/>
              </a:rPr>
              <a:t>4</a:t>
            </a:r>
            <a:r>
              <a:rPr dirty="0" sz="2000" spc="-5">
                <a:latin typeface="Times New Roman"/>
                <a:cs typeface="Times New Roman"/>
              </a:rPr>
              <a:t>B</a:t>
            </a:r>
            <a:r>
              <a:rPr dirty="0" sz="2000" spc="-10">
                <a:latin typeface="Times New Roman"/>
                <a:cs typeface="Times New Roman"/>
              </a:rPr>
              <a:t>tu/</a:t>
            </a:r>
            <a:r>
              <a:rPr dirty="0" sz="2000">
                <a:latin typeface="Times New Roman"/>
                <a:cs typeface="Times New Roman"/>
              </a:rPr>
              <a:t>L</a:t>
            </a:r>
            <a:r>
              <a:rPr dirty="0" sz="2000" spc="5">
                <a:latin typeface="Times New Roman"/>
                <a:cs typeface="Times New Roman"/>
              </a:rPr>
              <a:t>b</a:t>
            </a:r>
            <a:r>
              <a:rPr dirty="0" sz="2000" spc="-15">
                <a:latin typeface="Arial Unicode MS"/>
                <a:cs typeface="Arial Unicode MS"/>
              </a:rPr>
              <a:t>＝</a:t>
            </a:r>
            <a:r>
              <a:rPr dirty="0" sz="2000" spc="5">
                <a:latin typeface="Times New Roman"/>
                <a:cs typeface="Times New Roman"/>
              </a:rPr>
              <a:t>2</a:t>
            </a:r>
            <a:r>
              <a:rPr dirty="0" sz="2000" spc="-10">
                <a:latin typeface="Times New Roman"/>
                <a:cs typeface="Times New Roman"/>
              </a:rPr>
              <a:t>88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0">
                <a:latin typeface="Times New Roman"/>
                <a:cs typeface="Times New Roman"/>
              </a:rPr>
              <a:t>00</a:t>
            </a:r>
            <a:r>
              <a:rPr dirty="0" sz="2000" spc="-5">
                <a:latin typeface="Times New Roman"/>
                <a:cs typeface="Times New Roman"/>
              </a:rPr>
              <a:t>B</a:t>
            </a:r>
            <a:r>
              <a:rPr dirty="0" sz="2000" spc="-10">
                <a:latin typeface="Times New Roman"/>
                <a:cs typeface="Times New Roman"/>
              </a:rPr>
              <a:t>t</a:t>
            </a:r>
            <a:r>
              <a:rPr dirty="0" sz="2000" spc="5">
                <a:latin typeface="Times New Roman"/>
                <a:cs typeface="Times New Roman"/>
              </a:rPr>
              <a:t>u</a:t>
            </a:r>
            <a:r>
              <a:rPr dirty="0" sz="2000" spc="-10">
                <a:latin typeface="Times New Roman"/>
                <a:cs typeface="Times New Roman"/>
              </a:rPr>
              <a:t>/D</a:t>
            </a:r>
            <a:r>
              <a:rPr dirty="0" sz="2000" spc="-5">
                <a:latin typeface="Times New Roman"/>
                <a:cs typeface="Times New Roman"/>
              </a:rPr>
              <a:t>a</a:t>
            </a:r>
            <a:r>
              <a:rPr dirty="0" sz="2000"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  <a:p>
            <a:pPr marL="1155700">
              <a:lnSpc>
                <a:spcPct val="100000"/>
              </a:lnSpc>
            </a:pPr>
            <a:r>
              <a:rPr dirty="0" sz="2000">
                <a:latin typeface="Arial Unicode MS"/>
                <a:cs typeface="Arial Unicode MS"/>
              </a:rPr>
              <a:t>以小時計：</a:t>
            </a:r>
            <a:endParaRPr sz="2000">
              <a:latin typeface="Arial Unicode MS"/>
              <a:cs typeface="Arial Unicode MS"/>
            </a:endParaRPr>
          </a:p>
          <a:p>
            <a:pPr marL="1155700">
              <a:lnSpc>
                <a:spcPct val="100000"/>
              </a:lnSpc>
            </a:pPr>
            <a:r>
              <a:rPr dirty="0" sz="2000" spc="5">
                <a:latin typeface="Times New Roman"/>
                <a:cs typeface="Times New Roman"/>
              </a:rPr>
              <a:t>1</a:t>
            </a:r>
            <a:r>
              <a:rPr dirty="0" sz="2000">
                <a:latin typeface="Arial Unicode MS"/>
                <a:cs typeface="Arial Unicode MS"/>
              </a:rPr>
              <a:t>冷凍噸</a:t>
            </a:r>
            <a:r>
              <a:rPr dirty="0" sz="2000">
                <a:latin typeface="Times New Roman"/>
                <a:cs typeface="Times New Roman"/>
              </a:rPr>
              <a:t>→</a:t>
            </a:r>
            <a:r>
              <a:rPr dirty="0" sz="2000" spc="5">
                <a:latin typeface="Times New Roman"/>
                <a:cs typeface="Times New Roman"/>
              </a:rPr>
              <a:t>28</a:t>
            </a:r>
            <a:r>
              <a:rPr dirty="0" sz="2000" spc="-10">
                <a:latin typeface="Times New Roman"/>
                <a:cs typeface="Times New Roman"/>
              </a:rPr>
              <a:t>80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0">
                <a:latin typeface="Times New Roman"/>
                <a:cs typeface="Times New Roman"/>
              </a:rPr>
              <a:t>0</a:t>
            </a:r>
            <a:r>
              <a:rPr dirty="0" sz="2000" spc="-5">
                <a:latin typeface="Times New Roman"/>
                <a:cs typeface="Times New Roman"/>
              </a:rPr>
              <a:t>Bt</a:t>
            </a:r>
            <a:r>
              <a:rPr dirty="0" sz="2000" spc="5">
                <a:latin typeface="Times New Roman"/>
                <a:cs typeface="Times New Roman"/>
              </a:rPr>
              <a:t>u</a:t>
            </a:r>
            <a:r>
              <a:rPr dirty="0" sz="2000" spc="-20">
                <a:latin typeface="Times New Roman"/>
                <a:cs typeface="Times New Roman"/>
              </a:rPr>
              <a:t>/</a:t>
            </a:r>
            <a:r>
              <a:rPr dirty="0" sz="2000" spc="5">
                <a:latin typeface="Times New Roman"/>
                <a:cs typeface="Times New Roman"/>
              </a:rPr>
              <a:t>D</a:t>
            </a:r>
            <a:r>
              <a:rPr dirty="0" sz="2000" spc="-5">
                <a:latin typeface="Times New Roman"/>
                <a:cs typeface="Times New Roman"/>
              </a:rPr>
              <a:t>a</a:t>
            </a:r>
            <a:r>
              <a:rPr dirty="0" sz="2000" spc="-10">
                <a:latin typeface="Times New Roman"/>
                <a:cs typeface="Times New Roman"/>
              </a:rPr>
              <a:t>y</a:t>
            </a:r>
            <a:r>
              <a:rPr dirty="0" sz="2000" spc="-10">
                <a:latin typeface="Arial Unicode MS"/>
                <a:cs typeface="Arial Unicode MS"/>
              </a:rPr>
              <a:t>÷</a:t>
            </a:r>
            <a:r>
              <a:rPr dirty="0" sz="2000" spc="5">
                <a:latin typeface="Times New Roman"/>
                <a:cs typeface="Times New Roman"/>
              </a:rPr>
              <a:t>2</a:t>
            </a:r>
            <a:r>
              <a:rPr dirty="0" sz="2000" spc="-10">
                <a:latin typeface="Times New Roman"/>
                <a:cs typeface="Times New Roman"/>
              </a:rPr>
              <a:t>4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 spc="-10">
                <a:latin typeface="Times New Roman"/>
                <a:cs typeface="Times New Roman"/>
              </a:rPr>
              <a:t>r</a:t>
            </a:r>
            <a:r>
              <a:rPr dirty="0" sz="2000" spc="-5">
                <a:latin typeface="Times New Roman"/>
                <a:cs typeface="Times New Roman"/>
              </a:rPr>
              <a:t>/</a:t>
            </a:r>
            <a:r>
              <a:rPr dirty="0" sz="2000">
                <a:latin typeface="Times New Roman"/>
                <a:cs typeface="Times New Roman"/>
              </a:rPr>
              <a:t>D</a:t>
            </a:r>
            <a:r>
              <a:rPr dirty="0" sz="2000" spc="-5">
                <a:latin typeface="Times New Roman"/>
                <a:cs typeface="Times New Roman"/>
              </a:rPr>
              <a:t>ay</a:t>
            </a:r>
            <a:r>
              <a:rPr dirty="0" sz="2000">
                <a:latin typeface="Arial Unicode MS"/>
                <a:cs typeface="Arial Unicode MS"/>
              </a:rPr>
              <a:t>＝</a:t>
            </a:r>
            <a:r>
              <a:rPr dirty="0" sz="2000" spc="-10">
                <a:latin typeface="Times New Roman"/>
                <a:cs typeface="Times New Roman"/>
              </a:rPr>
              <a:t>12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0">
                <a:latin typeface="Times New Roman"/>
                <a:cs typeface="Times New Roman"/>
              </a:rPr>
              <a:t>0</a:t>
            </a:r>
            <a:r>
              <a:rPr dirty="0" sz="2000">
                <a:latin typeface="Times New Roman"/>
                <a:cs typeface="Times New Roman"/>
              </a:rPr>
              <a:t>0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B</a:t>
            </a:r>
            <a:r>
              <a:rPr dirty="0" sz="2000" spc="-10">
                <a:latin typeface="Times New Roman"/>
                <a:cs typeface="Times New Roman"/>
              </a:rPr>
              <a:t>t</a:t>
            </a:r>
            <a:r>
              <a:rPr dirty="0" sz="2000">
                <a:latin typeface="Times New Roman"/>
                <a:cs typeface="Times New Roman"/>
              </a:rPr>
              <a:t>u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/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  <a:p>
            <a:pPr marL="1155700">
              <a:lnSpc>
                <a:spcPct val="100000"/>
              </a:lnSpc>
            </a:pPr>
            <a:r>
              <a:rPr dirty="0" sz="2000">
                <a:latin typeface="Arial Unicode MS"/>
                <a:cs typeface="Arial Unicode MS"/>
              </a:rPr>
              <a:t>＝</a:t>
            </a:r>
            <a:r>
              <a:rPr dirty="0" sz="2000" spc="5">
                <a:latin typeface="Times New Roman"/>
                <a:cs typeface="Times New Roman"/>
              </a:rPr>
              <a:t>3024</a:t>
            </a:r>
            <a:r>
              <a:rPr dirty="0" sz="2000" spc="-10">
                <a:latin typeface="Times New Roman"/>
                <a:cs typeface="Times New Roman"/>
              </a:rPr>
              <a:t>k</a:t>
            </a:r>
            <a:r>
              <a:rPr dirty="0" sz="2000" spc="-5">
                <a:latin typeface="Times New Roman"/>
                <a:cs typeface="Times New Roman"/>
              </a:rPr>
              <a:t>ca</a:t>
            </a:r>
            <a:r>
              <a:rPr dirty="0" sz="2000" spc="-10">
                <a:latin typeface="Times New Roman"/>
                <a:cs typeface="Times New Roman"/>
              </a:rPr>
              <a:t>l</a:t>
            </a:r>
            <a:r>
              <a:rPr dirty="0" sz="2000">
                <a:latin typeface="Times New Roman"/>
                <a:cs typeface="Times New Roman"/>
              </a:rPr>
              <a:t>/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>
                <a:latin typeface="Times New Roman"/>
                <a:cs typeface="Times New Roman"/>
              </a:rPr>
              <a:t>r</a:t>
            </a:r>
            <a:r>
              <a:rPr dirty="0" sz="2000">
                <a:latin typeface="Arial Unicode MS"/>
                <a:cs typeface="Arial Unicode MS"/>
              </a:rPr>
              <a:t>（</a:t>
            </a:r>
            <a:r>
              <a:rPr dirty="0" sz="2000" spc="5">
                <a:latin typeface="Times New Roman"/>
                <a:cs typeface="Times New Roman"/>
              </a:rPr>
              <a:t>1k</a:t>
            </a:r>
            <a:r>
              <a:rPr dirty="0" sz="2000" spc="-5">
                <a:latin typeface="Times New Roman"/>
                <a:cs typeface="Times New Roman"/>
              </a:rPr>
              <a:t>ca</a:t>
            </a:r>
            <a:r>
              <a:rPr dirty="0" sz="2000" spc="-10">
                <a:latin typeface="Times New Roman"/>
                <a:cs typeface="Times New Roman"/>
              </a:rPr>
              <a:t>l</a:t>
            </a:r>
            <a:r>
              <a:rPr dirty="0" sz="2000">
                <a:latin typeface="Times New Roman"/>
                <a:cs typeface="Times New Roman"/>
              </a:rPr>
              <a:t>/</a:t>
            </a:r>
            <a:r>
              <a:rPr dirty="0" sz="2000" spc="-5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>
                <a:latin typeface="Times New Roman"/>
                <a:cs typeface="Times New Roman"/>
              </a:rPr>
              <a:t>r</a:t>
            </a:r>
            <a:r>
              <a:rPr dirty="0" sz="2000">
                <a:latin typeface="Arial Unicode MS"/>
                <a:cs typeface="Arial Unicode MS"/>
              </a:rPr>
              <a:t>＝</a:t>
            </a:r>
            <a:r>
              <a:rPr dirty="0" sz="2000" spc="5">
                <a:latin typeface="Times New Roman"/>
                <a:cs typeface="Times New Roman"/>
              </a:rPr>
              <a:t>3</a:t>
            </a:r>
            <a:r>
              <a:rPr dirty="0" sz="2000">
                <a:latin typeface="Times New Roman"/>
                <a:cs typeface="Times New Roman"/>
              </a:rPr>
              <a:t>.</a:t>
            </a:r>
            <a:r>
              <a:rPr dirty="0" sz="2000" spc="5">
                <a:latin typeface="Times New Roman"/>
                <a:cs typeface="Times New Roman"/>
              </a:rPr>
              <a:t>96</a:t>
            </a:r>
            <a:r>
              <a:rPr dirty="0" sz="2000">
                <a:latin typeface="Times New Roman"/>
                <a:cs typeface="Times New Roman"/>
              </a:rPr>
              <a:t>8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Bt</a:t>
            </a:r>
            <a:r>
              <a:rPr dirty="0" sz="2000">
                <a:latin typeface="Times New Roman"/>
                <a:cs typeface="Times New Roman"/>
              </a:rPr>
              <a:t>u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/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H</a:t>
            </a:r>
            <a:r>
              <a:rPr dirty="0" sz="2000">
                <a:latin typeface="Times New Roman"/>
                <a:cs typeface="Times New Roman"/>
              </a:rPr>
              <a:t>r</a:t>
            </a:r>
            <a:r>
              <a:rPr dirty="0" sz="2000">
                <a:latin typeface="Arial Unicode MS"/>
                <a:cs typeface="Arial Unicode MS"/>
              </a:rPr>
              <a:t>）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4990" y="5163581"/>
            <a:ext cx="4287670" cy="1552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710158" y="5158736"/>
            <a:ext cx="4295775" cy="1562100"/>
          </a:xfrm>
          <a:custGeom>
            <a:avLst/>
            <a:gdLst/>
            <a:ahLst/>
            <a:cxnLst/>
            <a:rect l="l" t="t" r="r" b="b"/>
            <a:pathLst>
              <a:path w="4295775" h="1562100">
                <a:moveTo>
                  <a:pt x="25958" y="0"/>
                </a:moveTo>
                <a:lnTo>
                  <a:pt x="4295686" y="74523"/>
                </a:lnTo>
                <a:lnTo>
                  <a:pt x="4269727" y="1561795"/>
                </a:lnTo>
                <a:lnTo>
                  <a:pt x="0" y="1487258"/>
                </a:lnTo>
                <a:lnTo>
                  <a:pt x="25958" y="0"/>
                </a:lnTo>
                <a:close/>
              </a:path>
            </a:pathLst>
          </a:custGeom>
          <a:ln w="9525">
            <a:solidFill>
              <a:srgbClr val="FF33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8" y="0"/>
            <a:ext cx="8639810" cy="5851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6111" sz="1500" spc="52">
                <a:latin typeface="標楷體"/>
                <a:cs typeface="標楷體"/>
              </a:rPr>
              <a:t>EER</a:t>
            </a:r>
            <a:r>
              <a:rPr dirty="0" baseline="-36111" sz="1500" spc="-330">
                <a:latin typeface="標楷體"/>
                <a:cs typeface="標楷體"/>
              </a:rPr>
              <a:t> </a:t>
            </a:r>
            <a:r>
              <a:rPr dirty="0" baseline="-36111" sz="1500" spc="52">
                <a:latin typeface="Symbol"/>
                <a:cs typeface="Symbol"/>
              </a:rPr>
              <a:t></a:t>
            </a:r>
            <a:r>
              <a:rPr dirty="0" baseline="-36111" sz="1500" spc="30">
                <a:latin typeface="Times New Roman"/>
                <a:cs typeface="Times New Roman"/>
              </a:rPr>
              <a:t> </a:t>
            </a:r>
            <a:r>
              <a:rPr dirty="0" sz="1000" spc="70" u="sng">
                <a:latin typeface="標楷體"/>
                <a:cs typeface="標楷體"/>
              </a:rPr>
              <a:t>冷凍</a:t>
            </a:r>
            <a:r>
              <a:rPr dirty="0" sz="1000" spc="65" u="sng">
                <a:latin typeface="標楷體"/>
                <a:cs typeface="標楷體"/>
              </a:rPr>
              <a:t>能</a:t>
            </a:r>
            <a:r>
              <a:rPr dirty="0" sz="1000" spc="40" u="sng">
                <a:latin typeface="標楷體"/>
                <a:cs typeface="標楷體"/>
              </a:rPr>
              <a:t>力(kcal/</a:t>
            </a:r>
            <a:r>
              <a:rPr dirty="0" sz="1000" spc="35" u="sng">
                <a:latin typeface="標楷體"/>
                <a:cs typeface="標楷體"/>
              </a:rPr>
              <a:t>h)</a:t>
            </a:r>
            <a:endParaRPr sz="1000">
              <a:latin typeface="標楷體"/>
              <a:cs typeface="標楷體"/>
            </a:endParaRPr>
          </a:p>
          <a:p>
            <a:pPr marL="530225">
              <a:lnSpc>
                <a:spcPct val="100000"/>
              </a:lnSpc>
              <a:spcBef>
                <a:spcPts val="260"/>
              </a:spcBef>
            </a:pPr>
            <a:r>
              <a:rPr dirty="0" sz="1000" spc="70">
                <a:latin typeface="標楷體"/>
                <a:cs typeface="標楷體"/>
              </a:rPr>
              <a:t>消耗</a:t>
            </a:r>
            <a:r>
              <a:rPr dirty="0" sz="1000" spc="65">
                <a:latin typeface="標楷體"/>
                <a:cs typeface="標楷體"/>
              </a:rPr>
              <a:t>電</a:t>
            </a:r>
            <a:r>
              <a:rPr dirty="0" sz="1000" spc="40">
                <a:latin typeface="標楷體"/>
                <a:cs typeface="標楷體"/>
              </a:rPr>
              <a:t>力(W)</a:t>
            </a:r>
            <a:endParaRPr sz="1000">
              <a:latin typeface="標楷體"/>
              <a:cs typeface="標楷體"/>
            </a:endParaRPr>
          </a:p>
          <a:p>
            <a:pPr>
              <a:lnSpc>
                <a:spcPts val="1100"/>
              </a:lnSpc>
              <a:spcBef>
                <a:spcPts val="83"/>
              </a:spcBef>
            </a:pPr>
            <a:endParaRPr sz="1100"/>
          </a:p>
          <a:p>
            <a:pPr algn="ctr" marL="486409">
              <a:lnSpc>
                <a:spcPct val="100000"/>
              </a:lnSpc>
            </a:pPr>
            <a:r>
              <a:rPr dirty="0" sz="4400" spc="-5">
                <a:solidFill>
                  <a:srgbClr val="C00000"/>
                </a:solidFill>
                <a:latin typeface="Arial Unicode MS"/>
                <a:cs typeface="Arial Unicode MS"/>
              </a:rPr>
              <a:t>C</a:t>
            </a:r>
            <a:r>
              <a:rPr dirty="0" sz="4400" spc="-10">
                <a:solidFill>
                  <a:srgbClr val="C00000"/>
                </a:solidFill>
                <a:latin typeface="Arial Unicode MS"/>
                <a:cs typeface="Arial Unicode MS"/>
              </a:rPr>
              <a:t>O</a:t>
            </a: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P</a:t>
            </a: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與</a:t>
            </a: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EE</a:t>
            </a:r>
            <a:r>
              <a:rPr dirty="0" sz="4400" spc="-5">
                <a:solidFill>
                  <a:srgbClr val="C00000"/>
                </a:solidFill>
                <a:latin typeface="Arial Unicode MS"/>
                <a:cs typeface="Arial Unicode MS"/>
              </a:rPr>
              <a:t>R</a:t>
            </a: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之計算</a:t>
            </a:r>
            <a:endParaRPr sz="4400">
              <a:latin typeface="Arial Unicode MS"/>
              <a:cs typeface="Arial Unicode MS"/>
            </a:endParaRPr>
          </a:p>
          <a:p>
            <a:pPr algn="ctr" marL="368300">
              <a:lnSpc>
                <a:spcPct val="100000"/>
              </a:lnSpc>
              <a:spcBef>
                <a:spcPts val="2930"/>
              </a:spcBef>
            </a:pP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能源</a:t>
            </a:r>
            <a:r>
              <a:rPr dirty="0" sz="3200" spc="-15">
                <a:solidFill>
                  <a:srgbClr val="0070C0"/>
                </a:solidFill>
                <a:latin typeface="標楷體"/>
                <a:cs typeface="標楷體"/>
              </a:rPr>
              <a:t>效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率比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(En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e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rg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y 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Ef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f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ic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i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enc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y 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R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a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tio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,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 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E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E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R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)</a:t>
            </a:r>
            <a:endParaRPr sz="3200">
              <a:latin typeface="標楷體"/>
              <a:cs typeface="標楷體"/>
            </a:endParaRPr>
          </a:p>
          <a:p>
            <a:pPr algn="ctr" marL="168910">
              <a:lnSpc>
                <a:spcPct val="100000"/>
              </a:lnSpc>
              <a:spcBef>
                <a:spcPts val="860"/>
              </a:spcBef>
            </a:pPr>
            <a:r>
              <a:rPr dirty="0" baseline="-35426" sz="5175" spc="97">
                <a:latin typeface="標楷體"/>
                <a:cs typeface="標楷體"/>
              </a:rPr>
              <a:t>EER</a:t>
            </a:r>
            <a:r>
              <a:rPr dirty="0" baseline="-35426" sz="5175" spc="-1155">
                <a:latin typeface="標楷體"/>
                <a:cs typeface="標楷體"/>
              </a:rPr>
              <a:t> </a:t>
            </a:r>
            <a:r>
              <a:rPr dirty="0" baseline="-35426" sz="5175" spc="112">
                <a:latin typeface="Symbol"/>
                <a:cs typeface="Symbol"/>
              </a:rPr>
              <a:t></a:t>
            </a:r>
            <a:r>
              <a:rPr dirty="0" baseline="-35426" sz="5175" spc="75">
                <a:latin typeface="Times New Roman"/>
                <a:cs typeface="Times New Roman"/>
              </a:rPr>
              <a:t> </a:t>
            </a:r>
            <a:r>
              <a:rPr dirty="0" sz="3450" spc="135" u="heavy">
                <a:latin typeface="標楷體"/>
                <a:cs typeface="標楷體"/>
              </a:rPr>
              <a:t>冷凍</a:t>
            </a:r>
            <a:r>
              <a:rPr dirty="0" sz="3450" spc="125" u="heavy">
                <a:latin typeface="標楷體"/>
                <a:cs typeface="標楷體"/>
              </a:rPr>
              <a:t>能</a:t>
            </a:r>
            <a:r>
              <a:rPr dirty="0" sz="3450" spc="80" u="heavy">
                <a:latin typeface="標楷體"/>
                <a:cs typeface="標楷體"/>
              </a:rPr>
              <a:t>力(kcal</a:t>
            </a:r>
            <a:r>
              <a:rPr dirty="0" sz="3450" spc="70" u="heavy">
                <a:latin typeface="標楷體"/>
                <a:cs typeface="標楷體"/>
              </a:rPr>
              <a:t>/</a:t>
            </a:r>
            <a:r>
              <a:rPr dirty="0" sz="3450" spc="65" u="heavy">
                <a:latin typeface="標楷體"/>
                <a:cs typeface="標楷體"/>
              </a:rPr>
              <a:t>h)</a:t>
            </a:r>
            <a:endParaRPr sz="3450">
              <a:latin typeface="標楷體"/>
              <a:cs typeface="標楷體"/>
            </a:endParaRPr>
          </a:p>
          <a:p>
            <a:pPr marL="297815" indent="3429635">
              <a:lnSpc>
                <a:spcPct val="100000"/>
              </a:lnSpc>
              <a:spcBef>
                <a:spcPts val="760"/>
              </a:spcBef>
            </a:pPr>
            <a:r>
              <a:rPr dirty="0" sz="3450" spc="135">
                <a:latin typeface="標楷體"/>
                <a:cs typeface="標楷體"/>
              </a:rPr>
              <a:t>消耗</a:t>
            </a:r>
            <a:r>
              <a:rPr dirty="0" sz="3450" spc="125">
                <a:latin typeface="標楷體"/>
                <a:cs typeface="標楷體"/>
              </a:rPr>
              <a:t>電</a:t>
            </a:r>
            <a:r>
              <a:rPr dirty="0" sz="3450" spc="85">
                <a:latin typeface="標楷體"/>
                <a:cs typeface="標楷體"/>
              </a:rPr>
              <a:t>力(W)</a:t>
            </a:r>
            <a:endParaRPr sz="3450">
              <a:latin typeface="標楷體"/>
              <a:cs typeface="標楷體"/>
            </a:endParaRPr>
          </a:p>
          <a:p>
            <a:pPr>
              <a:lnSpc>
                <a:spcPts val="3150"/>
              </a:lnSpc>
              <a:spcBef>
                <a:spcPts val="2"/>
              </a:spcBef>
            </a:pPr>
            <a:endParaRPr sz="3150"/>
          </a:p>
          <a:p>
            <a:pPr algn="ctr" marL="285115">
              <a:lnSpc>
                <a:spcPct val="100000"/>
              </a:lnSpc>
            </a:pP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性能</a:t>
            </a:r>
            <a:r>
              <a:rPr dirty="0" sz="3200" spc="-15">
                <a:solidFill>
                  <a:srgbClr val="0070C0"/>
                </a:solidFill>
                <a:latin typeface="標楷體"/>
                <a:cs typeface="標楷體"/>
              </a:rPr>
              <a:t>係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數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(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C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oef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f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ic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i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en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t 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o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f 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per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f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or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m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anc</a:t>
            </a:r>
            <a:r>
              <a:rPr dirty="0" sz="3200" spc="10">
                <a:solidFill>
                  <a:srgbClr val="0070C0"/>
                </a:solidFill>
                <a:latin typeface="標楷體"/>
                <a:cs typeface="標楷體"/>
              </a:rPr>
              <a:t>e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,</a:t>
            </a:r>
            <a:r>
              <a:rPr dirty="0" sz="3200" spc="-15">
                <a:solidFill>
                  <a:srgbClr val="0070C0"/>
                </a:solidFill>
                <a:latin typeface="標楷體"/>
                <a:cs typeface="標楷體"/>
              </a:rPr>
              <a:t> </a:t>
            </a:r>
            <a:r>
              <a:rPr dirty="0" sz="3200" spc="5">
                <a:solidFill>
                  <a:srgbClr val="0070C0"/>
                </a:solidFill>
                <a:latin typeface="標楷體"/>
                <a:cs typeface="標楷體"/>
              </a:rPr>
              <a:t>C</a:t>
            </a:r>
            <a:r>
              <a:rPr dirty="0" sz="3200" spc="-10">
                <a:solidFill>
                  <a:srgbClr val="0070C0"/>
                </a:solidFill>
                <a:latin typeface="標楷體"/>
                <a:cs typeface="標楷體"/>
              </a:rPr>
              <a:t>OP</a:t>
            </a:r>
            <a:r>
              <a:rPr dirty="0" sz="3200">
                <a:solidFill>
                  <a:srgbClr val="0070C0"/>
                </a:solidFill>
                <a:latin typeface="標楷體"/>
                <a:cs typeface="標楷體"/>
              </a:rPr>
              <a:t>)</a:t>
            </a:r>
            <a:endParaRPr sz="3200">
              <a:latin typeface="標楷體"/>
              <a:cs typeface="標楷體"/>
            </a:endParaRPr>
          </a:p>
          <a:p>
            <a:pPr>
              <a:lnSpc>
                <a:spcPts val="3050"/>
              </a:lnSpc>
              <a:spcBef>
                <a:spcPts val="24"/>
              </a:spcBef>
            </a:pPr>
            <a:endParaRPr sz="3050"/>
          </a:p>
          <a:p>
            <a:pPr algn="ctr" marL="542925">
              <a:lnSpc>
                <a:spcPct val="100000"/>
              </a:lnSpc>
            </a:pPr>
            <a:r>
              <a:rPr dirty="0" baseline="-35353" sz="5775" spc="-292" i="1">
                <a:latin typeface="Times New Roman"/>
                <a:cs typeface="Times New Roman"/>
              </a:rPr>
              <a:t>C</a:t>
            </a:r>
            <a:r>
              <a:rPr dirty="0" baseline="-35353" sz="5775" spc="-359" i="1">
                <a:latin typeface="Times New Roman"/>
                <a:cs typeface="Times New Roman"/>
              </a:rPr>
              <a:t>O</a:t>
            </a:r>
            <a:r>
              <a:rPr dirty="0" baseline="-35353" sz="5775" spc="-284" i="1">
                <a:latin typeface="Times New Roman"/>
                <a:cs typeface="Times New Roman"/>
              </a:rPr>
              <a:t>P</a:t>
            </a:r>
            <a:r>
              <a:rPr dirty="0" baseline="-35353" sz="5775" spc="-127" i="1">
                <a:latin typeface="Times New Roman"/>
                <a:cs typeface="Times New Roman"/>
              </a:rPr>
              <a:t> </a:t>
            </a:r>
            <a:r>
              <a:rPr dirty="0" baseline="-35353" sz="5775" spc="-254">
                <a:latin typeface="Symbol"/>
                <a:cs typeface="Symbol"/>
              </a:rPr>
              <a:t></a:t>
            </a:r>
            <a:r>
              <a:rPr dirty="0" baseline="-35353" sz="5775" spc="60">
                <a:latin typeface="Times New Roman"/>
                <a:cs typeface="Times New Roman"/>
              </a:rPr>
              <a:t> </a:t>
            </a:r>
            <a:r>
              <a:rPr dirty="0" sz="3850" spc="-235" u="heavy">
                <a:latin typeface="標楷體"/>
                <a:cs typeface="標楷體"/>
              </a:rPr>
              <a:t>制冷能力(kW)</a:t>
            </a:r>
            <a:endParaRPr sz="3850">
              <a:latin typeface="標楷體"/>
              <a:cs typeface="標楷體"/>
            </a:endParaRPr>
          </a:p>
          <a:p>
            <a:pPr marL="3941445">
              <a:lnSpc>
                <a:spcPct val="100000"/>
              </a:lnSpc>
              <a:spcBef>
                <a:spcPts val="860"/>
              </a:spcBef>
            </a:pPr>
            <a:r>
              <a:rPr dirty="0" sz="3850" spc="-235">
                <a:latin typeface="標楷體"/>
                <a:cs typeface="標楷體"/>
              </a:rPr>
              <a:t>輸入電力(kW)</a:t>
            </a:r>
            <a:endParaRPr sz="3850">
              <a:latin typeface="標楷體"/>
              <a:cs typeface="標楷體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67560">
              <a:lnSpc>
                <a:spcPct val="100000"/>
              </a:lnSpc>
            </a:pPr>
            <a:r>
              <a:rPr dirty="0">
                <a:latin typeface="新細明體"/>
                <a:cs typeface="新細明體"/>
              </a:rPr>
              <a:t>窗型冷氣機標準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81265" y="6574472"/>
            <a:ext cx="1452245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latin typeface="新細明體"/>
                <a:cs typeface="新細明體"/>
              </a:rPr>
              <a:t>資料來源：能源局</a:t>
            </a:r>
            <a:endParaRPr sz="1400">
              <a:latin typeface="新細明體"/>
              <a:cs typeface="新細明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625" y="1285875"/>
            <a:ext cx="8534879" cy="4647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8802" y="5871527"/>
            <a:ext cx="7536180" cy="774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dirty="0" sz="1000" spc="-10">
                <a:latin typeface="新細明體"/>
                <a:cs typeface="新細明體"/>
              </a:rPr>
              <a:t>註： </a:t>
            </a:r>
            <a:r>
              <a:rPr dirty="0" sz="1000" spc="-10">
                <a:latin typeface="Arial"/>
                <a:cs typeface="Arial"/>
              </a:rPr>
              <a:t>1.</a:t>
            </a:r>
            <a:r>
              <a:rPr dirty="0" sz="1000" spc="-10">
                <a:latin typeface="新細明體"/>
                <a:cs typeface="新細明體"/>
              </a:rPr>
              <a:t>適用舊版</a:t>
            </a:r>
            <a:r>
              <a:rPr dirty="0" sz="1000" spc="-10">
                <a:latin typeface="Arial"/>
                <a:cs typeface="Arial"/>
              </a:rPr>
              <a:t>CN</a:t>
            </a:r>
            <a:r>
              <a:rPr dirty="0" sz="1000" spc="-15">
                <a:latin typeface="Arial"/>
                <a:cs typeface="Arial"/>
              </a:rPr>
              <a:t>S3615</a:t>
            </a:r>
            <a:r>
              <a:rPr dirty="0" sz="1000" spc="-10">
                <a:latin typeface="新細明體"/>
                <a:cs typeface="新細明體"/>
              </a:rPr>
              <a:t>室內空氣調節機（民國八</a:t>
            </a:r>
            <a:r>
              <a:rPr dirty="0" sz="1000">
                <a:latin typeface="新細明體"/>
                <a:cs typeface="新細明體"/>
              </a:rPr>
              <a:t>十</a:t>
            </a:r>
            <a:r>
              <a:rPr dirty="0" sz="1000" spc="-10">
                <a:latin typeface="新細明體"/>
                <a:cs typeface="新細明體"/>
              </a:rPr>
              <a:t>四年</a:t>
            </a:r>
            <a:r>
              <a:rPr dirty="0" sz="1000">
                <a:latin typeface="新細明體"/>
                <a:cs typeface="新細明體"/>
              </a:rPr>
              <a:t>十</a:t>
            </a:r>
            <a:r>
              <a:rPr dirty="0" sz="1000" spc="-10">
                <a:latin typeface="新細明體"/>
                <a:cs typeface="新細明體"/>
              </a:rPr>
              <a:t>二月</a:t>
            </a:r>
            <a:r>
              <a:rPr dirty="0" sz="1000">
                <a:latin typeface="新細明體"/>
                <a:cs typeface="新細明體"/>
              </a:rPr>
              <a:t>二</a:t>
            </a:r>
            <a:r>
              <a:rPr dirty="0" sz="1000" spc="-10">
                <a:latin typeface="新細明體"/>
                <a:cs typeface="新細明體"/>
              </a:rPr>
              <a:t>十一</a:t>
            </a:r>
            <a:r>
              <a:rPr dirty="0" sz="1000">
                <a:latin typeface="新細明體"/>
                <a:cs typeface="新細明體"/>
              </a:rPr>
              <a:t>日</a:t>
            </a:r>
            <a:r>
              <a:rPr dirty="0" sz="1000" spc="-10">
                <a:latin typeface="新細明體"/>
                <a:cs typeface="新細明體"/>
              </a:rPr>
              <a:t>修正</a:t>
            </a:r>
            <a:r>
              <a:rPr dirty="0" sz="1000">
                <a:latin typeface="新細明體"/>
                <a:cs typeface="新細明體"/>
              </a:rPr>
              <a:t>發</a:t>
            </a:r>
            <a:r>
              <a:rPr dirty="0" sz="1000" spc="-10">
                <a:latin typeface="新細明體"/>
                <a:cs typeface="新細明體"/>
              </a:rPr>
              <a:t>布）</a:t>
            </a:r>
            <a:r>
              <a:rPr dirty="0" sz="1000">
                <a:latin typeface="新細明體"/>
                <a:cs typeface="新細明體"/>
              </a:rPr>
              <a:t>者</a:t>
            </a:r>
            <a:r>
              <a:rPr dirty="0" sz="1000" spc="-10">
                <a:latin typeface="新細明體"/>
                <a:cs typeface="新細明體"/>
              </a:rPr>
              <a:t>，能</a:t>
            </a:r>
            <a:r>
              <a:rPr dirty="0" sz="1000">
                <a:latin typeface="新細明體"/>
                <a:cs typeface="新細明體"/>
              </a:rPr>
              <a:t>源</a:t>
            </a:r>
            <a:r>
              <a:rPr dirty="0" sz="1000" spc="-10">
                <a:latin typeface="新細明體"/>
                <a:cs typeface="新細明體"/>
              </a:rPr>
              <a:t>效率</a:t>
            </a:r>
            <a:r>
              <a:rPr dirty="0" sz="1000">
                <a:latin typeface="新細明體"/>
                <a:cs typeface="新細明體"/>
              </a:rPr>
              <a:t>比</a:t>
            </a:r>
            <a:r>
              <a:rPr dirty="0" sz="1000" spc="-10">
                <a:latin typeface="新細明體"/>
                <a:cs typeface="新細明體"/>
              </a:rPr>
              <a:t>值（</a:t>
            </a:r>
            <a:r>
              <a:rPr dirty="0" sz="1000" spc="-5">
                <a:latin typeface="Arial"/>
                <a:cs typeface="Arial"/>
              </a:rPr>
              <a:t>E</a:t>
            </a:r>
            <a:r>
              <a:rPr dirty="0" sz="1000" spc="-15">
                <a:latin typeface="Arial"/>
                <a:cs typeface="Arial"/>
              </a:rPr>
              <a:t>E</a:t>
            </a:r>
            <a:r>
              <a:rPr dirty="0" sz="1000" spc="-10">
                <a:latin typeface="Arial"/>
                <a:cs typeface="Arial"/>
              </a:rPr>
              <a:t>R</a:t>
            </a:r>
            <a:r>
              <a:rPr dirty="0" sz="1000">
                <a:latin typeface="新細明體"/>
                <a:cs typeface="新細明體"/>
              </a:rPr>
              <a:t>）</a:t>
            </a:r>
            <a:r>
              <a:rPr dirty="0" sz="1000" spc="-10">
                <a:latin typeface="新細明體"/>
                <a:cs typeface="新細明體"/>
              </a:rPr>
              <a:t>依該</a:t>
            </a:r>
            <a:r>
              <a:rPr dirty="0" sz="1000">
                <a:latin typeface="新細明體"/>
                <a:cs typeface="新細明體"/>
              </a:rPr>
              <a:t>標</a:t>
            </a:r>
            <a:r>
              <a:rPr dirty="0" sz="1000" spc="-10">
                <a:latin typeface="新細明體"/>
                <a:cs typeface="新細明體"/>
              </a:rPr>
              <a:t>準規</a:t>
            </a:r>
            <a:r>
              <a:rPr dirty="0" sz="1000">
                <a:latin typeface="新細明體"/>
                <a:cs typeface="新細明體"/>
              </a:rPr>
              <a:t>定</a:t>
            </a:r>
            <a:r>
              <a:rPr dirty="0" sz="1000" spc="-10">
                <a:latin typeface="新細明體"/>
                <a:cs typeface="新細明體"/>
              </a:rPr>
              <a:t>試驗</a:t>
            </a:r>
            <a:r>
              <a:rPr dirty="0" sz="1000">
                <a:latin typeface="新細明體"/>
                <a:cs typeface="新細明體"/>
              </a:rPr>
              <a:t>之</a:t>
            </a:r>
            <a:r>
              <a:rPr dirty="0" sz="1000" spc="-10">
                <a:latin typeface="新細明體"/>
                <a:cs typeface="新細明體"/>
              </a:rPr>
              <a:t>冷氣能</a:t>
            </a:r>
            <a:r>
              <a:rPr dirty="0" sz="1000" spc="-10">
                <a:latin typeface="新細明體"/>
                <a:cs typeface="新細明體"/>
              </a:rPr>
              <a:t> 力（</a:t>
            </a:r>
            <a:r>
              <a:rPr dirty="0" sz="1000" spc="-15">
                <a:latin typeface="Arial"/>
                <a:cs typeface="Arial"/>
              </a:rPr>
              <a:t>K</a:t>
            </a:r>
            <a:r>
              <a:rPr dirty="0" sz="1000">
                <a:latin typeface="Arial"/>
                <a:cs typeface="Arial"/>
              </a:rPr>
              <a:t>c</a:t>
            </a:r>
            <a:r>
              <a:rPr dirty="0" sz="1000" spc="-10">
                <a:latin typeface="Arial"/>
                <a:cs typeface="Arial"/>
              </a:rPr>
              <a:t>al/h</a:t>
            </a:r>
            <a:r>
              <a:rPr dirty="0" sz="1000" spc="-10">
                <a:latin typeface="新細明體"/>
                <a:cs typeface="新細明體"/>
              </a:rPr>
              <a:t>）除以規定試驗之冷氣消耗</a:t>
            </a:r>
            <a:r>
              <a:rPr dirty="0" sz="1000">
                <a:latin typeface="新細明體"/>
                <a:cs typeface="新細明體"/>
              </a:rPr>
              <a:t>電</a:t>
            </a:r>
            <a:r>
              <a:rPr dirty="0" sz="1000" spc="-10">
                <a:latin typeface="新細明體"/>
                <a:cs typeface="新細明體"/>
              </a:rPr>
              <a:t>功率（</a:t>
            </a:r>
            <a:r>
              <a:rPr dirty="0" sz="1000" spc="45">
                <a:latin typeface="Arial"/>
                <a:cs typeface="Arial"/>
              </a:rPr>
              <a:t>W</a:t>
            </a:r>
            <a:r>
              <a:rPr dirty="0" sz="1000" spc="-10">
                <a:latin typeface="新細明體"/>
                <a:cs typeface="新細明體"/>
              </a:rPr>
              <a:t>），其比值應在上表標準</a:t>
            </a:r>
            <a:r>
              <a:rPr dirty="0" sz="1000">
                <a:latin typeface="新細明體"/>
                <a:cs typeface="新細明體"/>
              </a:rPr>
              <a:t>值</a:t>
            </a:r>
            <a:r>
              <a:rPr dirty="0" sz="1000" spc="-10">
                <a:latin typeface="新細明體"/>
                <a:cs typeface="新細明體"/>
              </a:rPr>
              <a:t>及標</a:t>
            </a:r>
            <a:r>
              <a:rPr dirty="0" sz="1000">
                <a:latin typeface="新細明體"/>
                <a:cs typeface="新細明體"/>
              </a:rPr>
              <a:t>示</a:t>
            </a:r>
            <a:r>
              <a:rPr dirty="0" sz="1000" spc="-10">
                <a:latin typeface="新細明體"/>
                <a:cs typeface="新細明體"/>
              </a:rPr>
              <a:t>值百</a:t>
            </a:r>
            <a:r>
              <a:rPr dirty="0" sz="1000">
                <a:latin typeface="新細明體"/>
                <a:cs typeface="新細明體"/>
              </a:rPr>
              <a:t>分</a:t>
            </a:r>
            <a:r>
              <a:rPr dirty="0" sz="1000" spc="-10">
                <a:latin typeface="新細明體"/>
                <a:cs typeface="新細明體"/>
              </a:rPr>
              <a:t>之九</a:t>
            </a:r>
            <a:r>
              <a:rPr dirty="0" sz="1000">
                <a:latin typeface="新細明體"/>
                <a:cs typeface="新細明體"/>
              </a:rPr>
              <a:t>十</a:t>
            </a:r>
            <a:r>
              <a:rPr dirty="0" sz="1000" spc="-10">
                <a:latin typeface="新細明體"/>
                <a:cs typeface="新細明體"/>
              </a:rPr>
              <a:t>五以</a:t>
            </a:r>
            <a:r>
              <a:rPr dirty="0" sz="1000">
                <a:latin typeface="新細明體"/>
                <a:cs typeface="新細明體"/>
              </a:rPr>
              <a:t>上</a:t>
            </a:r>
            <a:r>
              <a:rPr dirty="0" sz="1000" spc="-10">
                <a:latin typeface="新細明體"/>
                <a:cs typeface="新細明體"/>
              </a:rPr>
              <a:t>。</a:t>
            </a:r>
            <a:r>
              <a:rPr dirty="0" sz="1000" spc="-5">
                <a:latin typeface="新細明體"/>
                <a:cs typeface="新細明體"/>
              </a:rPr>
              <a:t> </a:t>
            </a:r>
            <a:r>
              <a:rPr dirty="0" sz="1000" spc="-10">
                <a:latin typeface="Arial"/>
                <a:cs typeface="Arial"/>
              </a:rPr>
              <a:t>2.</a:t>
            </a:r>
            <a:r>
              <a:rPr dirty="0" sz="1000" spc="-10">
                <a:latin typeface="新細明體"/>
                <a:cs typeface="新細明體"/>
              </a:rPr>
              <a:t>適用新版</a:t>
            </a:r>
            <a:r>
              <a:rPr dirty="0" sz="1000" spc="-10">
                <a:latin typeface="Arial"/>
                <a:cs typeface="Arial"/>
              </a:rPr>
              <a:t>CN</a:t>
            </a:r>
            <a:r>
              <a:rPr dirty="0" sz="1000" spc="-15">
                <a:latin typeface="Arial"/>
                <a:cs typeface="Arial"/>
              </a:rPr>
              <a:t>S3615</a:t>
            </a:r>
            <a:r>
              <a:rPr dirty="0" sz="1000" spc="-10">
                <a:latin typeface="新細明體"/>
                <a:cs typeface="新細明體"/>
              </a:rPr>
              <a:t>無風管空氣調節機（民國</a:t>
            </a:r>
            <a:r>
              <a:rPr dirty="0" sz="1000">
                <a:latin typeface="新細明體"/>
                <a:cs typeface="新細明體"/>
              </a:rPr>
              <a:t>八</a:t>
            </a:r>
            <a:r>
              <a:rPr dirty="0" sz="1000" spc="-10">
                <a:latin typeface="新細明體"/>
                <a:cs typeface="新細明體"/>
              </a:rPr>
              <a:t>十九</a:t>
            </a:r>
            <a:r>
              <a:rPr dirty="0" sz="1000">
                <a:latin typeface="新細明體"/>
                <a:cs typeface="新細明體"/>
              </a:rPr>
              <a:t>年</a:t>
            </a:r>
            <a:r>
              <a:rPr dirty="0" sz="1000" spc="-10">
                <a:latin typeface="新細明體"/>
                <a:cs typeface="新細明體"/>
              </a:rPr>
              <a:t>十月</a:t>
            </a:r>
            <a:r>
              <a:rPr dirty="0" sz="1000">
                <a:latin typeface="新細明體"/>
                <a:cs typeface="新細明體"/>
              </a:rPr>
              <a:t>二</a:t>
            </a:r>
            <a:r>
              <a:rPr dirty="0" sz="1000" spc="-10">
                <a:latin typeface="新細明體"/>
                <a:cs typeface="新細明體"/>
              </a:rPr>
              <a:t>十四</a:t>
            </a:r>
            <a:r>
              <a:rPr dirty="0" sz="1000">
                <a:latin typeface="新細明體"/>
                <a:cs typeface="新細明體"/>
              </a:rPr>
              <a:t>日</a:t>
            </a:r>
            <a:r>
              <a:rPr dirty="0" sz="1000" spc="-10">
                <a:latin typeface="新細明體"/>
                <a:cs typeface="新細明體"/>
              </a:rPr>
              <a:t>修正</a:t>
            </a:r>
            <a:r>
              <a:rPr dirty="0" sz="1000">
                <a:latin typeface="新細明體"/>
                <a:cs typeface="新細明體"/>
              </a:rPr>
              <a:t>發</a:t>
            </a:r>
            <a:r>
              <a:rPr dirty="0" sz="1000" spc="-10">
                <a:latin typeface="新細明體"/>
                <a:cs typeface="新細明體"/>
              </a:rPr>
              <a:t>布）</a:t>
            </a:r>
            <a:r>
              <a:rPr dirty="0" sz="1000">
                <a:latin typeface="新細明體"/>
                <a:cs typeface="新細明體"/>
              </a:rPr>
              <a:t>及</a:t>
            </a:r>
            <a:r>
              <a:rPr dirty="0" sz="1000" spc="-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 spc="-15">
                <a:latin typeface="Arial"/>
                <a:cs typeface="Arial"/>
              </a:rPr>
              <a:t>S14464</a:t>
            </a:r>
            <a:r>
              <a:rPr dirty="0" sz="1000" spc="-10">
                <a:latin typeface="新細明體"/>
                <a:cs typeface="新細明體"/>
              </a:rPr>
              <a:t>無風管空</a:t>
            </a:r>
            <a:r>
              <a:rPr dirty="0" sz="1000">
                <a:latin typeface="新細明體"/>
                <a:cs typeface="新細明體"/>
              </a:rPr>
              <a:t>氣</a:t>
            </a:r>
            <a:r>
              <a:rPr dirty="0" sz="1000" spc="-10">
                <a:latin typeface="新細明體"/>
                <a:cs typeface="新細明體"/>
              </a:rPr>
              <a:t>調節</a:t>
            </a:r>
            <a:r>
              <a:rPr dirty="0" sz="1000">
                <a:latin typeface="新細明體"/>
                <a:cs typeface="新細明體"/>
              </a:rPr>
              <a:t>機</a:t>
            </a:r>
            <a:r>
              <a:rPr dirty="0" sz="1000" spc="-10">
                <a:latin typeface="新細明體"/>
                <a:cs typeface="新細明體"/>
              </a:rPr>
              <a:t>與熱</a:t>
            </a:r>
            <a:r>
              <a:rPr dirty="0" sz="1000">
                <a:latin typeface="新細明體"/>
                <a:cs typeface="新細明體"/>
              </a:rPr>
              <a:t>泵</a:t>
            </a:r>
            <a:r>
              <a:rPr dirty="0" sz="1000" spc="-10">
                <a:latin typeface="新細明體"/>
                <a:cs typeface="新細明體"/>
              </a:rPr>
              <a:t>之試</a:t>
            </a:r>
            <a:r>
              <a:rPr dirty="0" sz="1000">
                <a:latin typeface="新細明體"/>
                <a:cs typeface="新細明體"/>
              </a:rPr>
              <a:t>驗</a:t>
            </a:r>
            <a:r>
              <a:rPr dirty="0" sz="1000" spc="-10">
                <a:latin typeface="新細明體"/>
                <a:cs typeface="新細明體"/>
              </a:rPr>
              <a:t>法及</a:t>
            </a:r>
            <a:r>
              <a:rPr dirty="0" sz="1000">
                <a:latin typeface="新細明體"/>
                <a:cs typeface="新細明體"/>
              </a:rPr>
              <a:t>性</a:t>
            </a:r>
            <a:r>
              <a:rPr dirty="0" sz="1000" spc="-10">
                <a:latin typeface="新細明體"/>
                <a:cs typeface="新細明體"/>
              </a:rPr>
              <a:t>能</a:t>
            </a:r>
            <a:r>
              <a:rPr dirty="0" sz="1000" spc="-10">
                <a:latin typeface="新細明體"/>
                <a:cs typeface="新細明體"/>
              </a:rPr>
              <a:t> 等級（民國八十九年十月二十四日</a:t>
            </a:r>
            <a:r>
              <a:rPr dirty="0" sz="1000">
                <a:latin typeface="新細明體"/>
                <a:cs typeface="新細明體"/>
              </a:rPr>
              <a:t>發</a:t>
            </a:r>
            <a:r>
              <a:rPr dirty="0" sz="1000" spc="-10">
                <a:latin typeface="新細明體"/>
                <a:cs typeface="新細明體"/>
              </a:rPr>
              <a:t>布）</a:t>
            </a:r>
            <a:r>
              <a:rPr dirty="0" sz="1000">
                <a:latin typeface="新細明體"/>
                <a:cs typeface="新細明體"/>
              </a:rPr>
              <a:t>者</a:t>
            </a:r>
            <a:r>
              <a:rPr dirty="0" sz="1000" spc="-10">
                <a:latin typeface="新細明體"/>
                <a:cs typeface="新細明體"/>
              </a:rPr>
              <a:t>，能</a:t>
            </a:r>
            <a:r>
              <a:rPr dirty="0" sz="1000">
                <a:latin typeface="新細明體"/>
                <a:cs typeface="新細明體"/>
              </a:rPr>
              <a:t>源</a:t>
            </a:r>
            <a:r>
              <a:rPr dirty="0" sz="1000" spc="-10">
                <a:latin typeface="新細明體"/>
                <a:cs typeface="新細明體"/>
              </a:rPr>
              <a:t>效率</a:t>
            </a:r>
            <a:r>
              <a:rPr dirty="0" sz="1000">
                <a:latin typeface="新細明體"/>
                <a:cs typeface="新細明體"/>
              </a:rPr>
              <a:t>比</a:t>
            </a:r>
            <a:r>
              <a:rPr dirty="0" sz="1000" spc="-10">
                <a:latin typeface="新細明體"/>
                <a:cs typeface="新細明體"/>
              </a:rPr>
              <a:t>（</a:t>
            </a:r>
            <a:r>
              <a:rPr dirty="0" sz="1000" spc="-15">
                <a:latin typeface="Arial"/>
                <a:cs typeface="Arial"/>
              </a:rPr>
              <a:t>E</a:t>
            </a:r>
            <a:r>
              <a:rPr dirty="0" sz="1000" spc="-5">
                <a:latin typeface="Arial"/>
                <a:cs typeface="Arial"/>
              </a:rPr>
              <a:t>E</a:t>
            </a:r>
            <a:r>
              <a:rPr dirty="0" sz="1000" spc="-10">
                <a:latin typeface="Arial"/>
                <a:cs typeface="Arial"/>
              </a:rPr>
              <a:t>R</a:t>
            </a:r>
            <a:r>
              <a:rPr dirty="0" sz="1000" spc="-10">
                <a:latin typeface="新細明體"/>
                <a:cs typeface="新細明體"/>
              </a:rPr>
              <a:t>）</a:t>
            </a:r>
            <a:r>
              <a:rPr dirty="0" sz="1000">
                <a:latin typeface="新細明體"/>
                <a:cs typeface="新細明體"/>
              </a:rPr>
              <a:t>依</a:t>
            </a:r>
            <a:r>
              <a:rPr dirty="0" sz="1000" spc="-10">
                <a:latin typeface="新細明體"/>
                <a:cs typeface="新細明體"/>
              </a:rPr>
              <a:t>該等</a:t>
            </a:r>
            <a:r>
              <a:rPr dirty="0" sz="1000">
                <a:latin typeface="新細明體"/>
                <a:cs typeface="新細明體"/>
              </a:rPr>
              <a:t>標</a:t>
            </a:r>
            <a:r>
              <a:rPr dirty="0" sz="1000" spc="-10">
                <a:latin typeface="新細明體"/>
                <a:cs typeface="新細明體"/>
              </a:rPr>
              <a:t>準規</a:t>
            </a:r>
            <a:r>
              <a:rPr dirty="0" sz="1000">
                <a:latin typeface="新細明體"/>
                <a:cs typeface="新細明體"/>
              </a:rPr>
              <a:t>定</a:t>
            </a:r>
            <a:r>
              <a:rPr dirty="0" sz="1000" spc="-10">
                <a:latin typeface="新細明體"/>
                <a:cs typeface="新細明體"/>
              </a:rPr>
              <a:t>在</a:t>
            </a:r>
            <a:r>
              <a:rPr dirty="0" sz="1000" spc="0">
                <a:latin typeface="Arial"/>
                <a:cs typeface="Arial"/>
              </a:rPr>
              <a:t>T</a:t>
            </a:r>
            <a:r>
              <a:rPr dirty="0" sz="1000" spc="-15">
                <a:latin typeface="Arial"/>
                <a:cs typeface="Arial"/>
              </a:rPr>
              <a:t>1</a:t>
            </a:r>
            <a:r>
              <a:rPr dirty="0" sz="1000" spc="-10">
                <a:latin typeface="新細明體"/>
                <a:cs typeface="新細明體"/>
              </a:rPr>
              <a:t>標準試驗條</a:t>
            </a:r>
            <a:r>
              <a:rPr dirty="0" sz="1000">
                <a:latin typeface="新細明體"/>
                <a:cs typeface="新細明體"/>
              </a:rPr>
              <a:t>件</a:t>
            </a:r>
            <a:r>
              <a:rPr dirty="0" sz="1000" spc="-10">
                <a:latin typeface="新細明體"/>
                <a:cs typeface="新細明體"/>
              </a:rPr>
              <a:t>下試</a:t>
            </a:r>
            <a:r>
              <a:rPr dirty="0" sz="1000">
                <a:latin typeface="新細明體"/>
                <a:cs typeface="新細明體"/>
              </a:rPr>
              <a:t>驗</a:t>
            </a:r>
            <a:r>
              <a:rPr dirty="0" sz="1000" spc="-10">
                <a:latin typeface="新細明體"/>
                <a:cs typeface="新細明體"/>
              </a:rPr>
              <a:t>之總</a:t>
            </a:r>
            <a:r>
              <a:rPr dirty="0" sz="1000">
                <a:latin typeface="新細明體"/>
                <a:cs typeface="新細明體"/>
              </a:rPr>
              <a:t>冷</a:t>
            </a:r>
            <a:r>
              <a:rPr dirty="0" sz="1000" spc="-10">
                <a:latin typeface="新細明體"/>
                <a:cs typeface="新細明體"/>
              </a:rPr>
              <a:t>氣能</a:t>
            </a:r>
            <a:r>
              <a:rPr dirty="0" sz="1000">
                <a:latin typeface="新細明體"/>
                <a:cs typeface="新細明體"/>
              </a:rPr>
              <a:t>力</a:t>
            </a:r>
            <a:r>
              <a:rPr dirty="0" sz="1000" spc="-10">
                <a:latin typeface="新細明體"/>
                <a:cs typeface="新細明體"/>
              </a:rPr>
              <a:t>（</a:t>
            </a:r>
            <a:r>
              <a:rPr dirty="0" sz="1000" spc="45">
                <a:latin typeface="Arial"/>
                <a:cs typeface="Arial"/>
              </a:rPr>
              <a:t>W</a:t>
            </a:r>
            <a:r>
              <a:rPr dirty="0" sz="1000" spc="-10">
                <a:latin typeface="新細明體"/>
                <a:cs typeface="新細明體"/>
              </a:rPr>
              <a:t>）除以有</a:t>
            </a:r>
            <a:endParaRPr sz="1000">
              <a:latin typeface="新細明體"/>
              <a:cs typeface="新細明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676" y="6633641"/>
            <a:ext cx="4076700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spc="-10">
                <a:latin typeface="新細明體"/>
                <a:cs typeface="新細明體"/>
              </a:rPr>
              <a:t>效輸入功率（</a:t>
            </a:r>
            <a:r>
              <a:rPr dirty="0" sz="1000" spc="45">
                <a:latin typeface="Arial"/>
                <a:cs typeface="Arial"/>
              </a:rPr>
              <a:t>W</a:t>
            </a:r>
            <a:r>
              <a:rPr dirty="0" sz="1000" spc="-10">
                <a:latin typeface="新細明體"/>
                <a:cs typeface="新細明體"/>
              </a:rPr>
              <a:t>），其比值應在上表標準值及標示值百分之九</a:t>
            </a:r>
            <a:r>
              <a:rPr dirty="0" sz="1000">
                <a:latin typeface="新細明體"/>
                <a:cs typeface="新細明體"/>
              </a:rPr>
              <a:t>十</a:t>
            </a:r>
            <a:r>
              <a:rPr dirty="0" sz="1000" spc="-10">
                <a:latin typeface="新細明體"/>
                <a:cs typeface="新細明體"/>
              </a:rPr>
              <a:t>五以</a:t>
            </a:r>
            <a:r>
              <a:rPr dirty="0" sz="1000">
                <a:latin typeface="新細明體"/>
                <a:cs typeface="新細明體"/>
              </a:rPr>
              <a:t>上</a:t>
            </a:r>
            <a:r>
              <a:rPr dirty="0" sz="1000" spc="-10">
                <a:latin typeface="新細明體"/>
                <a:cs typeface="新細明體"/>
              </a:rPr>
              <a:t>。</a:t>
            </a:r>
            <a:endParaRPr sz="1000">
              <a:latin typeface="新細明體"/>
              <a:cs typeface="新細明體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9325">
              <a:lnSpc>
                <a:spcPct val="100000"/>
              </a:lnSpc>
            </a:pPr>
            <a:r>
              <a:rPr dirty="0"/>
              <a:t>箱型冷氣機能源效率標準</a:t>
            </a:r>
          </a:p>
        </p:txBody>
      </p:sp>
      <p:sp>
        <p:nvSpPr>
          <p:cNvPr id="3" name="object 3"/>
          <p:cNvSpPr/>
          <p:nvPr/>
        </p:nvSpPr>
        <p:spPr>
          <a:xfrm>
            <a:off x="395535" y="1526495"/>
            <a:ext cx="8348464" cy="2575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73134" y="4703273"/>
            <a:ext cx="8325484" cy="1155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89560" marR="6350" indent="-276860">
              <a:lnSpc>
                <a:spcPct val="100000"/>
              </a:lnSpc>
              <a:tabLst>
                <a:tab pos="474980" algn="l"/>
              </a:tabLst>
            </a:pP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註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1</a:t>
            </a:r>
            <a:r>
              <a:rPr dirty="0" sz="1250" spc="-5">
                <a:solidFill>
                  <a:srgbClr val="0A1648"/>
                </a:solidFill>
                <a:latin typeface="Arial"/>
                <a:cs typeface="Arial"/>
              </a:rPr>
              <a:t>.</a:t>
            </a:r>
            <a:r>
              <a:rPr dirty="0" sz="1250">
                <a:solidFill>
                  <a:srgbClr val="0A1648"/>
                </a:solidFill>
                <a:latin typeface="Arial"/>
                <a:cs typeface="Arial"/>
              </a:rPr>
              <a:t>	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適用舊版</a:t>
            </a:r>
            <a:r>
              <a:rPr dirty="0" sz="1250" spc="-35">
                <a:solidFill>
                  <a:srgbClr val="0A1648"/>
                </a:solidFill>
                <a:latin typeface="Arial"/>
                <a:cs typeface="Arial"/>
              </a:rPr>
              <a:t>C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NS</a:t>
            </a:r>
            <a:r>
              <a:rPr dirty="0" sz="1250" spc="-45">
                <a:solidFill>
                  <a:srgbClr val="0A1648"/>
                </a:solidFill>
                <a:latin typeface="Arial"/>
                <a:cs typeface="Arial"/>
              </a:rPr>
              <a:t>2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7</a:t>
            </a:r>
            <a:r>
              <a:rPr dirty="0" sz="1250" spc="-45">
                <a:solidFill>
                  <a:srgbClr val="0A1648"/>
                </a:solidFill>
                <a:latin typeface="Arial"/>
                <a:cs typeface="Arial"/>
              </a:rPr>
              <a:t>2</a:t>
            </a:r>
            <a:r>
              <a:rPr dirty="0" sz="1250" spc="-10">
                <a:solidFill>
                  <a:srgbClr val="0A1648"/>
                </a:solidFill>
                <a:latin typeface="Arial"/>
                <a:cs typeface="Arial"/>
              </a:rPr>
              <a:t>5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箱型空氣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調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節機（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民國八十四年十</a:t>
            </a:r>
            <a:r>
              <a:rPr dirty="0" sz="1250" spc="-65">
                <a:solidFill>
                  <a:srgbClr val="0A1648"/>
                </a:solidFill>
                <a:latin typeface="新細明體"/>
                <a:cs typeface="新細明體"/>
              </a:rPr>
              <a:t>二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月</a:t>
            </a:r>
            <a:r>
              <a:rPr dirty="0" sz="1250" spc="-65">
                <a:solidFill>
                  <a:srgbClr val="0A1648"/>
                </a:solidFill>
                <a:latin typeface="新細明體"/>
                <a:cs typeface="新細明體"/>
              </a:rPr>
              <a:t>二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十一日修正發布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）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者</a:t>
            </a:r>
            <a:r>
              <a:rPr dirty="0" sz="1250" spc="-65">
                <a:solidFill>
                  <a:srgbClr val="0A1648"/>
                </a:solidFill>
                <a:latin typeface="新細明體"/>
                <a:cs typeface="新細明體"/>
              </a:rPr>
              <a:t>，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能源效率比值</a:t>
            </a:r>
            <a:r>
              <a:rPr dirty="0" sz="1250" spc="-60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E</a:t>
            </a:r>
            <a:r>
              <a:rPr dirty="0" sz="1250" spc="-40">
                <a:solidFill>
                  <a:srgbClr val="0A1648"/>
                </a:solidFill>
                <a:latin typeface="Arial"/>
                <a:cs typeface="Arial"/>
              </a:rPr>
              <a:t>E</a:t>
            </a:r>
            <a:r>
              <a:rPr dirty="0" sz="1250">
                <a:solidFill>
                  <a:srgbClr val="0A1648"/>
                </a:solidFill>
                <a:latin typeface="Arial"/>
                <a:cs typeface="Arial"/>
              </a:rPr>
              <a:t>R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）依該標準 規定試驗之冷氣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能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力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K</a:t>
            </a:r>
            <a:r>
              <a:rPr dirty="0" sz="1250" spc="-50">
                <a:solidFill>
                  <a:srgbClr val="0A1648"/>
                </a:solidFill>
                <a:latin typeface="Arial"/>
                <a:cs typeface="Arial"/>
              </a:rPr>
              <a:t>c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a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l</a:t>
            </a:r>
            <a:r>
              <a:rPr dirty="0" sz="1250" spc="-35">
                <a:solidFill>
                  <a:srgbClr val="0A1648"/>
                </a:solidFill>
                <a:latin typeface="Arial"/>
                <a:cs typeface="Arial"/>
              </a:rPr>
              <a:t>/h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）除以規定試驗之冷氣消耗電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功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率</a:t>
            </a:r>
            <a:r>
              <a:rPr dirty="0" sz="1250" spc="-75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0">
                <a:solidFill>
                  <a:srgbClr val="0A1648"/>
                </a:solidFill>
                <a:latin typeface="Arial"/>
                <a:cs typeface="Arial"/>
              </a:rPr>
              <a:t>W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），其比值應在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上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表標準值及標示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值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百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分之九十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 五以上</a:t>
            </a:r>
            <a:r>
              <a:rPr dirty="0" sz="1250" spc="-15">
                <a:solidFill>
                  <a:srgbClr val="0A1648"/>
                </a:solidFill>
                <a:latin typeface="新細明體"/>
                <a:cs typeface="新細明體"/>
              </a:rPr>
              <a:t>。</a:t>
            </a:r>
            <a:endParaRPr sz="1250">
              <a:latin typeface="新細明體"/>
              <a:cs typeface="新細明體"/>
            </a:endParaRPr>
          </a:p>
          <a:p>
            <a:pPr marL="288925" marR="22860" indent="-276860">
              <a:lnSpc>
                <a:spcPct val="100000"/>
              </a:lnSpc>
            </a:pP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註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2</a:t>
            </a:r>
            <a:r>
              <a:rPr dirty="0" sz="1250" spc="-5">
                <a:solidFill>
                  <a:srgbClr val="0A1648"/>
                </a:solidFill>
                <a:latin typeface="Arial"/>
                <a:cs typeface="Arial"/>
              </a:rPr>
              <a:t>.</a:t>
            </a:r>
            <a:r>
              <a:rPr dirty="0" sz="1250" spc="-25">
                <a:solidFill>
                  <a:srgbClr val="0A1648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適用新版</a:t>
            </a:r>
            <a:r>
              <a:rPr dirty="0" sz="1250" spc="-35">
                <a:solidFill>
                  <a:srgbClr val="0A1648"/>
                </a:solidFill>
                <a:latin typeface="Arial"/>
                <a:cs typeface="Arial"/>
              </a:rPr>
              <a:t>C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NS</a:t>
            </a:r>
            <a:r>
              <a:rPr dirty="0" sz="1250" spc="-45">
                <a:solidFill>
                  <a:srgbClr val="0A1648"/>
                </a:solidFill>
                <a:latin typeface="Arial"/>
                <a:cs typeface="Arial"/>
              </a:rPr>
              <a:t>3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6</a:t>
            </a:r>
            <a:r>
              <a:rPr dirty="0" sz="1250" spc="-45">
                <a:solidFill>
                  <a:srgbClr val="0A1648"/>
                </a:solidFill>
                <a:latin typeface="Arial"/>
                <a:cs typeface="Arial"/>
              </a:rPr>
              <a:t>1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5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無風管空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氣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調節機</a:t>
            </a:r>
            <a:r>
              <a:rPr dirty="0" sz="1250" spc="-50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民國八十九年十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月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二十四日修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正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發布）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及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C</a:t>
            </a:r>
            <a:r>
              <a:rPr dirty="0" sz="1250" spc="-35">
                <a:solidFill>
                  <a:srgbClr val="0A1648"/>
                </a:solidFill>
                <a:latin typeface="Arial"/>
                <a:cs typeface="Arial"/>
              </a:rPr>
              <a:t>N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S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1</a:t>
            </a:r>
            <a:r>
              <a:rPr dirty="0" sz="1250" spc="-45">
                <a:solidFill>
                  <a:srgbClr val="0A1648"/>
                </a:solidFill>
                <a:latin typeface="Arial"/>
                <a:cs typeface="Arial"/>
              </a:rPr>
              <a:t>4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46</a:t>
            </a:r>
            <a:r>
              <a:rPr dirty="0" sz="1250" spc="-45">
                <a:solidFill>
                  <a:srgbClr val="0A1648"/>
                </a:solidFill>
                <a:latin typeface="Arial"/>
                <a:cs typeface="Arial"/>
              </a:rPr>
              <a:t>4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無風管空氣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調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節機與熱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 泵之試驗法及性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能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等級（民國八十九年十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月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二十四日發布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）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者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，能源效率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比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E</a:t>
            </a:r>
            <a:r>
              <a:rPr dirty="0" sz="1250" spc="-40">
                <a:solidFill>
                  <a:srgbClr val="0A1648"/>
                </a:solidFill>
                <a:latin typeface="Arial"/>
                <a:cs typeface="Arial"/>
              </a:rPr>
              <a:t>E</a:t>
            </a:r>
            <a:r>
              <a:rPr dirty="0" sz="1250" spc="-15">
                <a:solidFill>
                  <a:srgbClr val="0A1648"/>
                </a:solidFill>
                <a:latin typeface="Arial"/>
                <a:cs typeface="Arial"/>
              </a:rPr>
              <a:t>R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）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依該等標準規定</a:t>
            </a:r>
            <a:r>
              <a:rPr dirty="0" sz="1250" spc="-65">
                <a:solidFill>
                  <a:srgbClr val="0A1648"/>
                </a:solidFill>
                <a:latin typeface="新細明體"/>
                <a:cs typeface="新細明體"/>
              </a:rPr>
              <a:t>在</a:t>
            </a:r>
            <a:r>
              <a:rPr dirty="0" sz="1250" spc="-40">
                <a:solidFill>
                  <a:srgbClr val="0A1648"/>
                </a:solidFill>
                <a:latin typeface="Arial"/>
                <a:cs typeface="Arial"/>
              </a:rPr>
              <a:t>T</a:t>
            </a:r>
            <a:r>
              <a:rPr dirty="0" sz="1250" spc="-20">
                <a:solidFill>
                  <a:srgbClr val="0A1648"/>
                </a:solidFill>
                <a:latin typeface="Arial"/>
                <a:cs typeface="Arial"/>
              </a:rPr>
              <a:t>1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標準試驗條 件下試驗之總冷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氣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能力</a:t>
            </a:r>
            <a:r>
              <a:rPr dirty="0" sz="1250" spc="-90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40">
                <a:solidFill>
                  <a:srgbClr val="0A1648"/>
                </a:solidFill>
                <a:latin typeface="Arial"/>
                <a:cs typeface="Arial"/>
              </a:rPr>
              <a:t>W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）除以有效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輸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入功率</a:t>
            </a:r>
            <a:r>
              <a:rPr dirty="0" sz="1250" spc="-75">
                <a:solidFill>
                  <a:srgbClr val="0A1648"/>
                </a:solidFill>
                <a:latin typeface="新細明體"/>
                <a:cs typeface="新細明體"/>
              </a:rPr>
              <a:t>（</a:t>
            </a:r>
            <a:r>
              <a:rPr dirty="0" sz="1250" spc="25">
                <a:solidFill>
                  <a:srgbClr val="0A1648"/>
                </a:solidFill>
                <a:latin typeface="Arial"/>
                <a:cs typeface="Arial"/>
              </a:rPr>
              <a:t>W</a:t>
            </a:r>
            <a:r>
              <a:rPr dirty="0" sz="1250" spc="-55">
                <a:solidFill>
                  <a:srgbClr val="0A1648"/>
                </a:solidFill>
                <a:latin typeface="新細明體"/>
                <a:cs typeface="新細明體"/>
              </a:rPr>
              <a:t>），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其比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值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應在上表標準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值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及標示值</a:t>
            </a:r>
            <a:r>
              <a:rPr dirty="0" sz="1250" spc="-40">
                <a:solidFill>
                  <a:srgbClr val="0A1648"/>
                </a:solidFill>
                <a:latin typeface="新細明體"/>
                <a:cs typeface="新細明體"/>
              </a:rPr>
              <a:t>百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分之九十五</a:t>
            </a:r>
            <a:r>
              <a:rPr dirty="0" sz="1250" spc="-25">
                <a:solidFill>
                  <a:srgbClr val="0A1648"/>
                </a:solidFill>
                <a:latin typeface="新細明體"/>
                <a:cs typeface="新細明體"/>
              </a:rPr>
              <a:t>以</a:t>
            </a:r>
            <a:r>
              <a:rPr dirty="0" sz="1250" spc="-30">
                <a:solidFill>
                  <a:srgbClr val="0A1648"/>
                </a:solidFill>
                <a:latin typeface="新細明體"/>
                <a:cs typeface="新細明體"/>
              </a:rPr>
              <a:t>上</a:t>
            </a:r>
            <a:r>
              <a:rPr dirty="0" sz="1250" spc="-15">
                <a:solidFill>
                  <a:srgbClr val="0A1648"/>
                </a:solidFill>
                <a:latin typeface="新細明體"/>
                <a:cs typeface="新細明體"/>
              </a:rPr>
              <a:t>。</a:t>
            </a:r>
            <a:endParaRPr sz="1250">
              <a:latin typeface="新細明體"/>
              <a:cs typeface="新細明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25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8090">
              <a:lnSpc>
                <a:spcPct val="100000"/>
              </a:lnSpc>
            </a:pPr>
            <a:r>
              <a:rPr dirty="0"/>
              <a:t>冰水主機能源效率標準</a:t>
            </a:r>
          </a:p>
        </p:txBody>
      </p:sp>
      <p:sp>
        <p:nvSpPr>
          <p:cNvPr id="3" name="object 3"/>
          <p:cNvSpPr/>
          <p:nvPr/>
        </p:nvSpPr>
        <p:spPr>
          <a:xfrm>
            <a:off x="467550" y="1824647"/>
            <a:ext cx="8352921" cy="4916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25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2714625"/>
            <a:ext cx="4679950" cy="93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0" y="2714625"/>
            <a:ext cx="4679950" cy="933450"/>
          </a:xfrm>
          <a:custGeom>
            <a:avLst/>
            <a:gdLst/>
            <a:ahLst/>
            <a:cxnLst/>
            <a:rect l="l" t="t" r="r" b="b"/>
            <a:pathLst>
              <a:path w="4679950" h="933450">
                <a:moveTo>
                  <a:pt x="0" y="466725"/>
                </a:moveTo>
                <a:lnTo>
                  <a:pt x="7756" y="428447"/>
                </a:lnTo>
                <a:lnTo>
                  <a:pt x="30626" y="391021"/>
                </a:lnTo>
                <a:lnTo>
                  <a:pt x="68006" y="354567"/>
                </a:lnTo>
                <a:lnTo>
                  <a:pt x="119294" y="319206"/>
                </a:lnTo>
                <a:lnTo>
                  <a:pt x="183887" y="285057"/>
                </a:lnTo>
                <a:lnTo>
                  <a:pt x="261184" y="252240"/>
                </a:lnTo>
                <a:lnTo>
                  <a:pt x="350583" y="220876"/>
                </a:lnTo>
                <a:lnTo>
                  <a:pt x="451481" y="191085"/>
                </a:lnTo>
                <a:lnTo>
                  <a:pt x="563275" y="162987"/>
                </a:lnTo>
                <a:lnTo>
                  <a:pt x="685365" y="136702"/>
                </a:lnTo>
                <a:lnTo>
                  <a:pt x="817146" y="112351"/>
                </a:lnTo>
                <a:lnTo>
                  <a:pt x="958018" y="90052"/>
                </a:lnTo>
                <a:lnTo>
                  <a:pt x="1107378" y="69927"/>
                </a:lnTo>
                <a:lnTo>
                  <a:pt x="1264624" y="52096"/>
                </a:lnTo>
                <a:lnTo>
                  <a:pt x="1429153" y="36678"/>
                </a:lnTo>
                <a:lnTo>
                  <a:pt x="1600364" y="23794"/>
                </a:lnTo>
                <a:lnTo>
                  <a:pt x="1777653" y="13564"/>
                </a:lnTo>
                <a:lnTo>
                  <a:pt x="1960420" y="6108"/>
                </a:lnTo>
                <a:lnTo>
                  <a:pt x="2148061" y="1547"/>
                </a:lnTo>
                <a:lnTo>
                  <a:pt x="2339975" y="0"/>
                </a:lnTo>
                <a:lnTo>
                  <a:pt x="2531888" y="1547"/>
                </a:lnTo>
                <a:lnTo>
                  <a:pt x="2719529" y="6108"/>
                </a:lnTo>
                <a:lnTo>
                  <a:pt x="2902296" y="13564"/>
                </a:lnTo>
                <a:lnTo>
                  <a:pt x="3079585" y="23794"/>
                </a:lnTo>
                <a:lnTo>
                  <a:pt x="3250796" y="36678"/>
                </a:lnTo>
                <a:lnTo>
                  <a:pt x="3415325" y="52096"/>
                </a:lnTo>
                <a:lnTo>
                  <a:pt x="3572571" y="69927"/>
                </a:lnTo>
                <a:lnTo>
                  <a:pt x="3721931" y="90052"/>
                </a:lnTo>
                <a:lnTo>
                  <a:pt x="3862803" y="112351"/>
                </a:lnTo>
                <a:lnTo>
                  <a:pt x="3994584" y="136702"/>
                </a:lnTo>
                <a:lnTo>
                  <a:pt x="4116674" y="162987"/>
                </a:lnTo>
                <a:lnTo>
                  <a:pt x="4228468" y="191085"/>
                </a:lnTo>
                <a:lnTo>
                  <a:pt x="4329366" y="220876"/>
                </a:lnTo>
                <a:lnTo>
                  <a:pt x="4418765" y="252240"/>
                </a:lnTo>
                <a:lnTo>
                  <a:pt x="4496062" y="285057"/>
                </a:lnTo>
                <a:lnTo>
                  <a:pt x="4560655" y="319206"/>
                </a:lnTo>
                <a:lnTo>
                  <a:pt x="4611943" y="354567"/>
                </a:lnTo>
                <a:lnTo>
                  <a:pt x="4649323" y="391021"/>
                </a:lnTo>
                <a:lnTo>
                  <a:pt x="4672193" y="428447"/>
                </a:lnTo>
                <a:lnTo>
                  <a:pt x="4679950" y="466725"/>
                </a:lnTo>
                <a:lnTo>
                  <a:pt x="4672193" y="505002"/>
                </a:lnTo>
                <a:lnTo>
                  <a:pt x="4649323" y="542428"/>
                </a:lnTo>
                <a:lnTo>
                  <a:pt x="4611943" y="578882"/>
                </a:lnTo>
                <a:lnTo>
                  <a:pt x="4560655" y="614243"/>
                </a:lnTo>
                <a:lnTo>
                  <a:pt x="4496062" y="648392"/>
                </a:lnTo>
                <a:lnTo>
                  <a:pt x="4418765" y="681209"/>
                </a:lnTo>
                <a:lnTo>
                  <a:pt x="4329366" y="712573"/>
                </a:lnTo>
                <a:lnTo>
                  <a:pt x="4228468" y="742364"/>
                </a:lnTo>
                <a:lnTo>
                  <a:pt x="4116674" y="770462"/>
                </a:lnTo>
                <a:lnTo>
                  <a:pt x="3994584" y="796747"/>
                </a:lnTo>
                <a:lnTo>
                  <a:pt x="3862803" y="821098"/>
                </a:lnTo>
                <a:lnTo>
                  <a:pt x="3721931" y="843397"/>
                </a:lnTo>
                <a:lnTo>
                  <a:pt x="3572571" y="863522"/>
                </a:lnTo>
                <a:lnTo>
                  <a:pt x="3415325" y="881353"/>
                </a:lnTo>
                <a:lnTo>
                  <a:pt x="3250796" y="896771"/>
                </a:lnTo>
                <a:lnTo>
                  <a:pt x="3079585" y="909655"/>
                </a:lnTo>
                <a:lnTo>
                  <a:pt x="2902296" y="919885"/>
                </a:lnTo>
                <a:lnTo>
                  <a:pt x="2719529" y="927341"/>
                </a:lnTo>
                <a:lnTo>
                  <a:pt x="2531888" y="931902"/>
                </a:lnTo>
                <a:lnTo>
                  <a:pt x="2339975" y="933450"/>
                </a:lnTo>
                <a:lnTo>
                  <a:pt x="2148061" y="931902"/>
                </a:lnTo>
                <a:lnTo>
                  <a:pt x="1960420" y="927341"/>
                </a:lnTo>
                <a:lnTo>
                  <a:pt x="1777653" y="919885"/>
                </a:lnTo>
                <a:lnTo>
                  <a:pt x="1600364" y="909655"/>
                </a:lnTo>
                <a:lnTo>
                  <a:pt x="1429153" y="896771"/>
                </a:lnTo>
                <a:lnTo>
                  <a:pt x="1264624" y="881353"/>
                </a:lnTo>
                <a:lnTo>
                  <a:pt x="1107378" y="863522"/>
                </a:lnTo>
                <a:lnTo>
                  <a:pt x="958018" y="843397"/>
                </a:lnTo>
                <a:lnTo>
                  <a:pt x="817146" y="821098"/>
                </a:lnTo>
                <a:lnTo>
                  <a:pt x="685365" y="796747"/>
                </a:lnTo>
                <a:lnTo>
                  <a:pt x="563275" y="770462"/>
                </a:lnTo>
                <a:lnTo>
                  <a:pt x="451481" y="742364"/>
                </a:lnTo>
                <a:lnTo>
                  <a:pt x="350583" y="712573"/>
                </a:lnTo>
                <a:lnTo>
                  <a:pt x="261184" y="681209"/>
                </a:lnTo>
                <a:lnTo>
                  <a:pt x="183887" y="648392"/>
                </a:lnTo>
                <a:lnTo>
                  <a:pt x="119294" y="614243"/>
                </a:lnTo>
                <a:lnTo>
                  <a:pt x="68006" y="578882"/>
                </a:lnTo>
                <a:lnTo>
                  <a:pt x="30626" y="542428"/>
                </a:lnTo>
                <a:lnTo>
                  <a:pt x="7756" y="505002"/>
                </a:lnTo>
                <a:lnTo>
                  <a:pt x="0" y="466725"/>
                </a:lnTo>
                <a:close/>
              </a:path>
            </a:pathLst>
          </a:custGeom>
          <a:ln w="38100">
            <a:solidFill>
              <a:srgbClr val="FF00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13646" y="2953765"/>
            <a:ext cx="3224530" cy="43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latin typeface="標楷體"/>
                <a:cs typeface="標楷體"/>
              </a:rPr>
              <a:t>空</a:t>
            </a:r>
            <a:r>
              <a:rPr dirty="0" sz="2800" spc="-30" b="1">
                <a:latin typeface="標楷體"/>
                <a:cs typeface="標楷體"/>
              </a:rPr>
              <a:t>調系統</a:t>
            </a:r>
            <a:r>
              <a:rPr dirty="0" sz="2800" spc="-20" b="1">
                <a:latin typeface="標楷體"/>
                <a:cs typeface="標楷體"/>
              </a:rPr>
              <a:t>之</a:t>
            </a:r>
            <a:r>
              <a:rPr dirty="0" sz="2800" spc="-30" b="1">
                <a:latin typeface="標楷體"/>
                <a:cs typeface="標楷體"/>
              </a:rPr>
              <a:t>節能措施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25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(1/15)</a:t>
            </a:r>
          </a:p>
        </p:txBody>
      </p:sp>
      <p:sp>
        <p:nvSpPr>
          <p:cNvPr id="3" name="object 3"/>
          <p:cNvSpPr/>
          <p:nvPr/>
        </p:nvSpPr>
        <p:spPr>
          <a:xfrm>
            <a:off x="275844" y="1437131"/>
            <a:ext cx="7347202" cy="399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14884" y="1406652"/>
            <a:ext cx="3485387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25552" y="1805939"/>
            <a:ext cx="8689847" cy="1168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7936" y="1451383"/>
            <a:ext cx="8410575" cy="1841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 indent="22225">
              <a:lnSpc>
                <a:spcPct val="99000"/>
              </a:lnSpc>
            </a:pPr>
            <a:r>
              <a:rPr dirty="0" sz="2000" b="1">
                <a:latin typeface="標楷體"/>
                <a:cs typeface="標楷體"/>
              </a:rPr>
              <a:t>（一）</a:t>
            </a:r>
            <a:r>
              <a:rPr dirty="0" sz="2000" spc="-15" b="1">
                <a:latin typeface="標楷體"/>
                <a:cs typeface="標楷體"/>
              </a:rPr>
              <a:t>選</a:t>
            </a:r>
            <a:r>
              <a:rPr dirty="0" sz="2000" b="1">
                <a:latin typeface="標楷體"/>
                <a:cs typeface="標楷體"/>
              </a:rPr>
              <a:t>購</a:t>
            </a:r>
            <a:r>
              <a:rPr dirty="0" sz="2000" spc="-15" b="1">
                <a:latin typeface="標楷體"/>
                <a:cs typeface="標楷體"/>
              </a:rPr>
              <a:t>高</a:t>
            </a:r>
            <a:r>
              <a:rPr dirty="0" sz="2000" b="1">
                <a:latin typeface="標楷體"/>
                <a:cs typeface="標楷體"/>
              </a:rPr>
              <a:t>效率空</a:t>
            </a:r>
            <a:r>
              <a:rPr dirty="0" sz="2000" spc="-15" b="1">
                <a:latin typeface="標楷體"/>
                <a:cs typeface="標楷體"/>
              </a:rPr>
              <a:t>調</a:t>
            </a:r>
            <a:r>
              <a:rPr dirty="0" sz="2000" b="1">
                <a:latin typeface="標楷體"/>
                <a:cs typeface="標楷體"/>
              </a:rPr>
              <a:t>設備</a:t>
            </a:r>
            <a:r>
              <a:rPr dirty="0" sz="2000" b="1">
                <a:latin typeface="標楷體"/>
                <a:cs typeface="標楷體"/>
              </a:rPr>
              <a:t> </a:t>
            </a:r>
            <a:r>
              <a:rPr dirty="0" sz="2000" spc="-5" b="1">
                <a:latin typeface="標楷體"/>
                <a:cs typeface="標楷體"/>
              </a:rPr>
              <a:t>E</a:t>
            </a:r>
            <a:r>
              <a:rPr dirty="0" sz="2000" spc="-20" b="1">
                <a:latin typeface="標楷體"/>
                <a:cs typeface="標楷體"/>
              </a:rPr>
              <a:t>ER</a:t>
            </a:r>
            <a:r>
              <a:rPr dirty="0" sz="2000" b="1">
                <a:latin typeface="標楷體"/>
                <a:cs typeface="標楷體"/>
              </a:rPr>
              <a:t>值為表</a:t>
            </a:r>
            <a:r>
              <a:rPr dirty="0" sz="2000" spc="-15" b="1">
                <a:latin typeface="標楷體"/>
                <a:cs typeface="標楷體"/>
              </a:rPr>
              <a:t>示</a:t>
            </a:r>
            <a:r>
              <a:rPr dirty="0" sz="2000" b="1">
                <a:latin typeface="標楷體"/>
                <a:cs typeface="標楷體"/>
              </a:rPr>
              <a:t>冷氣機</a:t>
            </a:r>
            <a:r>
              <a:rPr dirty="0" sz="2000" spc="-15" b="1">
                <a:latin typeface="標楷體"/>
                <a:cs typeface="標楷體"/>
              </a:rPr>
              <a:t>效</a:t>
            </a:r>
            <a:r>
              <a:rPr dirty="0" sz="2000" b="1">
                <a:latin typeface="標楷體"/>
                <a:cs typeface="標楷體"/>
              </a:rPr>
              <a:t>率</a:t>
            </a:r>
            <a:r>
              <a:rPr dirty="0" sz="2000" spc="-15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重要指</a:t>
            </a:r>
            <a:r>
              <a:rPr dirty="0" sz="2000" spc="-15" b="1">
                <a:latin typeface="標楷體"/>
                <a:cs typeface="標楷體"/>
              </a:rPr>
              <a:t>標</a:t>
            </a:r>
            <a:r>
              <a:rPr dirty="0" sz="2000" b="1">
                <a:latin typeface="標楷體"/>
                <a:cs typeface="標楷體"/>
              </a:rPr>
              <a:t>，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EER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值越高表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示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該冷氣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機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效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率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越高越省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 電</a:t>
            </a:r>
            <a:r>
              <a:rPr dirty="0" sz="2000" b="1">
                <a:latin typeface="標楷體"/>
                <a:cs typeface="標楷體"/>
              </a:rPr>
              <a:t>，如</a:t>
            </a:r>
            <a:r>
              <a:rPr dirty="0" sz="2000" spc="-15" b="1">
                <a:latin typeface="標楷體"/>
                <a:cs typeface="標楷體"/>
              </a:rPr>
              <a:t>果</a:t>
            </a:r>
            <a:r>
              <a:rPr dirty="0" sz="2000" b="1">
                <a:latin typeface="標楷體"/>
                <a:cs typeface="標楷體"/>
              </a:rPr>
              <a:t>你</a:t>
            </a:r>
            <a:r>
              <a:rPr dirty="0" sz="2000" spc="-15" b="1">
                <a:latin typeface="標楷體"/>
                <a:cs typeface="標楷體"/>
              </a:rPr>
              <a:t>想</a:t>
            </a:r>
            <a:r>
              <a:rPr dirty="0" sz="2000" b="1">
                <a:latin typeface="標楷體"/>
                <a:cs typeface="標楷體"/>
              </a:rPr>
              <a:t>換新或</a:t>
            </a:r>
            <a:r>
              <a:rPr dirty="0" sz="2000" spc="-15" b="1">
                <a:latin typeface="標楷體"/>
                <a:cs typeface="標楷體"/>
              </a:rPr>
              <a:t>購</a:t>
            </a:r>
            <a:r>
              <a:rPr dirty="0" sz="2000" b="1">
                <a:latin typeface="標楷體"/>
                <a:cs typeface="標楷體"/>
              </a:rPr>
              <a:t>買</a:t>
            </a:r>
            <a:r>
              <a:rPr dirty="0" sz="2000" spc="-15" b="1">
                <a:latin typeface="標楷體"/>
                <a:cs typeface="標楷體"/>
              </a:rPr>
              <a:t>冷</a:t>
            </a:r>
            <a:r>
              <a:rPr dirty="0" sz="2000" b="1">
                <a:latin typeface="標楷體"/>
                <a:cs typeface="標楷體"/>
              </a:rPr>
              <a:t>氣</a:t>
            </a:r>
            <a:r>
              <a:rPr dirty="0" sz="2000" spc="-5" b="1">
                <a:latin typeface="標楷體"/>
                <a:cs typeface="標楷體"/>
              </a:rPr>
              <a:t>機</a:t>
            </a:r>
            <a:r>
              <a:rPr dirty="0" sz="2000" b="1">
                <a:latin typeface="標楷體"/>
                <a:cs typeface="標楷體"/>
              </a:rPr>
              <a:t>，</a:t>
            </a:r>
            <a:r>
              <a:rPr dirty="0" sz="2000" spc="-15" b="1">
                <a:latin typeface="標楷體"/>
                <a:cs typeface="標楷體"/>
              </a:rPr>
              <a:t>記</a:t>
            </a:r>
            <a:r>
              <a:rPr dirty="0" sz="2000" b="1">
                <a:latin typeface="標楷體"/>
                <a:cs typeface="標楷體"/>
              </a:rPr>
              <a:t>得</a:t>
            </a:r>
            <a:r>
              <a:rPr dirty="0" sz="2000" spc="-20" b="1">
                <a:latin typeface="標楷體"/>
                <a:cs typeface="標楷體"/>
              </a:rPr>
              <a:t>EER</a:t>
            </a:r>
            <a:r>
              <a:rPr dirty="0" sz="2000" b="1">
                <a:latin typeface="標楷體"/>
                <a:cs typeface="標楷體"/>
              </a:rPr>
              <a:t>值是非常</a:t>
            </a:r>
            <a:r>
              <a:rPr dirty="0" sz="2000" spc="-15" b="1">
                <a:latin typeface="標楷體"/>
                <a:cs typeface="標楷體"/>
              </a:rPr>
              <a:t>重</a:t>
            </a:r>
            <a:r>
              <a:rPr dirty="0" sz="2000" b="1">
                <a:latin typeface="標楷體"/>
                <a:cs typeface="標楷體"/>
              </a:rPr>
              <a:t>要的評</a:t>
            </a:r>
            <a:r>
              <a:rPr dirty="0" sz="2000" spc="-15" b="1">
                <a:latin typeface="標楷體"/>
                <a:cs typeface="標楷體"/>
              </a:rPr>
              <a:t>估</a:t>
            </a:r>
            <a:r>
              <a:rPr dirty="0" sz="2000" b="1">
                <a:latin typeface="標楷體"/>
                <a:cs typeface="標楷體"/>
              </a:rPr>
              <a:t>標</a:t>
            </a:r>
            <a:r>
              <a:rPr dirty="0" sz="2000" spc="-15" b="1">
                <a:latin typeface="標楷體"/>
                <a:cs typeface="標楷體"/>
              </a:rPr>
              <a:t>準</a:t>
            </a:r>
            <a:r>
              <a:rPr dirty="0" sz="2000" b="1">
                <a:latin typeface="標楷體"/>
                <a:cs typeface="標楷體"/>
              </a:rPr>
              <a:t>，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E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E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R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值 每升高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0.1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千卡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/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時．瓦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，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耗電量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將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減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少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4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%</a:t>
            </a:r>
            <a:r>
              <a:rPr dirty="0" sz="2000">
                <a:solidFill>
                  <a:srgbClr val="FF0000"/>
                </a:solidFill>
                <a:latin typeface="細明體"/>
                <a:cs typeface="細明體"/>
              </a:rPr>
              <a:t>。</a:t>
            </a:r>
            <a:endParaRPr sz="2000">
              <a:latin typeface="細明體"/>
              <a:cs typeface="細明體"/>
            </a:endParaRPr>
          </a:p>
          <a:p>
            <a:pPr>
              <a:lnSpc>
                <a:spcPts val="2700"/>
              </a:lnSpc>
              <a:spcBef>
                <a:spcPts val="36"/>
              </a:spcBef>
            </a:pPr>
            <a:endParaRPr sz="2700"/>
          </a:p>
          <a:p>
            <a:pPr marL="1677670">
              <a:lnSpc>
                <a:spcPct val="100000"/>
              </a:lnSpc>
            </a:pPr>
            <a:r>
              <a:rPr dirty="0" sz="1800" spc="-20" b="1">
                <a:latin typeface="細明體"/>
                <a:cs typeface="細明體"/>
              </a:rPr>
              <a:t>經濟部能源局公告空調效率標準值（箱型冷氣機）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1187" y="3429000"/>
            <a:ext cx="2019300" cy="1568450"/>
          </a:xfrm>
          <a:custGeom>
            <a:avLst/>
            <a:gdLst/>
            <a:ahLst/>
            <a:cxnLst/>
            <a:rect l="l" t="t" r="r" b="b"/>
            <a:pathLst>
              <a:path w="2019300" h="1568450">
                <a:moveTo>
                  <a:pt x="0" y="0"/>
                </a:moveTo>
                <a:lnTo>
                  <a:pt x="2019300" y="0"/>
                </a:lnTo>
                <a:lnTo>
                  <a:pt x="2019300" y="1568450"/>
                </a:lnTo>
                <a:lnTo>
                  <a:pt x="0" y="156845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2630487" y="3429000"/>
            <a:ext cx="2019300" cy="654050"/>
          </a:xfrm>
          <a:custGeom>
            <a:avLst/>
            <a:gdLst/>
            <a:ahLst/>
            <a:cxnLst/>
            <a:rect l="l" t="t" r="r" b="b"/>
            <a:pathLst>
              <a:path w="2019300" h="654050">
                <a:moveTo>
                  <a:pt x="0" y="0"/>
                </a:moveTo>
                <a:lnTo>
                  <a:pt x="2019300" y="0"/>
                </a:lnTo>
                <a:lnTo>
                  <a:pt x="2019300" y="654050"/>
                </a:lnTo>
                <a:lnTo>
                  <a:pt x="0" y="65405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4649787" y="3429000"/>
            <a:ext cx="2021205" cy="654050"/>
          </a:xfrm>
          <a:custGeom>
            <a:avLst/>
            <a:gdLst/>
            <a:ahLst/>
            <a:cxnLst/>
            <a:rect l="l" t="t" r="r" b="b"/>
            <a:pathLst>
              <a:path w="2021204" h="654050">
                <a:moveTo>
                  <a:pt x="0" y="0"/>
                </a:moveTo>
                <a:lnTo>
                  <a:pt x="2020887" y="0"/>
                </a:lnTo>
                <a:lnTo>
                  <a:pt x="2020887" y="654050"/>
                </a:lnTo>
                <a:lnTo>
                  <a:pt x="0" y="65405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6670675" y="3429000"/>
            <a:ext cx="2149475" cy="1568450"/>
          </a:xfrm>
          <a:custGeom>
            <a:avLst/>
            <a:gdLst/>
            <a:ahLst/>
            <a:cxnLst/>
            <a:rect l="l" t="t" r="r" b="b"/>
            <a:pathLst>
              <a:path w="2149475" h="1568450">
                <a:moveTo>
                  <a:pt x="0" y="0"/>
                </a:moveTo>
                <a:lnTo>
                  <a:pt x="2149475" y="0"/>
                </a:lnTo>
                <a:lnTo>
                  <a:pt x="2149475" y="1568450"/>
                </a:lnTo>
                <a:lnTo>
                  <a:pt x="0" y="156845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2630487" y="4083050"/>
            <a:ext cx="2019300" cy="914400"/>
          </a:xfrm>
          <a:custGeom>
            <a:avLst/>
            <a:gdLst/>
            <a:ahLst/>
            <a:cxnLst/>
            <a:rect l="l" t="t" r="r" b="b"/>
            <a:pathLst>
              <a:path w="2019300" h="914400">
                <a:moveTo>
                  <a:pt x="0" y="0"/>
                </a:moveTo>
                <a:lnTo>
                  <a:pt x="2019300" y="0"/>
                </a:lnTo>
                <a:lnTo>
                  <a:pt x="20193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649787" y="4083050"/>
            <a:ext cx="2021205" cy="914400"/>
          </a:xfrm>
          <a:custGeom>
            <a:avLst/>
            <a:gdLst/>
            <a:ahLst/>
            <a:cxnLst/>
            <a:rect l="l" t="t" r="r" b="b"/>
            <a:pathLst>
              <a:path w="2021204" h="914400">
                <a:moveTo>
                  <a:pt x="0" y="0"/>
                </a:moveTo>
                <a:lnTo>
                  <a:pt x="2020887" y="0"/>
                </a:lnTo>
                <a:lnTo>
                  <a:pt x="2020887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611187" y="4997450"/>
            <a:ext cx="2019300" cy="654050"/>
          </a:xfrm>
          <a:custGeom>
            <a:avLst/>
            <a:gdLst/>
            <a:ahLst/>
            <a:cxnLst/>
            <a:rect l="l" t="t" r="r" b="b"/>
            <a:pathLst>
              <a:path w="2019300" h="654050">
                <a:moveTo>
                  <a:pt x="0" y="0"/>
                </a:moveTo>
                <a:lnTo>
                  <a:pt x="2019300" y="0"/>
                </a:lnTo>
                <a:lnTo>
                  <a:pt x="2019300" y="654050"/>
                </a:lnTo>
                <a:lnTo>
                  <a:pt x="0" y="654050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2630487" y="4997450"/>
            <a:ext cx="2019300" cy="654050"/>
          </a:xfrm>
          <a:custGeom>
            <a:avLst/>
            <a:gdLst/>
            <a:ahLst/>
            <a:cxnLst/>
            <a:rect l="l" t="t" r="r" b="b"/>
            <a:pathLst>
              <a:path w="2019300" h="654050">
                <a:moveTo>
                  <a:pt x="0" y="0"/>
                </a:moveTo>
                <a:lnTo>
                  <a:pt x="2019300" y="0"/>
                </a:lnTo>
                <a:lnTo>
                  <a:pt x="2019300" y="654050"/>
                </a:lnTo>
                <a:lnTo>
                  <a:pt x="0" y="654050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649787" y="4997450"/>
            <a:ext cx="2021205" cy="654050"/>
          </a:xfrm>
          <a:custGeom>
            <a:avLst/>
            <a:gdLst/>
            <a:ahLst/>
            <a:cxnLst/>
            <a:rect l="l" t="t" r="r" b="b"/>
            <a:pathLst>
              <a:path w="2021204" h="654050">
                <a:moveTo>
                  <a:pt x="0" y="0"/>
                </a:moveTo>
                <a:lnTo>
                  <a:pt x="2020887" y="0"/>
                </a:lnTo>
                <a:lnTo>
                  <a:pt x="2020887" y="654050"/>
                </a:lnTo>
                <a:lnTo>
                  <a:pt x="0" y="654050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6670675" y="4997450"/>
            <a:ext cx="2149475" cy="1046480"/>
          </a:xfrm>
          <a:custGeom>
            <a:avLst/>
            <a:gdLst/>
            <a:ahLst/>
            <a:cxnLst/>
            <a:rect l="l" t="t" r="r" b="b"/>
            <a:pathLst>
              <a:path w="2149475" h="1046479">
                <a:moveTo>
                  <a:pt x="0" y="0"/>
                </a:moveTo>
                <a:lnTo>
                  <a:pt x="2149475" y="0"/>
                </a:lnTo>
                <a:lnTo>
                  <a:pt x="2149475" y="1046162"/>
                </a:lnTo>
                <a:lnTo>
                  <a:pt x="0" y="1046162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611187" y="5651500"/>
            <a:ext cx="2019300" cy="392430"/>
          </a:xfrm>
          <a:custGeom>
            <a:avLst/>
            <a:gdLst/>
            <a:ahLst/>
            <a:cxnLst/>
            <a:rect l="l" t="t" r="r" b="b"/>
            <a:pathLst>
              <a:path w="2019300" h="392429">
                <a:moveTo>
                  <a:pt x="0" y="0"/>
                </a:moveTo>
                <a:lnTo>
                  <a:pt x="2019300" y="0"/>
                </a:lnTo>
                <a:lnTo>
                  <a:pt x="2019300" y="392112"/>
                </a:lnTo>
                <a:lnTo>
                  <a:pt x="0" y="392112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630487" y="5651500"/>
            <a:ext cx="2019300" cy="392430"/>
          </a:xfrm>
          <a:custGeom>
            <a:avLst/>
            <a:gdLst/>
            <a:ahLst/>
            <a:cxnLst/>
            <a:rect l="l" t="t" r="r" b="b"/>
            <a:pathLst>
              <a:path w="2019300" h="392429">
                <a:moveTo>
                  <a:pt x="0" y="0"/>
                </a:moveTo>
                <a:lnTo>
                  <a:pt x="2019300" y="0"/>
                </a:lnTo>
                <a:lnTo>
                  <a:pt x="2019300" y="392112"/>
                </a:lnTo>
                <a:lnTo>
                  <a:pt x="0" y="392112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4649787" y="5651500"/>
            <a:ext cx="2021205" cy="392430"/>
          </a:xfrm>
          <a:custGeom>
            <a:avLst/>
            <a:gdLst/>
            <a:ahLst/>
            <a:cxnLst/>
            <a:rect l="l" t="t" r="r" b="b"/>
            <a:pathLst>
              <a:path w="2021204" h="392429">
                <a:moveTo>
                  <a:pt x="0" y="0"/>
                </a:moveTo>
                <a:lnTo>
                  <a:pt x="2020887" y="0"/>
                </a:lnTo>
                <a:lnTo>
                  <a:pt x="2020887" y="392112"/>
                </a:lnTo>
                <a:lnTo>
                  <a:pt x="0" y="392112"/>
                </a:lnTo>
                <a:lnTo>
                  <a:pt x="0" y="0"/>
                </a:lnTo>
                <a:close/>
              </a:path>
            </a:pathLst>
          </a:custGeom>
          <a:solidFill>
            <a:srgbClr val="F9FDFD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2630487" y="3422650"/>
            <a:ext cx="0" cy="2627630"/>
          </a:xfrm>
          <a:custGeom>
            <a:avLst/>
            <a:gdLst/>
            <a:ahLst/>
            <a:cxnLst/>
            <a:rect l="l" t="t" r="r" b="b"/>
            <a:pathLst>
              <a:path w="0" h="2627629">
                <a:moveTo>
                  <a:pt x="0" y="0"/>
                </a:moveTo>
                <a:lnTo>
                  <a:pt x="0" y="2627312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649787" y="3422650"/>
            <a:ext cx="0" cy="2627630"/>
          </a:xfrm>
          <a:custGeom>
            <a:avLst/>
            <a:gdLst/>
            <a:ahLst/>
            <a:cxnLst/>
            <a:rect l="l" t="t" r="r" b="b"/>
            <a:pathLst>
              <a:path w="0" h="2627629">
                <a:moveTo>
                  <a:pt x="0" y="0"/>
                </a:moveTo>
                <a:lnTo>
                  <a:pt x="0" y="2627312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6670673" y="3422650"/>
            <a:ext cx="0" cy="2627630"/>
          </a:xfrm>
          <a:custGeom>
            <a:avLst/>
            <a:gdLst/>
            <a:ahLst/>
            <a:cxnLst/>
            <a:rect l="l" t="t" r="r" b="b"/>
            <a:pathLst>
              <a:path w="0" h="2627629">
                <a:moveTo>
                  <a:pt x="0" y="0"/>
                </a:moveTo>
                <a:lnTo>
                  <a:pt x="0" y="2627312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604837" y="4997450"/>
            <a:ext cx="8221980" cy="0"/>
          </a:xfrm>
          <a:custGeom>
            <a:avLst/>
            <a:gdLst/>
            <a:ahLst/>
            <a:cxnLst/>
            <a:rect l="l" t="t" r="r" b="b"/>
            <a:pathLst>
              <a:path w="8221980" h="0">
                <a:moveTo>
                  <a:pt x="0" y="0"/>
                </a:moveTo>
                <a:lnTo>
                  <a:pt x="8221662" y="0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604837" y="5651500"/>
            <a:ext cx="6072505" cy="0"/>
          </a:xfrm>
          <a:custGeom>
            <a:avLst/>
            <a:gdLst/>
            <a:ahLst/>
            <a:cxnLst/>
            <a:rect l="l" t="t" r="r" b="b"/>
            <a:pathLst>
              <a:path w="6072505" h="0">
                <a:moveTo>
                  <a:pt x="0" y="0"/>
                </a:moveTo>
                <a:lnTo>
                  <a:pt x="6072187" y="0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611187" y="3422650"/>
            <a:ext cx="0" cy="2627630"/>
          </a:xfrm>
          <a:custGeom>
            <a:avLst/>
            <a:gdLst/>
            <a:ahLst/>
            <a:cxnLst/>
            <a:rect l="l" t="t" r="r" b="b"/>
            <a:pathLst>
              <a:path w="0" h="2627629">
                <a:moveTo>
                  <a:pt x="0" y="0"/>
                </a:moveTo>
                <a:lnTo>
                  <a:pt x="0" y="2627312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8820148" y="3422650"/>
            <a:ext cx="0" cy="2627630"/>
          </a:xfrm>
          <a:custGeom>
            <a:avLst/>
            <a:gdLst/>
            <a:ahLst/>
            <a:cxnLst/>
            <a:rect l="l" t="t" r="r" b="b"/>
            <a:pathLst>
              <a:path w="0" h="2627629">
                <a:moveTo>
                  <a:pt x="0" y="0"/>
                </a:moveTo>
                <a:lnTo>
                  <a:pt x="0" y="2627312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604837" y="6043612"/>
            <a:ext cx="8221980" cy="0"/>
          </a:xfrm>
          <a:custGeom>
            <a:avLst/>
            <a:gdLst/>
            <a:ahLst/>
            <a:cxnLst/>
            <a:rect l="l" t="t" r="r" b="b"/>
            <a:pathLst>
              <a:path w="8221980" h="0">
                <a:moveTo>
                  <a:pt x="0" y="0"/>
                </a:moveTo>
                <a:lnTo>
                  <a:pt x="8221662" y="0"/>
                </a:lnTo>
              </a:path>
            </a:pathLst>
          </a:custGeom>
          <a:ln w="12700">
            <a:solidFill>
              <a:srgbClr val="8C8C8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251394" y="4099432"/>
            <a:ext cx="203835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機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25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86318" y="4099432"/>
            <a:ext cx="203835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種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70554" y="3535622"/>
            <a:ext cx="739140" cy="440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適用舊版</a:t>
            </a:r>
            <a:endParaRPr sz="1400">
              <a:latin typeface="標楷體"/>
              <a:cs typeface="標楷體"/>
            </a:endParaRPr>
          </a:p>
          <a:p>
            <a:pPr marL="57785">
              <a:lnSpc>
                <a:spcPct val="100000"/>
              </a:lnSpc>
            </a:pPr>
            <a:r>
              <a:rPr dirty="0" sz="1400" spc="5">
                <a:latin typeface="標楷體"/>
                <a:cs typeface="標楷體"/>
              </a:rPr>
              <a:t>C</a:t>
            </a:r>
            <a:r>
              <a:rPr dirty="0" sz="1400" spc="-10">
                <a:latin typeface="標楷體"/>
                <a:cs typeface="標楷體"/>
              </a:rPr>
              <a:t>NS</a:t>
            </a:r>
            <a:r>
              <a:rPr dirty="0" sz="1400" spc="5">
                <a:latin typeface="標楷體"/>
                <a:cs typeface="標楷體"/>
              </a:rPr>
              <a:t>2</a:t>
            </a:r>
            <a:r>
              <a:rPr dirty="0" sz="1400" spc="-10">
                <a:latin typeface="標楷體"/>
                <a:cs typeface="標楷體"/>
              </a:rPr>
              <a:t>725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90304" y="3535622"/>
            <a:ext cx="1537970" cy="440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適用新版</a:t>
            </a:r>
            <a:r>
              <a:rPr dirty="0" sz="1400" spc="-10">
                <a:latin typeface="標楷體"/>
                <a:cs typeface="標楷體"/>
              </a:rPr>
              <a:t>CNS3</a:t>
            </a:r>
            <a:r>
              <a:rPr dirty="0" sz="1400" spc="5">
                <a:latin typeface="標楷體"/>
                <a:cs typeface="標楷體"/>
              </a:rPr>
              <a:t>6</a:t>
            </a:r>
            <a:r>
              <a:rPr dirty="0" sz="1400" spc="-10">
                <a:latin typeface="標楷體"/>
                <a:cs typeface="標楷體"/>
              </a:rPr>
              <a:t>15</a:t>
            </a:r>
            <a:r>
              <a:rPr dirty="0" sz="1400">
                <a:latin typeface="標楷體"/>
                <a:cs typeface="標楷體"/>
              </a:rPr>
              <a:t>及</a:t>
            </a:r>
            <a:endParaRPr sz="1400">
              <a:latin typeface="標楷體"/>
              <a:cs typeface="標楷體"/>
            </a:endParaRPr>
          </a:p>
          <a:p>
            <a:pPr algn="ctr" marL="1270">
              <a:lnSpc>
                <a:spcPct val="100000"/>
              </a:lnSpc>
            </a:pPr>
            <a:r>
              <a:rPr dirty="0" sz="1400" spc="5">
                <a:latin typeface="標楷體"/>
                <a:cs typeface="標楷體"/>
              </a:rPr>
              <a:t>C</a:t>
            </a:r>
            <a:r>
              <a:rPr dirty="0" sz="1400" spc="-10">
                <a:latin typeface="標楷體"/>
                <a:cs typeface="標楷體"/>
              </a:rPr>
              <a:t>NS</a:t>
            </a:r>
            <a:r>
              <a:rPr dirty="0" sz="1400" spc="5">
                <a:latin typeface="標楷體"/>
                <a:cs typeface="標楷體"/>
              </a:rPr>
              <a:t>1</a:t>
            </a:r>
            <a:r>
              <a:rPr dirty="0" sz="1400" spc="-10">
                <a:latin typeface="標楷體"/>
                <a:cs typeface="標楷體"/>
              </a:rPr>
              <a:t>44</a:t>
            </a:r>
            <a:r>
              <a:rPr dirty="0" sz="1400" spc="5">
                <a:latin typeface="標楷體"/>
                <a:cs typeface="標楷體"/>
              </a:rPr>
              <a:t>6</a:t>
            </a:r>
            <a:r>
              <a:rPr dirty="0" sz="1400" spc="-10">
                <a:latin typeface="標楷體"/>
                <a:cs typeface="標楷體"/>
              </a:rPr>
              <a:t>4&lt;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76096" y="4099611"/>
            <a:ext cx="739140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實施日期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70966" y="4213193"/>
            <a:ext cx="1538605" cy="653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4490" marR="6350" indent="-352425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能源效</a:t>
            </a:r>
            <a:r>
              <a:rPr dirty="0" sz="1400" spc="-15">
                <a:latin typeface="標楷體"/>
                <a:cs typeface="標楷體"/>
              </a:rPr>
              <a:t>率</a:t>
            </a:r>
            <a:r>
              <a:rPr dirty="0" sz="1400">
                <a:latin typeface="標楷體"/>
                <a:cs typeface="標楷體"/>
              </a:rPr>
              <a:t>比值</a:t>
            </a:r>
            <a:r>
              <a:rPr dirty="0" sz="1400" spc="-10">
                <a:latin typeface="標楷體"/>
                <a:cs typeface="標楷體"/>
              </a:rPr>
              <a:t>(EE</a:t>
            </a:r>
            <a:r>
              <a:rPr dirty="0" sz="1400" spc="5">
                <a:latin typeface="標楷體"/>
                <a:cs typeface="標楷體"/>
              </a:rPr>
              <a:t>R</a:t>
            </a:r>
            <a:r>
              <a:rPr dirty="0" sz="1400">
                <a:latin typeface="標楷體"/>
                <a:cs typeface="標楷體"/>
              </a:rPr>
              <a:t>)</a:t>
            </a:r>
            <a:r>
              <a:rPr dirty="0" sz="1400">
                <a:latin typeface="標楷體"/>
                <a:cs typeface="標楷體"/>
              </a:rPr>
              <a:t> </a:t>
            </a:r>
            <a:r>
              <a:rPr dirty="0" sz="1400" spc="5">
                <a:latin typeface="標楷體"/>
                <a:cs typeface="標楷體"/>
              </a:rPr>
              <a:t>Kcal/</a:t>
            </a:r>
            <a:r>
              <a:rPr dirty="0" sz="1400" spc="-5">
                <a:latin typeface="標楷體"/>
                <a:cs typeface="標楷體"/>
              </a:rPr>
              <a:t>h</a:t>
            </a:r>
            <a:r>
              <a:rPr dirty="0" sz="1400">
                <a:latin typeface="新細明體"/>
                <a:cs typeface="新細明體"/>
              </a:rPr>
              <a:t>‧</a:t>
            </a:r>
            <a:r>
              <a:rPr dirty="0" sz="1400">
                <a:latin typeface="標楷體"/>
                <a:cs typeface="標楷體"/>
              </a:rPr>
              <a:t>W </a:t>
            </a:r>
            <a:r>
              <a:rPr dirty="0" sz="1400" spc="5">
                <a:latin typeface="標楷體"/>
                <a:cs typeface="標楷體"/>
              </a:rPr>
              <a:t>(BTU/</a:t>
            </a:r>
            <a:r>
              <a:rPr dirty="0" sz="1400" spc="-5">
                <a:latin typeface="標楷體"/>
                <a:cs typeface="標楷體"/>
              </a:rPr>
              <a:t>h</a:t>
            </a:r>
            <a:r>
              <a:rPr dirty="0" sz="1400">
                <a:latin typeface="新細明體"/>
                <a:cs typeface="新細明體"/>
              </a:rPr>
              <a:t>‧</a:t>
            </a:r>
            <a:r>
              <a:rPr dirty="0" sz="1400" spc="-10">
                <a:latin typeface="標楷體"/>
                <a:cs typeface="標楷體"/>
              </a:rPr>
              <a:t>W)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02699" y="4319999"/>
            <a:ext cx="915669" cy="440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能源效</a:t>
            </a:r>
            <a:r>
              <a:rPr dirty="0" sz="1400" spc="-15">
                <a:latin typeface="標楷體"/>
                <a:cs typeface="標楷體"/>
              </a:rPr>
              <a:t>率</a:t>
            </a:r>
            <a:r>
              <a:rPr dirty="0" sz="1400">
                <a:latin typeface="標楷體"/>
                <a:cs typeface="標楷體"/>
              </a:rPr>
              <a:t>比</a:t>
            </a:r>
            <a:endParaRPr sz="1400">
              <a:latin typeface="標楷體"/>
              <a:cs typeface="標楷體"/>
            </a:endParaRPr>
          </a:p>
          <a:p>
            <a:pPr algn="ctr">
              <a:lnSpc>
                <a:spcPct val="100000"/>
              </a:lnSpc>
            </a:pPr>
            <a:r>
              <a:rPr dirty="0" sz="1400" spc="5">
                <a:latin typeface="標楷體"/>
                <a:cs typeface="標楷體"/>
              </a:rPr>
              <a:t>(</a:t>
            </a:r>
            <a:r>
              <a:rPr dirty="0" sz="1400" spc="-10">
                <a:latin typeface="標楷體"/>
                <a:cs typeface="標楷體"/>
              </a:rPr>
              <a:t>EE</a:t>
            </a:r>
            <a:r>
              <a:rPr dirty="0" sz="1400" spc="5">
                <a:latin typeface="標楷體"/>
                <a:cs typeface="標楷體"/>
              </a:rPr>
              <a:t>R</a:t>
            </a:r>
            <a:r>
              <a:rPr dirty="0" sz="1400">
                <a:latin typeface="標楷體"/>
                <a:cs typeface="標楷體"/>
              </a:rPr>
              <a:t>)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17540" y="5104376"/>
            <a:ext cx="1804670" cy="440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2540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氣冷式</a:t>
            </a:r>
            <a:endParaRPr sz="1400">
              <a:latin typeface="標楷體"/>
              <a:cs typeface="標楷體"/>
            </a:endParaRPr>
          </a:p>
          <a:p>
            <a:pPr algn="ctr">
              <a:lnSpc>
                <a:spcPct val="100000"/>
              </a:lnSpc>
            </a:pPr>
            <a:r>
              <a:rPr dirty="0" sz="1400">
                <a:latin typeface="標楷體"/>
                <a:cs typeface="標楷體"/>
              </a:rPr>
              <a:t>（消耗</a:t>
            </a:r>
            <a:r>
              <a:rPr dirty="0" sz="1400" spc="-15">
                <a:latin typeface="標楷體"/>
                <a:cs typeface="標楷體"/>
              </a:rPr>
              <a:t>電</a:t>
            </a:r>
            <a:r>
              <a:rPr dirty="0" sz="1400">
                <a:latin typeface="標楷體"/>
                <a:cs typeface="標楷體"/>
              </a:rPr>
              <a:t>功率</a:t>
            </a:r>
            <a:r>
              <a:rPr dirty="0" sz="1400" spc="-15">
                <a:latin typeface="標楷體"/>
                <a:cs typeface="標楷體"/>
              </a:rPr>
              <a:t>大</a:t>
            </a:r>
            <a:r>
              <a:rPr dirty="0" sz="1400">
                <a:latin typeface="標楷體"/>
                <a:cs typeface="標楷體"/>
              </a:rPr>
              <a:t>於</a:t>
            </a:r>
            <a:r>
              <a:rPr dirty="0" sz="1400" spc="-10">
                <a:latin typeface="標楷體"/>
                <a:cs typeface="標楷體"/>
              </a:rPr>
              <a:t>3</a:t>
            </a:r>
            <a:r>
              <a:rPr dirty="0" sz="1400" spc="5">
                <a:latin typeface="標楷體"/>
                <a:cs typeface="標楷體"/>
              </a:rPr>
              <a:t>k</a:t>
            </a:r>
            <a:r>
              <a:rPr dirty="0" sz="1400" spc="-10">
                <a:latin typeface="標楷體"/>
                <a:cs typeface="標楷體"/>
              </a:rPr>
              <a:t>W)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81935" y="5211183"/>
            <a:ext cx="914400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">
                <a:latin typeface="標楷體"/>
                <a:cs typeface="標楷體"/>
              </a:rPr>
              <a:t>2</a:t>
            </a:r>
            <a:r>
              <a:rPr dirty="0" sz="1400" spc="-10">
                <a:latin typeface="標楷體"/>
                <a:cs typeface="標楷體"/>
              </a:rPr>
              <a:t>.4</a:t>
            </a:r>
            <a:r>
              <a:rPr dirty="0" sz="1400" spc="5">
                <a:latin typeface="標楷體"/>
                <a:cs typeface="標楷體"/>
              </a:rPr>
              <a:t>4</a:t>
            </a:r>
            <a:r>
              <a:rPr dirty="0" sz="1400" spc="-10">
                <a:latin typeface="標楷體"/>
                <a:cs typeface="標楷體"/>
              </a:rPr>
              <a:t>(9</a:t>
            </a:r>
            <a:r>
              <a:rPr dirty="0" sz="1400" spc="5">
                <a:latin typeface="標楷體"/>
                <a:cs typeface="標楷體"/>
              </a:rPr>
              <a:t>.</a:t>
            </a:r>
            <a:r>
              <a:rPr dirty="0" sz="1400" spc="-10">
                <a:latin typeface="標楷體"/>
                <a:cs typeface="標楷體"/>
              </a:rPr>
              <a:t>68)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9270" y="5211183"/>
            <a:ext cx="381000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">
                <a:latin typeface="標楷體"/>
                <a:cs typeface="標楷體"/>
              </a:rPr>
              <a:t>2</a:t>
            </a:r>
            <a:r>
              <a:rPr dirty="0" sz="1400" spc="-10">
                <a:latin typeface="標楷體"/>
                <a:cs typeface="標楷體"/>
              </a:rPr>
              <a:t>.84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909642" y="5407322"/>
            <a:ext cx="1630680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10">
                <a:latin typeface="標楷體"/>
                <a:cs typeface="標楷體"/>
              </a:rPr>
              <a:t>（民</a:t>
            </a:r>
            <a:r>
              <a:rPr dirty="0" sz="1400" spc="-5">
                <a:latin typeface="標楷體"/>
                <a:cs typeface="標楷體"/>
              </a:rPr>
              <a:t>國</a:t>
            </a:r>
            <a:r>
              <a:rPr dirty="0" sz="1400" spc="-10">
                <a:latin typeface="標楷體"/>
                <a:cs typeface="標楷體"/>
              </a:rPr>
              <a:t>91</a:t>
            </a:r>
            <a:r>
              <a:rPr dirty="0" sz="1400">
                <a:latin typeface="標楷體"/>
                <a:cs typeface="標楷體"/>
              </a:rPr>
              <a:t>年</a:t>
            </a:r>
            <a:r>
              <a:rPr dirty="0" sz="1400" spc="-10">
                <a:latin typeface="標楷體"/>
                <a:cs typeface="標楷體"/>
              </a:rPr>
              <a:t>1</a:t>
            </a:r>
            <a:r>
              <a:rPr dirty="0" sz="1400">
                <a:latin typeface="標楷體"/>
                <a:cs typeface="標楷體"/>
              </a:rPr>
              <a:t>月</a:t>
            </a:r>
            <a:r>
              <a:rPr dirty="0" sz="1400" spc="-10">
                <a:latin typeface="標楷體"/>
                <a:cs typeface="標楷體"/>
              </a:rPr>
              <a:t>1</a:t>
            </a:r>
            <a:r>
              <a:rPr dirty="0" sz="1400">
                <a:latin typeface="標楷體"/>
                <a:cs typeface="標楷體"/>
              </a:rPr>
              <a:t>日）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40905" y="5734339"/>
            <a:ext cx="560705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424242"/>
                </a:solidFill>
                <a:latin typeface="標楷體"/>
                <a:cs typeface="標楷體"/>
              </a:rPr>
              <a:t>水冷式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37536" y="5734339"/>
            <a:ext cx="1005205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">
                <a:solidFill>
                  <a:srgbClr val="424242"/>
                </a:solidFill>
                <a:latin typeface="標楷體"/>
                <a:cs typeface="標楷體"/>
              </a:rPr>
              <a:t>3</a:t>
            </a:r>
            <a:r>
              <a:rPr dirty="0" sz="1400" spc="-10">
                <a:solidFill>
                  <a:srgbClr val="424242"/>
                </a:solidFill>
                <a:latin typeface="標楷體"/>
                <a:cs typeface="標楷體"/>
              </a:rPr>
              <a:t>.1</a:t>
            </a:r>
            <a:r>
              <a:rPr dirty="0" sz="1400" spc="5">
                <a:solidFill>
                  <a:srgbClr val="424242"/>
                </a:solidFill>
                <a:latin typeface="標楷體"/>
                <a:cs typeface="標楷體"/>
              </a:rPr>
              <a:t>7</a:t>
            </a:r>
            <a:r>
              <a:rPr dirty="0" sz="1400" spc="-10">
                <a:solidFill>
                  <a:srgbClr val="424242"/>
                </a:solidFill>
                <a:latin typeface="標楷體"/>
                <a:cs typeface="標楷體"/>
              </a:rPr>
              <a:t>(1</a:t>
            </a:r>
            <a:r>
              <a:rPr dirty="0" sz="1400" spc="5">
                <a:solidFill>
                  <a:srgbClr val="424242"/>
                </a:solidFill>
                <a:latin typeface="標楷體"/>
                <a:cs typeface="標楷體"/>
              </a:rPr>
              <a:t>2</a:t>
            </a:r>
            <a:r>
              <a:rPr dirty="0" sz="1400" spc="-10">
                <a:solidFill>
                  <a:srgbClr val="424242"/>
                </a:solidFill>
                <a:latin typeface="標楷體"/>
                <a:cs typeface="標楷體"/>
              </a:rPr>
              <a:t>.5</a:t>
            </a:r>
            <a:r>
              <a:rPr dirty="0" sz="1400" spc="5">
                <a:solidFill>
                  <a:srgbClr val="424242"/>
                </a:solidFill>
                <a:latin typeface="標楷體"/>
                <a:cs typeface="標楷體"/>
              </a:rPr>
              <a:t>8</a:t>
            </a:r>
            <a:r>
              <a:rPr dirty="0" sz="1400">
                <a:solidFill>
                  <a:srgbClr val="424242"/>
                </a:solidFill>
                <a:latin typeface="標楷體"/>
                <a:cs typeface="標楷體"/>
              </a:rPr>
              <a:t>)</a:t>
            </a:r>
            <a:endParaRPr sz="1400">
              <a:latin typeface="標楷體"/>
              <a:cs typeface="標楷體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69091" y="5734339"/>
            <a:ext cx="381000" cy="226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spc="5">
                <a:solidFill>
                  <a:srgbClr val="424242"/>
                </a:solidFill>
                <a:latin typeface="標楷體"/>
                <a:cs typeface="標楷體"/>
              </a:rPr>
              <a:t>3</a:t>
            </a:r>
            <a:r>
              <a:rPr dirty="0" sz="1400" spc="-10">
                <a:solidFill>
                  <a:srgbClr val="424242"/>
                </a:solidFill>
                <a:latin typeface="標楷體"/>
                <a:cs typeface="標楷體"/>
              </a:rPr>
              <a:t>.69</a:t>
            </a:r>
            <a:endParaRPr sz="14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(2/15)</a:t>
            </a:r>
          </a:p>
        </p:txBody>
      </p:sp>
      <p:sp>
        <p:nvSpPr>
          <p:cNvPr id="3" name="object 3"/>
          <p:cNvSpPr/>
          <p:nvPr/>
        </p:nvSpPr>
        <p:spPr>
          <a:xfrm>
            <a:off x="202691" y="1171955"/>
            <a:ext cx="7348727" cy="399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41732" y="1141475"/>
            <a:ext cx="3866387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8251" y="1183322"/>
            <a:ext cx="8369934" cy="28460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（二）</a:t>
            </a:r>
            <a:r>
              <a:rPr dirty="0" sz="2000" spc="-15" b="1">
                <a:latin typeface="標楷體"/>
                <a:cs typeface="標楷體"/>
              </a:rPr>
              <a:t>適</a:t>
            </a:r>
            <a:r>
              <a:rPr dirty="0" sz="2000" b="1">
                <a:latin typeface="標楷體"/>
                <a:cs typeface="標楷體"/>
              </a:rPr>
              <a:t>當</a:t>
            </a:r>
            <a:r>
              <a:rPr dirty="0" sz="2000" spc="-15" b="1">
                <a:latin typeface="標楷體"/>
                <a:cs typeface="標楷體"/>
              </a:rPr>
              <a:t>之</a:t>
            </a:r>
            <a:r>
              <a:rPr dirty="0" sz="2000" b="1">
                <a:latin typeface="標楷體"/>
                <a:cs typeface="標楷體"/>
              </a:rPr>
              <a:t>空調溫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及</a:t>
            </a:r>
            <a:r>
              <a:rPr dirty="0" sz="2000" spc="-15" b="1">
                <a:latin typeface="標楷體"/>
                <a:cs typeface="標楷體"/>
              </a:rPr>
              <a:t>濕</a:t>
            </a:r>
            <a:r>
              <a:rPr dirty="0" sz="2000" b="1">
                <a:latin typeface="標楷體"/>
                <a:cs typeface="標楷體"/>
              </a:rPr>
              <a:t>度</a:t>
            </a:r>
            <a:endParaRPr sz="2000">
              <a:latin typeface="標楷體"/>
              <a:cs typeface="標楷體"/>
            </a:endParaRPr>
          </a:p>
          <a:p>
            <a:pPr marL="241300" marR="6350">
              <a:lnSpc>
                <a:spcPct val="100000"/>
              </a:lnSpc>
              <a:spcBef>
                <a:spcPts val="470"/>
              </a:spcBef>
            </a:pPr>
            <a:r>
              <a:rPr dirty="0" sz="1800">
                <a:latin typeface="細明體"/>
                <a:cs typeface="細明體"/>
              </a:rPr>
              <a:t>1. </a:t>
            </a:r>
            <a:r>
              <a:rPr dirty="0" sz="1800">
                <a:latin typeface="細明體"/>
                <a:cs typeface="細明體"/>
              </a:rPr>
              <a:t>室溫的變更 以人的舒適為對象的空調設計，其室溫條件的標準，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夏天為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25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～28℃。</a:t>
            </a:r>
            <a:r>
              <a:rPr dirty="0" sz="1800">
                <a:latin typeface="細明體"/>
                <a:cs typeface="細明體"/>
              </a:rPr>
              <a:t>變更室溫</a:t>
            </a:r>
            <a:r>
              <a:rPr dirty="0" sz="1800">
                <a:latin typeface="細明體"/>
                <a:cs typeface="細明體"/>
              </a:rPr>
              <a:t> 條件所獲得節約能源的效益，由電腦模擬結果顯示，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冷房設定溫度調高1℃，約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可節省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3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％左右的能源</a:t>
            </a:r>
            <a:r>
              <a:rPr dirty="0" sz="1800">
                <a:latin typeface="細明體"/>
                <a:cs typeface="細明體"/>
              </a:rPr>
              <a:t>。因此可考慮實際的狀況，變更設定溫度以求能源的節約。</a:t>
            </a:r>
            <a:endParaRPr sz="1800">
              <a:latin typeface="細明體"/>
              <a:cs typeface="細明體"/>
            </a:endParaRPr>
          </a:p>
          <a:p>
            <a:pPr>
              <a:lnSpc>
                <a:spcPts val="2100"/>
              </a:lnSpc>
              <a:spcBef>
                <a:spcPts val="60"/>
              </a:spcBef>
            </a:pPr>
            <a:endParaRPr sz="2100"/>
          </a:p>
          <a:p>
            <a:pPr marL="241300" marR="1206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2. </a:t>
            </a:r>
            <a:r>
              <a:rPr dirty="0" sz="1800">
                <a:latin typeface="細明體"/>
                <a:cs typeface="細明體"/>
              </a:rPr>
              <a:t>濕度的變更 舒適空調的室內溫濕度設計條件，其標準為夏天</a:t>
            </a:r>
            <a:r>
              <a:rPr dirty="0" sz="1800">
                <a:latin typeface="細明體"/>
                <a:cs typeface="細明體"/>
              </a:rPr>
              <a:t>25</a:t>
            </a:r>
            <a:r>
              <a:rPr dirty="0" sz="1800">
                <a:latin typeface="細明體"/>
                <a:cs typeface="細明體"/>
              </a:rPr>
              <a:t>～28℃，相對濕度</a:t>
            </a:r>
            <a:r>
              <a:rPr dirty="0" sz="1800">
                <a:latin typeface="細明體"/>
                <a:cs typeface="細明體"/>
              </a:rPr>
              <a:t>50</a:t>
            </a:r>
            <a:r>
              <a:rPr dirty="0" sz="1800">
                <a:latin typeface="細明體"/>
                <a:cs typeface="細明體"/>
              </a:rPr>
              <a:t>～</a:t>
            </a:r>
            <a:r>
              <a:rPr dirty="0" sz="1800">
                <a:latin typeface="細明體"/>
                <a:cs typeface="細明體"/>
              </a:rPr>
              <a:t>60</a:t>
            </a:r>
            <a:r>
              <a:rPr dirty="0" sz="1800">
                <a:latin typeface="細明體"/>
                <a:cs typeface="細明體"/>
              </a:rPr>
              <a:t>％。 而相對濕度變動的容許範圍比溫度大，根據調查顯示，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利用室內送風機或空氣調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節箱進行空調時，在夏天將露點溫度調高1℃，約可節省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10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％之能源</a:t>
            </a:r>
            <a:r>
              <a:rPr dirty="0" sz="1800">
                <a:latin typeface="細明體"/>
                <a:cs typeface="細明體"/>
              </a:rPr>
              <a:t>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3712" y="4365625"/>
            <a:ext cx="2952749" cy="2211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076825" y="4367212"/>
            <a:ext cx="2158999" cy="2141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25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00627" y="486981"/>
            <a:ext cx="1144270" cy="683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-45" b="1">
                <a:solidFill>
                  <a:srgbClr val="CC3300"/>
                </a:solidFill>
                <a:latin typeface="細明體"/>
                <a:cs typeface="細明體"/>
              </a:rPr>
              <a:t>前言</a:t>
            </a:r>
            <a:endParaRPr sz="4400">
              <a:latin typeface="細明體"/>
              <a:cs typeface="細明體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2847231"/>
            <a:ext cx="7900034" cy="927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6350">
              <a:lnSpc>
                <a:spcPct val="100000"/>
              </a:lnSpc>
            </a:pPr>
            <a:r>
              <a:rPr dirty="0" sz="2000">
                <a:latin typeface="標楷體"/>
                <a:cs typeface="標楷體"/>
              </a:rPr>
              <a:t>參考能</a:t>
            </a:r>
            <a:r>
              <a:rPr dirty="0" sz="2000" spc="-15">
                <a:latin typeface="標楷體"/>
                <a:cs typeface="標楷體"/>
              </a:rPr>
              <a:t>源</a:t>
            </a:r>
            <a:r>
              <a:rPr dirty="0" sz="2000">
                <a:latin typeface="標楷體"/>
                <a:cs typeface="標楷體"/>
              </a:rPr>
              <a:t>局</a:t>
            </a:r>
            <a:r>
              <a:rPr dirty="0" sz="2000" spc="-15">
                <a:latin typeface="標楷體"/>
                <a:cs typeface="標楷體"/>
              </a:rPr>
              <a:t>公</a:t>
            </a:r>
            <a:r>
              <a:rPr dirty="0" sz="2000">
                <a:latin typeface="標楷體"/>
                <a:cs typeface="標楷體"/>
              </a:rPr>
              <a:t>告資料</a:t>
            </a:r>
            <a:r>
              <a:rPr dirty="0" sz="2000" spc="-15">
                <a:latin typeface="標楷體"/>
                <a:cs typeface="標楷體"/>
              </a:rPr>
              <a:t>，</a:t>
            </a:r>
            <a:r>
              <a:rPr dirty="0" sz="2000">
                <a:latin typeface="標楷體"/>
                <a:cs typeface="標楷體"/>
              </a:rPr>
              <a:t>空</a:t>
            </a:r>
            <a:r>
              <a:rPr dirty="0" sz="2000" spc="-15">
                <a:latin typeface="標楷體"/>
                <a:cs typeface="標楷體"/>
              </a:rPr>
              <a:t>調</a:t>
            </a:r>
            <a:r>
              <a:rPr dirty="0" sz="2000">
                <a:latin typeface="標楷體"/>
                <a:cs typeface="標楷體"/>
              </a:rPr>
              <a:t>耗能佔</a:t>
            </a:r>
            <a:r>
              <a:rPr dirty="0" sz="2000" spc="-15">
                <a:latin typeface="標楷體"/>
                <a:cs typeface="標楷體"/>
              </a:rPr>
              <a:t>學</a:t>
            </a:r>
            <a:r>
              <a:rPr dirty="0" sz="2000">
                <a:latin typeface="標楷體"/>
                <a:cs typeface="標楷體"/>
              </a:rPr>
              <a:t>校</a:t>
            </a:r>
            <a:r>
              <a:rPr dirty="0" sz="2000" spc="-15">
                <a:latin typeface="標楷體"/>
                <a:cs typeface="標楷體"/>
              </a:rPr>
              <a:t>用</a:t>
            </a:r>
            <a:r>
              <a:rPr dirty="0" sz="2000">
                <a:latin typeface="標楷體"/>
                <a:cs typeface="標楷體"/>
              </a:rPr>
              <a:t>電量約</a:t>
            </a:r>
            <a:r>
              <a:rPr dirty="0" sz="2000" spc="-10">
                <a:solidFill>
                  <a:srgbClr val="FF0000"/>
                </a:solidFill>
                <a:latin typeface="標楷體"/>
                <a:cs typeface="標楷體"/>
              </a:rPr>
              <a:t>41.6</a:t>
            </a:r>
            <a:r>
              <a:rPr dirty="0" sz="2000">
                <a:solidFill>
                  <a:srgbClr val="FF0000"/>
                </a:solidFill>
                <a:latin typeface="標楷體"/>
                <a:cs typeface="標楷體"/>
              </a:rPr>
              <a:t>％，</a:t>
            </a:r>
            <a:r>
              <a:rPr dirty="0" sz="2000">
                <a:latin typeface="標楷體"/>
                <a:cs typeface="標楷體"/>
              </a:rPr>
              <a:t>占整</a:t>
            </a:r>
            <a:r>
              <a:rPr dirty="0" sz="2000" spc="-15">
                <a:latin typeface="標楷體"/>
                <a:cs typeface="標楷體"/>
              </a:rPr>
              <a:t>體</a:t>
            </a:r>
            <a:r>
              <a:rPr dirty="0" sz="2000">
                <a:latin typeface="標楷體"/>
                <a:cs typeface="標楷體"/>
              </a:rPr>
              <a:t>耗</a:t>
            </a:r>
            <a:r>
              <a:rPr dirty="0" sz="2000" spc="-15">
                <a:latin typeface="標楷體"/>
                <a:cs typeface="標楷體"/>
              </a:rPr>
              <a:t>能</a:t>
            </a:r>
            <a:r>
              <a:rPr dirty="0" sz="2000">
                <a:latin typeface="標楷體"/>
                <a:cs typeface="標楷體"/>
              </a:rPr>
              <a:t>比</a:t>
            </a:r>
            <a:r>
              <a:rPr dirty="0" sz="2000">
                <a:latin typeface="標楷體"/>
                <a:cs typeface="標楷體"/>
              </a:rPr>
              <a:t> 例高，</a:t>
            </a:r>
            <a:r>
              <a:rPr dirty="0" sz="2000" spc="-15">
                <a:latin typeface="標楷體"/>
                <a:cs typeface="標楷體"/>
              </a:rPr>
              <a:t>也</a:t>
            </a:r>
            <a:r>
              <a:rPr dirty="0" sz="2000">
                <a:latin typeface="標楷體"/>
                <a:cs typeface="標楷體"/>
              </a:rPr>
              <a:t>是</a:t>
            </a:r>
            <a:r>
              <a:rPr dirty="0" sz="2000" spc="-15">
                <a:latin typeface="標楷體"/>
                <a:cs typeface="標楷體"/>
              </a:rPr>
              <a:t>校</a:t>
            </a:r>
            <a:r>
              <a:rPr dirty="0" sz="2000">
                <a:latin typeface="標楷體"/>
                <a:cs typeface="標楷體"/>
              </a:rPr>
              <a:t>園用電</a:t>
            </a:r>
            <a:r>
              <a:rPr dirty="0" sz="2000" spc="-15">
                <a:latin typeface="標楷體"/>
                <a:cs typeface="標楷體"/>
              </a:rPr>
              <a:t>成</a:t>
            </a:r>
            <a:r>
              <a:rPr dirty="0" sz="2000">
                <a:latin typeface="標楷體"/>
                <a:cs typeface="標楷體"/>
              </a:rPr>
              <a:t>長</a:t>
            </a:r>
            <a:r>
              <a:rPr dirty="0" sz="2000" spc="-15">
                <a:latin typeface="標楷體"/>
                <a:cs typeface="標楷體"/>
              </a:rPr>
              <a:t>主</a:t>
            </a:r>
            <a:r>
              <a:rPr dirty="0" sz="2000">
                <a:latin typeface="標楷體"/>
                <a:cs typeface="標楷體"/>
              </a:rPr>
              <a:t>因。降</a:t>
            </a:r>
            <a:r>
              <a:rPr dirty="0" sz="2000" spc="-15">
                <a:latin typeface="標楷體"/>
                <a:cs typeface="標楷體"/>
              </a:rPr>
              <a:t>低</a:t>
            </a:r>
            <a:r>
              <a:rPr dirty="0" sz="2000">
                <a:latin typeface="標楷體"/>
                <a:cs typeface="標楷體"/>
              </a:rPr>
              <a:t>在</a:t>
            </a:r>
            <a:r>
              <a:rPr dirty="0" sz="2000" spc="-15">
                <a:latin typeface="標楷體"/>
                <a:cs typeface="標楷體"/>
              </a:rPr>
              <a:t>學</a:t>
            </a:r>
            <a:r>
              <a:rPr dirty="0" sz="2000">
                <a:latin typeface="標楷體"/>
                <a:cs typeface="標楷體"/>
              </a:rPr>
              <a:t>校冷凍</a:t>
            </a:r>
            <a:r>
              <a:rPr dirty="0" sz="2000" spc="-15">
                <a:latin typeface="標楷體"/>
                <a:cs typeface="標楷體"/>
              </a:rPr>
              <a:t>空</a:t>
            </a:r>
            <a:r>
              <a:rPr dirty="0" sz="2000">
                <a:latin typeface="標楷體"/>
                <a:cs typeface="標楷體"/>
              </a:rPr>
              <a:t>調</a:t>
            </a:r>
            <a:r>
              <a:rPr dirty="0" sz="2000" spc="-15">
                <a:latin typeface="標楷體"/>
                <a:cs typeface="標楷體"/>
              </a:rPr>
              <a:t>設</a:t>
            </a:r>
            <a:r>
              <a:rPr dirty="0" sz="2000">
                <a:latin typeface="標楷體"/>
                <a:cs typeface="標楷體"/>
              </a:rPr>
              <a:t>備耗電</a:t>
            </a:r>
            <a:r>
              <a:rPr dirty="0" sz="2000" spc="-15">
                <a:latin typeface="標楷體"/>
                <a:cs typeface="標楷體"/>
              </a:rPr>
              <a:t>量</a:t>
            </a:r>
            <a:r>
              <a:rPr dirty="0" sz="2000">
                <a:latin typeface="標楷體"/>
                <a:cs typeface="標楷體"/>
              </a:rPr>
              <a:t>，</a:t>
            </a:r>
            <a:r>
              <a:rPr dirty="0" sz="2000" spc="-15">
                <a:latin typeface="標楷體"/>
                <a:cs typeface="標楷體"/>
              </a:rPr>
              <a:t>是</a:t>
            </a:r>
            <a:r>
              <a:rPr dirty="0" sz="2000">
                <a:latin typeface="標楷體"/>
                <a:cs typeface="標楷體"/>
              </a:rPr>
              <a:t>當</a:t>
            </a:r>
            <a:r>
              <a:rPr dirty="0" sz="2000">
                <a:latin typeface="標楷體"/>
                <a:cs typeface="標楷體"/>
              </a:rPr>
              <a:t> 下最重</a:t>
            </a:r>
            <a:r>
              <a:rPr dirty="0" sz="2000" spc="-15">
                <a:latin typeface="標楷體"/>
                <a:cs typeface="標楷體"/>
              </a:rPr>
              <a:t>要</a:t>
            </a:r>
            <a:r>
              <a:rPr dirty="0" sz="2000">
                <a:latin typeface="標楷體"/>
                <a:cs typeface="標楷體"/>
              </a:rPr>
              <a:t>的</a:t>
            </a:r>
            <a:r>
              <a:rPr dirty="0" sz="2000" spc="-15">
                <a:latin typeface="標楷體"/>
                <a:cs typeface="標楷體"/>
              </a:rPr>
              <a:t>課</a:t>
            </a:r>
            <a:r>
              <a:rPr dirty="0" sz="2000">
                <a:latin typeface="標楷體"/>
                <a:cs typeface="標楷體"/>
              </a:rPr>
              <a:t>題之一。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05877" y="4436351"/>
            <a:ext cx="1778635" cy="0"/>
          </a:xfrm>
          <a:custGeom>
            <a:avLst/>
            <a:gdLst/>
            <a:ahLst/>
            <a:cxnLst/>
            <a:rect l="l" t="t" r="r" b="b"/>
            <a:pathLst>
              <a:path w="1778635" h="0">
                <a:moveTo>
                  <a:pt x="0" y="0"/>
                </a:moveTo>
                <a:lnTo>
                  <a:pt x="1778495" y="0"/>
                </a:lnTo>
              </a:path>
            </a:pathLst>
          </a:custGeom>
          <a:ln w="13462">
            <a:solidFill>
              <a:srgbClr val="3333CC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8774" y="4127487"/>
            <a:ext cx="3456304" cy="18421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41350" indent="914400">
              <a:lnSpc>
                <a:spcPct val="100000"/>
              </a:lnSpc>
            </a:pPr>
            <a:r>
              <a:rPr dirty="0" sz="2000" spc="-20" b="1">
                <a:solidFill>
                  <a:srgbClr val="3333CC"/>
                </a:solidFill>
                <a:latin typeface="標楷體"/>
                <a:cs typeface="標楷體"/>
              </a:rPr>
              <a:t>&lt;</a:t>
            </a:r>
            <a:r>
              <a:rPr dirty="0" sz="2000" b="1">
                <a:solidFill>
                  <a:srgbClr val="3333CC"/>
                </a:solidFill>
                <a:latin typeface="標楷體"/>
                <a:cs typeface="標楷體"/>
              </a:rPr>
              <a:t>可採取的</a:t>
            </a:r>
            <a:r>
              <a:rPr dirty="0" sz="2000" spc="-15" b="1">
                <a:solidFill>
                  <a:srgbClr val="3333CC"/>
                </a:solidFill>
                <a:latin typeface="標楷體"/>
                <a:cs typeface="標楷體"/>
              </a:rPr>
              <a:t>方</a:t>
            </a:r>
            <a:r>
              <a:rPr dirty="0" sz="2000" b="1">
                <a:solidFill>
                  <a:srgbClr val="3333CC"/>
                </a:solidFill>
                <a:latin typeface="標楷體"/>
                <a:cs typeface="標楷體"/>
              </a:rPr>
              <a:t>式</a:t>
            </a:r>
            <a:r>
              <a:rPr dirty="0" sz="2000" spc="-10" b="1">
                <a:solidFill>
                  <a:srgbClr val="3333CC"/>
                </a:solidFill>
                <a:latin typeface="標楷體"/>
                <a:cs typeface="標楷體"/>
              </a:rPr>
              <a:t>&gt; </a:t>
            </a:r>
            <a:r>
              <a:rPr dirty="0" sz="2000" spc="5">
                <a:latin typeface="標楷體"/>
                <a:cs typeface="標楷體"/>
              </a:rPr>
              <a:t>1</a:t>
            </a:r>
            <a:r>
              <a:rPr dirty="0" sz="2000">
                <a:latin typeface="標楷體"/>
                <a:cs typeface="標楷體"/>
              </a:rPr>
              <a:t>.</a:t>
            </a:r>
            <a:r>
              <a:rPr dirty="0" sz="2000" spc="-10">
                <a:latin typeface="標楷體"/>
                <a:cs typeface="標楷體"/>
              </a:rPr>
              <a:t> </a:t>
            </a:r>
            <a:r>
              <a:rPr dirty="0" sz="2000">
                <a:latin typeface="標楷體"/>
                <a:cs typeface="標楷體"/>
              </a:rPr>
              <a:t>汰換為高</a:t>
            </a:r>
            <a:r>
              <a:rPr dirty="0" sz="2000" spc="-20">
                <a:latin typeface="標楷體"/>
                <a:cs typeface="標楷體"/>
              </a:rPr>
              <a:t>E</a:t>
            </a:r>
            <a:r>
              <a:rPr dirty="0" sz="2000" spc="5">
                <a:latin typeface="標楷體"/>
                <a:cs typeface="標楷體"/>
              </a:rPr>
              <a:t>E</a:t>
            </a:r>
            <a:r>
              <a:rPr dirty="0" sz="2000" spc="-10">
                <a:latin typeface="標楷體"/>
                <a:cs typeface="標楷體"/>
              </a:rPr>
              <a:t>R</a:t>
            </a:r>
            <a:r>
              <a:rPr dirty="0" sz="2000">
                <a:latin typeface="標楷體"/>
                <a:cs typeface="標楷體"/>
              </a:rPr>
              <a:t>之新</a:t>
            </a:r>
            <a:r>
              <a:rPr dirty="0" sz="2000" spc="-15">
                <a:latin typeface="標楷體"/>
                <a:cs typeface="標楷體"/>
              </a:rPr>
              <a:t>設</a:t>
            </a:r>
            <a:r>
              <a:rPr dirty="0" sz="2000">
                <a:latin typeface="標楷體"/>
                <a:cs typeface="標楷體"/>
              </a:rPr>
              <a:t>備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dirty="0" sz="2000" spc="5">
                <a:latin typeface="標楷體"/>
                <a:cs typeface="標楷體"/>
              </a:rPr>
              <a:t>2</a:t>
            </a:r>
            <a:r>
              <a:rPr dirty="0" sz="2000">
                <a:latin typeface="標楷體"/>
                <a:cs typeface="標楷體"/>
              </a:rPr>
              <a:t>.</a:t>
            </a:r>
            <a:r>
              <a:rPr dirty="0" sz="2000" spc="-10">
                <a:latin typeface="標楷體"/>
                <a:cs typeface="標楷體"/>
              </a:rPr>
              <a:t> </a:t>
            </a:r>
            <a:r>
              <a:rPr dirty="0" sz="2000">
                <a:latin typeface="標楷體"/>
                <a:cs typeface="標楷體"/>
              </a:rPr>
              <a:t>空調系</a:t>
            </a:r>
            <a:r>
              <a:rPr dirty="0" sz="2000" spc="-15">
                <a:latin typeface="標楷體"/>
                <a:cs typeface="標楷體"/>
              </a:rPr>
              <a:t>統</a:t>
            </a:r>
            <a:r>
              <a:rPr dirty="0" sz="2000">
                <a:latin typeface="標楷體"/>
                <a:cs typeface="標楷體"/>
              </a:rPr>
              <a:t>定期保養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dirty="0" sz="2000" spc="5">
                <a:latin typeface="標楷體"/>
                <a:cs typeface="標楷體"/>
              </a:rPr>
              <a:t>3</a:t>
            </a:r>
            <a:r>
              <a:rPr dirty="0" sz="2000">
                <a:latin typeface="標楷體"/>
                <a:cs typeface="標楷體"/>
              </a:rPr>
              <a:t>.</a:t>
            </a:r>
            <a:r>
              <a:rPr dirty="0" sz="2000" spc="-10">
                <a:latin typeface="標楷體"/>
                <a:cs typeface="標楷體"/>
              </a:rPr>
              <a:t> </a:t>
            </a:r>
            <a:r>
              <a:rPr dirty="0" sz="2000">
                <a:latin typeface="標楷體"/>
                <a:cs typeface="標楷體"/>
              </a:rPr>
              <a:t>減少空</a:t>
            </a:r>
            <a:r>
              <a:rPr dirty="0" sz="2000" spc="-15">
                <a:latin typeface="標楷體"/>
                <a:cs typeface="標楷體"/>
              </a:rPr>
              <a:t>調</a:t>
            </a:r>
            <a:r>
              <a:rPr dirty="0" sz="2000">
                <a:latin typeface="標楷體"/>
                <a:cs typeface="標楷體"/>
              </a:rPr>
              <a:t>開啟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dirty="0" sz="2000" spc="5">
                <a:latin typeface="標楷體"/>
                <a:cs typeface="標楷體"/>
              </a:rPr>
              <a:t>4</a:t>
            </a:r>
            <a:r>
              <a:rPr dirty="0" sz="2000">
                <a:latin typeface="標楷體"/>
                <a:cs typeface="標楷體"/>
              </a:rPr>
              <a:t>.</a:t>
            </a:r>
            <a:r>
              <a:rPr dirty="0" sz="2000" spc="-10">
                <a:latin typeface="標楷體"/>
                <a:cs typeface="標楷體"/>
              </a:rPr>
              <a:t> </a:t>
            </a:r>
            <a:r>
              <a:rPr dirty="0" sz="2000">
                <a:latin typeface="標楷體"/>
                <a:cs typeface="標楷體"/>
              </a:rPr>
              <a:t>下課前</a:t>
            </a:r>
            <a:r>
              <a:rPr dirty="0" sz="2000" spc="-10">
                <a:latin typeface="標楷體"/>
                <a:cs typeface="標楷體"/>
              </a:rPr>
              <a:t>10</a:t>
            </a:r>
            <a:r>
              <a:rPr dirty="0" sz="2000">
                <a:latin typeface="標楷體"/>
                <a:cs typeface="標楷體"/>
              </a:rPr>
              <a:t>分鐘提</a:t>
            </a:r>
            <a:r>
              <a:rPr dirty="0" sz="2000" spc="-15">
                <a:latin typeface="標楷體"/>
                <a:cs typeface="標楷體"/>
              </a:rPr>
              <a:t>早</a:t>
            </a:r>
            <a:r>
              <a:rPr dirty="0" sz="2000">
                <a:latin typeface="標楷體"/>
                <a:cs typeface="標楷體"/>
              </a:rPr>
              <a:t>關</a:t>
            </a:r>
            <a:r>
              <a:rPr dirty="0" sz="2000" spc="-15">
                <a:latin typeface="標楷體"/>
                <a:cs typeface="標楷體"/>
              </a:rPr>
              <a:t>閉</a:t>
            </a:r>
            <a:r>
              <a:rPr dirty="0" sz="2000">
                <a:latin typeface="標楷體"/>
                <a:cs typeface="標楷體"/>
              </a:rPr>
              <a:t>空調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</a:pPr>
            <a:r>
              <a:rPr dirty="0" sz="2000" spc="5">
                <a:latin typeface="標楷體"/>
                <a:cs typeface="標楷體"/>
              </a:rPr>
              <a:t>5</a:t>
            </a:r>
            <a:r>
              <a:rPr dirty="0" sz="2000">
                <a:latin typeface="標楷體"/>
                <a:cs typeface="標楷體"/>
              </a:rPr>
              <a:t>.</a:t>
            </a:r>
            <a:r>
              <a:rPr dirty="0" sz="2000" spc="-10">
                <a:latin typeface="標楷體"/>
                <a:cs typeface="標楷體"/>
              </a:rPr>
              <a:t> </a:t>
            </a:r>
            <a:r>
              <a:rPr dirty="0" sz="2000">
                <a:latin typeface="標楷體"/>
                <a:cs typeface="標楷體"/>
              </a:rPr>
              <a:t>下班前</a:t>
            </a:r>
            <a:r>
              <a:rPr dirty="0" sz="2000" spc="-15">
                <a:latin typeface="標楷體"/>
                <a:cs typeface="標楷體"/>
              </a:rPr>
              <a:t>半</a:t>
            </a:r>
            <a:r>
              <a:rPr dirty="0" sz="2000">
                <a:latin typeface="標楷體"/>
                <a:cs typeface="標楷體"/>
              </a:rPr>
              <a:t>小時提</a:t>
            </a:r>
            <a:r>
              <a:rPr dirty="0" sz="2000" spc="-15">
                <a:latin typeface="標楷體"/>
                <a:cs typeface="標楷體"/>
              </a:rPr>
              <a:t>早</a:t>
            </a:r>
            <a:r>
              <a:rPr dirty="0" sz="2000">
                <a:latin typeface="標楷體"/>
                <a:cs typeface="標楷體"/>
              </a:rPr>
              <a:t>關</a:t>
            </a:r>
            <a:r>
              <a:rPr dirty="0" sz="2000" spc="-15">
                <a:latin typeface="標楷體"/>
                <a:cs typeface="標楷體"/>
              </a:rPr>
              <a:t>閉</a:t>
            </a:r>
            <a:r>
              <a:rPr dirty="0" sz="2000">
                <a:latin typeface="標楷體"/>
                <a:cs typeface="標楷體"/>
              </a:rPr>
              <a:t>空調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99991" y="3501009"/>
            <a:ext cx="4308918" cy="2884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23532" y="1628800"/>
            <a:ext cx="8736008" cy="1141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(3/15)</a:t>
            </a:r>
          </a:p>
        </p:txBody>
      </p:sp>
      <p:sp>
        <p:nvSpPr>
          <p:cNvPr id="3" name="object 3"/>
          <p:cNvSpPr/>
          <p:nvPr/>
        </p:nvSpPr>
        <p:spPr>
          <a:xfrm>
            <a:off x="202691" y="1370075"/>
            <a:ext cx="7348727" cy="399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141732" y="1339596"/>
            <a:ext cx="3866387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8251" y="1381758"/>
            <a:ext cx="8180705" cy="4413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6370" indent="-154305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（二）</a:t>
            </a:r>
            <a:r>
              <a:rPr dirty="0" sz="2000" spc="-15" b="1">
                <a:latin typeface="標楷體"/>
                <a:cs typeface="標楷體"/>
              </a:rPr>
              <a:t>適</a:t>
            </a:r>
            <a:r>
              <a:rPr dirty="0" sz="2000" b="1">
                <a:latin typeface="標楷體"/>
                <a:cs typeface="標楷體"/>
              </a:rPr>
              <a:t>當</a:t>
            </a:r>
            <a:r>
              <a:rPr dirty="0" sz="2000" spc="-15" b="1">
                <a:latin typeface="標楷體"/>
                <a:cs typeface="標楷體"/>
              </a:rPr>
              <a:t>之</a:t>
            </a:r>
            <a:r>
              <a:rPr dirty="0" sz="2000" b="1">
                <a:latin typeface="標楷體"/>
                <a:cs typeface="標楷體"/>
              </a:rPr>
              <a:t>空調溫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及</a:t>
            </a:r>
            <a:r>
              <a:rPr dirty="0" sz="2000" spc="-15" b="1">
                <a:latin typeface="標楷體"/>
                <a:cs typeface="標楷體"/>
              </a:rPr>
              <a:t>濕</a:t>
            </a:r>
            <a:r>
              <a:rPr dirty="0" sz="2000" b="1">
                <a:latin typeface="標楷體"/>
                <a:cs typeface="標楷體"/>
              </a:rPr>
              <a:t>度</a:t>
            </a:r>
            <a:endParaRPr sz="2000">
              <a:latin typeface="標楷體"/>
              <a:cs typeface="標楷體"/>
            </a:endParaRPr>
          </a:p>
          <a:p>
            <a:pPr>
              <a:lnSpc>
                <a:spcPts val="2000"/>
              </a:lnSpc>
            </a:pPr>
            <a:endParaRPr sz="2000"/>
          </a:p>
          <a:p>
            <a:pPr>
              <a:lnSpc>
                <a:spcPts val="2100"/>
              </a:lnSpc>
              <a:spcBef>
                <a:spcPts val="70"/>
              </a:spcBef>
            </a:pPr>
            <a:endParaRPr sz="2100"/>
          </a:p>
          <a:p>
            <a:pPr marL="166370" marR="2349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3.</a:t>
            </a:r>
            <a:r>
              <a:rPr dirty="0" sz="1800">
                <a:latin typeface="細明體"/>
                <a:cs typeface="細明體"/>
              </a:rPr>
              <a:t>體感溫度的利用 經驗得知，在同一溫度條件下，若濕度及風速不同，人體的感覺亦有異。因此 在空調設計中，常用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有效溫度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(Effective Temperature, ET)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來決定舒適的 條件</a:t>
            </a:r>
            <a:r>
              <a:rPr dirty="0" sz="1800">
                <a:latin typeface="細明體"/>
                <a:cs typeface="細明體"/>
              </a:rPr>
              <a:t>。所謂有效溫度，是一種經過實驗而定義的人體感覺指標，其中包括不同</a:t>
            </a:r>
            <a:r>
              <a:rPr dirty="0" sz="1800">
                <a:latin typeface="細明體"/>
                <a:cs typeface="細明體"/>
              </a:rPr>
              <a:t> 的溫度、濕度及風速的因素。 相同的有效溫度表示在不同的溫濕度及風速環境下，人體有相同的感覺。在濕 度低時調高溫度，濕度高時調低溫度，對人體舒適的感覺並沒有影響。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因此利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用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ET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來調節溫濕度的控制條件，亦有節約能源的功效。</a:t>
            </a:r>
            <a:endParaRPr sz="1800">
              <a:latin typeface="細明體"/>
              <a:cs typeface="細明體"/>
            </a:endParaRPr>
          </a:p>
          <a:p>
            <a:pPr>
              <a:lnSpc>
                <a:spcPts val="2100"/>
              </a:lnSpc>
              <a:spcBef>
                <a:spcPts val="59"/>
              </a:spcBef>
            </a:pPr>
            <a:endParaRPr sz="2100"/>
          </a:p>
          <a:p>
            <a:pPr marL="166370" marR="63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4.</a:t>
            </a:r>
            <a:r>
              <a:rPr dirty="0" sz="1800">
                <a:latin typeface="細明體"/>
                <a:cs typeface="細明體"/>
              </a:rPr>
              <a:t>最適的空氣流動 因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氣流的速度會影響體汗的蒸發速率，而室內空氣的對流亦會影響室溫的分佈</a:t>
            </a:r>
            <a:r>
              <a:rPr dirty="0" sz="1800">
                <a:latin typeface="細明體"/>
                <a:cs typeface="細明體"/>
              </a:rPr>
              <a:t>，</a:t>
            </a:r>
            <a:r>
              <a:rPr dirty="0" sz="1800">
                <a:latin typeface="細明體"/>
                <a:cs typeface="細明體"/>
              </a:rPr>
              <a:t> 因此空氣流動的速度必須調節適當，過大過小均不相宜。一般而言，人體感覺 最舒適的氣流速度為</a:t>
            </a:r>
            <a:r>
              <a:rPr dirty="0" sz="1800">
                <a:latin typeface="細明體"/>
                <a:cs typeface="細明體"/>
              </a:rPr>
              <a:t>0.25</a:t>
            </a:r>
            <a:r>
              <a:rPr dirty="0" sz="1800">
                <a:latin typeface="細明體"/>
                <a:cs typeface="細明體"/>
              </a:rPr>
              <a:t>至</a:t>
            </a:r>
            <a:r>
              <a:rPr dirty="0" sz="1800">
                <a:latin typeface="細明體"/>
                <a:cs typeface="細明體"/>
              </a:rPr>
              <a:t>0.3</a:t>
            </a:r>
            <a:r>
              <a:rPr dirty="0" sz="1800">
                <a:latin typeface="細明體"/>
                <a:cs typeface="細明體"/>
              </a:rPr>
              <a:t>米</a:t>
            </a:r>
            <a:r>
              <a:rPr dirty="0" sz="1800">
                <a:latin typeface="細明體"/>
                <a:cs typeface="細明體"/>
              </a:rPr>
              <a:t>/</a:t>
            </a:r>
            <a:r>
              <a:rPr dirty="0" sz="1800">
                <a:latin typeface="細明體"/>
                <a:cs typeface="細明體"/>
              </a:rPr>
              <a:t>秒，在作業環境中可適度的提高風速。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(4/15)</a:t>
            </a:r>
          </a:p>
        </p:txBody>
      </p:sp>
      <p:sp>
        <p:nvSpPr>
          <p:cNvPr id="3" name="object 3"/>
          <p:cNvSpPr/>
          <p:nvPr/>
        </p:nvSpPr>
        <p:spPr>
          <a:xfrm>
            <a:off x="347471" y="1437131"/>
            <a:ext cx="7348727" cy="399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86511" y="1406652"/>
            <a:ext cx="2977895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7761" y="1448336"/>
            <a:ext cx="8255000" cy="3132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830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（三）</a:t>
            </a:r>
            <a:r>
              <a:rPr dirty="0" sz="2000" spc="-15" b="1">
                <a:latin typeface="標楷體"/>
                <a:cs typeface="標楷體"/>
              </a:rPr>
              <a:t>減</a:t>
            </a:r>
            <a:r>
              <a:rPr dirty="0" sz="2000" b="1">
                <a:latin typeface="標楷體"/>
                <a:cs typeface="標楷體"/>
              </a:rPr>
              <a:t>少</a:t>
            </a:r>
            <a:r>
              <a:rPr dirty="0" sz="2000" spc="-15" b="1">
                <a:latin typeface="標楷體"/>
                <a:cs typeface="標楷體"/>
              </a:rPr>
              <a:t>空</a:t>
            </a:r>
            <a:r>
              <a:rPr dirty="0" sz="2000" b="1">
                <a:latin typeface="標楷體"/>
                <a:cs typeface="標楷體"/>
              </a:rPr>
              <a:t>調熱負載</a:t>
            </a:r>
            <a:endParaRPr sz="2000">
              <a:latin typeface="標楷體"/>
              <a:cs typeface="標楷體"/>
            </a:endParaRPr>
          </a:p>
          <a:p>
            <a:pPr>
              <a:lnSpc>
                <a:spcPts val="2700"/>
              </a:lnSpc>
              <a:spcBef>
                <a:spcPts val="24"/>
              </a:spcBef>
            </a:pPr>
            <a:endParaRPr sz="2700"/>
          </a:p>
          <a:p>
            <a:pPr marL="12700" marR="63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1.</a:t>
            </a:r>
            <a:r>
              <a:rPr dirty="0" sz="1800">
                <a:latin typeface="細明體"/>
                <a:cs typeface="細明體"/>
              </a:rPr>
              <a:t>減少太陽輻射熱 </a:t>
            </a:r>
            <a:r>
              <a:rPr dirty="0" sz="1800">
                <a:latin typeface="細明體"/>
                <a:cs typeface="細明體"/>
              </a:rPr>
              <a:t>(Solar Radiation Heat)</a:t>
            </a:r>
            <a:r>
              <a:rPr dirty="0" sz="1800">
                <a:latin typeface="細明體"/>
                <a:cs typeface="細明體"/>
              </a:rPr>
              <a:t>：</a:t>
            </a:r>
            <a:r>
              <a:rPr dirty="0" sz="1800">
                <a:latin typeface="細明體"/>
                <a:cs typeface="細明體"/>
              </a:rPr>
              <a:t> 對輻射熱影響最大的是玻璃部份。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當東西面向的玻璃受陽光照射時，其最大的熱獲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得量，每平方呎可達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165 BTU/Hr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。</a:t>
            </a:r>
            <a:r>
              <a:rPr dirty="0" sz="1800">
                <a:latin typeface="細明體"/>
                <a:cs typeface="細明體"/>
              </a:rPr>
              <a:t>當面積大時熱獲得量即甚可觀。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改善方法：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(1) </a:t>
            </a:r>
            <a:r>
              <a:rPr dirty="0" sz="1800">
                <a:latin typeface="細明體"/>
                <a:cs typeface="細明體"/>
              </a:rPr>
              <a:t>加裝百葉簾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(2) </a:t>
            </a:r>
            <a:r>
              <a:rPr dirty="0" sz="1800">
                <a:latin typeface="細明體"/>
                <a:cs typeface="細明體"/>
              </a:rPr>
              <a:t>增設遮陽板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(3) </a:t>
            </a:r>
            <a:r>
              <a:rPr dirty="0" sz="1800">
                <a:latin typeface="細明體"/>
                <a:cs typeface="細明體"/>
              </a:rPr>
              <a:t>裝置淺色窗簾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(4) </a:t>
            </a:r>
            <a:r>
              <a:rPr dirty="0" sz="1800">
                <a:latin typeface="細明體"/>
                <a:cs typeface="細明體"/>
              </a:rPr>
              <a:t>噴隔熱反射膜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(5) </a:t>
            </a:r>
            <a:r>
              <a:rPr dirty="0" sz="1800">
                <a:latin typeface="細明體"/>
                <a:cs typeface="細明體"/>
              </a:rPr>
              <a:t>貼隔熱反射膠片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94447" y="4221087"/>
            <a:ext cx="3024185" cy="2263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5867399" y="4076700"/>
            <a:ext cx="3097200" cy="2322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(5/15)</a:t>
            </a:r>
          </a:p>
        </p:txBody>
      </p:sp>
      <p:sp>
        <p:nvSpPr>
          <p:cNvPr id="3" name="object 3"/>
          <p:cNvSpPr/>
          <p:nvPr/>
        </p:nvSpPr>
        <p:spPr>
          <a:xfrm>
            <a:off x="347471" y="1437131"/>
            <a:ext cx="7348727" cy="399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286511" y="1406652"/>
            <a:ext cx="2977895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02267" y="1448336"/>
            <a:ext cx="8063230" cy="2974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（三）</a:t>
            </a:r>
            <a:r>
              <a:rPr dirty="0" sz="2000" spc="-15" b="1">
                <a:latin typeface="標楷體"/>
                <a:cs typeface="標楷體"/>
              </a:rPr>
              <a:t>減</a:t>
            </a:r>
            <a:r>
              <a:rPr dirty="0" sz="2000" b="1">
                <a:latin typeface="標楷體"/>
                <a:cs typeface="標楷體"/>
              </a:rPr>
              <a:t>少</a:t>
            </a:r>
            <a:r>
              <a:rPr dirty="0" sz="2000" spc="-15" b="1">
                <a:latin typeface="標楷體"/>
                <a:cs typeface="標楷體"/>
              </a:rPr>
              <a:t>空</a:t>
            </a:r>
            <a:r>
              <a:rPr dirty="0" sz="2000" b="1">
                <a:latin typeface="標楷體"/>
                <a:cs typeface="標楷體"/>
              </a:rPr>
              <a:t>調熱負載</a:t>
            </a:r>
            <a:endParaRPr sz="2000">
              <a:latin typeface="標楷體"/>
              <a:cs typeface="標楷體"/>
            </a:endParaRPr>
          </a:p>
          <a:p>
            <a:pPr marL="49530" marR="6350">
              <a:lnSpc>
                <a:spcPct val="100000"/>
              </a:lnSpc>
              <a:spcBef>
                <a:spcPts val="1575"/>
              </a:spcBef>
            </a:pPr>
            <a:r>
              <a:rPr dirty="0" sz="1800">
                <a:latin typeface="Times New Roman"/>
                <a:cs typeface="Times New Roman"/>
              </a:rPr>
              <a:t>2. </a:t>
            </a:r>
            <a:r>
              <a:rPr dirty="0" sz="1800">
                <a:latin typeface="細明體"/>
                <a:cs typeface="細明體"/>
              </a:rPr>
              <a:t>降低傳導熱</a:t>
            </a:r>
            <a:r>
              <a:rPr dirty="0" sz="1800" spc="-459">
                <a:latin typeface="細明體"/>
                <a:cs typeface="細明體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(Conduction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H</a:t>
            </a:r>
            <a:r>
              <a:rPr dirty="0" sz="1800">
                <a:latin typeface="Times New Roman"/>
                <a:cs typeface="Times New Roman"/>
              </a:rPr>
              <a:t>eat)</a:t>
            </a:r>
            <a:r>
              <a:rPr dirty="0" sz="1800">
                <a:latin typeface="細明體"/>
                <a:cs typeface="細明體"/>
              </a:rPr>
              <a:t>：</a:t>
            </a:r>
            <a:r>
              <a:rPr dirty="0" sz="1800">
                <a:latin typeface="細明體"/>
                <a:cs typeface="細明體"/>
              </a:rPr>
              <a:t> 屋頂因直接受陽光的照射，其熱獲得量最大。一般平房的建築物屋頂的熱負荷佔</a:t>
            </a:r>
            <a:r>
              <a:rPr dirty="0" sz="1800">
                <a:latin typeface="細明體"/>
                <a:cs typeface="細明體"/>
              </a:rPr>
              <a:t> 相當大的份量，尤以老舊房屋隔熱設施較差者更為嚴重。</a:t>
            </a:r>
            <a:endParaRPr sz="1800">
              <a:latin typeface="細明體"/>
              <a:cs typeface="細明體"/>
            </a:endParaRPr>
          </a:p>
          <a:p>
            <a:pPr marL="49530" marR="45402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改善方法： </a:t>
            </a:r>
            <a:r>
              <a:rPr dirty="0" sz="1800">
                <a:latin typeface="Times New Roman"/>
                <a:cs typeface="Times New Roman"/>
              </a:rPr>
              <a:t>(1)</a:t>
            </a:r>
            <a:r>
              <a:rPr dirty="0" sz="1800">
                <a:latin typeface="細明體"/>
                <a:cs typeface="細明體"/>
              </a:rPr>
              <a:t>將屋頂顏色改為白色或乳白色。 </a:t>
            </a:r>
            <a:r>
              <a:rPr dirty="0" sz="1800">
                <a:latin typeface="Times New Roman"/>
                <a:cs typeface="Times New Roman"/>
              </a:rPr>
              <a:t>(2)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增加屋頂隔熱材。</a:t>
            </a:r>
            <a:endParaRPr sz="1800">
              <a:latin typeface="細明體"/>
              <a:cs typeface="細明體"/>
            </a:endParaRPr>
          </a:p>
          <a:p>
            <a:pPr marL="49530">
              <a:lnSpc>
                <a:spcPct val="100000"/>
              </a:lnSpc>
            </a:pPr>
            <a:r>
              <a:rPr dirty="0" sz="1800">
                <a:latin typeface="Times New Roman"/>
                <a:cs typeface="Times New Roman"/>
              </a:rPr>
              <a:t>(3)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細明體"/>
                <a:cs typeface="細明體"/>
              </a:rPr>
              <a:t>平屋頂採用蓄水或噴水。</a:t>
            </a:r>
            <a:endParaRPr sz="1800">
              <a:latin typeface="細明體"/>
              <a:cs typeface="細明體"/>
            </a:endParaRPr>
          </a:p>
          <a:p>
            <a:pPr marL="49530">
              <a:lnSpc>
                <a:spcPct val="100000"/>
              </a:lnSpc>
            </a:pPr>
            <a:r>
              <a:rPr dirty="0" sz="1800">
                <a:latin typeface="Times New Roman"/>
                <a:cs typeface="Times New Roman"/>
              </a:rPr>
              <a:t>(4)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屋頂與天花板之間加通風設備。</a:t>
            </a:r>
            <a:endParaRPr sz="1800">
              <a:latin typeface="細明體"/>
              <a:cs typeface="細明體"/>
            </a:endParaRPr>
          </a:p>
          <a:p>
            <a:pPr marL="49530">
              <a:lnSpc>
                <a:spcPts val="2160"/>
              </a:lnSpc>
            </a:pPr>
            <a:r>
              <a:rPr dirty="0" sz="1800">
                <a:latin typeface="Times New Roman"/>
                <a:cs typeface="Times New Roman"/>
              </a:rPr>
              <a:t>(5)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細明體"/>
                <a:cs typeface="細明體"/>
              </a:rPr>
              <a:t>加裝天花板。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56325" y="2997200"/>
            <a:ext cx="2808287" cy="2101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276600" y="4508500"/>
            <a:ext cx="2808287" cy="21018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(6/15)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6590" y="1304988"/>
            <a:ext cx="7569200" cy="3017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3.</a:t>
            </a:r>
            <a:r>
              <a:rPr dirty="0" sz="1800">
                <a:latin typeface="細明體"/>
                <a:cs typeface="細明體"/>
              </a:rPr>
              <a:t>降低照明熱負荷：</a:t>
            </a:r>
            <a:endParaRPr sz="1800">
              <a:latin typeface="細明體"/>
              <a:cs typeface="細明體"/>
            </a:endParaRPr>
          </a:p>
          <a:p>
            <a:pPr marL="12700" marR="2349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燈泡每一瓦特發出之熱量為</a:t>
            </a:r>
            <a:r>
              <a:rPr dirty="0" sz="1800">
                <a:latin typeface="細明體"/>
                <a:cs typeface="細明體"/>
              </a:rPr>
              <a:t>0.86 Kcal/Hr</a:t>
            </a:r>
            <a:r>
              <a:rPr dirty="0" sz="1800">
                <a:latin typeface="細明體"/>
                <a:cs typeface="細明體"/>
              </a:rPr>
              <a:t>，日光燈每一瓦特發出之熱量為 </a:t>
            </a:r>
            <a:r>
              <a:rPr dirty="0" sz="1800">
                <a:latin typeface="細明體"/>
                <a:cs typeface="細明體"/>
              </a:rPr>
              <a:t>1.07 Kcal/Hr</a:t>
            </a:r>
            <a:r>
              <a:rPr dirty="0" sz="1800">
                <a:latin typeface="細明體"/>
                <a:cs typeface="細明體"/>
              </a:rPr>
              <a:t>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減少燈具的瓦特數即能減少熱負荷。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改善方法：</a:t>
            </a:r>
            <a:endParaRPr sz="1800">
              <a:latin typeface="細明體"/>
              <a:cs typeface="細明體"/>
            </a:endParaRPr>
          </a:p>
          <a:p>
            <a:pPr marL="12700" marR="63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(1) </a:t>
            </a:r>
            <a:r>
              <a:rPr dirty="0" sz="1800">
                <a:latin typeface="細明體"/>
                <a:cs typeface="細明體"/>
              </a:rPr>
              <a:t>降低燈具高度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將燈具與工作面的距離降低為原來的一半時，照度可提高約四倍</a:t>
            </a:r>
            <a:r>
              <a:rPr dirty="0" sz="1800">
                <a:latin typeface="細明體"/>
                <a:cs typeface="細明體"/>
              </a:rPr>
              <a:t>。在維持原</a:t>
            </a:r>
            <a:r>
              <a:rPr dirty="0" sz="1800">
                <a:latin typeface="細明體"/>
                <a:cs typeface="細明體"/>
              </a:rPr>
              <a:t> 來的照度下，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可減少燈具數，即減少燈具熱負載。</a:t>
            </a:r>
            <a:endParaRPr sz="1800">
              <a:latin typeface="細明體"/>
              <a:cs typeface="細明體"/>
            </a:endParaRPr>
          </a:p>
          <a:p>
            <a:pPr marL="12700" marR="2349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(2) </a:t>
            </a:r>
            <a:r>
              <a:rPr dirty="0" sz="1800">
                <a:latin typeface="細明體"/>
                <a:cs typeface="細明體"/>
              </a:rPr>
              <a:t>全面照明改為局部照明： 需要高照度之區域或機械，給予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局部照明較省電，並可減少燈具熱負載。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</a:t>
            </a:r>
            <a:r>
              <a:rPr dirty="0" sz="1800">
                <a:latin typeface="細明體"/>
                <a:cs typeface="細明體"/>
              </a:rPr>
              <a:t>(3) </a:t>
            </a:r>
            <a:r>
              <a:rPr dirty="0" sz="1800">
                <a:latin typeface="細明體"/>
                <a:cs typeface="細明體"/>
              </a:rPr>
              <a:t>採用高效率燈具： 儘量採用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高效率燈具，減少燈具之瓦特數以減少熱負荷。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8887" y="4508499"/>
            <a:ext cx="1873249" cy="187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492500" y="4508500"/>
            <a:ext cx="2447925" cy="1835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227762" y="4508499"/>
            <a:ext cx="1844674" cy="1844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(7/15)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9705" marR="234950">
              <a:lnSpc>
                <a:spcPct val="100000"/>
              </a:lnSpc>
            </a:pPr>
            <a:r>
              <a:rPr dirty="0">
                <a:latin typeface="細明體"/>
                <a:cs typeface="細明體"/>
              </a:rPr>
              <a:t>4.</a:t>
            </a:r>
            <a:r>
              <a:rPr dirty="0"/>
              <a:t>隔離發熱設備： 空調區內之發熱設備，如</a:t>
            </a:r>
            <a:r>
              <a:rPr dirty="0"/>
              <a:t>加熱爐、乾燥設備等，應予局部隔離。</a:t>
            </a:r>
            <a:r>
              <a:rPr dirty="0"/>
              <a:t>設備熱乃是由電</a:t>
            </a:r>
            <a:r>
              <a:rPr dirty="0"/>
              <a:t> 能變成動能，再變成熱能型態。除非設備停開，否則電能負載是避免不了的。但 若能將熱能集中並隔離，</a:t>
            </a:r>
            <a:r>
              <a:rPr dirty="0"/>
              <a:t>降低室內之顯熱負荷</a:t>
            </a:r>
            <a:r>
              <a:rPr dirty="0"/>
              <a:t>，</a:t>
            </a:r>
            <a:r>
              <a:rPr dirty="0"/>
              <a:t>即可減少空調空間的送風量，降</a:t>
            </a:r>
            <a:r>
              <a:rPr dirty="0"/>
              <a:t> 低送風馬力節約能源。</a:t>
            </a:r>
          </a:p>
          <a:p>
            <a:pPr marL="179705" marR="6350">
              <a:lnSpc>
                <a:spcPct val="100000"/>
              </a:lnSpc>
            </a:pPr>
            <a:r>
              <a:rPr dirty="0">
                <a:latin typeface="細明體"/>
                <a:cs typeface="細明體"/>
              </a:rPr>
              <a:t>5.</a:t>
            </a:r>
            <a:r>
              <a:rPr dirty="0"/>
              <a:t>防止滲透空氣： 外氣之滲入，特別是含水汽空氣之滲入，將使空調室內增加可觀之熱負荷。</a:t>
            </a:r>
            <a:r>
              <a:rPr dirty="0"/>
              <a:t>外氣</a:t>
            </a:r>
            <a:r>
              <a:rPr dirty="0"/>
              <a:t> 之滲入量</a:t>
            </a:r>
            <a:r>
              <a:rPr dirty="0"/>
              <a:t>，則決定於門窗的關緊與否、外牆的多孔性、建築之高度、樓梯井、升</a:t>
            </a:r>
            <a:r>
              <a:rPr dirty="0"/>
              <a:t> 降梯、風之吹向及風速、與通風及抽風量等。而防止外氣滲入最實在最簡單的方 法，不外乎</a:t>
            </a:r>
            <a:r>
              <a:rPr dirty="0"/>
              <a:t>修補門窗及間隙；隨手關門；將大門改為自動門或裝設自動關閉連桿；</a:t>
            </a:r>
          </a:p>
          <a:p>
            <a:pPr marL="179705">
              <a:lnSpc>
                <a:spcPts val="2160"/>
              </a:lnSpc>
              <a:spcBef>
                <a:spcPts val="190"/>
              </a:spcBef>
            </a:pPr>
            <a:r>
              <a:rPr dirty="0"/>
              <a:t>出入口增設空氣簾等方式。</a:t>
            </a:r>
          </a:p>
        </p:txBody>
      </p:sp>
      <p:sp>
        <p:nvSpPr>
          <p:cNvPr id="4" name="object 4"/>
          <p:cNvSpPr/>
          <p:nvPr/>
        </p:nvSpPr>
        <p:spPr>
          <a:xfrm>
            <a:off x="755650" y="4437062"/>
            <a:ext cx="1366837" cy="20446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2484437" y="4508500"/>
            <a:ext cx="3311524" cy="1843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5940425" y="4508500"/>
            <a:ext cx="2519362" cy="1844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(8/15)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16462" y="6438328"/>
            <a:ext cx="3905250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20955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3691" y="1278648"/>
            <a:ext cx="7348727" cy="400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22731" y="1248155"/>
            <a:ext cx="2977895" cy="536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8430" indent="151130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（四）</a:t>
            </a:r>
            <a:r>
              <a:rPr dirty="0" sz="2000" spc="-15" b="1">
                <a:latin typeface="標楷體"/>
                <a:cs typeface="標楷體"/>
              </a:rPr>
              <a:t>空</a:t>
            </a:r>
            <a:r>
              <a:rPr dirty="0" sz="2000" b="1">
                <a:latin typeface="標楷體"/>
                <a:cs typeface="標楷體"/>
              </a:rPr>
              <a:t>氣</a:t>
            </a:r>
            <a:r>
              <a:rPr dirty="0" sz="2000" spc="-15" b="1">
                <a:latin typeface="標楷體"/>
                <a:cs typeface="標楷體"/>
              </a:rPr>
              <a:t>側</a:t>
            </a:r>
            <a:r>
              <a:rPr dirty="0" sz="2000" b="1">
                <a:latin typeface="標楷體"/>
                <a:cs typeface="標楷體"/>
              </a:rPr>
              <a:t>省能策略</a:t>
            </a:r>
            <a:endParaRPr sz="2000">
              <a:latin typeface="標楷體"/>
              <a:cs typeface="標楷體"/>
            </a:endParaRPr>
          </a:p>
          <a:p>
            <a:pPr marL="138430" marR="6350">
              <a:lnSpc>
                <a:spcPct val="100000"/>
              </a:lnSpc>
              <a:spcBef>
                <a:spcPts val="1115"/>
              </a:spcBef>
            </a:pPr>
            <a:r>
              <a:rPr dirty="0"/>
              <a:t>空調系統空氣側所消耗之電力約佔總電力消耗量的</a:t>
            </a:r>
            <a:r>
              <a:rPr dirty="0">
                <a:latin typeface="細明體"/>
                <a:cs typeface="細明體"/>
              </a:rPr>
              <a:t>30</a:t>
            </a:r>
            <a:r>
              <a:rPr dirty="0"/>
              <a:t>～</a:t>
            </a:r>
            <a:r>
              <a:rPr dirty="0">
                <a:latin typeface="細明體"/>
                <a:cs typeface="細明體"/>
              </a:rPr>
              <a:t>40</a:t>
            </a:r>
            <a:r>
              <a:rPr dirty="0"/>
              <a:t>％，</a:t>
            </a:r>
            <a:r>
              <a:rPr dirty="0"/>
              <a:t>因此送風機的能</a:t>
            </a:r>
            <a:r>
              <a:rPr dirty="0"/>
              <a:t> 源節約是整個空調系統中能源節約的重要一環。送風機所需之動力與風量及風 壓成比例，</a:t>
            </a:r>
            <a:r>
              <a:rPr dirty="0"/>
              <a:t>故空調之送風系統在部份負荷時若能採用</a:t>
            </a:r>
            <a:r>
              <a:rPr dirty="0">
                <a:latin typeface="細明體"/>
                <a:cs typeface="細明體"/>
              </a:rPr>
              <a:t>VAV</a:t>
            </a:r>
            <a:r>
              <a:rPr dirty="0"/>
              <a:t>系統</a:t>
            </a:r>
            <a:r>
              <a:rPr dirty="0">
                <a:latin typeface="細明體"/>
                <a:cs typeface="細明體"/>
              </a:rPr>
              <a:t>(Variable Air Volume) </a:t>
            </a:r>
            <a:r>
              <a:rPr dirty="0"/>
              <a:t>以改變送風機之風量，必可節省送風機的電力消耗</a:t>
            </a:r>
            <a:r>
              <a:rPr dirty="0"/>
              <a:t>。常見的送風設備</a:t>
            </a:r>
            <a:r>
              <a:rPr dirty="0"/>
              <a:t> 為空調箱 </a:t>
            </a:r>
            <a:r>
              <a:rPr dirty="0">
                <a:latin typeface="細明體"/>
                <a:cs typeface="細明體"/>
              </a:rPr>
              <a:t>(Air Handling Unit) </a:t>
            </a:r>
            <a:r>
              <a:rPr dirty="0"/>
              <a:t>及小型送風機 </a:t>
            </a:r>
            <a:r>
              <a:rPr dirty="0">
                <a:latin typeface="細明體"/>
                <a:cs typeface="細明體"/>
              </a:rPr>
              <a:t>(Fan Coil)</a:t>
            </a:r>
          </a:p>
        </p:txBody>
      </p:sp>
      <p:sp>
        <p:nvSpPr>
          <p:cNvPr id="7" name="object 7"/>
          <p:cNvSpPr/>
          <p:nvPr/>
        </p:nvSpPr>
        <p:spPr>
          <a:xfrm>
            <a:off x="595312" y="3643909"/>
            <a:ext cx="3905249" cy="2924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716462" y="3643909"/>
            <a:ext cx="3905249" cy="2924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057275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(9/15)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065" y="1449451"/>
            <a:ext cx="7797800" cy="275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1.</a:t>
            </a:r>
            <a:r>
              <a:rPr dirty="0" sz="1800">
                <a:latin typeface="細明體"/>
                <a:cs typeface="細明體"/>
              </a:rPr>
              <a:t>空調箱</a:t>
            </a:r>
            <a:endParaRPr sz="1800">
              <a:latin typeface="細明體"/>
              <a:cs typeface="細明體"/>
            </a:endParaRPr>
          </a:p>
          <a:p>
            <a:pPr algn="just" marL="12700" marR="63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•由主機送來之冰水在空調箱中與回風作熱交換。空調箱中的風扇將冷氣送回 冷房之中，冰水則沿回水管流回主機房。此外並設有新鮮空氣送入口，以免室 內空氣品質惡化。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夏季時在不影響室內空氣品質的條件下，可減少補充外氣</a:t>
            </a:r>
            <a:r>
              <a:rPr dirty="0" sz="1800">
                <a:latin typeface="細明體"/>
                <a:cs typeface="細明體"/>
              </a:rPr>
              <a:t>，</a:t>
            </a:r>
            <a:r>
              <a:rPr dirty="0" sz="1800">
                <a:latin typeface="細明體"/>
                <a:cs typeface="細明體"/>
              </a:rPr>
              <a:t> 以節約能源，但在冬天時由於一般外界空氣之焓值均甚低，因此補充大量的外 氣有助於能源之節約。</a:t>
            </a:r>
            <a:endParaRPr sz="1800">
              <a:latin typeface="細明體"/>
              <a:cs typeface="細明體"/>
            </a:endParaRPr>
          </a:p>
          <a:p>
            <a:pPr marL="12700" marR="63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•常見之空調箱毛病是回風不良，有的用戶甚至把回風口完全堵死，造成冷氣 量嚴重不足，或者完全由外氣補充之現象，能源浪費甚多。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空調箱之鋁鰭片應定期清洗，最好有差壓或透光指示其乾淨度，以免影響冷房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效果。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6012" y="4652962"/>
            <a:ext cx="1800224" cy="1762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348037" y="4581524"/>
            <a:ext cx="2381250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084887" y="4581525"/>
            <a:ext cx="1746250" cy="1800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01700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(10/15)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9687" rIns="0" bIns="0" rtlCol="0" vert="horz">
            <a:spAutoFit/>
          </a:bodyPr>
          <a:lstStyle/>
          <a:p>
            <a:pPr marL="269875" marR="6350">
              <a:lnSpc>
                <a:spcPct val="100000"/>
              </a:lnSpc>
            </a:pPr>
            <a:r>
              <a:rPr dirty="0">
                <a:latin typeface="細明體"/>
                <a:cs typeface="細明體"/>
              </a:rPr>
              <a:t>2. </a:t>
            </a:r>
            <a:r>
              <a:rPr dirty="0"/>
              <a:t>小型送風機 小型送風機直接將室內空氣吸入，經冰水盤管冷卻後立即送回同一室內。其 風壓不大，因此不能有太長的出風管。</a:t>
            </a:r>
            <a:r>
              <a:rPr dirty="0"/>
              <a:t>其溫度大多由恆溫控制器控制冰水之</a:t>
            </a:r>
            <a:r>
              <a:rPr dirty="0"/>
              <a:t> 二通或三通閥。 </a:t>
            </a:r>
            <a:r>
              <a:rPr dirty="0"/>
              <a:t>常見之毛病是</a:t>
            </a:r>
            <a:r>
              <a:rPr dirty="0"/>
              <a:t>恆溫控制器及冰水閥故障或者根本沒裝，此時室內溫度大都偏</a:t>
            </a:r>
            <a:r>
              <a:rPr dirty="0"/>
              <a:t> 低</a:t>
            </a:r>
            <a:r>
              <a:rPr dirty="0"/>
              <a:t>，因為根本沒法控制，</a:t>
            </a:r>
            <a:r>
              <a:rPr dirty="0"/>
              <a:t>形成能源浪費</a:t>
            </a:r>
            <a:r>
              <a:rPr dirty="0"/>
              <a:t>。</a:t>
            </a:r>
            <a:r>
              <a:rPr dirty="0"/>
              <a:t> </a:t>
            </a:r>
            <a:r>
              <a:rPr dirty="0"/>
              <a:t>小型送風機</a:t>
            </a:r>
            <a:r>
              <a:rPr dirty="0"/>
              <a:t>的配置與裝璜隔間大有關係，因此若有</a:t>
            </a:r>
            <a:r>
              <a:rPr dirty="0"/>
              <a:t>隔間重新裝璜之際</a:t>
            </a:r>
            <a:r>
              <a:rPr dirty="0"/>
              <a:t>，應找</a:t>
            </a:r>
            <a:r>
              <a:rPr dirty="0"/>
              <a:t> 合格的</a:t>
            </a:r>
            <a:r>
              <a:rPr dirty="0"/>
              <a:t>空調技師重新加以規畫</a:t>
            </a:r>
            <a:r>
              <a:rPr dirty="0"/>
              <a:t>。常見任由室內設計師或者木工胡亂配置。有</a:t>
            </a:r>
            <a:r>
              <a:rPr dirty="0"/>
              <a:t> 些小型送風機用於甲室，其恆溫設定器卻在乙室；或者二個房間共用一個控 制器，甲室太冷，乙室卻太熱，無法分開控制；甚至有回風口完全塞住之情 況，形成能源未能有效利用現象。</a:t>
            </a:r>
          </a:p>
        </p:txBody>
      </p:sp>
      <p:sp>
        <p:nvSpPr>
          <p:cNvPr id="4" name="object 4"/>
          <p:cNvSpPr/>
          <p:nvPr/>
        </p:nvSpPr>
        <p:spPr>
          <a:xfrm>
            <a:off x="971550" y="4652962"/>
            <a:ext cx="2374899" cy="1900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3779837" y="4581525"/>
            <a:ext cx="2016124" cy="1765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6227762" y="4581525"/>
            <a:ext cx="1581149" cy="1871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01700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(11/15)</a:t>
            </a:r>
          </a:p>
        </p:txBody>
      </p:sp>
      <p:sp>
        <p:nvSpPr>
          <p:cNvPr id="3" name="object 3"/>
          <p:cNvSpPr/>
          <p:nvPr/>
        </p:nvSpPr>
        <p:spPr>
          <a:xfrm>
            <a:off x="496823" y="1292352"/>
            <a:ext cx="7348727" cy="865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35863" y="1261871"/>
            <a:ext cx="3992879" cy="993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45427" y="1304320"/>
            <a:ext cx="8483600" cy="3581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8770">
              <a:lnSpc>
                <a:spcPts val="2340"/>
              </a:lnSpc>
              <a:tabLst>
                <a:tab pos="3113405" algn="l"/>
              </a:tabLst>
            </a:pPr>
            <a:r>
              <a:rPr dirty="0" sz="2000" b="1">
                <a:latin typeface="標楷體"/>
                <a:cs typeface="標楷體"/>
              </a:rPr>
              <a:t>（五）</a:t>
            </a:r>
            <a:r>
              <a:rPr dirty="0" sz="2000" spc="-15" b="1">
                <a:latin typeface="標楷體"/>
                <a:cs typeface="標楷體"/>
              </a:rPr>
              <a:t>冰</a:t>
            </a:r>
            <a:r>
              <a:rPr dirty="0" sz="2000" b="1">
                <a:latin typeface="標楷體"/>
                <a:cs typeface="標楷體"/>
              </a:rPr>
              <a:t>水</a:t>
            </a:r>
            <a:r>
              <a:rPr dirty="0" sz="2000" spc="-15" b="1">
                <a:latin typeface="標楷體"/>
                <a:cs typeface="標楷體"/>
              </a:rPr>
              <a:t>側</a:t>
            </a:r>
            <a:r>
              <a:rPr dirty="0" sz="2000" b="1">
                <a:latin typeface="標楷體"/>
                <a:cs typeface="標楷體"/>
              </a:rPr>
              <a:t>省能策略	</a:t>
            </a:r>
            <a:r>
              <a:rPr dirty="0" sz="2000" spc="-15" b="1">
                <a:latin typeface="標楷體"/>
                <a:cs typeface="標楷體"/>
              </a:rPr>
              <a:t>冰</a:t>
            </a:r>
            <a:r>
              <a:rPr dirty="0" sz="2000" b="1">
                <a:latin typeface="標楷體"/>
                <a:cs typeface="標楷體"/>
              </a:rPr>
              <a:t>水機</a:t>
            </a:r>
            <a:endParaRPr sz="2000">
              <a:latin typeface="標楷體"/>
              <a:cs typeface="標楷體"/>
            </a:endParaRPr>
          </a:p>
          <a:p>
            <a:pPr marL="12700" marR="6350">
              <a:lnSpc>
                <a:spcPts val="2160"/>
              </a:lnSpc>
              <a:spcBef>
                <a:spcPts val="10"/>
              </a:spcBef>
            </a:pPr>
            <a:r>
              <a:rPr dirty="0" sz="1800">
                <a:latin typeface="細明體"/>
                <a:cs typeface="細明體"/>
              </a:rPr>
              <a:t>1.</a:t>
            </a:r>
            <a:r>
              <a:rPr dirty="0" sz="1800">
                <a:latin typeface="細明體"/>
                <a:cs typeface="細明體"/>
              </a:rPr>
              <a:t>負載與噸位的配合 一般而言，空調主機的噸數及台數是根據建築物的尖峰負載來決定。但實際上而言，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尖峰負載出現的時間一般不超過夏日總時數的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5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％，</a:t>
            </a:r>
            <a:r>
              <a:rPr dirty="0" sz="1800">
                <a:latin typeface="細明體"/>
                <a:cs typeface="細明體"/>
              </a:rPr>
              <a:t>因此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大多數的負載狀況皆為部份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負載</a:t>
            </a:r>
            <a:r>
              <a:rPr dirty="0" sz="1800">
                <a:latin typeface="細明體"/>
                <a:cs typeface="細明體"/>
              </a:rPr>
              <a:t>。尤其是在春、秋、冬季節時空調負載則可能僅有尖峰之</a:t>
            </a:r>
            <a:r>
              <a:rPr dirty="0" sz="1800">
                <a:latin typeface="細明體"/>
                <a:cs typeface="細明體"/>
              </a:rPr>
              <a:t>20</a:t>
            </a:r>
            <a:r>
              <a:rPr dirty="0" sz="1800">
                <a:latin typeface="細明體"/>
                <a:cs typeface="細明體"/>
              </a:rPr>
              <a:t>～</a:t>
            </a:r>
            <a:r>
              <a:rPr dirty="0" sz="1800">
                <a:latin typeface="細明體"/>
                <a:cs typeface="細明體"/>
              </a:rPr>
              <a:t>60</a:t>
            </a:r>
            <a:r>
              <a:rPr dirty="0" sz="1800">
                <a:latin typeface="細明體"/>
                <a:cs typeface="細明體"/>
              </a:rPr>
              <a:t>％左右。因此在 這種負載變化量相當大的情況之下，如何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選擇主機的運轉台數及噸數，以獲得最低的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運轉電力</a:t>
            </a:r>
            <a:r>
              <a:rPr dirty="0" sz="1800">
                <a:latin typeface="細明體"/>
                <a:cs typeface="細明體"/>
              </a:rPr>
              <a:t>，是使用者及操作者必須注意的。</a:t>
            </a:r>
            <a:endParaRPr sz="1800">
              <a:latin typeface="細明體"/>
              <a:cs typeface="細明體"/>
            </a:endParaRPr>
          </a:p>
          <a:p>
            <a:pPr marL="12700" marR="6350">
              <a:lnSpc>
                <a:spcPts val="2160"/>
              </a:lnSpc>
            </a:pPr>
            <a:r>
              <a:rPr dirty="0" sz="1800">
                <a:latin typeface="細明體"/>
                <a:cs typeface="細明體"/>
              </a:rPr>
              <a:t>2.</a:t>
            </a:r>
            <a:r>
              <a:rPr dirty="0" sz="1800">
                <a:latin typeface="細明體"/>
                <a:cs typeface="細明體"/>
              </a:rPr>
              <a:t>降低冷凝壓力 冷凝器的主要功能為散熱。其所散出之熱量來源有二：一為冷媒在蒸發器中所吸收的 熱量，另一為壓縮機所做的功，而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降低冷凝壓力的用意就是降低壓縮機所需的功。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降低冷凝溫度可節省冰水主機的耗電量</a:t>
            </a:r>
            <a:r>
              <a:rPr dirty="0" sz="1800">
                <a:latin typeface="細明體"/>
                <a:cs typeface="細明體"/>
              </a:rPr>
              <a:t>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只要增加冷凝水量或增強水塔散熱之功能，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即可降低冷卻水溫，達到降低冷凝溫度的效果</a:t>
            </a:r>
            <a:r>
              <a:rPr dirty="0" sz="1800">
                <a:latin typeface="細明體"/>
                <a:cs typeface="細明體"/>
              </a:rPr>
              <a:t>。不過以整體考慮而言，使用者仍需考</a:t>
            </a:r>
            <a:r>
              <a:rPr dirty="0" sz="1800">
                <a:latin typeface="細明體"/>
                <a:cs typeface="細明體"/>
              </a:rPr>
              <a:t> 慮水塔，以及水泵配合主機運轉狀況，以決定何種組合方式較為省電。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7087" y="4941888"/>
            <a:ext cx="1728787" cy="1728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771775" y="4941888"/>
            <a:ext cx="2951162" cy="171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084888" y="4941888"/>
            <a:ext cx="2089149" cy="1671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01700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(12/15)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65" y="1449451"/>
            <a:ext cx="8483600" cy="19202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3.</a:t>
            </a:r>
            <a:r>
              <a:rPr dirty="0" sz="1800">
                <a:latin typeface="細明體"/>
                <a:cs typeface="細明體"/>
              </a:rPr>
              <a:t>提高蒸發壓力 在冷凝溫度不變的狀況下，若蒸發壓力愈高則愈省電。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提高蒸發壓力當然可節省主機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耗電量</a:t>
            </a:r>
            <a:r>
              <a:rPr dirty="0" sz="1800">
                <a:latin typeface="細明體"/>
                <a:cs typeface="細明體"/>
              </a:rPr>
              <a:t>，但其可能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產生的影響也不可不予考慮</a:t>
            </a:r>
            <a:r>
              <a:rPr dirty="0" sz="1800">
                <a:latin typeface="細明體"/>
                <a:cs typeface="細明體"/>
              </a:rPr>
              <a:t>，因為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蒸發壓力的提高將直接引起冰水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溫度的上昇，因而導致空調箱及小型送風機盤管冷卻能力的降低</a:t>
            </a:r>
            <a:r>
              <a:rPr dirty="0" sz="1800">
                <a:latin typeface="細明體"/>
                <a:cs typeface="細明體"/>
              </a:rPr>
              <a:t>。因此只有二種情形</a:t>
            </a:r>
            <a:r>
              <a:rPr dirty="0" sz="1800">
                <a:latin typeface="細明體"/>
                <a:cs typeface="細明體"/>
              </a:rPr>
              <a:t> 適合此方式：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(1) A/H </a:t>
            </a:r>
            <a:r>
              <a:rPr dirty="0" sz="1800">
                <a:latin typeface="細明體"/>
                <a:cs typeface="細明體"/>
              </a:rPr>
              <a:t>及 </a:t>
            </a:r>
            <a:r>
              <a:rPr dirty="0" sz="1800">
                <a:latin typeface="細明體"/>
                <a:cs typeface="細明體"/>
              </a:rPr>
              <a:t>F/C </a:t>
            </a:r>
            <a:r>
              <a:rPr dirty="0" sz="1800">
                <a:latin typeface="細明體"/>
                <a:cs typeface="細明體"/>
              </a:rPr>
              <a:t>有 </a:t>
            </a:r>
            <a:r>
              <a:rPr dirty="0" sz="1800">
                <a:latin typeface="細明體"/>
                <a:cs typeface="細明體"/>
              </a:rPr>
              <a:t>Oversizing </a:t>
            </a:r>
            <a:r>
              <a:rPr dirty="0" sz="1800">
                <a:latin typeface="細明體"/>
                <a:cs typeface="細明體"/>
              </a:rPr>
              <a:t>的時候。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ts val="2160"/>
              </a:lnSpc>
            </a:pPr>
            <a:r>
              <a:rPr dirty="0" sz="1800">
                <a:latin typeface="細明體"/>
                <a:cs typeface="細明體"/>
              </a:rPr>
              <a:t>(2) </a:t>
            </a:r>
            <a:r>
              <a:rPr dirty="0" sz="1800">
                <a:latin typeface="細明體"/>
                <a:cs typeface="細明體"/>
              </a:rPr>
              <a:t>室內為部份負載時。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6012" y="3644900"/>
            <a:ext cx="3240086" cy="2432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4859337" y="3536950"/>
            <a:ext cx="3384549" cy="2538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36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2714625"/>
            <a:ext cx="4679950" cy="93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0" y="2714625"/>
            <a:ext cx="4679950" cy="933450"/>
          </a:xfrm>
          <a:custGeom>
            <a:avLst/>
            <a:gdLst/>
            <a:ahLst/>
            <a:cxnLst/>
            <a:rect l="l" t="t" r="r" b="b"/>
            <a:pathLst>
              <a:path w="4679950" h="933450">
                <a:moveTo>
                  <a:pt x="0" y="466725"/>
                </a:moveTo>
                <a:lnTo>
                  <a:pt x="7756" y="428447"/>
                </a:lnTo>
                <a:lnTo>
                  <a:pt x="30626" y="391021"/>
                </a:lnTo>
                <a:lnTo>
                  <a:pt x="68006" y="354567"/>
                </a:lnTo>
                <a:lnTo>
                  <a:pt x="119294" y="319206"/>
                </a:lnTo>
                <a:lnTo>
                  <a:pt x="183887" y="285057"/>
                </a:lnTo>
                <a:lnTo>
                  <a:pt x="261184" y="252240"/>
                </a:lnTo>
                <a:lnTo>
                  <a:pt x="350583" y="220876"/>
                </a:lnTo>
                <a:lnTo>
                  <a:pt x="451481" y="191085"/>
                </a:lnTo>
                <a:lnTo>
                  <a:pt x="563275" y="162987"/>
                </a:lnTo>
                <a:lnTo>
                  <a:pt x="685365" y="136702"/>
                </a:lnTo>
                <a:lnTo>
                  <a:pt x="817146" y="112351"/>
                </a:lnTo>
                <a:lnTo>
                  <a:pt x="958018" y="90052"/>
                </a:lnTo>
                <a:lnTo>
                  <a:pt x="1107378" y="69927"/>
                </a:lnTo>
                <a:lnTo>
                  <a:pt x="1264624" y="52096"/>
                </a:lnTo>
                <a:lnTo>
                  <a:pt x="1429153" y="36678"/>
                </a:lnTo>
                <a:lnTo>
                  <a:pt x="1600364" y="23794"/>
                </a:lnTo>
                <a:lnTo>
                  <a:pt x="1777653" y="13564"/>
                </a:lnTo>
                <a:lnTo>
                  <a:pt x="1960420" y="6108"/>
                </a:lnTo>
                <a:lnTo>
                  <a:pt x="2148061" y="1547"/>
                </a:lnTo>
                <a:lnTo>
                  <a:pt x="2339975" y="0"/>
                </a:lnTo>
                <a:lnTo>
                  <a:pt x="2531888" y="1547"/>
                </a:lnTo>
                <a:lnTo>
                  <a:pt x="2719529" y="6108"/>
                </a:lnTo>
                <a:lnTo>
                  <a:pt x="2902296" y="13564"/>
                </a:lnTo>
                <a:lnTo>
                  <a:pt x="3079585" y="23794"/>
                </a:lnTo>
                <a:lnTo>
                  <a:pt x="3250796" y="36678"/>
                </a:lnTo>
                <a:lnTo>
                  <a:pt x="3415325" y="52096"/>
                </a:lnTo>
                <a:lnTo>
                  <a:pt x="3572571" y="69927"/>
                </a:lnTo>
                <a:lnTo>
                  <a:pt x="3721931" y="90052"/>
                </a:lnTo>
                <a:lnTo>
                  <a:pt x="3862803" y="112351"/>
                </a:lnTo>
                <a:lnTo>
                  <a:pt x="3994584" y="136702"/>
                </a:lnTo>
                <a:lnTo>
                  <a:pt x="4116674" y="162987"/>
                </a:lnTo>
                <a:lnTo>
                  <a:pt x="4228468" y="191085"/>
                </a:lnTo>
                <a:lnTo>
                  <a:pt x="4329366" y="220876"/>
                </a:lnTo>
                <a:lnTo>
                  <a:pt x="4418765" y="252240"/>
                </a:lnTo>
                <a:lnTo>
                  <a:pt x="4496062" y="285057"/>
                </a:lnTo>
                <a:lnTo>
                  <a:pt x="4560655" y="319206"/>
                </a:lnTo>
                <a:lnTo>
                  <a:pt x="4611943" y="354567"/>
                </a:lnTo>
                <a:lnTo>
                  <a:pt x="4649323" y="391021"/>
                </a:lnTo>
                <a:lnTo>
                  <a:pt x="4672193" y="428447"/>
                </a:lnTo>
                <a:lnTo>
                  <a:pt x="4679950" y="466725"/>
                </a:lnTo>
                <a:lnTo>
                  <a:pt x="4672193" y="505002"/>
                </a:lnTo>
                <a:lnTo>
                  <a:pt x="4649323" y="542428"/>
                </a:lnTo>
                <a:lnTo>
                  <a:pt x="4611943" y="578882"/>
                </a:lnTo>
                <a:lnTo>
                  <a:pt x="4560655" y="614243"/>
                </a:lnTo>
                <a:lnTo>
                  <a:pt x="4496062" y="648392"/>
                </a:lnTo>
                <a:lnTo>
                  <a:pt x="4418765" y="681209"/>
                </a:lnTo>
                <a:lnTo>
                  <a:pt x="4329366" y="712573"/>
                </a:lnTo>
                <a:lnTo>
                  <a:pt x="4228468" y="742364"/>
                </a:lnTo>
                <a:lnTo>
                  <a:pt x="4116674" y="770462"/>
                </a:lnTo>
                <a:lnTo>
                  <a:pt x="3994584" y="796747"/>
                </a:lnTo>
                <a:lnTo>
                  <a:pt x="3862803" y="821098"/>
                </a:lnTo>
                <a:lnTo>
                  <a:pt x="3721931" y="843397"/>
                </a:lnTo>
                <a:lnTo>
                  <a:pt x="3572571" y="863522"/>
                </a:lnTo>
                <a:lnTo>
                  <a:pt x="3415325" y="881353"/>
                </a:lnTo>
                <a:lnTo>
                  <a:pt x="3250796" y="896771"/>
                </a:lnTo>
                <a:lnTo>
                  <a:pt x="3079585" y="909655"/>
                </a:lnTo>
                <a:lnTo>
                  <a:pt x="2902296" y="919885"/>
                </a:lnTo>
                <a:lnTo>
                  <a:pt x="2719529" y="927341"/>
                </a:lnTo>
                <a:lnTo>
                  <a:pt x="2531888" y="931902"/>
                </a:lnTo>
                <a:lnTo>
                  <a:pt x="2339975" y="933450"/>
                </a:lnTo>
                <a:lnTo>
                  <a:pt x="2148061" y="931902"/>
                </a:lnTo>
                <a:lnTo>
                  <a:pt x="1960420" y="927341"/>
                </a:lnTo>
                <a:lnTo>
                  <a:pt x="1777653" y="919885"/>
                </a:lnTo>
                <a:lnTo>
                  <a:pt x="1600364" y="909655"/>
                </a:lnTo>
                <a:lnTo>
                  <a:pt x="1429153" y="896771"/>
                </a:lnTo>
                <a:lnTo>
                  <a:pt x="1264624" y="881353"/>
                </a:lnTo>
                <a:lnTo>
                  <a:pt x="1107378" y="863522"/>
                </a:lnTo>
                <a:lnTo>
                  <a:pt x="958018" y="843397"/>
                </a:lnTo>
                <a:lnTo>
                  <a:pt x="817146" y="821098"/>
                </a:lnTo>
                <a:lnTo>
                  <a:pt x="685365" y="796747"/>
                </a:lnTo>
                <a:lnTo>
                  <a:pt x="563275" y="770462"/>
                </a:lnTo>
                <a:lnTo>
                  <a:pt x="451481" y="742364"/>
                </a:lnTo>
                <a:lnTo>
                  <a:pt x="350583" y="712573"/>
                </a:lnTo>
                <a:lnTo>
                  <a:pt x="261184" y="681209"/>
                </a:lnTo>
                <a:lnTo>
                  <a:pt x="183887" y="648392"/>
                </a:lnTo>
                <a:lnTo>
                  <a:pt x="119294" y="614243"/>
                </a:lnTo>
                <a:lnTo>
                  <a:pt x="68006" y="578882"/>
                </a:lnTo>
                <a:lnTo>
                  <a:pt x="30626" y="542428"/>
                </a:lnTo>
                <a:lnTo>
                  <a:pt x="7756" y="505002"/>
                </a:lnTo>
                <a:lnTo>
                  <a:pt x="0" y="466725"/>
                </a:lnTo>
                <a:close/>
              </a:path>
            </a:pathLst>
          </a:custGeom>
          <a:ln w="38100">
            <a:solidFill>
              <a:srgbClr val="FF00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50103" y="2953765"/>
            <a:ext cx="2869565" cy="43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>
                <a:latin typeface="標楷體"/>
                <a:cs typeface="標楷體"/>
              </a:rPr>
              <a:t>基</a:t>
            </a:r>
            <a:r>
              <a:rPr dirty="0" sz="2800" spc="-30">
                <a:latin typeface="標楷體"/>
                <a:cs typeface="標楷體"/>
              </a:rPr>
              <a:t>本空調</a:t>
            </a:r>
            <a:r>
              <a:rPr dirty="0" sz="2800" spc="-20">
                <a:latin typeface="標楷體"/>
                <a:cs typeface="標楷體"/>
              </a:rPr>
              <a:t>理</a:t>
            </a:r>
            <a:r>
              <a:rPr dirty="0" sz="2800" spc="-30">
                <a:latin typeface="標楷體"/>
                <a:cs typeface="標楷體"/>
              </a:rPr>
              <a:t>論介紹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01700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(13/15)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0" rIns="0" bIns="0" rtlCol="0" vert="horz">
            <a:spAutoFit/>
          </a:bodyPr>
          <a:lstStyle/>
          <a:p>
            <a:pPr marL="198755" marR="6350">
              <a:lnSpc>
                <a:spcPct val="100000"/>
              </a:lnSpc>
            </a:pPr>
            <a:r>
              <a:rPr dirty="0">
                <a:latin typeface="細明體"/>
                <a:cs typeface="細明體"/>
              </a:rPr>
              <a:t>4.</a:t>
            </a:r>
            <a:r>
              <a:rPr dirty="0"/>
              <a:t>保持熱交換器良好的熱傳效率 不論是冷凝器或蒸發器，用久了總會在管內壁形成一層水垢，此</a:t>
            </a:r>
            <a:r>
              <a:rPr dirty="0"/>
              <a:t>水垢會影響熱</a:t>
            </a:r>
            <a:r>
              <a:rPr dirty="0"/>
              <a:t> 傳效果。</a:t>
            </a:r>
            <a:r>
              <a:rPr dirty="0"/>
              <a:t>因此，主機每年一定要有大保養至少一次，拆開蓋板，清除水垢使其</a:t>
            </a:r>
            <a:r>
              <a:rPr dirty="0"/>
              <a:t> 恢復原狀。 水垢的另一負面效果是造成</a:t>
            </a:r>
            <a:r>
              <a:rPr dirty="0"/>
              <a:t>進出水壓差增大</a:t>
            </a:r>
            <a:r>
              <a:rPr dirty="0"/>
              <a:t>，也就是泵之負載增大，形成另一</a:t>
            </a:r>
            <a:r>
              <a:rPr dirty="0"/>
              <a:t> 能源浪費。檢視水垢之最好指標就是進出水壓差，大保養之後壓差最小，日後 會越來越大。很多用戶沒有裝設壓力計，或只裝在進口處，而不裝在出口處。 省了小錢，卻失去早期診斷之良機。</a:t>
            </a:r>
            <a:r>
              <a:rPr dirty="0"/>
              <a:t>水垢之防止可用加藥處理水質方式，或勤</a:t>
            </a:r>
            <a:r>
              <a:rPr dirty="0"/>
              <a:t> 於換水清理之方式來達成。</a:t>
            </a:r>
          </a:p>
        </p:txBody>
      </p:sp>
      <p:sp>
        <p:nvSpPr>
          <p:cNvPr id="4" name="object 4"/>
          <p:cNvSpPr/>
          <p:nvPr/>
        </p:nvSpPr>
        <p:spPr>
          <a:xfrm>
            <a:off x="971550" y="4292600"/>
            <a:ext cx="2665412" cy="1992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588125" y="4292600"/>
            <a:ext cx="1944687" cy="1870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4067175" y="4292600"/>
            <a:ext cx="2160587" cy="1963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01700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(14/15)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11862" y="6438328"/>
            <a:ext cx="2592705" cy="231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381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11862" y="4724400"/>
            <a:ext cx="2592386" cy="1944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42543" y="4727447"/>
            <a:ext cx="2441447" cy="1830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257550" y="4724400"/>
            <a:ext cx="2484437" cy="1860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55002" y="1376997"/>
            <a:ext cx="7569200" cy="3366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835150">
              <a:lnSpc>
                <a:spcPct val="100000"/>
              </a:lnSpc>
            </a:pPr>
            <a:r>
              <a:rPr dirty="0" sz="2000">
                <a:solidFill>
                  <a:srgbClr val="C0504D"/>
                </a:solidFill>
                <a:latin typeface="細明體"/>
                <a:cs typeface="細明體"/>
              </a:rPr>
              <a:t>水泵 </a:t>
            </a:r>
            <a:r>
              <a:rPr dirty="0" sz="1800">
                <a:latin typeface="細明體"/>
                <a:cs typeface="細明體"/>
              </a:rPr>
              <a:t>水泵乃冰水循環的動力來源。水泵節約能源的方法如下：</a:t>
            </a:r>
            <a:r>
              <a:rPr dirty="0" sz="1800">
                <a:latin typeface="細明體"/>
                <a:cs typeface="細明體"/>
              </a:rPr>
              <a:t> </a:t>
            </a:r>
            <a:r>
              <a:rPr dirty="0" sz="1800">
                <a:latin typeface="細明體"/>
                <a:cs typeface="細明體"/>
              </a:rPr>
              <a:t>1.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選擇正確且適合之水量</a:t>
            </a:r>
            <a:r>
              <a:rPr dirty="0" sz="1800">
                <a:latin typeface="細明體"/>
                <a:cs typeface="細明體"/>
              </a:rPr>
              <a:t>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2. </a:t>
            </a:r>
            <a:r>
              <a:rPr dirty="0" sz="1800">
                <a:latin typeface="細明體"/>
                <a:cs typeface="細明體"/>
              </a:rPr>
              <a:t>確實計算所需之揚程。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3. </a:t>
            </a:r>
            <a:r>
              <a:rPr dirty="0" sz="1800">
                <a:latin typeface="細明體"/>
                <a:cs typeface="細明體"/>
              </a:rPr>
              <a:t>保持水質純淨。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細明體"/>
                <a:cs typeface="細明體"/>
              </a:rPr>
              <a:t>4. 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選用高效率泵浦。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ts val="2155"/>
              </a:lnSpc>
            </a:pPr>
            <a:r>
              <a:rPr dirty="0" sz="1800">
                <a:latin typeface="細明體"/>
                <a:cs typeface="細明體"/>
              </a:rPr>
              <a:t>5. </a:t>
            </a:r>
            <a:r>
              <a:rPr dirty="0" sz="1800">
                <a:latin typeface="細明體"/>
                <a:cs typeface="細明體"/>
              </a:rPr>
              <a:t>定期保養。</a:t>
            </a:r>
            <a:endParaRPr sz="1800">
              <a:latin typeface="細明體"/>
              <a:cs typeface="細明體"/>
            </a:endParaRPr>
          </a:p>
          <a:p>
            <a:pPr marL="12700">
              <a:lnSpc>
                <a:spcPts val="2395"/>
              </a:lnSpc>
            </a:pPr>
            <a:r>
              <a:rPr dirty="0" sz="2000">
                <a:solidFill>
                  <a:srgbClr val="C0504D"/>
                </a:solidFill>
                <a:latin typeface="細明體"/>
                <a:cs typeface="細明體"/>
              </a:rPr>
              <a:t>系統改善</a:t>
            </a:r>
            <a:endParaRPr sz="2000">
              <a:latin typeface="細明體"/>
              <a:cs typeface="細明體"/>
            </a:endParaRPr>
          </a:p>
          <a:p>
            <a:pPr marL="12700" marR="635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細明體"/>
                <a:cs typeface="細明體"/>
              </a:rPr>
              <a:t>1.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大型冰水系統</a:t>
            </a:r>
            <a:r>
              <a:rPr dirty="0" sz="1800">
                <a:latin typeface="細明體"/>
                <a:cs typeface="細明體"/>
              </a:rPr>
              <a:t>可依其使用狀況考慮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採用分區供應冰水</a:t>
            </a:r>
            <a:r>
              <a:rPr dirty="0" sz="1800">
                <a:latin typeface="細明體"/>
                <a:cs typeface="細明體"/>
              </a:rPr>
              <a:t>，俾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增加系統控制靈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活性</a:t>
            </a:r>
            <a:r>
              <a:rPr dirty="0" sz="1800">
                <a:latin typeface="細明體"/>
                <a:cs typeface="細明體"/>
              </a:rPr>
              <a:t>，以節省設備耗用能源。</a:t>
            </a:r>
            <a:r>
              <a:rPr dirty="0" sz="1800">
                <a:latin typeface="細明體"/>
                <a:cs typeface="細明體"/>
              </a:rPr>
              <a:t> </a:t>
            </a:r>
            <a:r>
              <a:rPr dirty="0" sz="1800">
                <a:latin typeface="細明體"/>
                <a:cs typeface="細明體"/>
              </a:rPr>
              <a:t>2.</a:t>
            </a:r>
            <a:r>
              <a:rPr dirty="0" sz="1800">
                <a:latin typeface="細明體"/>
                <a:cs typeface="細明體"/>
              </a:rPr>
              <a:t>在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負載變化大</a:t>
            </a:r>
            <a:r>
              <a:rPr dirty="0" sz="1800">
                <a:latin typeface="細明體"/>
                <a:cs typeface="細明體"/>
              </a:rPr>
              <a:t>且頻繁之系統中，可考慮採用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變流量系統</a:t>
            </a:r>
            <a:r>
              <a:rPr dirty="0" sz="1800">
                <a:latin typeface="細明體"/>
                <a:cs typeface="細明體"/>
              </a:rPr>
              <a:t>，控制泵浦轉速，</a:t>
            </a:r>
            <a:r>
              <a:rPr dirty="0" sz="1800">
                <a:latin typeface="細明體"/>
                <a:cs typeface="細明體"/>
              </a:rPr>
              <a:t> 以節省能源。</a:t>
            </a:r>
            <a:endParaRPr sz="1800">
              <a:latin typeface="細明體"/>
              <a:cs typeface="細明體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01700">
              <a:lnSpc>
                <a:spcPct val="100000"/>
              </a:lnSpc>
            </a:pPr>
            <a:r>
              <a:rPr dirty="0"/>
              <a:t>空調系統節能措施</a:t>
            </a:r>
            <a:r>
              <a:rPr dirty="0" spc="-5">
                <a:latin typeface="Arial Unicode MS"/>
                <a:cs typeface="Arial Unicode MS"/>
              </a:rPr>
              <a:t>(15/15)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927" y="1303972"/>
            <a:ext cx="7683500" cy="19519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C0504D"/>
                </a:solidFill>
                <a:latin typeface="細明體"/>
                <a:cs typeface="細明體"/>
              </a:rPr>
              <a:t>冷卻水塔</a:t>
            </a:r>
            <a:endParaRPr sz="2000">
              <a:latin typeface="細明體"/>
              <a:cs typeface="細明體"/>
            </a:endParaRPr>
          </a:p>
          <a:p>
            <a:pPr marL="12700" marR="635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細明體"/>
                <a:cs typeface="細明體"/>
              </a:rPr>
              <a:t>1.</a:t>
            </a:r>
            <a:r>
              <a:rPr dirty="0" sz="1800">
                <a:latin typeface="細明體"/>
                <a:cs typeface="細明體"/>
              </a:rPr>
              <a:t>冷卻水塔機組應選擇適合之機型： </a:t>
            </a:r>
            <a:r>
              <a:rPr dirty="0" sz="1800">
                <a:latin typeface="細明體"/>
                <a:cs typeface="細明體"/>
              </a:rPr>
              <a:t>(1)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應配合空調主機之冷凍能力及所在地的濕球溫度</a:t>
            </a:r>
            <a:r>
              <a:rPr dirty="0" sz="1800">
                <a:latin typeface="細明體"/>
                <a:cs typeface="細明體"/>
              </a:rPr>
              <a:t>，選擇適當的冷卻水塔。</a:t>
            </a:r>
            <a:r>
              <a:rPr dirty="0" sz="1800">
                <a:latin typeface="細明體"/>
                <a:cs typeface="細明體"/>
              </a:rPr>
              <a:t> </a:t>
            </a:r>
            <a:r>
              <a:rPr dirty="0" sz="1800">
                <a:latin typeface="細明體"/>
                <a:cs typeface="細明體"/>
              </a:rPr>
              <a:t>(2)</a:t>
            </a:r>
            <a:r>
              <a:rPr dirty="0" sz="1800">
                <a:latin typeface="細明體"/>
                <a:cs typeface="細明體"/>
              </a:rPr>
              <a:t>按裝組合必須正確以利散熱。 </a:t>
            </a:r>
            <a:r>
              <a:rPr dirty="0" sz="1800">
                <a:latin typeface="細明體"/>
                <a:cs typeface="細明體"/>
              </a:rPr>
              <a:t>(3)</a:t>
            </a:r>
            <a:r>
              <a:rPr dirty="0" sz="1800">
                <a:latin typeface="細明體"/>
                <a:cs typeface="細明體"/>
              </a:rPr>
              <a:t>冷卻水塔風扇馬達按需要調節以節約用能： </a:t>
            </a:r>
            <a:r>
              <a:rPr dirty="0" sz="1800">
                <a:latin typeface="細明體"/>
                <a:cs typeface="細明體"/>
              </a:rPr>
              <a:t>(4)</a:t>
            </a:r>
            <a:r>
              <a:rPr dirty="0" sz="1800">
                <a:latin typeface="細明體"/>
                <a:cs typeface="細明體"/>
              </a:rPr>
              <a:t>設置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變頻省電控制器</a:t>
            </a:r>
            <a:r>
              <a:rPr dirty="0" sz="1800">
                <a:latin typeface="細明體"/>
                <a:cs typeface="細明體"/>
              </a:rPr>
              <a:t>，依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冷凝器進水溫度由變頻省電器控制冷卻水塔風</a:t>
            </a:r>
            <a:r>
              <a:rPr dirty="0" sz="1800">
                <a:solidFill>
                  <a:srgbClr val="FF0000"/>
                </a:solidFill>
                <a:latin typeface="細明體"/>
                <a:cs typeface="細明體"/>
              </a:rPr>
              <a:t> 扇運轉的轉速</a:t>
            </a:r>
            <a:r>
              <a:rPr dirty="0" sz="1800">
                <a:latin typeface="細明體"/>
                <a:cs typeface="細明體"/>
              </a:rPr>
              <a:t>，以節省運轉電費並能降低水塔運轉噪音。</a:t>
            </a:r>
            <a:endParaRPr sz="1800">
              <a:latin typeface="細明體"/>
              <a:cs typeface="細明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7450" y="3860800"/>
            <a:ext cx="3113087" cy="2330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5076825" y="3860800"/>
            <a:ext cx="3240087" cy="2425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42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66289">
              <a:lnSpc>
                <a:spcPct val="100000"/>
              </a:lnSpc>
            </a:pPr>
            <a:r>
              <a:rPr dirty="0"/>
              <a:t>冷氣機</a:t>
            </a:r>
            <a:r>
              <a:rPr dirty="0" spc="20"/>
              <a:t>安</a:t>
            </a:r>
            <a:r>
              <a:rPr dirty="0"/>
              <a:t>裝要點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42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92719"/>
            <a:ext cx="8065770" cy="3670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20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冷氣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應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裝在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通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風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良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好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，不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受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日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光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直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射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地方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或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者裝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配遮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陽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棚。</a:t>
            </a:r>
            <a:endParaRPr sz="2000">
              <a:latin typeface="標楷體"/>
              <a:cs typeface="標楷體"/>
            </a:endParaRPr>
          </a:p>
          <a:p>
            <a:pPr marL="24130" marR="276860" indent="-12065">
              <a:lnSpc>
                <a:spcPct val="125000"/>
              </a:lnSpc>
              <a:spcBef>
                <a:spcPts val="600"/>
              </a:spcBef>
              <a:tabLst>
                <a:tab pos="354965" algn="l"/>
              </a:tabLst>
            </a:pPr>
            <a:r>
              <a:rPr dirty="0" sz="20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冷氣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吹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出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口以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人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身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高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度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為宜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室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外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部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份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離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地面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至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少</a:t>
            </a:r>
            <a:r>
              <a:rPr dirty="0" sz="2000" spc="-295">
                <a:solidFill>
                  <a:srgbClr val="0A1648"/>
                </a:solidFill>
                <a:latin typeface="標楷體"/>
                <a:cs typeface="標楷體"/>
              </a:rPr>
              <a:t>7</a:t>
            </a:r>
            <a:r>
              <a:rPr dirty="0" sz="2000" spc="-305">
                <a:solidFill>
                  <a:srgbClr val="0A1648"/>
                </a:solidFill>
                <a:latin typeface="標楷體"/>
                <a:cs typeface="標楷體"/>
              </a:rPr>
              <a:t>5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公分，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以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免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塵土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揚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入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污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染散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熱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片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增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加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耗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電量。</a:t>
            </a:r>
            <a:endParaRPr sz="2000">
              <a:latin typeface="標楷體"/>
              <a:cs typeface="標楷體"/>
            </a:endParaRPr>
          </a:p>
          <a:p>
            <a:pPr marL="24130" marR="68580" indent="-12065">
              <a:lnSpc>
                <a:spcPct val="125000"/>
              </a:lnSpc>
              <a:spcBef>
                <a:spcPts val="600"/>
              </a:spcBef>
              <a:tabLst>
                <a:tab pos="354965" algn="l"/>
              </a:tabLst>
            </a:pPr>
            <a:r>
              <a:rPr dirty="0" sz="20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室外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熱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排出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口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在</a:t>
            </a:r>
            <a:r>
              <a:rPr dirty="0" sz="2000" spc="-55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295">
                <a:solidFill>
                  <a:srgbClr val="0A1648"/>
                </a:solidFill>
                <a:latin typeface="標楷體"/>
                <a:cs typeface="標楷體"/>
              </a:rPr>
              <a:t>5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0</a:t>
            </a:r>
            <a:r>
              <a:rPr dirty="0" sz="2000" spc="-66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公分以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應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避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免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有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阻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礙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物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機室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側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回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風吸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入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口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與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牆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壁保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持</a:t>
            </a:r>
            <a:r>
              <a:rPr dirty="0" sz="2000" spc="-105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295">
                <a:solidFill>
                  <a:srgbClr val="0A1648"/>
                </a:solidFill>
                <a:latin typeface="標楷體"/>
                <a:cs typeface="標楷體"/>
              </a:rPr>
              <a:t>5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0</a:t>
            </a:r>
            <a:r>
              <a:rPr dirty="0" sz="2000" spc="-6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公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分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以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上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以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提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高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氣機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效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率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24130" marR="202565" indent="-12065">
              <a:lnSpc>
                <a:spcPct val="125000"/>
              </a:lnSpc>
              <a:spcBef>
                <a:spcPts val="600"/>
              </a:spcBef>
              <a:tabLst>
                <a:tab pos="354965" algn="l"/>
              </a:tabLst>
            </a:pPr>
            <a:r>
              <a:rPr dirty="0" sz="20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冷氣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底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盤應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稍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傾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斜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以免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積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水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安裝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後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窗口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週圍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間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隙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宜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完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全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密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封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可減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少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噪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音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並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節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省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電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力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24130" marR="6350" indent="-12065">
              <a:lnSpc>
                <a:spcPct val="125000"/>
              </a:lnSpc>
              <a:spcBef>
                <a:spcPts val="600"/>
              </a:spcBef>
              <a:tabLst>
                <a:tab pos="354965" algn="l"/>
              </a:tabLst>
            </a:pPr>
            <a:r>
              <a:rPr dirty="0" sz="20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分離式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氣機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之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室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外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機應儘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可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能接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近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室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機，其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媒連接管宜</a:t>
            </a:r>
            <a:r>
              <a:rPr dirty="0" sz="2000" spc="-15">
                <a:solidFill>
                  <a:srgbClr val="0A1648"/>
                </a:solidFill>
                <a:latin typeface="標楷體"/>
                <a:cs typeface="標楷體"/>
              </a:rPr>
              <a:t>在</a:t>
            </a:r>
            <a:r>
              <a:rPr dirty="0" sz="2000" spc="-295">
                <a:solidFill>
                  <a:srgbClr val="0A1648"/>
                </a:solidFill>
                <a:latin typeface="標楷體"/>
                <a:cs typeface="標楷體"/>
              </a:rPr>
              <a:t>1</a:t>
            </a:r>
            <a:r>
              <a:rPr dirty="0" sz="2000" spc="-335">
                <a:solidFill>
                  <a:srgbClr val="0A1648"/>
                </a:solidFill>
                <a:latin typeface="標楷體"/>
                <a:cs typeface="標楷體"/>
              </a:rPr>
              <a:t>0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公尺 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以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並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避免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過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多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彎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曲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否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則會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大</a:t>
            </a:r>
            <a:r>
              <a:rPr dirty="0" sz="2000" spc="-50">
                <a:solidFill>
                  <a:srgbClr val="0A1648"/>
                </a:solidFill>
                <a:latin typeface="標楷體"/>
                <a:cs typeface="標楷體"/>
              </a:rPr>
              <a:t>幅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降低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冷氣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能</a:t>
            </a:r>
            <a:r>
              <a:rPr dirty="0" sz="2000" spc="-65">
                <a:solidFill>
                  <a:srgbClr val="0A1648"/>
                </a:solidFill>
                <a:latin typeface="標楷體"/>
                <a:cs typeface="標楷體"/>
              </a:rPr>
              <a:t>源</a:t>
            </a:r>
            <a:r>
              <a:rPr dirty="0" sz="2000" spc="-40">
                <a:solidFill>
                  <a:srgbClr val="0A1648"/>
                </a:solidFill>
                <a:latin typeface="標楷體"/>
                <a:cs typeface="標楷體"/>
              </a:rPr>
              <a:t>效</a:t>
            </a:r>
            <a:r>
              <a:rPr dirty="0" sz="2000" spc="-25">
                <a:solidFill>
                  <a:srgbClr val="0A1648"/>
                </a:solidFill>
                <a:latin typeface="標楷體"/>
                <a:cs typeface="標楷體"/>
              </a:rPr>
              <a:t>率</a:t>
            </a:r>
            <a:r>
              <a:rPr dirty="0" sz="20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05585">
              <a:lnSpc>
                <a:spcPct val="100000"/>
              </a:lnSpc>
            </a:pPr>
            <a:r>
              <a:rPr dirty="0"/>
              <a:t>冷氣機</a:t>
            </a:r>
            <a:r>
              <a:rPr dirty="0" spc="20"/>
              <a:t>運</a:t>
            </a:r>
            <a:r>
              <a:rPr dirty="0"/>
              <a:t>轉管</a:t>
            </a:r>
            <a:r>
              <a:rPr dirty="0" spc="20"/>
              <a:t>理</a:t>
            </a:r>
            <a:r>
              <a:rPr dirty="0"/>
              <a:t>要點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42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48015"/>
            <a:ext cx="8069580" cy="3646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  </a:t>
            </a:r>
            <a:r>
              <a:rPr dirty="0" sz="2400" spc="-145">
                <a:solidFill>
                  <a:srgbClr val="0A1648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離開房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間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時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-50">
                <a:solidFill>
                  <a:srgbClr val="FF0000"/>
                </a:solidFill>
                <a:latin typeface="標楷體"/>
                <a:cs typeface="標楷體"/>
              </a:rPr>
              <a:t>隨</a:t>
            </a:r>
            <a:r>
              <a:rPr dirty="0" sz="2400" spc="-25">
                <a:solidFill>
                  <a:srgbClr val="FF0000"/>
                </a:solidFill>
                <a:latin typeface="標楷體"/>
                <a:cs typeface="標楷體"/>
              </a:rPr>
              <a:t>手</a:t>
            </a:r>
            <a:r>
              <a:rPr dirty="0" sz="2400" spc="-50">
                <a:solidFill>
                  <a:srgbClr val="FF0000"/>
                </a:solidFill>
                <a:latin typeface="標楷體"/>
                <a:cs typeface="標楷體"/>
              </a:rPr>
              <a:t>關</a:t>
            </a:r>
            <a:r>
              <a:rPr dirty="0" sz="2400" spc="-40">
                <a:solidFill>
                  <a:srgbClr val="FF0000"/>
                </a:solidFill>
                <a:latin typeface="標楷體"/>
                <a:cs typeface="標楷體"/>
              </a:rPr>
              <a:t>閉</a:t>
            </a:r>
            <a:r>
              <a:rPr dirty="0" sz="2400" spc="-25">
                <a:solidFill>
                  <a:srgbClr val="FF0000"/>
                </a:solidFill>
                <a:latin typeface="標楷體"/>
                <a:cs typeface="標楷體"/>
              </a:rPr>
              <a:t>冷氣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400">
              <a:latin typeface="標楷體"/>
              <a:cs typeface="標楷體"/>
            </a:endParaRPr>
          </a:p>
          <a:p>
            <a:pPr algn="just" marL="24765" marR="140335" indent="-12700">
              <a:lnSpc>
                <a:spcPct val="104200"/>
              </a:lnSpc>
              <a:spcBef>
                <a:spcPts val="525"/>
              </a:spcBef>
              <a:tabLst>
                <a:tab pos="354965" algn="l"/>
              </a:tabLst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冷氣機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溫度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定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範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圍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以</a:t>
            </a:r>
            <a:r>
              <a:rPr dirty="0" sz="2400" spc="-85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1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dirty="0" sz="2400" spc="4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dirty="0" sz="2400" spc="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8</a:t>
            </a:r>
            <a:r>
              <a:rPr dirty="0" sz="24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新細明體"/>
                <a:cs typeface="新細明體"/>
              </a:rPr>
              <a:t>℃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為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宜，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每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調高溫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度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定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值</a:t>
            </a:r>
            <a:r>
              <a:rPr dirty="0" sz="2400" spc="-6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dirty="0" sz="2400" spc="2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0000"/>
                </a:solidFill>
                <a:latin typeface="新細明體"/>
                <a:cs typeface="新細明體"/>
              </a:rPr>
              <a:t>℃</a:t>
            </a:r>
            <a:r>
              <a:rPr dirty="0" sz="2400" spc="-60">
                <a:solidFill>
                  <a:srgbClr val="FF0000"/>
                </a:solidFill>
                <a:latin typeface="新細明體"/>
                <a:cs typeface="新細明體"/>
              </a:rPr>
              <a:t> 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約可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節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省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氣用電</a:t>
            </a:r>
            <a:r>
              <a:rPr dirty="0" sz="2400" spc="-25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dirty="0" sz="2400" spc="-20">
                <a:solidFill>
                  <a:srgbClr val="FF0000"/>
                </a:solidFill>
                <a:latin typeface="Times New Roman"/>
                <a:cs typeface="Times New Roman"/>
              </a:rPr>
              <a:t>%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。對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於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經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常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進出的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房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間，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 室內溫度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不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要低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於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室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外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溫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度</a:t>
            </a:r>
            <a:r>
              <a:rPr dirty="0" sz="2400" spc="-66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r>
              <a:rPr dirty="0" sz="24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0000"/>
                </a:solidFill>
                <a:latin typeface="新細明體"/>
                <a:cs typeface="新細明體"/>
              </a:rPr>
              <a:t>℃</a:t>
            </a:r>
            <a:r>
              <a:rPr dirty="0" sz="2400" spc="-120">
                <a:solidFill>
                  <a:srgbClr val="FF0000"/>
                </a:solidFill>
                <a:latin typeface="新細明體"/>
                <a:cs typeface="新細明體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以上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以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免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影響身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體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健康。</a:t>
            </a:r>
            <a:endParaRPr sz="2400">
              <a:latin typeface="標楷體"/>
              <a:cs typeface="標楷體"/>
            </a:endParaRPr>
          </a:p>
          <a:p>
            <a:pPr algn="just" marL="24765" marR="6350" indent="-12700">
              <a:lnSpc>
                <a:spcPct val="104200"/>
              </a:lnSpc>
              <a:spcBef>
                <a:spcPts val="600"/>
              </a:spcBef>
              <a:tabLst>
                <a:tab pos="354965" algn="l"/>
              </a:tabLst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冷氣房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配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合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電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風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扇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使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用，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可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使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室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400" spc="35">
                <a:solidFill>
                  <a:srgbClr val="FF0000"/>
                </a:solidFill>
                <a:latin typeface="標楷體"/>
                <a:cs typeface="標楷體"/>
              </a:rPr>
              <a:t>冷</a:t>
            </a:r>
            <a:r>
              <a:rPr dirty="0" sz="2400" spc="10">
                <a:solidFill>
                  <a:srgbClr val="FF0000"/>
                </a:solidFill>
                <a:latin typeface="標楷體"/>
                <a:cs typeface="標楷體"/>
              </a:rPr>
              <a:t>氣</a:t>
            </a:r>
            <a:r>
              <a:rPr dirty="0" sz="2400" spc="35">
                <a:solidFill>
                  <a:srgbClr val="FF0000"/>
                </a:solidFill>
                <a:latin typeface="標楷體"/>
                <a:cs typeface="標楷體"/>
              </a:rPr>
              <a:t>分</a:t>
            </a:r>
            <a:r>
              <a:rPr dirty="0" sz="2400" spc="20">
                <a:solidFill>
                  <a:srgbClr val="FF0000"/>
                </a:solidFill>
                <a:latin typeface="標楷體"/>
                <a:cs typeface="標楷體"/>
              </a:rPr>
              <a:t>佈</a:t>
            </a:r>
            <a:r>
              <a:rPr dirty="0" sz="2400" spc="35">
                <a:solidFill>
                  <a:srgbClr val="FF0000"/>
                </a:solidFill>
                <a:latin typeface="標楷體"/>
                <a:cs typeface="標楷體"/>
              </a:rPr>
              <a:t>較</a:t>
            </a:r>
            <a:r>
              <a:rPr dirty="0" sz="2400" spc="10">
                <a:solidFill>
                  <a:srgbClr val="FF0000"/>
                </a:solidFill>
                <a:latin typeface="標楷體"/>
                <a:cs typeface="標楷體"/>
              </a:rPr>
              <a:t>為</a:t>
            </a:r>
            <a:r>
              <a:rPr dirty="0" sz="2400" spc="35">
                <a:solidFill>
                  <a:srgbClr val="FF0000"/>
                </a:solidFill>
                <a:latin typeface="標楷體"/>
                <a:cs typeface="標楷體"/>
              </a:rPr>
              <a:t>均</a:t>
            </a:r>
            <a:r>
              <a:rPr dirty="0" sz="2400" spc="20">
                <a:solidFill>
                  <a:srgbClr val="FF0000"/>
                </a:solidFill>
                <a:latin typeface="標楷體"/>
                <a:cs typeface="標楷體"/>
              </a:rPr>
              <a:t>勻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不需降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低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設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定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溫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度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即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可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達到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相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同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的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舒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適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感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並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可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降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低冷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電力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消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耗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400">
              <a:latin typeface="標楷體"/>
              <a:cs typeface="標楷體"/>
            </a:endParaRPr>
          </a:p>
          <a:p>
            <a:pPr marL="24765" marR="485775" indent="-12700">
              <a:lnSpc>
                <a:spcPct val="104200"/>
              </a:lnSpc>
              <a:spcBef>
                <a:spcPts val="600"/>
              </a:spcBef>
              <a:tabLst>
                <a:tab pos="354965" algn="l"/>
              </a:tabLst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冷氣房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內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避免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使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高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熱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負載之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用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具，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如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熨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斗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、火鍋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、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炊具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等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4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66289">
              <a:lnSpc>
                <a:spcPct val="100000"/>
              </a:lnSpc>
            </a:pPr>
            <a:r>
              <a:rPr dirty="0"/>
              <a:t>冷氣機</a:t>
            </a:r>
            <a:r>
              <a:rPr dirty="0" spc="20"/>
              <a:t>保</a:t>
            </a:r>
            <a:r>
              <a:rPr dirty="0"/>
              <a:t>養要點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42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674863"/>
            <a:ext cx="8075295" cy="2935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93675">
              <a:lnSpc>
                <a:spcPct val="120000"/>
              </a:lnSpc>
              <a:tabLst>
                <a:tab pos="354965" algn="l"/>
              </a:tabLst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每兩週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清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洗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過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濾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網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一次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過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濾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網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太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髒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時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容易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造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成電力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浪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費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400">
              <a:latin typeface="標楷體"/>
              <a:cs typeface="標楷體"/>
            </a:endParaRPr>
          </a:p>
          <a:p>
            <a:pPr marL="24765" marR="6350" indent="-12700">
              <a:lnSpc>
                <a:spcPct val="104200"/>
              </a:lnSpc>
              <a:spcBef>
                <a:spcPts val="430"/>
              </a:spcBef>
              <a:tabLst>
                <a:tab pos="354965" algn="l"/>
              </a:tabLst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依室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外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空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污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濁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程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度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，每</a:t>
            </a:r>
            <a:r>
              <a:rPr dirty="0" sz="2400" spc="45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1</a:t>
            </a:r>
            <a:r>
              <a:rPr dirty="0" sz="2400" spc="-24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~</a:t>
            </a:r>
            <a:r>
              <a:rPr dirty="0" sz="2400" spc="-24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3</a:t>
            </a:r>
            <a:r>
              <a:rPr dirty="0" sz="2400" spc="-85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年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應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請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廠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商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清洗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散</a:t>
            </a:r>
            <a:r>
              <a:rPr dirty="0" sz="2400" spc="-15">
                <a:solidFill>
                  <a:srgbClr val="0A1648"/>
                </a:solidFill>
                <a:latin typeface="標楷體"/>
                <a:cs typeface="標楷體"/>
              </a:rPr>
              <a:t>熱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片一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次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400">
              <a:latin typeface="標楷體"/>
              <a:cs typeface="標楷體"/>
            </a:endParaRPr>
          </a:p>
          <a:p>
            <a:pPr marL="24765" marR="12065" indent="-12700">
              <a:lnSpc>
                <a:spcPct val="109200"/>
              </a:lnSpc>
              <a:spcBef>
                <a:spcPts val="250"/>
              </a:spcBef>
              <a:tabLst>
                <a:tab pos="354965" algn="l"/>
              </a:tabLst>
            </a:pPr>
            <a:r>
              <a:rPr dirty="0" sz="2400">
                <a:solidFill>
                  <a:srgbClr val="0A1648"/>
                </a:solidFill>
                <a:latin typeface="Arial"/>
                <a:cs typeface="Arial"/>
              </a:rPr>
              <a:t>•	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溫度感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測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控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制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器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異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常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時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，較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為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耗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電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應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及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時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請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廠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商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修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復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 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不明原</a:t>
            </a:r>
            <a:r>
              <a:rPr dirty="0" sz="2400" spc="20">
                <a:solidFill>
                  <a:srgbClr val="0A1648"/>
                </a:solidFill>
                <a:latin typeface="標楷體"/>
                <a:cs typeface="標楷體"/>
              </a:rPr>
              <a:t>因</a:t>
            </a:r>
            <a:r>
              <a:rPr dirty="0" sz="2400" spc="45">
                <a:solidFill>
                  <a:srgbClr val="0A1648"/>
                </a:solidFill>
                <a:latin typeface="標楷體"/>
                <a:cs typeface="標楷體"/>
              </a:rPr>
              <a:t>造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成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冷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氣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400" spc="45">
                <a:solidFill>
                  <a:srgbClr val="0A1648"/>
                </a:solidFill>
                <a:latin typeface="標楷體"/>
                <a:cs typeface="標楷體"/>
              </a:rPr>
              <a:t>不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冷時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45">
                <a:solidFill>
                  <a:srgbClr val="0A1648"/>
                </a:solidFill>
                <a:latin typeface="標楷體"/>
                <a:cs typeface="標楷體"/>
              </a:rPr>
              <a:t>不宜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勉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強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使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用</a:t>
            </a:r>
            <a:r>
              <a:rPr dirty="0" sz="2400" spc="45">
                <a:solidFill>
                  <a:srgbClr val="0A1648"/>
                </a:solidFill>
                <a:latin typeface="標楷體"/>
                <a:cs typeface="標楷體"/>
              </a:rPr>
              <a:t>，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避</a:t>
            </a:r>
            <a:r>
              <a:rPr dirty="0" sz="2400" spc="10">
                <a:solidFill>
                  <a:srgbClr val="0A1648"/>
                </a:solidFill>
                <a:latin typeface="標楷體"/>
                <a:cs typeface="標楷體"/>
              </a:rPr>
              <a:t>免</a:t>
            </a:r>
            <a:r>
              <a:rPr dirty="0" sz="2400" spc="35">
                <a:solidFill>
                  <a:srgbClr val="0A1648"/>
                </a:solidFill>
                <a:latin typeface="標楷體"/>
                <a:cs typeface="標楷體"/>
              </a:rPr>
              <a:t>浪</a:t>
            </a:r>
            <a:r>
              <a:rPr dirty="0" sz="2400" spc="45">
                <a:solidFill>
                  <a:srgbClr val="0A1648"/>
                </a:solidFill>
                <a:latin typeface="標楷體"/>
                <a:cs typeface="標楷體"/>
              </a:rPr>
              <a:t>費電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力</a:t>
            </a:r>
            <a:endParaRPr sz="2400">
              <a:latin typeface="標楷體"/>
              <a:cs typeface="標楷體"/>
            </a:endParaRPr>
          </a:p>
          <a:p>
            <a:pPr marL="24765">
              <a:lnSpc>
                <a:spcPct val="100000"/>
              </a:lnSpc>
              <a:spcBef>
                <a:spcPts val="250"/>
              </a:spcBef>
            </a:pP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，並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造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成</a:t>
            </a:r>
            <a:r>
              <a:rPr dirty="0" sz="2400" spc="-40">
                <a:solidFill>
                  <a:srgbClr val="0A1648"/>
                </a:solidFill>
                <a:latin typeface="標楷體"/>
                <a:cs typeface="標楷體"/>
              </a:rPr>
              <a:t>機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件</a:t>
            </a:r>
            <a:r>
              <a:rPr dirty="0" sz="2400" spc="-25">
                <a:solidFill>
                  <a:srgbClr val="0A1648"/>
                </a:solidFill>
                <a:latin typeface="標楷體"/>
                <a:cs typeface="標楷體"/>
              </a:rPr>
              <a:t>故</a:t>
            </a:r>
            <a:r>
              <a:rPr dirty="0" sz="2400" spc="-50">
                <a:solidFill>
                  <a:srgbClr val="0A1648"/>
                </a:solidFill>
                <a:latin typeface="標楷體"/>
                <a:cs typeface="標楷體"/>
              </a:rPr>
              <a:t>障</a:t>
            </a:r>
            <a:r>
              <a:rPr dirty="0" sz="2400">
                <a:solidFill>
                  <a:srgbClr val="0A1648"/>
                </a:solidFill>
                <a:latin typeface="標楷體"/>
                <a:cs typeface="標楷體"/>
              </a:rPr>
              <a:t>。</a:t>
            </a:r>
            <a:endParaRPr sz="24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66289">
              <a:lnSpc>
                <a:spcPct val="100000"/>
              </a:lnSpc>
            </a:pPr>
            <a:r>
              <a:rPr dirty="0"/>
              <a:t>冷氣機</a:t>
            </a:r>
            <a:r>
              <a:rPr dirty="0" spc="20"/>
              <a:t>保</a:t>
            </a:r>
            <a:r>
              <a:rPr dirty="0"/>
              <a:t>養要點</a:t>
            </a:r>
          </a:p>
        </p:txBody>
      </p:sp>
      <p:sp>
        <p:nvSpPr>
          <p:cNvPr id="3" name="object 3"/>
          <p:cNvSpPr/>
          <p:nvPr/>
        </p:nvSpPr>
        <p:spPr>
          <a:xfrm>
            <a:off x="498347" y="1546859"/>
            <a:ext cx="544067" cy="519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728471" y="1551431"/>
            <a:ext cx="364235" cy="51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33044" y="1450847"/>
            <a:ext cx="2238755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2566415" y="1450847"/>
            <a:ext cx="559307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452627" y="1816608"/>
            <a:ext cx="1321307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1368551" y="1816608"/>
            <a:ext cx="7414258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8377428" y="1816608"/>
            <a:ext cx="557783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452627" y="2182368"/>
            <a:ext cx="3758183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3805427" y="2182368"/>
            <a:ext cx="4977383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451104" y="2540520"/>
            <a:ext cx="3148571" cy="6796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3194304" y="2548127"/>
            <a:ext cx="1088135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3877055" y="2538983"/>
            <a:ext cx="481583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29602" y="1536890"/>
            <a:ext cx="7950200" cy="14573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 b="1">
                <a:solidFill>
                  <a:srgbClr val="FF0000"/>
                </a:solidFill>
                <a:latin typeface="新細明體"/>
                <a:cs typeface="新細明體"/>
              </a:rPr>
              <a:t>■</a:t>
            </a:r>
            <a:r>
              <a:rPr dirty="0" sz="1800" spc="-65" b="1">
                <a:solidFill>
                  <a:srgbClr val="FF0000"/>
                </a:solidFill>
                <a:latin typeface="新細明體"/>
                <a:cs typeface="新細明體"/>
              </a:rPr>
              <a:t> </a:t>
            </a:r>
            <a:r>
              <a:rPr dirty="0" sz="2400" spc="-15" b="1">
                <a:solidFill>
                  <a:srgbClr val="FF0000"/>
                </a:solidFill>
                <a:latin typeface="標楷體"/>
                <a:cs typeface="標楷體"/>
              </a:rPr>
              <a:t>過濾網</a:t>
            </a:r>
            <a:r>
              <a:rPr dirty="0" sz="2400" spc="-25" b="1">
                <a:solidFill>
                  <a:srgbClr val="FF0000"/>
                </a:solidFill>
                <a:latin typeface="標楷體"/>
                <a:cs typeface="標楷體"/>
              </a:rPr>
              <a:t>之清洗</a:t>
            </a:r>
            <a:endParaRPr sz="2400">
              <a:latin typeface="標楷體"/>
              <a:cs typeface="標楷體"/>
            </a:endParaRPr>
          </a:p>
          <a:p>
            <a:pPr algn="just" marL="12700" marR="6350" indent="915669">
              <a:lnSpc>
                <a:spcPct val="99200"/>
              </a:lnSpc>
              <a:spcBef>
                <a:spcPts val="20"/>
              </a:spcBef>
            </a:pPr>
            <a:r>
              <a:rPr dirty="0" sz="2400">
                <a:solidFill>
                  <a:srgbClr val="C6D9F1"/>
                </a:solidFill>
                <a:latin typeface="標楷體"/>
                <a:cs typeface="標楷體"/>
              </a:rPr>
              <a:t>過</a:t>
            </a:r>
            <a:r>
              <a:rPr dirty="0" sz="2400" spc="-15">
                <a:solidFill>
                  <a:srgbClr val="C6D9F1"/>
                </a:solidFill>
                <a:latin typeface="標楷體"/>
                <a:cs typeface="標楷體"/>
              </a:rPr>
              <a:t>濾</a:t>
            </a:r>
            <a:r>
              <a:rPr dirty="0" sz="2400">
                <a:solidFill>
                  <a:srgbClr val="C6D9F1"/>
                </a:solidFill>
                <a:latin typeface="標楷體"/>
                <a:cs typeface="標楷體"/>
              </a:rPr>
              <a:t>網積滿灰塵時，將會降低冷氣能力、增加耗能，</a:t>
            </a:r>
            <a:r>
              <a:rPr dirty="0" sz="2400">
                <a:solidFill>
                  <a:srgbClr val="C6D9F1"/>
                </a:solidFill>
                <a:latin typeface="標楷體"/>
                <a:cs typeface="標楷體"/>
              </a:rPr>
              <a:t> 因此在季節開始時，必須清洗乾淨。灰塵較多之場所，每兩 星期至少清洗一次。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53027" y="5247131"/>
            <a:ext cx="2357627" cy="10881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3578225" y="5172075"/>
            <a:ext cx="2354262" cy="1084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1927860" y="3194303"/>
            <a:ext cx="2560319" cy="10469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/>
          <p:nvPr/>
        </p:nvSpPr>
        <p:spPr>
          <a:xfrm>
            <a:off x="1862138" y="3128962"/>
            <a:ext cx="2538411" cy="10255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0" name="object 20"/>
          <p:cNvSpPr/>
          <p:nvPr/>
        </p:nvSpPr>
        <p:spPr>
          <a:xfrm>
            <a:off x="1857375" y="3124200"/>
            <a:ext cx="2548255" cy="1035050"/>
          </a:xfrm>
          <a:custGeom>
            <a:avLst/>
            <a:gdLst/>
            <a:ahLst/>
            <a:cxnLst/>
            <a:rect l="l" t="t" r="r" b="b"/>
            <a:pathLst>
              <a:path w="2548254" h="1035050">
                <a:moveTo>
                  <a:pt x="0" y="0"/>
                </a:moveTo>
                <a:lnTo>
                  <a:pt x="2547937" y="0"/>
                </a:lnTo>
                <a:lnTo>
                  <a:pt x="2547937" y="1035050"/>
                </a:lnTo>
                <a:lnTo>
                  <a:pt x="0" y="103505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1" name="object 21"/>
          <p:cNvSpPr/>
          <p:nvPr/>
        </p:nvSpPr>
        <p:spPr>
          <a:xfrm>
            <a:off x="4936235" y="3194304"/>
            <a:ext cx="2430767" cy="103784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2" name="object 22"/>
          <p:cNvSpPr/>
          <p:nvPr/>
        </p:nvSpPr>
        <p:spPr>
          <a:xfrm>
            <a:off x="4870450" y="3128962"/>
            <a:ext cx="2408288" cy="10162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3" name="object 23"/>
          <p:cNvSpPr/>
          <p:nvPr/>
        </p:nvSpPr>
        <p:spPr>
          <a:xfrm>
            <a:off x="4865687" y="3124200"/>
            <a:ext cx="2419350" cy="1025525"/>
          </a:xfrm>
          <a:custGeom>
            <a:avLst/>
            <a:gdLst/>
            <a:ahLst/>
            <a:cxnLst/>
            <a:rect l="l" t="t" r="r" b="b"/>
            <a:pathLst>
              <a:path w="2419350" h="1025525">
                <a:moveTo>
                  <a:pt x="0" y="0"/>
                </a:moveTo>
                <a:lnTo>
                  <a:pt x="2419350" y="0"/>
                </a:lnTo>
                <a:lnTo>
                  <a:pt x="2419350" y="1025525"/>
                </a:lnTo>
                <a:lnTo>
                  <a:pt x="0" y="10255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4" name="object 24"/>
          <p:cNvSpPr/>
          <p:nvPr/>
        </p:nvSpPr>
        <p:spPr>
          <a:xfrm>
            <a:off x="7013728" y="3548259"/>
            <a:ext cx="215900" cy="215265"/>
          </a:xfrm>
          <a:custGeom>
            <a:avLst/>
            <a:gdLst/>
            <a:ahLst/>
            <a:cxnLst/>
            <a:rect l="l" t="t" r="r" b="b"/>
            <a:pathLst>
              <a:path w="215900" h="215264">
                <a:moveTo>
                  <a:pt x="84251" y="0"/>
                </a:moveTo>
                <a:lnTo>
                  <a:pt x="117132" y="34442"/>
                </a:lnTo>
                <a:lnTo>
                  <a:pt x="0" y="146253"/>
                </a:lnTo>
                <a:lnTo>
                  <a:pt x="65773" y="215150"/>
                </a:lnTo>
                <a:lnTo>
                  <a:pt x="182892" y="103352"/>
                </a:lnTo>
                <a:lnTo>
                  <a:pt x="207113" y="103352"/>
                </a:lnTo>
                <a:lnTo>
                  <a:pt x="189052" y="31623"/>
                </a:lnTo>
                <a:lnTo>
                  <a:pt x="84251" y="0"/>
                </a:lnTo>
                <a:close/>
              </a:path>
              <a:path w="215900" h="215264">
                <a:moveTo>
                  <a:pt x="207113" y="103352"/>
                </a:moveTo>
                <a:lnTo>
                  <a:pt x="182892" y="103352"/>
                </a:lnTo>
                <a:lnTo>
                  <a:pt x="215785" y="137795"/>
                </a:lnTo>
                <a:lnTo>
                  <a:pt x="207113" y="10335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5" name="object 25"/>
          <p:cNvSpPr/>
          <p:nvPr/>
        </p:nvSpPr>
        <p:spPr>
          <a:xfrm>
            <a:off x="7013728" y="3548258"/>
            <a:ext cx="215900" cy="215265"/>
          </a:xfrm>
          <a:custGeom>
            <a:avLst/>
            <a:gdLst/>
            <a:ahLst/>
            <a:cxnLst/>
            <a:rect l="l" t="t" r="r" b="b"/>
            <a:pathLst>
              <a:path w="215900" h="215264">
                <a:moveTo>
                  <a:pt x="0" y="146253"/>
                </a:moveTo>
                <a:lnTo>
                  <a:pt x="117132" y="34442"/>
                </a:lnTo>
                <a:lnTo>
                  <a:pt x="84251" y="0"/>
                </a:lnTo>
                <a:lnTo>
                  <a:pt x="189052" y="31635"/>
                </a:lnTo>
                <a:lnTo>
                  <a:pt x="215785" y="137794"/>
                </a:lnTo>
                <a:lnTo>
                  <a:pt x="182892" y="103352"/>
                </a:lnTo>
                <a:lnTo>
                  <a:pt x="65773" y="215150"/>
                </a:lnTo>
                <a:lnTo>
                  <a:pt x="0" y="14625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6" name="object 26"/>
          <p:cNvSpPr/>
          <p:nvPr/>
        </p:nvSpPr>
        <p:spPr>
          <a:xfrm>
            <a:off x="5534025" y="4022725"/>
            <a:ext cx="190500" cy="215900"/>
          </a:xfrm>
          <a:custGeom>
            <a:avLst/>
            <a:gdLst/>
            <a:ahLst/>
            <a:cxnLst/>
            <a:rect l="l" t="t" r="r" b="b"/>
            <a:pathLst>
              <a:path w="190500" h="215900">
                <a:moveTo>
                  <a:pt x="190500" y="161925"/>
                </a:moveTo>
                <a:lnTo>
                  <a:pt x="0" y="161925"/>
                </a:lnTo>
                <a:lnTo>
                  <a:pt x="95250" y="215900"/>
                </a:lnTo>
                <a:lnTo>
                  <a:pt x="190500" y="161925"/>
                </a:lnTo>
                <a:close/>
              </a:path>
              <a:path w="190500" h="215900">
                <a:moveTo>
                  <a:pt x="142875" y="0"/>
                </a:moveTo>
                <a:lnTo>
                  <a:pt x="47625" y="0"/>
                </a:lnTo>
                <a:lnTo>
                  <a:pt x="47625" y="161925"/>
                </a:lnTo>
                <a:lnTo>
                  <a:pt x="142875" y="161925"/>
                </a:lnTo>
                <a:lnTo>
                  <a:pt x="1428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7" name="object 27"/>
          <p:cNvSpPr/>
          <p:nvPr/>
        </p:nvSpPr>
        <p:spPr>
          <a:xfrm>
            <a:off x="5534025" y="4022725"/>
            <a:ext cx="190500" cy="215900"/>
          </a:xfrm>
          <a:custGeom>
            <a:avLst/>
            <a:gdLst/>
            <a:ahLst/>
            <a:cxnLst/>
            <a:rect l="l" t="t" r="r" b="b"/>
            <a:pathLst>
              <a:path w="190500" h="215900">
                <a:moveTo>
                  <a:pt x="142875" y="0"/>
                </a:moveTo>
                <a:lnTo>
                  <a:pt x="142875" y="161925"/>
                </a:lnTo>
                <a:lnTo>
                  <a:pt x="190500" y="161925"/>
                </a:lnTo>
                <a:lnTo>
                  <a:pt x="95250" y="215900"/>
                </a:lnTo>
                <a:lnTo>
                  <a:pt x="0" y="161925"/>
                </a:lnTo>
                <a:lnTo>
                  <a:pt x="47625" y="161925"/>
                </a:lnTo>
                <a:lnTo>
                  <a:pt x="47625" y="0"/>
                </a:lnTo>
                <a:lnTo>
                  <a:pt x="14287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8" name="object 28"/>
          <p:cNvSpPr/>
          <p:nvPr/>
        </p:nvSpPr>
        <p:spPr>
          <a:xfrm>
            <a:off x="4285488" y="3578352"/>
            <a:ext cx="556259" cy="2987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29" name="object 29"/>
          <p:cNvSpPr/>
          <p:nvPr/>
        </p:nvSpPr>
        <p:spPr>
          <a:xfrm>
            <a:off x="4672774" y="3578352"/>
            <a:ext cx="168973" cy="2604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0" name="object 30"/>
          <p:cNvSpPr/>
          <p:nvPr/>
        </p:nvSpPr>
        <p:spPr>
          <a:xfrm>
            <a:off x="4333633" y="3633546"/>
            <a:ext cx="16751" cy="13662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1" name="object 31"/>
          <p:cNvSpPr/>
          <p:nvPr/>
        </p:nvSpPr>
        <p:spPr>
          <a:xfrm>
            <a:off x="4350442" y="3565525"/>
            <a:ext cx="458470" cy="273050"/>
          </a:xfrm>
          <a:custGeom>
            <a:avLst/>
            <a:gdLst/>
            <a:ahLst/>
            <a:cxnLst/>
            <a:rect l="l" t="t" r="r" b="b"/>
            <a:pathLst>
              <a:path w="458470" h="273050">
                <a:moveTo>
                  <a:pt x="322364" y="0"/>
                </a:moveTo>
                <a:lnTo>
                  <a:pt x="322364" y="68262"/>
                </a:lnTo>
                <a:lnTo>
                  <a:pt x="0" y="68262"/>
                </a:lnTo>
                <a:lnTo>
                  <a:pt x="0" y="204787"/>
                </a:lnTo>
                <a:lnTo>
                  <a:pt x="322364" y="204787"/>
                </a:lnTo>
                <a:lnTo>
                  <a:pt x="322364" y="273050"/>
                </a:lnTo>
                <a:lnTo>
                  <a:pt x="458101" y="136525"/>
                </a:lnTo>
                <a:lnTo>
                  <a:pt x="322364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2" name="object 32"/>
          <p:cNvSpPr/>
          <p:nvPr/>
        </p:nvSpPr>
        <p:spPr>
          <a:xfrm>
            <a:off x="4316514" y="3633787"/>
            <a:ext cx="0" cy="136525"/>
          </a:xfrm>
          <a:custGeom>
            <a:avLst/>
            <a:gdLst/>
            <a:ahLst/>
            <a:cxnLst/>
            <a:rect l="l" t="t" r="r" b="b"/>
            <a:pathLst>
              <a:path w="0" h="136525">
                <a:moveTo>
                  <a:pt x="0" y="0"/>
                </a:moveTo>
                <a:lnTo>
                  <a:pt x="0" y="136525"/>
                </a:lnTo>
              </a:path>
            </a:pathLst>
          </a:custGeom>
          <a:ln w="35204">
            <a:solidFill>
              <a:srgbClr val="FF00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3" name="object 33"/>
          <p:cNvSpPr/>
          <p:nvPr/>
        </p:nvSpPr>
        <p:spPr>
          <a:xfrm>
            <a:off x="4264977" y="3633787"/>
            <a:ext cx="18415" cy="136525"/>
          </a:xfrm>
          <a:custGeom>
            <a:avLst/>
            <a:gdLst/>
            <a:ahLst/>
            <a:cxnLst/>
            <a:rect l="l" t="t" r="r" b="b"/>
            <a:pathLst>
              <a:path w="18414" h="136525">
                <a:moveTo>
                  <a:pt x="0" y="136525"/>
                </a:moveTo>
                <a:lnTo>
                  <a:pt x="18237" y="136525"/>
                </a:lnTo>
                <a:lnTo>
                  <a:pt x="18237" y="0"/>
                </a:lnTo>
                <a:lnTo>
                  <a:pt x="0" y="0"/>
                </a:lnTo>
                <a:lnTo>
                  <a:pt x="0" y="136525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4" name="object 34"/>
          <p:cNvSpPr/>
          <p:nvPr/>
        </p:nvSpPr>
        <p:spPr>
          <a:xfrm>
            <a:off x="4350442" y="3565525"/>
            <a:ext cx="458470" cy="273050"/>
          </a:xfrm>
          <a:custGeom>
            <a:avLst/>
            <a:gdLst/>
            <a:ahLst/>
            <a:cxnLst/>
            <a:rect l="l" t="t" r="r" b="b"/>
            <a:pathLst>
              <a:path w="458470" h="273050">
                <a:moveTo>
                  <a:pt x="322364" y="0"/>
                </a:moveTo>
                <a:lnTo>
                  <a:pt x="322364" y="68262"/>
                </a:lnTo>
                <a:lnTo>
                  <a:pt x="0" y="68262"/>
                </a:lnTo>
                <a:lnTo>
                  <a:pt x="0" y="204787"/>
                </a:lnTo>
                <a:lnTo>
                  <a:pt x="322364" y="204787"/>
                </a:lnTo>
                <a:lnTo>
                  <a:pt x="322364" y="273050"/>
                </a:lnTo>
                <a:lnTo>
                  <a:pt x="458101" y="136525"/>
                </a:lnTo>
                <a:lnTo>
                  <a:pt x="322364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5" name="object 35"/>
          <p:cNvSpPr/>
          <p:nvPr/>
        </p:nvSpPr>
        <p:spPr>
          <a:xfrm>
            <a:off x="4299546" y="3633787"/>
            <a:ext cx="34290" cy="136525"/>
          </a:xfrm>
          <a:custGeom>
            <a:avLst/>
            <a:gdLst/>
            <a:ahLst/>
            <a:cxnLst/>
            <a:rect l="l" t="t" r="r" b="b"/>
            <a:pathLst>
              <a:path w="34289" h="136525">
                <a:moveTo>
                  <a:pt x="0" y="136525"/>
                </a:moveTo>
                <a:lnTo>
                  <a:pt x="33934" y="136525"/>
                </a:lnTo>
                <a:lnTo>
                  <a:pt x="33934" y="0"/>
                </a:lnTo>
                <a:lnTo>
                  <a:pt x="0" y="0"/>
                </a:lnTo>
                <a:lnTo>
                  <a:pt x="0" y="13652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6" name="object 36"/>
          <p:cNvSpPr/>
          <p:nvPr/>
        </p:nvSpPr>
        <p:spPr>
          <a:xfrm>
            <a:off x="4260215" y="3629025"/>
            <a:ext cx="27940" cy="146050"/>
          </a:xfrm>
          <a:custGeom>
            <a:avLst/>
            <a:gdLst/>
            <a:ahLst/>
            <a:cxnLst/>
            <a:rect l="l" t="t" r="r" b="b"/>
            <a:pathLst>
              <a:path w="27939" h="146050">
                <a:moveTo>
                  <a:pt x="0" y="146050"/>
                </a:moveTo>
                <a:lnTo>
                  <a:pt x="27762" y="146050"/>
                </a:lnTo>
                <a:lnTo>
                  <a:pt x="27762" y="0"/>
                </a:lnTo>
                <a:lnTo>
                  <a:pt x="0" y="0"/>
                </a:lnTo>
                <a:lnTo>
                  <a:pt x="0" y="146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7" name="object 37"/>
          <p:cNvSpPr/>
          <p:nvPr/>
        </p:nvSpPr>
        <p:spPr>
          <a:xfrm>
            <a:off x="3627119" y="4258055"/>
            <a:ext cx="2016251" cy="46024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8" name="object 38"/>
          <p:cNvSpPr/>
          <p:nvPr/>
        </p:nvSpPr>
        <p:spPr>
          <a:xfrm>
            <a:off x="3529583" y="4206240"/>
            <a:ext cx="2388107" cy="67970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9" name="object 39"/>
          <p:cNvSpPr/>
          <p:nvPr/>
        </p:nvSpPr>
        <p:spPr>
          <a:xfrm>
            <a:off x="3505200" y="4180332"/>
            <a:ext cx="2234171" cy="67970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0" name="object 40"/>
          <p:cNvSpPr/>
          <p:nvPr/>
        </p:nvSpPr>
        <p:spPr>
          <a:xfrm>
            <a:off x="5333999" y="4180331"/>
            <a:ext cx="559307" cy="6797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3682365" y="4267390"/>
            <a:ext cx="1854200" cy="37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25" b="1">
                <a:solidFill>
                  <a:srgbClr val="FF0000"/>
                </a:solidFill>
                <a:latin typeface="標楷體"/>
                <a:cs typeface="標楷體"/>
              </a:rPr>
              <a:t>過濾網之拆卸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803903" y="6332219"/>
            <a:ext cx="2016251" cy="46024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3" name="object 43"/>
          <p:cNvSpPr/>
          <p:nvPr/>
        </p:nvSpPr>
        <p:spPr>
          <a:xfrm>
            <a:off x="3706367" y="6280403"/>
            <a:ext cx="2388107" cy="57759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4" name="object 44"/>
          <p:cNvSpPr/>
          <p:nvPr/>
        </p:nvSpPr>
        <p:spPr>
          <a:xfrm>
            <a:off x="3680459" y="6256019"/>
            <a:ext cx="2234183" cy="60197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5" name="object 45"/>
          <p:cNvSpPr/>
          <p:nvPr/>
        </p:nvSpPr>
        <p:spPr>
          <a:xfrm>
            <a:off x="5509259" y="6256019"/>
            <a:ext cx="559307" cy="601979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3858577" y="6342253"/>
            <a:ext cx="1854200" cy="37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25" b="1">
                <a:solidFill>
                  <a:srgbClr val="FF0000"/>
                </a:solidFill>
                <a:latin typeface="標楷體"/>
                <a:cs typeface="標楷體"/>
              </a:rPr>
              <a:t>過濾網之裝置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87525">
              <a:lnSpc>
                <a:spcPct val="100000"/>
              </a:lnSpc>
            </a:pPr>
            <a:r>
              <a:rPr dirty="0"/>
              <a:t>冷氣日常維護保養</a:t>
            </a:r>
          </a:p>
        </p:txBody>
      </p:sp>
      <p:sp>
        <p:nvSpPr>
          <p:cNvPr id="3" name="object 3"/>
          <p:cNvSpPr/>
          <p:nvPr/>
        </p:nvSpPr>
        <p:spPr>
          <a:xfrm>
            <a:off x="498347" y="1472183"/>
            <a:ext cx="359663" cy="5135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496823" y="1813572"/>
            <a:ext cx="544067" cy="519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726948" y="1818144"/>
            <a:ext cx="364235" cy="519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731519" y="1717560"/>
            <a:ext cx="2234183" cy="679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2560319" y="1725168"/>
            <a:ext cx="473963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451104" y="2090927"/>
            <a:ext cx="1088135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/>
          <p:nvPr/>
        </p:nvSpPr>
        <p:spPr>
          <a:xfrm>
            <a:off x="1133855" y="2083320"/>
            <a:ext cx="4672583" cy="6796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0" name="object 10"/>
          <p:cNvSpPr/>
          <p:nvPr/>
        </p:nvSpPr>
        <p:spPr>
          <a:xfrm>
            <a:off x="5401055" y="2083320"/>
            <a:ext cx="1929383" cy="6796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1" name="object 11"/>
          <p:cNvSpPr/>
          <p:nvPr/>
        </p:nvSpPr>
        <p:spPr>
          <a:xfrm>
            <a:off x="6925056" y="2083320"/>
            <a:ext cx="710183" cy="6796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2" name="object 12"/>
          <p:cNvSpPr/>
          <p:nvPr/>
        </p:nvSpPr>
        <p:spPr>
          <a:xfrm>
            <a:off x="7229855" y="2081783"/>
            <a:ext cx="481583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3" name="object 13"/>
          <p:cNvSpPr/>
          <p:nvPr/>
        </p:nvSpPr>
        <p:spPr>
          <a:xfrm>
            <a:off x="452627" y="2456687"/>
            <a:ext cx="786383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4" name="object 14"/>
          <p:cNvSpPr/>
          <p:nvPr/>
        </p:nvSpPr>
        <p:spPr>
          <a:xfrm>
            <a:off x="833627" y="2456687"/>
            <a:ext cx="481583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5" name="object 15"/>
          <p:cNvSpPr/>
          <p:nvPr/>
        </p:nvSpPr>
        <p:spPr>
          <a:xfrm>
            <a:off x="498347" y="2918459"/>
            <a:ext cx="542543" cy="5196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6" name="object 16"/>
          <p:cNvSpPr/>
          <p:nvPr/>
        </p:nvSpPr>
        <p:spPr>
          <a:xfrm>
            <a:off x="726947" y="2923031"/>
            <a:ext cx="365759" cy="5196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7" name="object 17"/>
          <p:cNvSpPr/>
          <p:nvPr/>
        </p:nvSpPr>
        <p:spPr>
          <a:xfrm>
            <a:off x="733043" y="2822447"/>
            <a:ext cx="2234183" cy="6797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8" name="object 18"/>
          <p:cNvSpPr/>
          <p:nvPr/>
        </p:nvSpPr>
        <p:spPr>
          <a:xfrm>
            <a:off x="2561844" y="2820923"/>
            <a:ext cx="481583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29602" y="1805114"/>
            <a:ext cx="7264400" cy="3310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 b="1">
                <a:solidFill>
                  <a:srgbClr val="FF0000"/>
                </a:solidFill>
                <a:latin typeface="新細明體"/>
                <a:cs typeface="新細明體"/>
              </a:rPr>
              <a:t>■</a:t>
            </a:r>
            <a:r>
              <a:rPr dirty="0" sz="1800" spc="-65" b="1">
                <a:solidFill>
                  <a:srgbClr val="FF0000"/>
                </a:solidFill>
                <a:latin typeface="新細明體"/>
                <a:cs typeface="新細明體"/>
              </a:rPr>
              <a:t> </a:t>
            </a:r>
            <a:r>
              <a:rPr dirty="0" sz="2400">
                <a:solidFill>
                  <a:srgbClr val="FF0000"/>
                </a:solidFill>
                <a:latin typeface="標楷體"/>
                <a:cs typeface="標楷體"/>
              </a:rPr>
              <a:t>前嵌板之清潔</a:t>
            </a:r>
            <a:endParaRPr sz="2400">
              <a:latin typeface="標楷體"/>
              <a:cs typeface="標楷體"/>
            </a:endParaRPr>
          </a:p>
          <a:p>
            <a:pPr algn="ctr" marL="222250">
              <a:lnSpc>
                <a:spcPct val="100000"/>
              </a:lnSpc>
            </a:pPr>
            <a:r>
              <a:rPr dirty="0" sz="2400">
                <a:solidFill>
                  <a:srgbClr val="C6D9F1"/>
                </a:solidFill>
                <a:latin typeface="標楷體"/>
                <a:cs typeface="標楷體"/>
              </a:rPr>
              <a:t>請經常擦拭附著於前嵌板之塵埃、污染物等。</a:t>
            </a:r>
            <a:endParaRPr sz="2400">
              <a:latin typeface="標楷體"/>
              <a:cs typeface="標楷體"/>
            </a:endParaRPr>
          </a:p>
          <a:p>
            <a:pPr>
              <a:lnSpc>
                <a:spcPts val="2900"/>
              </a:lnSpc>
              <a:spcBef>
                <a:spcPts val="28"/>
              </a:spcBef>
            </a:pPr>
            <a:endParaRPr sz="2900"/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0000"/>
                </a:solidFill>
                <a:latin typeface="新細明體"/>
                <a:cs typeface="新細明體"/>
              </a:rPr>
              <a:t>■</a:t>
            </a:r>
            <a:r>
              <a:rPr dirty="0" sz="1800" spc="-60">
                <a:solidFill>
                  <a:srgbClr val="FF0000"/>
                </a:solidFill>
                <a:latin typeface="新細明體"/>
                <a:cs typeface="新細明體"/>
              </a:rPr>
              <a:t> </a:t>
            </a:r>
            <a:r>
              <a:rPr dirty="0" sz="2400">
                <a:solidFill>
                  <a:srgbClr val="FF0000"/>
                </a:solidFill>
                <a:latin typeface="標楷體"/>
                <a:cs typeface="標楷體"/>
              </a:rPr>
              <a:t>長期不使用前</a:t>
            </a:r>
            <a:endParaRPr sz="2400">
              <a:latin typeface="標楷體"/>
              <a:cs typeface="標楷體"/>
            </a:endParaRPr>
          </a:p>
          <a:p>
            <a:pPr marL="317500">
              <a:lnSpc>
                <a:spcPct val="100000"/>
              </a:lnSpc>
            </a:pPr>
            <a:r>
              <a:rPr dirty="0" sz="2400">
                <a:solidFill>
                  <a:srgbClr val="002060"/>
                </a:solidFill>
                <a:latin typeface="Times New Roman"/>
                <a:cs typeface="Times New Roman"/>
              </a:rPr>
              <a:t>1.</a:t>
            </a:r>
            <a:r>
              <a:rPr dirty="0" sz="2400">
                <a:solidFill>
                  <a:srgbClr val="002060"/>
                </a:solidFill>
                <a:latin typeface="標楷體"/>
                <a:cs typeface="標楷體"/>
              </a:rPr>
              <a:t>晴天時以強風運轉半天，使內部乾燥。</a:t>
            </a:r>
            <a:endParaRPr sz="2400">
              <a:latin typeface="標楷體"/>
              <a:cs typeface="標楷體"/>
            </a:endParaRPr>
          </a:p>
          <a:p>
            <a:pPr marL="317500">
              <a:lnSpc>
                <a:spcPct val="100000"/>
              </a:lnSpc>
            </a:pPr>
            <a:r>
              <a:rPr dirty="0" sz="2400">
                <a:solidFill>
                  <a:srgbClr val="002060"/>
                </a:solidFill>
                <a:latin typeface="Times New Roman"/>
                <a:cs typeface="Times New Roman"/>
              </a:rPr>
              <a:t>2.</a:t>
            </a:r>
            <a:r>
              <a:rPr dirty="0" sz="2400">
                <a:solidFill>
                  <a:srgbClr val="002060"/>
                </a:solidFill>
                <a:latin typeface="標楷體"/>
                <a:cs typeface="標楷體"/>
              </a:rPr>
              <a:t>將電源插頭從插座上拔下，或將主電源開關切換至</a:t>
            </a:r>
            <a:endParaRPr sz="2400">
              <a:latin typeface="標楷體"/>
              <a:cs typeface="標楷體"/>
            </a:endParaRPr>
          </a:p>
          <a:p>
            <a:pPr marL="469900">
              <a:lnSpc>
                <a:spcPct val="100000"/>
              </a:lnSpc>
            </a:pPr>
            <a:r>
              <a:rPr dirty="0" sz="2400">
                <a:solidFill>
                  <a:srgbClr val="002060"/>
                </a:solidFill>
                <a:latin typeface="標楷體"/>
                <a:cs typeface="標楷體"/>
              </a:rPr>
              <a:t>〝關〞的位置。</a:t>
            </a:r>
            <a:endParaRPr sz="2400">
              <a:latin typeface="標楷體"/>
              <a:cs typeface="標楷體"/>
            </a:endParaRPr>
          </a:p>
          <a:p>
            <a:pPr marL="317500">
              <a:lnSpc>
                <a:spcPct val="100000"/>
              </a:lnSpc>
            </a:pPr>
            <a:r>
              <a:rPr dirty="0" sz="2400">
                <a:solidFill>
                  <a:srgbClr val="002060"/>
                </a:solidFill>
                <a:latin typeface="Times New Roman"/>
                <a:cs typeface="Times New Roman"/>
              </a:rPr>
              <a:t>3.</a:t>
            </a:r>
            <a:r>
              <a:rPr dirty="0" sz="2400">
                <a:solidFill>
                  <a:srgbClr val="002060"/>
                </a:solidFill>
                <a:latin typeface="標楷體"/>
                <a:cs typeface="標楷體"/>
              </a:rPr>
              <a:t>請清洗過濾網及柵板等。</a:t>
            </a:r>
            <a:endParaRPr sz="2400">
              <a:latin typeface="標楷體"/>
              <a:cs typeface="標楷體"/>
            </a:endParaRPr>
          </a:p>
          <a:p>
            <a:pPr marL="317500">
              <a:lnSpc>
                <a:spcPct val="100000"/>
              </a:lnSpc>
            </a:pPr>
            <a:r>
              <a:rPr dirty="0" sz="2400">
                <a:solidFill>
                  <a:srgbClr val="002060"/>
                </a:solidFill>
                <a:latin typeface="Times New Roman"/>
                <a:cs typeface="Times New Roman"/>
              </a:rPr>
              <a:t>4.</a:t>
            </a:r>
            <a:r>
              <a:rPr dirty="0" sz="2400">
                <a:solidFill>
                  <a:srgbClr val="002060"/>
                </a:solidFill>
                <a:latin typeface="標楷體"/>
                <a:cs typeface="標楷體"/>
              </a:rPr>
              <a:t>用水小心洗刷前、後兩面之鋁質散熱片。</a:t>
            </a:r>
            <a:endParaRPr sz="2400">
              <a:latin typeface="標楷體"/>
              <a:cs typeface="標楷體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47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05585">
              <a:lnSpc>
                <a:spcPct val="100000"/>
              </a:lnSpc>
            </a:pPr>
            <a:r>
              <a:rPr dirty="0"/>
              <a:t>箱</a:t>
            </a:r>
            <a:r>
              <a:rPr dirty="0" spc="20"/>
              <a:t>型</a:t>
            </a:r>
            <a:r>
              <a:rPr dirty="0"/>
              <a:t>冷氣機</a:t>
            </a:r>
            <a:r>
              <a:rPr dirty="0" spc="20"/>
              <a:t>選</a:t>
            </a:r>
            <a:r>
              <a:rPr dirty="0"/>
              <a:t>機要點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798" y="1745983"/>
            <a:ext cx="7986395" cy="3199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970" marR="23495">
              <a:lnSpc>
                <a:spcPct val="100000"/>
              </a:lnSpc>
            </a:pPr>
            <a:r>
              <a:rPr dirty="0" sz="2800" spc="85">
                <a:latin typeface="標楷體"/>
                <a:cs typeface="標楷體"/>
              </a:rPr>
              <a:t>請選擇</a:t>
            </a:r>
            <a:r>
              <a:rPr dirty="0" sz="2800" spc="50">
                <a:latin typeface="標楷體"/>
                <a:cs typeface="標楷體"/>
              </a:rPr>
              <a:t>符</a:t>
            </a:r>
            <a:r>
              <a:rPr dirty="0" sz="2800" spc="85">
                <a:latin typeface="標楷體"/>
                <a:cs typeface="標楷體"/>
              </a:rPr>
              <a:t>合政</a:t>
            </a:r>
            <a:r>
              <a:rPr dirty="0" sz="2800" spc="60">
                <a:latin typeface="標楷體"/>
                <a:cs typeface="標楷體"/>
              </a:rPr>
              <a:t>府</a:t>
            </a:r>
            <a:r>
              <a:rPr dirty="0" sz="2800" spc="75">
                <a:latin typeface="標楷體"/>
                <a:cs typeface="標楷體"/>
              </a:rPr>
              <a:t>法</a:t>
            </a:r>
            <a:r>
              <a:rPr dirty="0" sz="2800" spc="60">
                <a:latin typeface="標楷體"/>
                <a:cs typeface="標楷體"/>
              </a:rPr>
              <a:t>規</a:t>
            </a:r>
            <a:r>
              <a:rPr dirty="0" sz="2800" spc="85">
                <a:latin typeface="標楷體"/>
                <a:cs typeface="標楷體"/>
              </a:rPr>
              <a:t>標準</a:t>
            </a:r>
            <a:r>
              <a:rPr dirty="0" sz="2800" spc="75">
                <a:latin typeface="標楷體"/>
                <a:cs typeface="標楷體"/>
              </a:rPr>
              <a:t>及</a:t>
            </a:r>
            <a:r>
              <a:rPr dirty="0" sz="2800" spc="60">
                <a:latin typeface="標楷體"/>
                <a:cs typeface="標楷體"/>
              </a:rPr>
              <a:t>省</a:t>
            </a:r>
            <a:r>
              <a:rPr dirty="0" sz="2800" spc="85">
                <a:latin typeface="標楷體"/>
                <a:cs typeface="標楷體"/>
              </a:rPr>
              <a:t>能</a:t>
            </a:r>
            <a:r>
              <a:rPr dirty="0" sz="2800" spc="75">
                <a:latin typeface="標楷體"/>
                <a:cs typeface="標楷體"/>
              </a:rPr>
              <a:t>產</a:t>
            </a:r>
            <a:r>
              <a:rPr dirty="0" sz="2800" spc="50">
                <a:latin typeface="標楷體"/>
                <a:cs typeface="標楷體"/>
              </a:rPr>
              <a:t>品</a:t>
            </a:r>
            <a:r>
              <a:rPr dirty="0" sz="2800" spc="85">
                <a:latin typeface="標楷體"/>
                <a:cs typeface="標楷體"/>
              </a:rPr>
              <a:t>之高</a:t>
            </a:r>
            <a:r>
              <a:rPr dirty="0" sz="2800" spc="-375">
                <a:latin typeface="Times New Roman"/>
                <a:cs typeface="Times New Roman"/>
              </a:rPr>
              <a:t>E</a:t>
            </a:r>
            <a:r>
              <a:rPr dirty="0" sz="2800" spc="-365">
                <a:latin typeface="Times New Roman"/>
                <a:cs typeface="Times New Roman"/>
              </a:rPr>
              <a:t>E</a:t>
            </a:r>
            <a:r>
              <a:rPr dirty="0" sz="2800" spc="-220">
                <a:latin typeface="Times New Roman"/>
                <a:cs typeface="Times New Roman"/>
              </a:rPr>
              <a:t>R</a:t>
            </a:r>
            <a:r>
              <a:rPr dirty="0" sz="2800" spc="95">
                <a:latin typeface="標楷體"/>
                <a:cs typeface="標楷體"/>
              </a:rPr>
              <a:t>冷氣 </a:t>
            </a:r>
            <a:r>
              <a:rPr dirty="0" sz="2800" spc="-80">
                <a:latin typeface="標楷體"/>
                <a:cs typeface="標楷體"/>
              </a:rPr>
              <a:t>機</a:t>
            </a:r>
            <a:r>
              <a:rPr dirty="0" sz="2800" spc="-3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  <a:p>
            <a:pPr marL="13970">
              <a:lnSpc>
                <a:spcPct val="100000"/>
              </a:lnSpc>
              <a:spcBef>
                <a:spcPts val="355"/>
              </a:spcBef>
            </a:pPr>
            <a:r>
              <a:rPr dirty="0" sz="2800" spc="-365">
                <a:latin typeface="Times New Roman"/>
                <a:cs typeface="Times New Roman"/>
              </a:rPr>
              <a:t>EE</a:t>
            </a:r>
            <a:r>
              <a:rPr dirty="0" sz="2800" spc="-240">
                <a:latin typeface="Times New Roman"/>
                <a:cs typeface="Times New Roman"/>
              </a:rPr>
              <a:t>R</a:t>
            </a:r>
            <a:r>
              <a:rPr dirty="0" sz="2800" spc="75">
                <a:latin typeface="標楷體"/>
                <a:cs typeface="標楷體"/>
              </a:rPr>
              <a:t>值</a:t>
            </a:r>
            <a:r>
              <a:rPr dirty="0" sz="2800" spc="50">
                <a:solidFill>
                  <a:srgbClr val="FF0000"/>
                </a:solidFill>
                <a:latin typeface="標楷體"/>
                <a:cs typeface="標楷體"/>
              </a:rPr>
              <a:t>愈</a:t>
            </a:r>
            <a:r>
              <a:rPr dirty="0" sz="2800" spc="75">
                <a:solidFill>
                  <a:srgbClr val="FF0000"/>
                </a:solidFill>
                <a:latin typeface="標楷體"/>
                <a:cs typeface="標楷體"/>
              </a:rPr>
              <a:t>高</a:t>
            </a:r>
            <a:r>
              <a:rPr dirty="0" sz="2800" spc="60">
                <a:latin typeface="標楷體"/>
                <a:cs typeface="標楷體"/>
              </a:rPr>
              <a:t>，</a:t>
            </a:r>
            <a:r>
              <a:rPr dirty="0" sz="2800" spc="50">
                <a:latin typeface="標楷體"/>
                <a:cs typeface="標楷體"/>
              </a:rPr>
              <a:t>則</a:t>
            </a:r>
            <a:r>
              <a:rPr dirty="0" sz="2800" spc="60">
                <a:latin typeface="標楷體"/>
                <a:cs typeface="標楷體"/>
              </a:rPr>
              <a:t>冷</a:t>
            </a:r>
            <a:r>
              <a:rPr dirty="0" sz="2800" spc="75">
                <a:latin typeface="標楷體"/>
                <a:cs typeface="標楷體"/>
              </a:rPr>
              <a:t>氣</a:t>
            </a:r>
            <a:r>
              <a:rPr dirty="0" sz="2800" spc="35">
                <a:latin typeface="標楷體"/>
                <a:cs typeface="標楷體"/>
              </a:rPr>
              <a:t>機</a:t>
            </a:r>
            <a:r>
              <a:rPr dirty="0" sz="2800" spc="75">
                <a:solidFill>
                  <a:srgbClr val="FF0000"/>
                </a:solidFill>
                <a:latin typeface="標楷體"/>
                <a:cs typeface="標楷體"/>
              </a:rPr>
              <a:t>愈</a:t>
            </a:r>
            <a:r>
              <a:rPr dirty="0" sz="2800" spc="60">
                <a:solidFill>
                  <a:srgbClr val="FF0000"/>
                </a:solidFill>
                <a:latin typeface="標楷體"/>
                <a:cs typeface="標楷體"/>
              </a:rPr>
              <a:t>省</a:t>
            </a:r>
            <a:r>
              <a:rPr dirty="0" sz="2800" spc="75">
                <a:solidFill>
                  <a:srgbClr val="FF0000"/>
                </a:solidFill>
                <a:latin typeface="標楷體"/>
                <a:cs typeface="標楷體"/>
              </a:rPr>
              <a:t>電</a:t>
            </a:r>
            <a:r>
              <a:rPr dirty="0" sz="2800" spc="35">
                <a:latin typeface="標楷體"/>
                <a:cs typeface="標楷體"/>
              </a:rPr>
              <a:t>，</a:t>
            </a:r>
            <a:r>
              <a:rPr dirty="0" sz="2800" spc="75">
                <a:latin typeface="標楷體"/>
                <a:cs typeface="標楷體"/>
              </a:rPr>
              <a:t>一</a:t>
            </a:r>
            <a:r>
              <a:rPr dirty="0" sz="2800" spc="60">
                <a:latin typeface="標楷體"/>
                <a:cs typeface="標楷體"/>
              </a:rPr>
              <a:t>般</a:t>
            </a:r>
            <a:r>
              <a:rPr dirty="0" sz="2800" spc="50">
                <a:latin typeface="標楷體"/>
                <a:cs typeface="標楷體"/>
              </a:rPr>
              <a:t>而</a:t>
            </a:r>
            <a:r>
              <a:rPr dirty="0" sz="2800" spc="60">
                <a:latin typeface="標楷體"/>
                <a:cs typeface="標楷體"/>
              </a:rPr>
              <a:t>言</a:t>
            </a:r>
            <a:r>
              <a:rPr dirty="0" sz="2800" spc="50">
                <a:latin typeface="標楷體"/>
                <a:cs typeface="標楷體"/>
              </a:rPr>
              <a:t>每</a:t>
            </a:r>
            <a:r>
              <a:rPr dirty="0" sz="2800" spc="60">
                <a:latin typeface="標楷體"/>
                <a:cs typeface="標楷體"/>
              </a:rPr>
              <a:t>提</a:t>
            </a:r>
            <a:r>
              <a:rPr dirty="0" sz="2800" spc="75">
                <a:latin typeface="標楷體"/>
                <a:cs typeface="標楷體"/>
              </a:rPr>
              <a:t>高</a:t>
            </a:r>
            <a:r>
              <a:rPr dirty="0" sz="2800" spc="-300">
                <a:latin typeface="Times New Roman"/>
                <a:cs typeface="Times New Roman"/>
              </a:rPr>
              <a:t>0</a:t>
            </a:r>
            <a:r>
              <a:rPr dirty="0" sz="2800" spc="125">
                <a:latin typeface="Times New Roman"/>
                <a:cs typeface="Times New Roman"/>
              </a:rPr>
              <a:t>.</a:t>
            </a:r>
            <a:r>
              <a:rPr dirty="0" sz="2800" spc="-15">
                <a:latin typeface="Times New Roman"/>
                <a:cs typeface="Times New Roman"/>
              </a:rPr>
              <a:t>1</a:t>
            </a:r>
            <a:endParaRPr sz="2800">
              <a:latin typeface="Times New Roman"/>
              <a:cs typeface="Times New Roman"/>
            </a:endParaRPr>
          </a:p>
          <a:p>
            <a:pPr marL="13335" marR="42545" indent="635">
              <a:lnSpc>
                <a:spcPct val="108900"/>
              </a:lnSpc>
            </a:pPr>
            <a:r>
              <a:rPr dirty="0" sz="2800" spc="-60">
                <a:latin typeface="標楷體"/>
                <a:cs typeface="標楷體"/>
              </a:rPr>
              <a:t>，</a:t>
            </a:r>
            <a:r>
              <a:rPr dirty="0" sz="2800" spc="-45">
                <a:latin typeface="標楷體"/>
                <a:cs typeface="標楷體"/>
              </a:rPr>
              <a:t>就</a:t>
            </a:r>
            <a:r>
              <a:rPr dirty="0" sz="2800" spc="-30">
                <a:latin typeface="標楷體"/>
                <a:cs typeface="標楷體"/>
              </a:rPr>
              <a:t>可</a:t>
            </a:r>
            <a:r>
              <a:rPr dirty="0" sz="2800" spc="-755">
                <a:latin typeface="標楷體"/>
                <a:cs typeface="標楷體"/>
              </a:rPr>
              <a:t> </a:t>
            </a:r>
            <a:r>
              <a:rPr dirty="0" sz="2800" spc="-60">
                <a:latin typeface="標楷體"/>
                <a:cs typeface="標楷體"/>
              </a:rPr>
              <a:t>節</a:t>
            </a:r>
            <a:r>
              <a:rPr dirty="0" sz="2800" spc="-30">
                <a:latin typeface="標楷體"/>
                <a:cs typeface="標楷體"/>
              </a:rPr>
              <a:t>約</a:t>
            </a:r>
            <a:r>
              <a:rPr dirty="0" sz="2800" spc="-755">
                <a:latin typeface="標楷體"/>
                <a:cs typeface="標楷體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4</a:t>
            </a:r>
            <a:r>
              <a:rPr dirty="0" sz="2800" spc="-6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%</a:t>
            </a:r>
            <a:r>
              <a:rPr dirty="0" sz="2800" spc="-70">
                <a:latin typeface="Times New Roman"/>
                <a:cs typeface="Times New Roman"/>
              </a:rPr>
              <a:t> </a:t>
            </a:r>
            <a:r>
              <a:rPr dirty="0" sz="2800" spc="-80">
                <a:latin typeface="標楷體"/>
                <a:cs typeface="標楷體"/>
              </a:rPr>
              <a:t>冷</a:t>
            </a:r>
            <a:r>
              <a:rPr dirty="0" sz="2800" spc="-60">
                <a:latin typeface="標楷體"/>
                <a:cs typeface="標楷體"/>
              </a:rPr>
              <a:t>氣機</a:t>
            </a:r>
            <a:r>
              <a:rPr dirty="0" sz="2800" spc="-75">
                <a:latin typeface="標楷體"/>
                <a:cs typeface="標楷體"/>
              </a:rPr>
              <a:t>用</a:t>
            </a:r>
            <a:r>
              <a:rPr dirty="0" sz="2800" spc="-60">
                <a:latin typeface="標楷體"/>
                <a:cs typeface="標楷體"/>
              </a:rPr>
              <a:t>電</a:t>
            </a:r>
            <a:r>
              <a:rPr dirty="0" sz="2800" spc="-30">
                <a:latin typeface="標楷體"/>
                <a:cs typeface="標楷體"/>
              </a:rPr>
              <a:t>。</a:t>
            </a:r>
            <a:r>
              <a:rPr dirty="0" sz="2800" spc="-770">
                <a:latin typeface="標楷體"/>
                <a:cs typeface="標楷體"/>
              </a:rPr>
              <a:t> </a:t>
            </a:r>
            <a:r>
              <a:rPr dirty="0" sz="2800" spc="-60">
                <a:latin typeface="標楷體"/>
                <a:cs typeface="標楷體"/>
              </a:rPr>
              <a:t>依室內</a:t>
            </a:r>
            <a:r>
              <a:rPr dirty="0" sz="2800" spc="-75">
                <a:latin typeface="標楷體"/>
                <a:cs typeface="標楷體"/>
              </a:rPr>
              <a:t>大</a:t>
            </a:r>
            <a:r>
              <a:rPr dirty="0" sz="2800" spc="-60">
                <a:latin typeface="標楷體"/>
                <a:cs typeface="標楷體"/>
              </a:rPr>
              <a:t>小及</a:t>
            </a:r>
            <a:r>
              <a:rPr dirty="0" sz="2800" spc="-75">
                <a:latin typeface="標楷體"/>
                <a:cs typeface="標楷體"/>
              </a:rPr>
              <a:t>隔</a:t>
            </a:r>
            <a:r>
              <a:rPr dirty="0" sz="2800" spc="-60">
                <a:latin typeface="標楷體"/>
                <a:cs typeface="標楷體"/>
              </a:rPr>
              <a:t>熱</a:t>
            </a:r>
            <a:r>
              <a:rPr dirty="0" sz="2800" spc="-30">
                <a:latin typeface="標楷體"/>
                <a:cs typeface="標楷體"/>
              </a:rPr>
              <a:t>效</a:t>
            </a:r>
            <a:r>
              <a:rPr dirty="0" sz="2800" spc="-15">
                <a:latin typeface="標楷體"/>
                <a:cs typeface="標楷體"/>
              </a:rPr>
              <a:t> </a:t>
            </a:r>
            <a:r>
              <a:rPr dirty="0" sz="2800" spc="-60">
                <a:latin typeface="標楷體"/>
                <a:cs typeface="標楷體"/>
              </a:rPr>
              <a:t>果</a:t>
            </a:r>
            <a:r>
              <a:rPr dirty="0" sz="2800" spc="-45">
                <a:latin typeface="標楷體"/>
                <a:cs typeface="標楷體"/>
              </a:rPr>
              <a:t>選</a:t>
            </a:r>
            <a:r>
              <a:rPr dirty="0" sz="2800" spc="-60">
                <a:latin typeface="標楷體"/>
                <a:cs typeface="標楷體"/>
              </a:rPr>
              <a:t>擇</a:t>
            </a:r>
            <a:r>
              <a:rPr dirty="0" sz="2800" spc="-80">
                <a:latin typeface="標楷體"/>
                <a:cs typeface="標楷體"/>
              </a:rPr>
              <a:t>適</a:t>
            </a:r>
            <a:r>
              <a:rPr dirty="0" sz="2800" spc="-60">
                <a:latin typeface="標楷體"/>
                <a:cs typeface="標楷體"/>
              </a:rPr>
              <a:t>當</a:t>
            </a:r>
            <a:r>
              <a:rPr dirty="0" sz="2800" spc="-45">
                <a:latin typeface="標楷體"/>
                <a:cs typeface="標楷體"/>
              </a:rPr>
              <a:t>容</a:t>
            </a:r>
            <a:r>
              <a:rPr dirty="0" sz="2800" spc="-70">
                <a:latin typeface="標楷體"/>
                <a:cs typeface="標楷體"/>
              </a:rPr>
              <a:t>量</a:t>
            </a:r>
            <a:r>
              <a:rPr dirty="0" sz="2800" spc="-10">
                <a:latin typeface="Times New Roman"/>
                <a:cs typeface="Times New Roman"/>
              </a:rPr>
              <a:t>(</a:t>
            </a:r>
            <a:r>
              <a:rPr dirty="0" sz="2800" spc="-434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標楷體"/>
                <a:cs typeface="標楷體"/>
              </a:rPr>
              <a:t>噸</a:t>
            </a:r>
            <a:r>
              <a:rPr dirty="0" sz="2800" spc="-70">
                <a:latin typeface="標楷體"/>
                <a:cs typeface="標楷體"/>
              </a:rPr>
              <a:t>數</a:t>
            </a:r>
            <a:r>
              <a:rPr dirty="0" sz="2800" spc="-10">
                <a:latin typeface="Times New Roman"/>
                <a:cs typeface="Times New Roman"/>
              </a:rPr>
              <a:t>)</a:t>
            </a:r>
            <a:r>
              <a:rPr dirty="0" sz="2800" spc="-434">
                <a:latin typeface="Times New Roman"/>
                <a:cs typeface="Times New Roman"/>
              </a:rPr>
              <a:t> </a:t>
            </a:r>
            <a:r>
              <a:rPr dirty="0" sz="2800" spc="-60">
                <a:latin typeface="標楷體"/>
                <a:cs typeface="標楷體"/>
              </a:rPr>
              <a:t>，辦</a:t>
            </a:r>
            <a:r>
              <a:rPr dirty="0" sz="2800" spc="-70">
                <a:latin typeface="標楷體"/>
                <a:cs typeface="標楷體"/>
              </a:rPr>
              <a:t>公</a:t>
            </a:r>
            <a:r>
              <a:rPr dirty="0" sz="2800" spc="-60">
                <a:latin typeface="標楷體"/>
                <a:cs typeface="標楷體"/>
              </a:rPr>
              <a:t>室</a:t>
            </a:r>
            <a:r>
              <a:rPr dirty="0" sz="2800" spc="-45">
                <a:latin typeface="標楷體"/>
                <a:cs typeface="標楷體"/>
              </a:rPr>
              <a:t>每</a:t>
            </a:r>
            <a:r>
              <a:rPr dirty="0" sz="2800" spc="-320">
                <a:latin typeface="Times New Roman"/>
                <a:cs typeface="Times New Roman"/>
              </a:rPr>
              <a:t>6~</a:t>
            </a:r>
            <a:r>
              <a:rPr dirty="0" sz="2800" spc="-310">
                <a:latin typeface="Times New Roman"/>
                <a:cs typeface="Times New Roman"/>
              </a:rPr>
              <a:t>7</a:t>
            </a:r>
            <a:r>
              <a:rPr dirty="0" sz="2800" spc="-45">
                <a:latin typeface="標楷體"/>
                <a:cs typeface="標楷體"/>
              </a:rPr>
              <a:t>坪</a:t>
            </a:r>
            <a:r>
              <a:rPr dirty="0" sz="2800" spc="-80">
                <a:latin typeface="標楷體"/>
                <a:cs typeface="標楷體"/>
              </a:rPr>
              <a:t>約</a:t>
            </a:r>
            <a:r>
              <a:rPr dirty="0" sz="2800" spc="-45">
                <a:latin typeface="標楷體"/>
                <a:cs typeface="標楷體"/>
              </a:rPr>
              <a:t>需</a:t>
            </a:r>
            <a:r>
              <a:rPr dirty="0" sz="2800" spc="-320">
                <a:latin typeface="Times New Roman"/>
                <a:cs typeface="Times New Roman"/>
              </a:rPr>
              <a:t>1</a:t>
            </a:r>
            <a:r>
              <a:rPr dirty="0" sz="2800" spc="-60">
                <a:latin typeface="標楷體"/>
                <a:cs typeface="標楷體"/>
              </a:rPr>
              <a:t>冷</a:t>
            </a:r>
            <a:r>
              <a:rPr dirty="0" sz="2800" spc="-70">
                <a:latin typeface="標楷體"/>
                <a:cs typeface="標楷體"/>
              </a:rPr>
              <a:t>凍</a:t>
            </a:r>
            <a:r>
              <a:rPr dirty="0" sz="2800" spc="-30">
                <a:latin typeface="標楷體"/>
                <a:cs typeface="標楷體"/>
              </a:rPr>
              <a:t>噸</a:t>
            </a:r>
            <a:endParaRPr sz="2800">
              <a:latin typeface="標楷體"/>
              <a:cs typeface="標楷體"/>
            </a:endParaRPr>
          </a:p>
          <a:p>
            <a:pPr marL="12700" marR="45720" indent="635">
              <a:lnSpc>
                <a:spcPct val="108900"/>
              </a:lnSpc>
              <a:spcBef>
                <a:spcPts val="10"/>
              </a:spcBef>
            </a:pPr>
            <a:r>
              <a:rPr dirty="0" sz="2800" spc="-10">
                <a:latin typeface="Times New Roman"/>
                <a:cs typeface="Times New Roman"/>
              </a:rPr>
              <a:t>(</a:t>
            </a:r>
            <a:r>
              <a:rPr dirty="0" sz="2800" spc="235">
                <a:latin typeface="Times New Roman"/>
                <a:cs typeface="Times New Roman"/>
              </a:rPr>
              <a:t> </a:t>
            </a:r>
            <a:r>
              <a:rPr dirty="0" sz="2800" spc="-80">
                <a:latin typeface="標楷體"/>
                <a:cs typeface="標楷體"/>
              </a:rPr>
              <a:t>相</a:t>
            </a:r>
            <a:r>
              <a:rPr dirty="0" sz="2800" spc="-30">
                <a:latin typeface="標楷體"/>
                <a:cs typeface="標楷體"/>
              </a:rPr>
              <a:t>當</a:t>
            </a:r>
            <a:r>
              <a:rPr dirty="0" sz="2800" spc="-475">
                <a:latin typeface="標楷體"/>
                <a:cs typeface="標楷體"/>
              </a:rPr>
              <a:t> </a:t>
            </a:r>
            <a:r>
              <a:rPr dirty="0" sz="2800" spc="-300">
                <a:latin typeface="Times New Roman"/>
                <a:cs typeface="Times New Roman"/>
              </a:rPr>
              <a:t>3</a:t>
            </a:r>
            <a:r>
              <a:rPr dirty="0" sz="2800" spc="125">
                <a:latin typeface="Times New Roman"/>
                <a:cs typeface="Times New Roman"/>
              </a:rPr>
              <a:t>,</a:t>
            </a:r>
            <a:r>
              <a:rPr dirty="0" sz="2800" spc="-310">
                <a:latin typeface="Times New Roman"/>
                <a:cs typeface="Times New Roman"/>
              </a:rPr>
              <a:t>02</a:t>
            </a:r>
            <a:r>
              <a:rPr dirty="0" sz="2800" spc="-15">
                <a:latin typeface="Times New Roman"/>
                <a:cs typeface="Times New Roman"/>
              </a:rPr>
              <a:t>4</a:t>
            </a:r>
            <a:r>
              <a:rPr dirty="0" sz="2800" spc="-60">
                <a:latin typeface="Times New Roman"/>
                <a:cs typeface="Times New Roman"/>
              </a:rPr>
              <a:t> </a:t>
            </a:r>
            <a:r>
              <a:rPr dirty="0" sz="2800" spc="-155">
                <a:latin typeface="Times New Roman"/>
                <a:cs typeface="Times New Roman"/>
              </a:rPr>
              <a:t>k</a:t>
            </a:r>
            <a:r>
              <a:rPr dirty="0" sz="2800" spc="-120">
                <a:latin typeface="Times New Roman"/>
                <a:cs typeface="Times New Roman"/>
              </a:rPr>
              <a:t>ca</a:t>
            </a:r>
            <a:r>
              <a:rPr dirty="0" sz="2800" spc="-25">
                <a:latin typeface="Times New Roman"/>
                <a:cs typeface="Times New Roman"/>
              </a:rPr>
              <a:t>l</a:t>
            </a:r>
            <a:r>
              <a:rPr dirty="0" sz="2800" spc="-130">
                <a:latin typeface="Times New Roman"/>
                <a:cs typeface="Times New Roman"/>
              </a:rPr>
              <a:t>/</a:t>
            </a:r>
            <a:r>
              <a:rPr dirty="0" sz="2800" spc="-170">
                <a:latin typeface="Times New Roman"/>
                <a:cs typeface="Times New Roman"/>
              </a:rPr>
              <a:t>h</a:t>
            </a:r>
            <a:r>
              <a:rPr dirty="0" sz="2800" spc="-60">
                <a:latin typeface="標楷體"/>
                <a:cs typeface="標楷體"/>
              </a:rPr>
              <a:t>或</a:t>
            </a:r>
            <a:r>
              <a:rPr dirty="0" sz="2800" spc="-310">
                <a:latin typeface="Times New Roman"/>
                <a:cs typeface="Times New Roman"/>
              </a:rPr>
              <a:t>1</a:t>
            </a:r>
            <a:r>
              <a:rPr dirty="0" sz="2800" spc="-300">
                <a:latin typeface="Times New Roman"/>
                <a:cs typeface="Times New Roman"/>
              </a:rPr>
              <a:t>2</a:t>
            </a:r>
            <a:r>
              <a:rPr dirty="0" sz="2800" spc="125">
                <a:latin typeface="Times New Roman"/>
                <a:cs typeface="Times New Roman"/>
              </a:rPr>
              <a:t>,</a:t>
            </a:r>
            <a:r>
              <a:rPr dirty="0" sz="2800" spc="-335">
                <a:latin typeface="Times New Roman"/>
                <a:cs typeface="Times New Roman"/>
              </a:rPr>
              <a:t>0</a:t>
            </a:r>
            <a:r>
              <a:rPr dirty="0" sz="2800" spc="-310">
                <a:latin typeface="Times New Roman"/>
                <a:cs typeface="Times New Roman"/>
              </a:rPr>
              <a:t>00</a:t>
            </a:r>
            <a:r>
              <a:rPr dirty="0" sz="2800" spc="-325">
                <a:latin typeface="Times New Roman"/>
                <a:cs typeface="Times New Roman"/>
              </a:rPr>
              <a:t>B</a:t>
            </a:r>
            <a:r>
              <a:rPr dirty="0" sz="2800" spc="40">
                <a:latin typeface="Times New Roman"/>
                <a:cs typeface="Times New Roman"/>
              </a:rPr>
              <a:t>t</a:t>
            </a:r>
            <a:r>
              <a:rPr dirty="0" sz="2800" spc="-120">
                <a:latin typeface="Times New Roman"/>
                <a:cs typeface="Times New Roman"/>
              </a:rPr>
              <a:t>u</a:t>
            </a:r>
            <a:r>
              <a:rPr dirty="0" sz="2800" spc="-105">
                <a:latin typeface="Times New Roman"/>
                <a:cs typeface="Times New Roman"/>
              </a:rPr>
              <a:t>/</a:t>
            </a:r>
            <a:r>
              <a:rPr dirty="0" sz="2800" spc="-130">
                <a:latin typeface="Times New Roman"/>
                <a:cs typeface="Times New Roman"/>
              </a:rPr>
              <a:t>h</a:t>
            </a:r>
            <a:r>
              <a:rPr dirty="0" sz="2800" spc="-10">
                <a:latin typeface="Times New Roman"/>
                <a:cs typeface="Times New Roman"/>
              </a:rPr>
              <a:t>)</a:t>
            </a:r>
            <a:r>
              <a:rPr dirty="0" sz="2800" spc="235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標楷體"/>
                <a:cs typeface="標楷體"/>
              </a:rPr>
              <a:t>，</a:t>
            </a:r>
            <a:r>
              <a:rPr dirty="0" sz="2800" spc="-60">
                <a:latin typeface="標楷體"/>
                <a:cs typeface="標楷體"/>
              </a:rPr>
              <a:t>冷凍噸</a:t>
            </a:r>
            <a:r>
              <a:rPr dirty="0" sz="2800" spc="-40">
                <a:latin typeface="標楷體"/>
                <a:cs typeface="標楷體"/>
              </a:rPr>
              <a:t>太</a:t>
            </a:r>
            <a:r>
              <a:rPr dirty="0" sz="2800" spc="-80">
                <a:latin typeface="標楷體"/>
                <a:cs typeface="標楷體"/>
              </a:rPr>
              <a:t>大</a:t>
            </a:r>
            <a:r>
              <a:rPr dirty="0" sz="2800" spc="-60">
                <a:latin typeface="標楷體"/>
                <a:cs typeface="標楷體"/>
              </a:rPr>
              <a:t>則壓</a:t>
            </a:r>
            <a:r>
              <a:rPr dirty="0" sz="2800" spc="-30">
                <a:latin typeface="標楷體"/>
                <a:cs typeface="標楷體"/>
              </a:rPr>
              <a:t>縮</a:t>
            </a:r>
            <a:r>
              <a:rPr dirty="0" sz="2800" spc="-15">
                <a:latin typeface="標楷體"/>
                <a:cs typeface="標楷體"/>
              </a:rPr>
              <a:t> </a:t>
            </a:r>
            <a:r>
              <a:rPr dirty="0" sz="2800" spc="-60">
                <a:latin typeface="標楷體"/>
                <a:cs typeface="標楷體"/>
              </a:rPr>
              <a:t>機</a:t>
            </a:r>
            <a:r>
              <a:rPr dirty="0" sz="2800" spc="-70">
                <a:latin typeface="標楷體"/>
                <a:cs typeface="標楷體"/>
              </a:rPr>
              <a:t>停</a:t>
            </a:r>
            <a:r>
              <a:rPr dirty="0" sz="2800" spc="-60">
                <a:latin typeface="標楷體"/>
                <a:cs typeface="標楷體"/>
              </a:rPr>
              <a:t>開頻繁</a:t>
            </a:r>
            <a:r>
              <a:rPr dirty="0" sz="2800" spc="-65">
                <a:latin typeface="標楷體"/>
                <a:cs typeface="標楷體"/>
              </a:rPr>
              <a:t>，</a:t>
            </a:r>
            <a:r>
              <a:rPr dirty="0" sz="2800" spc="-60">
                <a:latin typeface="標楷體"/>
                <a:cs typeface="標楷體"/>
              </a:rPr>
              <a:t>比較</a:t>
            </a:r>
            <a:r>
              <a:rPr dirty="0" sz="2800" spc="-75">
                <a:latin typeface="標楷體"/>
                <a:cs typeface="標楷體"/>
              </a:rPr>
              <a:t>耗</a:t>
            </a:r>
            <a:r>
              <a:rPr dirty="0" sz="2800" spc="-45">
                <a:latin typeface="標楷體"/>
                <a:cs typeface="標楷體"/>
              </a:rPr>
              <a:t>電</a:t>
            </a:r>
            <a:r>
              <a:rPr dirty="0" sz="2800" spc="-3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08125">
              <a:lnSpc>
                <a:spcPct val="100000"/>
              </a:lnSpc>
            </a:pPr>
            <a:r>
              <a:rPr dirty="0"/>
              <a:t>箱型冷氣機安裝要點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47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51063"/>
            <a:ext cx="7753350" cy="1214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495" marR="6350" indent="-11430">
              <a:lnSpc>
                <a:spcPts val="3000"/>
              </a:lnSpc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60">
                <a:latin typeface="標楷體"/>
                <a:cs typeface="標楷體"/>
              </a:rPr>
              <a:t>在</a:t>
            </a:r>
            <a:r>
              <a:rPr dirty="0" sz="2800" spc="-45">
                <a:latin typeface="標楷體"/>
                <a:cs typeface="標楷體"/>
              </a:rPr>
              <a:t>冷</a:t>
            </a:r>
            <a:r>
              <a:rPr dirty="0" sz="2800" spc="-60">
                <a:latin typeface="標楷體"/>
                <a:cs typeface="標楷體"/>
              </a:rPr>
              <a:t>氣</a:t>
            </a:r>
            <a:r>
              <a:rPr dirty="0" sz="2800" spc="-80">
                <a:latin typeface="標楷體"/>
                <a:cs typeface="標楷體"/>
              </a:rPr>
              <a:t>機</a:t>
            </a:r>
            <a:r>
              <a:rPr dirty="0" sz="2800" spc="-60">
                <a:latin typeface="標楷體"/>
                <a:cs typeface="標楷體"/>
              </a:rPr>
              <a:t>送</a:t>
            </a:r>
            <a:r>
              <a:rPr dirty="0" sz="2800" spc="-45">
                <a:latin typeface="標楷體"/>
                <a:cs typeface="標楷體"/>
              </a:rPr>
              <a:t>風</a:t>
            </a:r>
            <a:r>
              <a:rPr dirty="0" sz="2800" spc="-80">
                <a:latin typeface="標楷體"/>
                <a:cs typeface="標楷體"/>
              </a:rPr>
              <a:t>及</a:t>
            </a:r>
            <a:r>
              <a:rPr dirty="0" sz="2800" spc="-60">
                <a:latin typeface="標楷體"/>
                <a:cs typeface="標楷體"/>
              </a:rPr>
              <a:t>回</a:t>
            </a:r>
            <a:r>
              <a:rPr dirty="0" sz="2800" spc="-80">
                <a:latin typeface="標楷體"/>
                <a:cs typeface="標楷體"/>
              </a:rPr>
              <a:t>風</a:t>
            </a:r>
            <a:r>
              <a:rPr dirty="0" sz="2800" spc="-45">
                <a:latin typeface="標楷體"/>
                <a:cs typeface="標楷體"/>
              </a:rPr>
              <a:t>口</a:t>
            </a:r>
            <a:r>
              <a:rPr dirty="0" sz="2800" spc="-60">
                <a:latin typeface="標楷體"/>
                <a:cs typeface="標楷體"/>
              </a:rPr>
              <a:t>周圍</a:t>
            </a:r>
            <a:r>
              <a:rPr dirty="0" sz="2800" spc="-80">
                <a:latin typeface="標楷體"/>
                <a:cs typeface="標楷體"/>
              </a:rPr>
              <a:t>，</a:t>
            </a:r>
            <a:r>
              <a:rPr dirty="0" sz="2800" spc="-45">
                <a:latin typeface="標楷體"/>
                <a:cs typeface="標楷體"/>
              </a:rPr>
              <a:t>不</a:t>
            </a:r>
            <a:r>
              <a:rPr dirty="0" sz="2800" spc="-60">
                <a:latin typeface="標楷體"/>
                <a:cs typeface="標楷體"/>
              </a:rPr>
              <a:t>宜</a:t>
            </a:r>
            <a:r>
              <a:rPr dirty="0" sz="2800" spc="-80">
                <a:latin typeface="標楷體"/>
                <a:cs typeface="標楷體"/>
              </a:rPr>
              <a:t>放</a:t>
            </a:r>
            <a:r>
              <a:rPr dirty="0" sz="2800" spc="-60">
                <a:latin typeface="標楷體"/>
                <a:cs typeface="標楷體"/>
              </a:rPr>
              <a:t>置</a:t>
            </a:r>
            <a:r>
              <a:rPr dirty="0" sz="2800" spc="-70">
                <a:latin typeface="標楷體"/>
                <a:cs typeface="標楷體"/>
              </a:rPr>
              <a:t>妨</a:t>
            </a:r>
            <a:r>
              <a:rPr dirty="0" sz="2800" spc="-60">
                <a:latin typeface="標楷體"/>
                <a:cs typeface="標楷體"/>
              </a:rPr>
              <a:t>礙氣</a:t>
            </a:r>
            <a:r>
              <a:rPr dirty="0" sz="2800" spc="-30">
                <a:latin typeface="標楷體"/>
                <a:cs typeface="標楷體"/>
              </a:rPr>
              <a:t>流</a:t>
            </a:r>
            <a:r>
              <a:rPr dirty="0" sz="2800" spc="-15">
                <a:latin typeface="標楷體"/>
                <a:cs typeface="標楷體"/>
              </a:rPr>
              <a:t> </a:t>
            </a:r>
            <a:r>
              <a:rPr dirty="0" sz="2800" spc="-80">
                <a:latin typeface="標楷體"/>
                <a:cs typeface="標楷體"/>
              </a:rPr>
              <a:t>之</a:t>
            </a:r>
            <a:r>
              <a:rPr dirty="0" sz="2800" spc="-45">
                <a:latin typeface="標楷體"/>
                <a:cs typeface="標楷體"/>
              </a:rPr>
              <a:t>障</a:t>
            </a:r>
            <a:r>
              <a:rPr dirty="0" sz="2800" spc="-60">
                <a:latin typeface="標楷體"/>
                <a:cs typeface="標楷體"/>
              </a:rPr>
              <a:t>礙物</a:t>
            </a:r>
            <a:r>
              <a:rPr dirty="0" sz="2800" spc="-3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60">
                <a:latin typeface="標楷體"/>
                <a:cs typeface="標楷體"/>
              </a:rPr>
              <a:t>安</a:t>
            </a:r>
            <a:r>
              <a:rPr dirty="0" sz="2800" spc="-45">
                <a:latin typeface="標楷體"/>
                <a:cs typeface="標楷體"/>
              </a:rPr>
              <a:t>裝</a:t>
            </a:r>
            <a:r>
              <a:rPr dirty="0" sz="2800" spc="-60">
                <a:latin typeface="標楷體"/>
                <a:cs typeface="標楷體"/>
              </a:rPr>
              <a:t>須</a:t>
            </a:r>
            <a:r>
              <a:rPr dirty="0" sz="2800" spc="-80">
                <a:latin typeface="標楷體"/>
                <a:cs typeface="標楷體"/>
              </a:rPr>
              <a:t>牢</a:t>
            </a:r>
            <a:r>
              <a:rPr dirty="0" sz="2800" spc="-60">
                <a:latin typeface="標楷體"/>
                <a:cs typeface="標楷體"/>
              </a:rPr>
              <a:t>固</a:t>
            </a:r>
            <a:r>
              <a:rPr dirty="0" sz="2800" spc="-45">
                <a:latin typeface="標楷體"/>
                <a:cs typeface="標楷體"/>
              </a:rPr>
              <a:t>，</a:t>
            </a:r>
            <a:r>
              <a:rPr dirty="0" sz="2800" spc="-80">
                <a:latin typeface="標楷體"/>
                <a:cs typeface="標楷體"/>
              </a:rPr>
              <a:t>以</a:t>
            </a:r>
            <a:r>
              <a:rPr dirty="0" sz="2800" spc="-60">
                <a:latin typeface="標楷體"/>
                <a:cs typeface="標楷體"/>
              </a:rPr>
              <a:t>免</a:t>
            </a:r>
            <a:r>
              <a:rPr dirty="0" sz="2800" spc="-80">
                <a:latin typeface="標楷體"/>
                <a:cs typeface="標楷體"/>
              </a:rPr>
              <a:t>增</a:t>
            </a:r>
            <a:r>
              <a:rPr dirty="0" sz="2800" spc="-45">
                <a:latin typeface="標楷體"/>
                <a:cs typeface="標楷體"/>
              </a:rPr>
              <a:t>加</a:t>
            </a:r>
            <a:r>
              <a:rPr dirty="0" sz="2800" spc="-60">
                <a:latin typeface="標楷體"/>
                <a:cs typeface="標楷體"/>
              </a:rPr>
              <a:t>振動</a:t>
            </a:r>
            <a:r>
              <a:rPr dirty="0" sz="2800" spc="-80">
                <a:latin typeface="標楷體"/>
                <a:cs typeface="標楷體"/>
              </a:rPr>
              <a:t>和</a:t>
            </a:r>
            <a:r>
              <a:rPr dirty="0" sz="2800" spc="-45">
                <a:latin typeface="標楷體"/>
                <a:cs typeface="標楷體"/>
              </a:rPr>
              <a:t>噪</a:t>
            </a:r>
            <a:r>
              <a:rPr dirty="0" sz="2800" spc="-60">
                <a:latin typeface="標楷體"/>
                <a:cs typeface="標楷體"/>
              </a:rPr>
              <a:t>音。</a:t>
            </a:r>
            <a:endParaRPr sz="28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626995">
              <a:lnSpc>
                <a:spcPct val="100000"/>
              </a:lnSpc>
            </a:pPr>
            <a:r>
              <a:rPr dirty="0"/>
              <a:t>空調之意義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2197088"/>
            <a:ext cx="7988300" cy="15386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2800" spc="-20" b="1">
                <a:latin typeface="標楷體"/>
                <a:cs typeface="標楷體"/>
              </a:rPr>
              <a:t>空</a:t>
            </a:r>
            <a:r>
              <a:rPr dirty="0" sz="2800" spc="-30" b="1">
                <a:latin typeface="標楷體"/>
                <a:cs typeface="標楷體"/>
              </a:rPr>
              <a:t>調</a:t>
            </a:r>
            <a:r>
              <a:rPr dirty="0" sz="2800" spc="-10" b="1">
                <a:latin typeface="標楷體"/>
                <a:cs typeface="標楷體"/>
              </a:rPr>
              <a:t>(A</a:t>
            </a:r>
            <a:r>
              <a:rPr dirty="0" sz="2800" spc="-25" b="1">
                <a:latin typeface="標楷體"/>
                <a:cs typeface="標楷體"/>
              </a:rPr>
              <a:t>i</a:t>
            </a:r>
            <a:r>
              <a:rPr dirty="0" sz="2800" spc="-25" b="1">
                <a:latin typeface="標楷體"/>
                <a:cs typeface="標楷體"/>
              </a:rPr>
              <a:t>r</a:t>
            </a:r>
            <a:r>
              <a:rPr dirty="0" sz="2800" spc="-10" b="1">
                <a:latin typeface="標楷體"/>
                <a:cs typeface="標楷體"/>
              </a:rPr>
              <a:t>-Co</a:t>
            </a:r>
            <a:r>
              <a:rPr dirty="0" sz="2800" spc="-25" b="1">
                <a:latin typeface="標楷體"/>
                <a:cs typeface="標楷體"/>
              </a:rPr>
              <a:t>n</a:t>
            </a:r>
            <a:r>
              <a:rPr dirty="0" sz="2800" spc="-10" b="1">
                <a:latin typeface="標楷體"/>
                <a:cs typeface="標楷體"/>
              </a:rPr>
              <a:t>di</a:t>
            </a:r>
            <a:r>
              <a:rPr dirty="0" sz="2800" spc="-25" b="1">
                <a:latin typeface="標楷體"/>
                <a:cs typeface="標楷體"/>
              </a:rPr>
              <a:t>t</a:t>
            </a:r>
            <a:r>
              <a:rPr dirty="0" sz="2800" spc="-25" b="1">
                <a:latin typeface="標楷體"/>
                <a:cs typeface="標楷體"/>
              </a:rPr>
              <a:t>i</a:t>
            </a:r>
            <a:r>
              <a:rPr dirty="0" sz="2800" spc="-10" b="1">
                <a:latin typeface="標楷體"/>
                <a:cs typeface="標楷體"/>
              </a:rPr>
              <a:t>oni</a:t>
            </a:r>
            <a:r>
              <a:rPr dirty="0" sz="2800" spc="-25" b="1">
                <a:latin typeface="標楷體"/>
                <a:cs typeface="標楷體"/>
              </a:rPr>
              <a:t>n</a:t>
            </a:r>
            <a:r>
              <a:rPr dirty="0" sz="2800" spc="-10" b="1">
                <a:latin typeface="標楷體"/>
                <a:cs typeface="標楷體"/>
              </a:rPr>
              <a:t>g</a:t>
            </a:r>
            <a:r>
              <a:rPr dirty="0" sz="2800" spc="-15" b="1">
                <a:latin typeface="標楷體"/>
                <a:cs typeface="標楷體"/>
              </a:rPr>
              <a:t>)</a:t>
            </a:r>
            <a:r>
              <a:rPr dirty="0" sz="2800" spc="-5" b="1">
                <a:latin typeface="標楷體"/>
                <a:cs typeface="標楷體"/>
              </a:rPr>
              <a:t> </a:t>
            </a:r>
            <a:r>
              <a:rPr dirty="0" sz="2800" spc="-20" b="1">
                <a:latin typeface="標楷體"/>
                <a:cs typeface="標楷體"/>
              </a:rPr>
              <a:t>全</a:t>
            </a:r>
            <a:r>
              <a:rPr dirty="0" sz="2800" spc="-30" b="1">
                <a:latin typeface="標楷體"/>
                <a:cs typeface="標楷體"/>
              </a:rPr>
              <a:t>名為空</a:t>
            </a:r>
            <a:r>
              <a:rPr dirty="0" sz="2800" spc="-20" b="1">
                <a:latin typeface="標楷體"/>
                <a:cs typeface="標楷體"/>
              </a:rPr>
              <a:t>氣</a:t>
            </a:r>
            <a:r>
              <a:rPr dirty="0" sz="2800" spc="-30" b="1">
                <a:latin typeface="標楷體"/>
                <a:cs typeface="標楷體"/>
              </a:rPr>
              <a:t>調節</a:t>
            </a:r>
            <a:endParaRPr sz="2800">
              <a:latin typeface="標楷體"/>
              <a:cs typeface="標楷體"/>
            </a:endParaRP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dirty="0" sz="2400">
                <a:latin typeface="標楷體"/>
                <a:cs typeface="標楷體"/>
              </a:rPr>
              <a:t>利用一套空氣調節設備，來控制某環境空間內的空氣狀態</a:t>
            </a:r>
            <a:endParaRPr sz="2400">
              <a:latin typeface="標楷體"/>
              <a:cs typeface="標楷體"/>
            </a:endParaRPr>
          </a:p>
          <a:p>
            <a:pPr marL="355600" marR="6350">
              <a:lnSpc>
                <a:spcPct val="100000"/>
              </a:lnSpc>
            </a:pPr>
            <a:r>
              <a:rPr dirty="0" sz="2400">
                <a:latin typeface="標楷體"/>
                <a:cs typeface="標楷體"/>
              </a:rPr>
              <a:t>，使該環境內的溫度、濕度、清淨度及氣流分配度，均合 乎所要求之品質，在此控制的變化過程，即是空調範圍。</a:t>
            </a:r>
            <a:endParaRPr sz="24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9325">
              <a:lnSpc>
                <a:spcPct val="100000"/>
              </a:lnSpc>
            </a:pPr>
            <a:r>
              <a:rPr dirty="0"/>
              <a:t>箱型冷氣機運轉管理要點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218" y="1721091"/>
            <a:ext cx="7790180" cy="2422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224154" indent="-342900">
              <a:lnSpc>
                <a:spcPct val="119000"/>
              </a:lnSpc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•	</a:t>
            </a:r>
            <a:r>
              <a:rPr dirty="0" sz="2000" spc="-25">
                <a:latin typeface="標楷體"/>
                <a:cs typeface="標楷體"/>
              </a:rPr>
              <a:t>離開</a:t>
            </a:r>
            <a:r>
              <a:rPr dirty="0" sz="2000" spc="-40">
                <a:latin typeface="標楷體"/>
                <a:cs typeface="標楷體"/>
              </a:rPr>
              <a:t>房</a:t>
            </a:r>
            <a:r>
              <a:rPr dirty="0" sz="2000" spc="-50">
                <a:latin typeface="標楷體"/>
                <a:cs typeface="標楷體"/>
              </a:rPr>
              <a:t>間</a:t>
            </a:r>
            <a:r>
              <a:rPr dirty="0" sz="2000" spc="-40">
                <a:latin typeface="標楷體"/>
                <a:cs typeface="標楷體"/>
              </a:rPr>
              <a:t>時，</a:t>
            </a:r>
            <a:r>
              <a:rPr dirty="0" sz="2000" spc="-50">
                <a:latin typeface="標楷體"/>
                <a:cs typeface="標楷體"/>
              </a:rPr>
              <a:t>隨</a:t>
            </a:r>
            <a:r>
              <a:rPr dirty="0" sz="2000" spc="-25">
                <a:latin typeface="標楷體"/>
                <a:cs typeface="標楷體"/>
              </a:rPr>
              <a:t>手</a:t>
            </a:r>
            <a:r>
              <a:rPr dirty="0" sz="2000" spc="-65">
                <a:latin typeface="標楷體"/>
                <a:cs typeface="標楷體"/>
              </a:rPr>
              <a:t>關</a:t>
            </a:r>
            <a:r>
              <a:rPr dirty="0" sz="2000" spc="-25">
                <a:latin typeface="標楷體"/>
                <a:cs typeface="標楷體"/>
              </a:rPr>
              <a:t>閉</a:t>
            </a:r>
            <a:r>
              <a:rPr dirty="0" sz="2000" spc="-40">
                <a:latin typeface="標楷體"/>
                <a:cs typeface="標楷體"/>
              </a:rPr>
              <a:t>冷氣。冷</a:t>
            </a:r>
            <a:r>
              <a:rPr dirty="0" sz="2000" spc="-25">
                <a:latin typeface="標楷體"/>
                <a:cs typeface="標楷體"/>
              </a:rPr>
              <a:t>氣機</a:t>
            </a:r>
            <a:r>
              <a:rPr dirty="0" sz="2000" spc="-65">
                <a:latin typeface="標楷體"/>
                <a:cs typeface="標楷體"/>
              </a:rPr>
              <a:t>的</a:t>
            </a:r>
            <a:r>
              <a:rPr dirty="0" sz="2000" spc="-40">
                <a:latin typeface="標楷體"/>
                <a:cs typeface="標楷體"/>
              </a:rPr>
              <a:t>溫</a:t>
            </a:r>
            <a:r>
              <a:rPr dirty="0" sz="2000" spc="-25">
                <a:latin typeface="標楷體"/>
                <a:cs typeface="標楷體"/>
              </a:rPr>
              <a:t>度</a:t>
            </a:r>
            <a:r>
              <a:rPr dirty="0" sz="2000" spc="-50">
                <a:latin typeface="標楷體"/>
                <a:cs typeface="標楷體"/>
              </a:rPr>
              <a:t>設</a:t>
            </a:r>
            <a:r>
              <a:rPr dirty="0" sz="2000" spc="-40">
                <a:latin typeface="標楷體"/>
                <a:cs typeface="標楷體"/>
              </a:rPr>
              <a:t>定</a:t>
            </a:r>
            <a:r>
              <a:rPr dirty="0" sz="2000" spc="-50">
                <a:latin typeface="標楷體"/>
                <a:cs typeface="標楷體"/>
              </a:rPr>
              <a:t>範</a:t>
            </a:r>
            <a:r>
              <a:rPr dirty="0" sz="2000" spc="-40">
                <a:latin typeface="標楷體"/>
                <a:cs typeface="標楷體"/>
              </a:rPr>
              <a:t>圍</a:t>
            </a:r>
            <a:r>
              <a:rPr dirty="0" sz="2000">
                <a:latin typeface="標楷體"/>
                <a:cs typeface="標楷體"/>
              </a:rPr>
              <a:t>以</a:t>
            </a:r>
            <a:r>
              <a:rPr dirty="0" sz="2000" spc="-40">
                <a:latin typeface="標楷體"/>
                <a:cs typeface="標楷體"/>
              </a:rPr>
              <a:t> </a:t>
            </a:r>
            <a:r>
              <a:rPr dirty="0" sz="2000" spc="-295">
                <a:solidFill>
                  <a:srgbClr val="FF0000"/>
                </a:solidFill>
                <a:latin typeface="標楷體"/>
                <a:cs typeface="標楷體"/>
              </a:rPr>
              <a:t>26</a:t>
            </a:r>
            <a:r>
              <a:rPr dirty="0" sz="2000" spc="-285">
                <a:solidFill>
                  <a:srgbClr val="FF0000"/>
                </a:solidFill>
                <a:latin typeface="標楷體"/>
                <a:cs typeface="標楷體"/>
              </a:rPr>
              <a:t>~2</a:t>
            </a:r>
            <a:r>
              <a:rPr dirty="0" sz="2000" spc="-295">
                <a:solidFill>
                  <a:srgbClr val="FF0000"/>
                </a:solidFill>
                <a:latin typeface="標楷體"/>
                <a:cs typeface="標楷體"/>
              </a:rPr>
              <a:t>8</a:t>
            </a:r>
            <a:r>
              <a:rPr dirty="0" sz="2000">
                <a:latin typeface="標楷體"/>
                <a:cs typeface="標楷體"/>
              </a:rPr>
              <a:t>℃</a:t>
            </a:r>
            <a:r>
              <a:rPr dirty="0" sz="2000" spc="-65">
                <a:latin typeface="標楷體"/>
                <a:cs typeface="標楷體"/>
              </a:rPr>
              <a:t> </a:t>
            </a:r>
            <a:r>
              <a:rPr dirty="0" sz="2000">
                <a:latin typeface="標楷體"/>
                <a:cs typeface="標楷體"/>
              </a:rPr>
              <a:t>為</a:t>
            </a:r>
            <a:r>
              <a:rPr dirty="0" sz="2000">
                <a:latin typeface="標楷體"/>
                <a:cs typeface="標楷體"/>
              </a:rPr>
              <a:t> </a:t>
            </a:r>
            <a:r>
              <a:rPr dirty="0" sz="2000" spc="-25">
                <a:latin typeface="標楷體"/>
                <a:cs typeface="標楷體"/>
              </a:rPr>
              <a:t>宜</a:t>
            </a:r>
            <a:r>
              <a:rPr dirty="0" sz="2000" spc="-50">
                <a:latin typeface="標楷體"/>
                <a:cs typeface="標楷體"/>
              </a:rPr>
              <a:t>，</a:t>
            </a:r>
            <a:r>
              <a:rPr dirty="0" sz="2000" spc="-40">
                <a:latin typeface="標楷體"/>
                <a:cs typeface="標楷體"/>
              </a:rPr>
              <a:t>每</a:t>
            </a:r>
            <a:r>
              <a:rPr dirty="0" sz="2000" spc="-25">
                <a:latin typeface="標楷體"/>
                <a:cs typeface="標楷體"/>
              </a:rPr>
              <a:t>調</a:t>
            </a:r>
            <a:r>
              <a:rPr dirty="0" sz="2000" spc="-40">
                <a:latin typeface="標楷體"/>
                <a:cs typeface="標楷體"/>
              </a:rPr>
              <a:t>高</a:t>
            </a:r>
            <a:r>
              <a:rPr dirty="0" sz="2000" spc="-65">
                <a:latin typeface="標楷體"/>
                <a:cs typeface="標楷體"/>
              </a:rPr>
              <a:t>溫</a:t>
            </a:r>
            <a:r>
              <a:rPr dirty="0" sz="2000" spc="-25">
                <a:latin typeface="標楷體"/>
                <a:cs typeface="標楷體"/>
              </a:rPr>
              <a:t>度設</a:t>
            </a:r>
            <a:endParaRPr sz="2000">
              <a:latin typeface="標楷體"/>
              <a:cs typeface="標楷體"/>
            </a:endParaRPr>
          </a:p>
          <a:p>
            <a:pPr marL="354965" marR="6350" indent="-342900">
              <a:lnSpc>
                <a:spcPct val="125000"/>
              </a:lnSpc>
              <a:spcBef>
                <a:spcPts val="60"/>
              </a:spcBef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•	</a:t>
            </a:r>
            <a:r>
              <a:rPr dirty="0" sz="2000" spc="-25">
                <a:latin typeface="標楷體"/>
                <a:cs typeface="標楷體"/>
              </a:rPr>
              <a:t>定值</a:t>
            </a:r>
            <a:r>
              <a:rPr dirty="0" sz="2000" spc="90">
                <a:latin typeface="標楷體"/>
                <a:cs typeface="標楷體"/>
              </a:rPr>
              <a:t>1</a:t>
            </a:r>
            <a:r>
              <a:rPr dirty="0" sz="2000">
                <a:latin typeface="標楷體"/>
                <a:cs typeface="標楷體"/>
              </a:rPr>
              <a:t>℃</a:t>
            </a:r>
            <a:r>
              <a:rPr dirty="0" sz="2000" spc="-65">
                <a:latin typeface="標楷體"/>
                <a:cs typeface="標楷體"/>
              </a:rPr>
              <a:t> </a:t>
            </a:r>
            <a:r>
              <a:rPr dirty="0" sz="2000" spc="-25">
                <a:latin typeface="標楷體"/>
                <a:cs typeface="標楷體"/>
              </a:rPr>
              <a:t>，</a:t>
            </a:r>
            <a:r>
              <a:rPr dirty="0" sz="2000" spc="-40">
                <a:latin typeface="標楷體"/>
                <a:cs typeface="標楷體"/>
              </a:rPr>
              <a:t>約</a:t>
            </a:r>
            <a:r>
              <a:rPr dirty="0" sz="2000" spc="-50">
                <a:latin typeface="標楷體"/>
                <a:cs typeface="標楷體"/>
              </a:rPr>
              <a:t>可</a:t>
            </a:r>
            <a:r>
              <a:rPr dirty="0" sz="2000" spc="-25">
                <a:latin typeface="標楷體"/>
                <a:cs typeface="標楷體"/>
              </a:rPr>
              <a:t>節</a:t>
            </a:r>
            <a:r>
              <a:rPr dirty="0" sz="2000" spc="-65">
                <a:latin typeface="標楷體"/>
                <a:cs typeface="標楷體"/>
              </a:rPr>
              <a:t>省</a:t>
            </a:r>
            <a:r>
              <a:rPr dirty="0" sz="2000" spc="-25">
                <a:latin typeface="標楷體"/>
                <a:cs typeface="標楷體"/>
              </a:rPr>
              <a:t>冷</a:t>
            </a:r>
            <a:r>
              <a:rPr dirty="0" sz="2000" spc="-40">
                <a:latin typeface="標楷體"/>
                <a:cs typeface="標楷體"/>
              </a:rPr>
              <a:t>氣用</a:t>
            </a:r>
            <a:r>
              <a:rPr dirty="0" sz="2000">
                <a:latin typeface="標楷體"/>
                <a:cs typeface="標楷體"/>
              </a:rPr>
              <a:t>電</a:t>
            </a:r>
            <a:r>
              <a:rPr dirty="0" sz="2000" spc="-105">
                <a:latin typeface="標楷體"/>
                <a:cs typeface="標楷體"/>
              </a:rPr>
              <a:t> </a:t>
            </a:r>
            <a:r>
              <a:rPr dirty="0" sz="2000">
                <a:solidFill>
                  <a:srgbClr val="FF0000"/>
                </a:solidFill>
                <a:latin typeface="標楷體"/>
                <a:cs typeface="標楷體"/>
              </a:rPr>
              <a:t>6</a:t>
            </a:r>
            <a:r>
              <a:rPr dirty="0" sz="2000" spc="-225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spc="-565">
                <a:solidFill>
                  <a:srgbClr val="FF0000"/>
                </a:solidFill>
                <a:latin typeface="標楷體"/>
                <a:cs typeface="標楷體"/>
              </a:rPr>
              <a:t>%</a:t>
            </a:r>
            <a:r>
              <a:rPr dirty="0" sz="2000" spc="-25">
                <a:latin typeface="標楷體"/>
                <a:cs typeface="標楷體"/>
              </a:rPr>
              <a:t>。</a:t>
            </a:r>
            <a:r>
              <a:rPr dirty="0" sz="2000" spc="-50">
                <a:latin typeface="標楷體"/>
                <a:cs typeface="標楷體"/>
              </a:rPr>
              <a:t>對</a:t>
            </a:r>
            <a:r>
              <a:rPr dirty="0" sz="2000" spc="-40">
                <a:latin typeface="標楷體"/>
                <a:cs typeface="標楷體"/>
              </a:rPr>
              <a:t>於</a:t>
            </a:r>
            <a:r>
              <a:rPr dirty="0" sz="2000" spc="-50">
                <a:latin typeface="標楷體"/>
                <a:cs typeface="標楷體"/>
              </a:rPr>
              <a:t>經</a:t>
            </a:r>
            <a:r>
              <a:rPr dirty="0" sz="2000" spc="-25">
                <a:latin typeface="標楷體"/>
                <a:cs typeface="標楷體"/>
              </a:rPr>
              <a:t>常</a:t>
            </a:r>
            <a:r>
              <a:rPr dirty="0" sz="2000" spc="-40">
                <a:latin typeface="標楷體"/>
                <a:cs typeface="標楷體"/>
              </a:rPr>
              <a:t>進</a:t>
            </a:r>
            <a:r>
              <a:rPr dirty="0" sz="2000" spc="-25">
                <a:latin typeface="標楷體"/>
                <a:cs typeface="標楷體"/>
              </a:rPr>
              <a:t>出</a:t>
            </a:r>
            <a:r>
              <a:rPr dirty="0" sz="2000" spc="-65">
                <a:latin typeface="標楷體"/>
                <a:cs typeface="標楷體"/>
              </a:rPr>
              <a:t>的</a:t>
            </a:r>
            <a:r>
              <a:rPr dirty="0" sz="2000" spc="-40">
                <a:latin typeface="標楷體"/>
                <a:cs typeface="標楷體"/>
              </a:rPr>
              <a:t>房</a:t>
            </a:r>
            <a:r>
              <a:rPr dirty="0" sz="2000" spc="-25">
                <a:latin typeface="標楷體"/>
                <a:cs typeface="標楷體"/>
              </a:rPr>
              <a:t>間，</a:t>
            </a:r>
            <a:r>
              <a:rPr dirty="0" sz="2000" spc="-40">
                <a:latin typeface="標楷體"/>
                <a:cs typeface="標楷體"/>
              </a:rPr>
              <a:t>室</a:t>
            </a:r>
            <a:r>
              <a:rPr dirty="0" sz="2000" spc="-25">
                <a:latin typeface="標楷體"/>
                <a:cs typeface="標楷體"/>
              </a:rPr>
              <a:t>內</a:t>
            </a:r>
            <a:r>
              <a:rPr dirty="0" sz="2000" spc="-40">
                <a:latin typeface="標楷體"/>
                <a:cs typeface="標楷體"/>
              </a:rPr>
              <a:t>溫</a:t>
            </a:r>
            <a:r>
              <a:rPr dirty="0" sz="2000">
                <a:latin typeface="標楷體"/>
                <a:cs typeface="標楷體"/>
              </a:rPr>
              <a:t>度</a:t>
            </a:r>
            <a:r>
              <a:rPr dirty="0" sz="2000">
                <a:latin typeface="標楷體"/>
                <a:cs typeface="標楷體"/>
              </a:rPr>
              <a:t> </a:t>
            </a:r>
            <a:r>
              <a:rPr dirty="0" sz="2000" spc="-25">
                <a:latin typeface="標楷體"/>
                <a:cs typeface="標楷體"/>
              </a:rPr>
              <a:t>不要</a:t>
            </a:r>
            <a:r>
              <a:rPr dirty="0" sz="2000" spc="-65">
                <a:latin typeface="標楷體"/>
                <a:cs typeface="標楷體"/>
              </a:rPr>
              <a:t>低</a:t>
            </a:r>
            <a:r>
              <a:rPr dirty="0" sz="2000" spc="-25">
                <a:latin typeface="標楷體"/>
                <a:cs typeface="標楷體"/>
              </a:rPr>
              <a:t>於</a:t>
            </a:r>
            <a:r>
              <a:rPr dirty="0" sz="2000" spc="-65">
                <a:latin typeface="標楷體"/>
                <a:cs typeface="標楷體"/>
              </a:rPr>
              <a:t>室</a:t>
            </a:r>
            <a:r>
              <a:rPr dirty="0" sz="2000" spc="-40">
                <a:latin typeface="標楷體"/>
                <a:cs typeface="標楷體"/>
              </a:rPr>
              <a:t>外</a:t>
            </a:r>
            <a:r>
              <a:rPr dirty="0" sz="2000" spc="-25">
                <a:latin typeface="標楷體"/>
                <a:cs typeface="標楷體"/>
              </a:rPr>
              <a:t>溫度</a:t>
            </a:r>
            <a:r>
              <a:rPr dirty="0" sz="2000" spc="-320">
                <a:latin typeface="標楷體"/>
                <a:cs typeface="標楷體"/>
              </a:rPr>
              <a:t>5</a:t>
            </a:r>
            <a:r>
              <a:rPr dirty="0" sz="2000" spc="-40">
                <a:latin typeface="標楷體"/>
                <a:cs typeface="標楷體"/>
              </a:rPr>
              <a:t>℃</a:t>
            </a:r>
            <a:r>
              <a:rPr dirty="0" sz="2000" spc="-25">
                <a:latin typeface="標楷體"/>
                <a:cs typeface="標楷體"/>
              </a:rPr>
              <a:t>以</a:t>
            </a:r>
            <a:r>
              <a:rPr dirty="0" sz="2000" spc="-65">
                <a:latin typeface="標楷體"/>
                <a:cs typeface="標楷體"/>
              </a:rPr>
              <a:t>上</a:t>
            </a:r>
            <a:r>
              <a:rPr dirty="0" sz="2000" spc="-25">
                <a:latin typeface="標楷體"/>
                <a:cs typeface="標楷體"/>
              </a:rPr>
              <a:t>，以</a:t>
            </a:r>
            <a:r>
              <a:rPr dirty="0" sz="2000" spc="-65">
                <a:latin typeface="標楷體"/>
                <a:cs typeface="標楷體"/>
              </a:rPr>
              <a:t>免</a:t>
            </a:r>
            <a:r>
              <a:rPr dirty="0" sz="2000" spc="-25">
                <a:latin typeface="標楷體"/>
                <a:cs typeface="標楷體"/>
              </a:rPr>
              <a:t>影</a:t>
            </a:r>
            <a:r>
              <a:rPr dirty="0" sz="2000" spc="-40">
                <a:latin typeface="標楷體"/>
                <a:cs typeface="標楷體"/>
              </a:rPr>
              <a:t>響身</a:t>
            </a:r>
            <a:r>
              <a:rPr dirty="0" sz="2000" spc="-50">
                <a:latin typeface="標楷體"/>
                <a:cs typeface="標楷體"/>
              </a:rPr>
              <a:t>體</a:t>
            </a:r>
            <a:r>
              <a:rPr dirty="0" sz="2000">
                <a:latin typeface="標楷體"/>
                <a:cs typeface="標楷體"/>
              </a:rPr>
              <a:t>健</a:t>
            </a:r>
            <a:r>
              <a:rPr dirty="0" sz="2000" spc="-90">
                <a:latin typeface="標楷體"/>
                <a:cs typeface="標楷體"/>
              </a:rPr>
              <a:t> </a:t>
            </a:r>
            <a:r>
              <a:rPr dirty="0" sz="2000" spc="-40">
                <a:latin typeface="標楷體"/>
                <a:cs typeface="標楷體"/>
              </a:rPr>
              <a:t>康。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•	</a:t>
            </a:r>
            <a:r>
              <a:rPr dirty="0" sz="2000" spc="-25">
                <a:latin typeface="標楷體"/>
                <a:cs typeface="標楷體"/>
              </a:rPr>
              <a:t>冷氣</a:t>
            </a:r>
            <a:r>
              <a:rPr dirty="0" sz="2000" spc="-40">
                <a:latin typeface="標楷體"/>
                <a:cs typeface="標楷體"/>
              </a:rPr>
              <a:t>區</a:t>
            </a:r>
            <a:r>
              <a:rPr dirty="0" sz="2000" spc="-50">
                <a:latin typeface="標楷體"/>
                <a:cs typeface="標楷體"/>
              </a:rPr>
              <a:t>域</a:t>
            </a:r>
            <a:r>
              <a:rPr dirty="0" sz="2000" spc="-40">
                <a:latin typeface="標楷體"/>
                <a:cs typeface="標楷體"/>
              </a:rPr>
              <a:t>應與</a:t>
            </a:r>
            <a:r>
              <a:rPr dirty="0" sz="2000" spc="-50">
                <a:latin typeface="標楷體"/>
                <a:cs typeface="標楷體"/>
              </a:rPr>
              <a:t>外</a:t>
            </a:r>
            <a:r>
              <a:rPr dirty="0" sz="2000" spc="-25">
                <a:latin typeface="標楷體"/>
                <a:cs typeface="標楷體"/>
              </a:rPr>
              <a:t>氣</a:t>
            </a:r>
            <a:r>
              <a:rPr dirty="0" sz="2000" spc="-65">
                <a:latin typeface="標楷體"/>
                <a:cs typeface="標楷體"/>
              </a:rPr>
              <a:t>隔</a:t>
            </a:r>
            <a:r>
              <a:rPr dirty="0" sz="2000" spc="-25">
                <a:latin typeface="標楷體"/>
                <a:cs typeface="標楷體"/>
              </a:rPr>
              <a:t>離</a:t>
            </a:r>
            <a:r>
              <a:rPr dirty="0" sz="2000" spc="-40">
                <a:latin typeface="標楷體"/>
                <a:cs typeface="標楷體"/>
              </a:rPr>
              <a:t>且門</a:t>
            </a:r>
            <a:r>
              <a:rPr dirty="0" sz="2000" spc="-50">
                <a:latin typeface="標楷體"/>
                <a:cs typeface="標楷體"/>
              </a:rPr>
              <a:t>窗</a:t>
            </a:r>
            <a:r>
              <a:rPr dirty="0" sz="2000" spc="-25">
                <a:latin typeface="標楷體"/>
                <a:cs typeface="標楷體"/>
              </a:rPr>
              <a:t>應</a:t>
            </a:r>
            <a:r>
              <a:rPr dirty="0" sz="2000" spc="-40">
                <a:latin typeface="標楷體"/>
                <a:cs typeface="標楷體"/>
              </a:rPr>
              <a:t>緊</a:t>
            </a:r>
            <a:r>
              <a:rPr dirty="0" sz="2000" spc="-50">
                <a:latin typeface="標楷體"/>
                <a:cs typeface="標楷體"/>
              </a:rPr>
              <a:t>閉</a:t>
            </a:r>
            <a:r>
              <a:rPr dirty="0" sz="2000" spc="-40">
                <a:latin typeface="標楷體"/>
                <a:cs typeface="標楷體"/>
              </a:rPr>
              <a:t>，</a:t>
            </a:r>
            <a:r>
              <a:rPr dirty="0" sz="2000" spc="-65">
                <a:latin typeface="標楷體"/>
                <a:cs typeface="標楷體"/>
              </a:rPr>
              <a:t>以</a:t>
            </a:r>
            <a:r>
              <a:rPr dirty="0" sz="2000" spc="-25">
                <a:latin typeface="標楷體"/>
                <a:cs typeface="標楷體"/>
              </a:rPr>
              <a:t>免增</a:t>
            </a:r>
            <a:r>
              <a:rPr dirty="0" sz="2000" spc="-40">
                <a:latin typeface="標楷體"/>
                <a:cs typeface="標楷體"/>
              </a:rPr>
              <a:t>加</a:t>
            </a:r>
            <a:r>
              <a:rPr dirty="0" sz="2000" spc="-50">
                <a:latin typeface="標楷體"/>
                <a:cs typeface="標楷體"/>
              </a:rPr>
              <a:t>空</a:t>
            </a:r>
            <a:r>
              <a:rPr dirty="0" sz="2000" spc="-40">
                <a:latin typeface="標楷體"/>
                <a:cs typeface="標楷體"/>
              </a:rPr>
              <a:t>調負</a:t>
            </a:r>
            <a:r>
              <a:rPr dirty="0" sz="2000" spc="-25">
                <a:latin typeface="標楷體"/>
                <a:cs typeface="標楷體"/>
              </a:rPr>
              <a:t>載</a:t>
            </a:r>
            <a:r>
              <a:rPr dirty="0" sz="2000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•	</a:t>
            </a:r>
            <a:r>
              <a:rPr dirty="0" sz="2000" spc="-25">
                <a:latin typeface="標楷體"/>
                <a:cs typeface="標楷體"/>
              </a:rPr>
              <a:t>為提</a:t>
            </a:r>
            <a:r>
              <a:rPr dirty="0" sz="2000" spc="-40">
                <a:latin typeface="標楷體"/>
                <a:cs typeface="標楷體"/>
              </a:rPr>
              <a:t>高</a:t>
            </a:r>
            <a:r>
              <a:rPr dirty="0" sz="2000" spc="-50">
                <a:latin typeface="標楷體"/>
                <a:cs typeface="標楷體"/>
              </a:rPr>
              <a:t>冷</a:t>
            </a:r>
            <a:r>
              <a:rPr dirty="0" sz="2000" spc="-40">
                <a:latin typeface="標楷體"/>
                <a:cs typeface="標楷體"/>
              </a:rPr>
              <a:t>氣效</a:t>
            </a:r>
            <a:r>
              <a:rPr dirty="0" sz="2000" spc="-50">
                <a:latin typeface="標楷體"/>
                <a:cs typeface="標楷體"/>
              </a:rPr>
              <a:t>果</a:t>
            </a:r>
            <a:r>
              <a:rPr dirty="0" sz="2000" spc="-25">
                <a:latin typeface="標楷體"/>
                <a:cs typeface="標楷體"/>
              </a:rPr>
              <a:t>，</a:t>
            </a:r>
            <a:r>
              <a:rPr dirty="0" sz="2000" spc="-65">
                <a:latin typeface="標楷體"/>
                <a:cs typeface="標楷體"/>
              </a:rPr>
              <a:t>最</a:t>
            </a:r>
            <a:r>
              <a:rPr dirty="0" sz="2000" spc="-25">
                <a:latin typeface="標楷體"/>
                <a:cs typeface="標楷體"/>
              </a:rPr>
              <a:t>好</a:t>
            </a:r>
            <a:r>
              <a:rPr dirty="0" sz="2000" spc="-40">
                <a:latin typeface="標楷體"/>
                <a:cs typeface="標楷體"/>
              </a:rPr>
              <a:t>裝置</a:t>
            </a:r>
            <a:r>
              <a:rPr dirty="0" sz="2000" spc="-50">
                <a:latin typeface="標楷體"/>
                <a:cs typeface="標楷體"/>
              </a:rPr>
              <a:t>百</a:t>
            </a:r>
            <a:r>
              <a:rPr dirty="0" sz="2000" spc="-25">
                <a:latin typeface="標楷體"/>
                <a:cs typeface="標楷體"/>
              </a:rPr>
              <a:t>葉</a:t>
            </a:r>
            <a:r>
              <a:rPr dirty="0" sz="2000" spc="-40">
                <a:latin typeface="標楷體"/>
                <a:cs typeface="標楷體"/>
              </a:rPr>
              <a:t>窗</a:t>
            </a:r>
            <a:r>
              <a:rPr dirty="0" sz="2000" spc="-50">
                <a:latin typeface="標楷體"/>
                <a:cs typeface="標楷體"/>
              </a:rPr>
              <a:t>或</a:t>
            </a:r>
            <a:r>
              <a:rPr dirty="0" sz="2000" spc="-40">
                <a:latin typeface="標楷體"/>
                <a:cs typeface="標楷體"/>
              </a:rPr>
              <a:t>窗</a:t>
            </a:r>
            <a:r>
              <a:rPr dirty="0" sz="2000" spc="-65">
                <a:latin typeface="標楷體"/>
                <a:cs typeface="標楷體"/>
              </a:rPr>
              <a:t>簾</a:t>
            </a:r>
            <a:r>
              <a:rPr dirty="0" sz="2000" spc="-25">
                <a:latin typeface="標楷體"/>
                <a:cs typeface="標楷體"/>
              </a:rPr>
              <a:t>以免</a:t>
            </a:r>
            <a:r>
              <a:rPr dirty="0" sz="2000" spc="-40">
                <a:latin typeface="標楷體"/>
                <a:cs typeface="標楷體"/>
              </a:rPr>
              <a:t>日</a:t>
            </a:r>
            <a:r>
              <a:rPr dirty="0" sz="2000" spc="-50">
                <a:latin typeface="標楷體"/>
                <a:cs typeface="標楷體"/>
              </a:rPr>
              <a:t>光</a:t>
            </a:r>
            <a:r>
              <a:rPr dirty="0" sz="2000" spc="-40">
                <a:latin typeface="標楷體"/>
                <a:cs typeface="標楷體"/>
              </a:rPr>
              <a:t>直接</a:t>
            </a:r>
            <a:r>
              <a:rPr dirty="0" sz="2000" spc="-25">
                <a:latin typeface="標楷體"/>
                <a:cs typeface="標楷體"/>
              </a:rPr>
              <a:t>照射</a:t>
            </a:r>
            <a:r>
              <a:rPr dirty="0" sz="2000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08125">
              <a:lnSpc>
                <a:spcPct val="100000"/>
              </a:lnSpc>
            </a:pPr>
            <a:r>
              <a:rPr dirty="0"/>
              <a:t>箱型冷氣機保養要點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218" y="1704957"/>
            <a:ext cx="7931784" cy="29387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235" marR="104139" indent="-344170">
              <a:lnSpc>
                <a:spcPct val="118900"/>
              </a:lnSpc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60">
                <a:latin typeface="標楷體"/>
                <a:cs typeface="標楷體"/>
              </a:rPr>
              <a:t>過</a:t>
            </a:r>
            <a:r>
              <a:rPr dirty="0" sz="2800" spc="-45">
                <a:latin typeface="標楷體"/>
                <a:cs typeface="標楷體"/>
              </a:rPr>
              <a:t>濾</a:t>
            </a:r>
            <a:r>
              <a:rPr dirty="0" sz="2800" spc="-60">
                <a:latin typeface="標楷體"/>
                <a:cs typeface="標楷體"/>
              </a:rPr>
              <a:t>網</a:t>
            </a:r>
            <a:r>
              <a:rPr dirty="0" sz="2800" spc="-65">
                <a:latin typeface="標楷體"/>
                <a:cs typeface="標楷體"/>
              </a:rPr>
              <a:t>每</a:t>
            </a:r>
            <a:r>
              <a:rPr dirty="0" sz="2800" spc="-300">
                <a:latin typeface="標楷體"/>
                <a:cs typeface="標楷體"/>
              </a:rPr>
              <a:t>2</a:t>
            </a:r>
            <a:r>
              <a:rPr dirty="0" sz="2800" spc="-285">
                <a:latin typeface="標楷體"/>
                <a:cs typeface="標楷體"/>
              </a:rPr>
              <a:t>~3</a:t>
            </a:r>
            <a:r>
              <a:rPr dirty="0" sz="2800" spc="-80">
                <a:latin typeface="標楷體"/>
                <a:cs typeface="標楷體"/>
              </a:rPr>
              <a:t>週</a:t>
            </a:r>
            <a:r>
              <a:rPr dirty="0" sz="2800" spc="-60">
                <a:latin typeface="標楷體"/>
                <a:cs typeface="標楷體"/>
              </a:rPr>
              <a:t>至少</a:t>
            </a:r>
            <a:r>
              <a:rPr dirty="0" sz="2800" spc="-75">
                <a:latin typeface="標楷體"/>
                <a:cs typeface="標楷體"/>
              </a:rPr>
              <a:t>清</a:t>
            </a:r>
            <a:r>
              <a:rPr dirty="0" sz="2800" spc="-45">
                <a:latin typeface="標楷體"/>
                <a:cs typeface="標楷體"/>
              </a:rPr>
              <a:t>洗</a:t>
            </a:r>
            <a:r>
              <a:rPr dirty="0" sz="2800" spc="-60">
                <a:latin typeface="標楷體"/>
                <a:cs typeface="標楷體"/>
              </a:rPr>
              <a:t>一次。</a:t>
            </a:r>
            <a:r>
              <a:rPr dirty="0" sz="2800" spc="-40">
                <a:latin typeface="標楷體"/>
                <a:cs typeface="標楷體"/>
              </a:rPr>
              <a:t>熱</a:t>
            </a:r>
            <a:r>
              <a:rPr dirty="0" sz="2800" spc="-60">
                <a:latin typeface="標楷體"/>
                <a:cs typeface="標楷體"/>
              </a:rPr>
              <a:t>交換</a:t>
            </a:r>
            <a:r>
              <a:rPr dirty="0" sz="2800" spc="-75">
                <a:latin typeface="標楷體"/>
                <a:cs typeface="標楷體"/>
              </a:rPr>
              <a:t>器</a:t>
            </a:r>
            <a:r>
              <a:rPr dirty="0" sz="2800" spc="-45">
                <a:latin typeface="標楷體"/>
                <a:cs typeface="標楷體"/>
              </a:rPr>
              <a:t>遭</a:t>
            </a:r>
            <a:r>
              <a:rPr dirty="0" sz="2800" spc="-60">
                <a:latin typeface="標楷體"/>
                <a:cs typeface="標楷體"/>
              </a:rPr>
              <a:t>受</a:t>
            </a:r>
            <a:r>
              <a:rPr dirty="0" sz="2800" spc="-80">
                <a:latin typeface="標楷體"/>
                <a:cs typeface="標楷體"/>
              </a:rPr>
              <a:t>污</a:t>
            </a:r>
            <a:r>
              <a:rPr dirty="0" sz="2800" spc="-30">
                <a:latin typeface="標楷體"/>
                <a:cs typeface="標楷體"/>
              </a:rPr>
              <a:t>染</a:t>
            </a:r>
            <a:r>
              <a:rPr dirty="0" sz="2800" spc="-15">
                <a:latin typeface="標楷體"/>
                <a:cs typeface="標楷體"/>
              </a:rPr>
              <a:t> </a:t>
            </a:r>
            <a:r>
              <a:rPr dirty="0" sz="2800" spc="-80">
                <a:latin typeface="標楷體"/>
                <a:cs typeface="標楷體"/>
              </a:rPr>
              <a:t>時</a:t>
            </a:r>
            <a:r>
              <a:rPr dirty="0" sz="2800" spc="-45">
                <a:latin typeface="標楷體"/>
                <a:cs typeface="標楷體"/>
              </a:rPr>
              <a:t>，</a:t>
            </a:r>
            <a:r>
              <a:rPr dirty="0" sz="2800" spc="-60">
                <a:latin typeface="標楷體"/>
                <a:cs typeface="標楷體"/>
              </a:rPr>
              <a:t>會使</a:t>
            </a:r>
            <a:r>
              <a:rPr dirty="0" sz="2800" spc="-80">
                <a:latin typeface="標楷體"/>
                <a:cs typeface="標楷體"/>
              </a:rPr>
              <a:t>冷</a:t>
            </a:r>
            <a:r>
              <a:rPr dirty="0" sz="2800" spc="-45">
                <a:latin typeface="標楷體"/>
                <a:cs typeface="標楷體"/>
              </a:rPr>
              <a:t>氣</a:t>
            </a:r>
            <a:r>
              <a:rPr dirty="0" sz="2800" spc="-60">
                <a:latin typeface="標楷體"/>
                <a:cs typeface="標楷體"/>
              </a:rPr>
              <a:t>能</a:t>
            </a:r>
            <a:r>
              <a:rPr dirty="0" sz="2800" spc="-80">
                <a:latin typeface="標楷體"/>
                <a:cs typeface="標楷體"/>
              </a:rPr>
              <a:t>力</a:t>
            </a:r>
            <a:r>
              <a:rPr dirty="0" sz="2800" spc="-60">
                <a:latin typeface="標楷體"/>
                <a:cs typeface="標楷體"/>
              </a:rPr>
              <a:t>降</a:t>
            </a:r>
            <a:r>
              <a:rPr dirty="0" sz="2800" spc="-70">
                <a:latin typeface="標楷體"/>
                <a:cs typeface="標楷體"/>
              </a:rPr>
              <a:t>低</a:t>
            </a:r>
            <a:r>
              <a:rPr dirty="0" sz="2800" spc="-60">
                <a:latin typeface="標楷體"/>
                <a:cs typeface="標楷體"/>
              </a:rPr>
              <a:t>，並引</a:t>
            </a:r>
            <a:r>
              <a:rPr dirty="0" sz="2800" spc="-65">
                <a:latin typeface="標楷體"/>
                <a:cs typeface="標楷體"/>
              </a:rPr>
              <a:t>起</a:t>
            </a:r>
            <a:r>
              <a:rPr dirty="0" sz="2800" spc="-60">
                <a:latin typeface="標楷體"/>
                <a:cs typeface="標楷體"/>
              </a:rPr>
              <a:t>故障，</a:t>
            </a:r>
            <a:endParaRPr sz="28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60">
                <a:latin typeface="標楷體"/>
                <a:cs typeface="標楷體"/>
              </a:rPr>
              <a:t>在</a:t>
            </a:r>
            <a:r>
              <a:rPr dirty="0" sz="2800" spc="-45">
                <a:latin typeface="標楷體"/>
                <a:cs typeface="標楷體"/>
              </a:rPr>
              <a:t>開</a:t>
            </a:r>
            <a:r>
              <a:rPr dirty="0" sz="2800" spc="-60">
                <a:latin typeface="標楷體"/>
                <a:cs typeface="標楷體"/>
              </a:rPr>
              <a:t>始</a:t>
            </a:r>
            <a:r>
              <a:rPr dirty="0" sz="2800" spc="-80">
                <a:latin typeface="標楷體"/>
                <a:cs typeface="標楷體"/>
              </a:rPr>
              <a:t>使</a:t>
            </a:r>
            <a:r>
              <a:rPr dirty="0" sz="2800" spc="-60">
                <a:latin typeface="標楷體"/>
                <a:cs typeface="標楷體"/>
              </a:rPr>
              <a:t>用</a:t>
            </a:r>
            <a:r>
              <a:rPr dirty="0" sz="2800" spc="-45">
                <a:latin typeface="標楷體"/>
                <a:cs typeface="標楷體"/>
              </a:rPr>
              <a:t>空</a:t>
            </a:r>
            <a:r>
              <a:rPr dirty="0" sz="2800" spc="-80">
                <a:latin typeface="標楷體"/>
                <a:cs typeface="標楷體"/>
              </a:rPr>
              <a:t>調</a:t>
            </a:r>
            <a:r>
              <a:rPr dirty="0" sz="2800" spc="-60">
                <a:latin typeface="標楷體"/>
                <a:cs typeface="標楷體"/>
              </a:rPr>
              <a:t>時</a:t>
            </a:r>
            <a:r>
              <a:rPr dirty="0" sz="2800" spc="-80">
                <a:latin typeface="標楷體"/>
                <a:cs typeface="標楷體"/>
              </a:rPr>
              <a:t>應</a:t>
            </a:r>
            <a:r>
              <a:rPr dirty="0" sz="2800" spc="-45">
                <a:latin typeface="標楷體"/>
                <a:cs typeface="標楷體"/>
              </a:rPr>
              <a:t>清</a:t>
            </a:r>
            <a:r>
              <a:rPr dirty="0" sz="2800" spc="-60">
                <a:latin typeface="標楷體"/>
                <a:cs typeface="標楷體"/>
              </a:rPr>
              <a:t>洗水</a:t>
            </a:r>
            <a:r>
              <a:rPr dirty="0" sz="2800" spc="-80">
                <a:latin typeface="標楷體"/>
                <a:cs typeface="標楷體"/>
              </a:rPr>
              <a:t>垢</a:t>
            </a:r>
            <a:r>
              <a:rPr dirty="0" sz="2800" spc="-45">
                <a:latin typeface="標楷體"/>
                <a:cs typeface="標楷體"/>
              </a:rPr>
              <a:t>或</a:t>
            </a:r>
            <a:r>
              <a:rPr dirty="0" sz="2800" spc="-60">
                <a:latin typeface="標楷體"/>
                <a:cs typeface="標楷體"/>
              </a:rPr>
              <a:t>灰</a:t>
            </a:r>
            <a:r>
              <a:rPr dirty="0" sz="2800" spc="-80">
                <a:latin typeface="標楷體"/>
                <a:cs typeface="標楷體"/>
              </a:rPr>
              <a:t>塵</a:t>
            </a:r>
            <a:r>
              <a:rPr dirty="0" sz="2800" spc="-3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  <a:p>
            <a:pPr marL="354965" marR="6350" indent="-342900">
              <a:lnSpc>
                <a:spcPct val="109100"/>
              </a:lnSpc>
              <a:spcBef>
                <a:spcPts val="40"/>
              </a:spcBef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60">
                <a:latin typeface="標楷體"/>
                <a:cs typeface="標楷體"/>
              </a:rPr>
              <a:t>氣</a:t>
            </a:r>
            <a:r>
              <a:rPr dirty="0" sz="2800" spc="-45">
                <a:latin typeface="標楷體"/>
                <a:cs typeface="標楷體"/>
              </a:rPr>
              <a:t>冷</a:t>
            </a:r>
            <a:r>
              <a:rPr dirty="0" sz="2800" spc="-60">
                <a:latin typeface="標楷體"/>
                <a:cs typeface="標楷體"/>
              </a:rPr>
              <a:t>式</a:t>
            </a:r>
            <a:r>
              <a:rPr dirty="0" sz="2800" spc="-80">
                <a:latin typeface="標楷體"/>
                <a:cs typeface="標楷體"/>
              </a:rPr>
              <a:t>箱</a:t>
            </a:r>
            <a:r>
              <a:rPr dirty="0" sz="2800" spc="-60">
                <a:latin typeface="標楷體"/>
                <a:cs typeface="標楷體"/>
              </a:rPr>
              <a:t>型</a:t>
            </a:r>
            <a:r>
              <a:rPr dirty="0" sz="2800" spc="-45">
                <a:latin typeface="標楷體"/>
                <a:cs typeface="標楷體"/>
              </a:rPr>
              <a:t>機</a:t>
            </a:r>
            <a:r>
              <a:rPr dirty="0" sz="2800" spc="-80">
                <a:latin typeface="標楷體"/>
                <a:cs typeface="標楷體"/>
              </a:rPr>
              <a:t>應</a:t>
            </a:r>
            <a:r>
              <a:rPr dirty="0" sz="2800" spc="-60">
                <a:latin typeface="標楷體"/>
                <a:cs typeface="標楷體"/>
              </a:rPr>
              <a:t>定</a:t>
            </a:r>
            <a:r>
              <a:rPr dirty="0" sz="2800" spc="-80">
                <a:latin typeface="標楷體"/>
                <a:cs typeface="標楷體"/>
              </a:rPr>
              <a:t>期</a:t>
            </a:r>
            <a:r>
              <a:rPr dirty="0" sz="2800" spc="-45">
                <a:latin typeface="標楷體"/>
                <a:cs typeface="標楷體"/>
              </a:rPr>
              <a:t>清</a:t>
            </a:r>
            <a:r>
              <a:rPr dirty="0" sz="2800" spc="-60">
                <a:latin typeface="標楷體"/>
                <a:cs typeface="標楷體"/>
              </a:rPr>
              <a:t>洗散</a:t>
            </a:r>
            <a:r>
              <a:rPr dirty="0" sz="2800" spc="-80">
                <a:latin typeface="標楷體"/>
                <a:cs typeface="標楷體"/>
              </a:rPr>
              <a:t>熱</a:t>
            </a:r>
            <a:r>
              <a:rPr dirty="0" sz="2800" spc="-45">
                <a:latin typeface="標楷體"/>
                <a:cs typeface="標楷體"/>
              </a:rPr>
              <a:t>鰭</a:t>
            </a:r>
            <a:r>
              <a:rPr dirty="0" sz="2800" spc="-60">
                <a:latin typeface="標楷體"/>
                <a:cs typeface="標楷體"/>
              </a:rPr>
              <a:t>片</a:t>
            </a:r>
            <a:r>
              <a:rPr dirty="0" sz="2800" spc="-80">
                <a:latin typeface="標楷體"/>
                <a:cs typeface="標楷體"/>
              </a:rPr>
              <a:t>，</a:t>
            </a:r>
            <a:r>
              <a:rPr dirty="0" sz="2800" spc="-60">
                <a:latin typeface="標楷體"/>
                <a:cs typeface="標楷體"/>
              </a:rPr>
              <a:t>水</a:t>
            </a:r>
            <a:r>
              <a:rPr dirty="0" sz="2800" spc="-70">
                <a:latin typeface="標楷體"/>
                <a:cs typeface="標楷體"/>
              </a:rPr>
              <a:t>冷</a:t>
            </a:r>
            <a:r>
              <a:rPr dirty="0" sz="2800" spc="-60">
                <a:latin typeface="標楷體"/>
                <a:cs typeface="標楷體"/>
              </a:rPr>
              <a:t>式箱型</a:t>
            </a:r>
            <a:r>
              <a:rPr dirty="0" sz="2800" spc="-45">
                <a:latin typeface="標楷體"/>
                <a:cs typeface="標楷體"/>
              </a:rPr>
              <a:t> </a:t>
            </a:r>
            <a:r>
              <a:rPr dirty="0" sz="2800" spc="-80">
                <a:latin typeface="標楷體"/>
                <a:cs typeface="標楷體"/>
              </a:rPr>
              <a:t>機</a:t>
            </a:r>
            <a:r>
              <a:rPr dirty="0" sz="2800" spc="-45">
                <a:latin typeface="標楷體"/>
                <a:cs typeface="標楷體"/>
              </a:rPr>
              <a:t>應</a:t>
            </a:r>
            <a:r>
              <a:rPr dirty="0" sz="2800" spc="-60">
                <a:latin typeface="標楷體"/>
                <a:cs typeface="標楷體"/>
              </a:rPr>
              <a:t>定</a:t>
            </a:r>
            <a:r>
              <a:rPr dirty="0" sz="2800" spc="-30">
                <a:latin typeface="標楷體"/>
                <a:cs typeface="標楷體"/>
              </a:rPr>
              <a:t>期</a:t>
            </a:r>
            <a:r>
              <a:rPr dirty="0" sz="2800" spc="-45">
                <a:latin typeface="標楷體"/>
                <a:cs typeface="標楷體"/>
              </a:rPr>
              <a:t> </a:t>
            </a:r>
            <a:r>
              <a:rPr dirty="0" sz="2800" spc="-60">
                <a:latin typeface="標楷體"/>
                <a:cs typeface="標楷體"/>
              </a:rPr>
              <a:t>清</a:t>
            </a:r>
            <a:r>
              <a:rPr dirty="0" sz="2800" spc="-45">
                <a:latin typeface="標楷體"/>
                <a:cs typeface="標楷體"/>
              </a:rPr>
              <a:t>洗</a:t>
            </a:r>
            <a:r>
              <a:rPr dirty="0" sz="2800" spc="-60">
                <a:latin typeface="標楷體"/>
                <a:cs typeface="標楷體"/>
              </a:rPr>
              <a:t>冷</a:t>
            </a:r>
            <a:r>
              <a:rPr dirty="0" sz="2800" spc="-80">
                <a:latin typeface="標楷體"/>
                <a:cs typeface="標楷體"/>
              </a:rPr>
              <a:t>卻</a:t>
            </a:r>
            <a:r>
              <a:rPr dirty="0" sz="2800" spc="-45">
                <a:latin typeface="標楷體"/>
                <a:cs typeface="標楷體"/>
              </a:rPr>
              <a:t>水</a:t>
            </a:r>
            <a:r>
              <a:rPr dirty="0" sz="2800" spc="-60">
                <a:latin typeface="標楷體"/>
                <a:cs typeface="標楷體"/>
              </a:rPr>
              <a:t>塔。溫</a:t>
            </a:r>
            <a:r>
              <a:rPr dirty="0" sz="2800" spc="-40">
                <a:latin typeface="標楷體"/>
                <a:cs typeface="標楷體"/>
              </a:rPr>
              <a:t>度</a:t>
            </a:r>
            <a:r>
              <a:rPr dirty="0" sz="2800" spc="-60">
                <a:latin typeface="標楷體"/>
                <a:cs typeface="標楷體"/>
              </a:rPr>
              <a:t>感</a:t>
            </a:r>
            <a:r>
              <a:rPr dirty="0" sz="2800" spc="-80">
                <a:latin typeface="標楷體"/>
                <a:cs typeface="標楷體"/>
              </a:rPr>
              <a:t>測</a:t>
            </a:r>
            <a:r>
              <a:rPr dirty="0" sz="2800" spc="-60">
                <a:latin typeface="標楷體"/>
                <a:cs typeface="標楷體"/>
              </a:rPr>
              <a:t>控</a:t>
            </a:r>
            <a:r>
              <a:rPr dirty="0" sz="2800" spc="-45">
                <a:latin typeface="標楷體"/>
                <a:cs typeface="標楷體"/>
              </a:rPr>
              <a:t>制</a:t>
            </a:r>
            <a:r>
              <a:rPr dirty="0" sz="2800" spc="-80">
                <a:latin typeface="標楷體"/>
                <a:cs typeface="標楷體"/>
              </a:rPr>
              <a:t>異</a:t>
            </a:r>
            <a:r>
              <a:rPr dirty="0" sz="2800" spc="-60">
                <a:latin typeface="標楷體"/>
                <a:cs typeface="標楷體"/>
              </a:rPr>
              <a:t>常</a:t>
            </a:r>
            <a:r>
              <a:rPr dirty="0" sz="2800" spc="-80">
                <a:latin typeface="標楷體"/>
                <a:cs typeface="標楷體"/>
              </a:rPr>
              <a:t>時</a:t>
            </a:r>
            <a:r>
              <a:rPr dirty="0" sz="2800" spc="-30">
                <a:latin typeface="標楷體"/>
                <a:cs typeface="標楷體"/>
              </a:rPr>
              <a:t>，</a:t>
            </a:r>
            <a:r>
              <a:rPr dirty="0" sz="2800" spc="-15">
                <a:latin typeface="標楷體"/>
                <a:cs typeface="標楷體"/>
              </a:rPr>
              <a:t> </a:t>
            </a:r>
            <a:r>
              <a:rPr dirty="0" sz="2800" spc="-60">
                <a:latin typeface="標楷體"/>
                <a:cs typeface="標楷體"/>
              </a:rPr>
              <a:t>應</a:t>
            </a:r>
            <a:r>
              <a:rPr dirty="0" sz="2800" spc="-45">
                <a:latin typeface="標楷體"/>
                <a:cs typeface="標楷體"/>
              </a:rPr>
              <a:t>即</a:t>
            </a:r>
            <a:r>
              <a:rPr dirty="0" sz="2800" spc="-80">
                <a:latin typeface="標楷體"/>
                <a:cs typeface="標楷體"/>
              </a:rPr>
              <a:t>時</a:t>
            </a:r>
            <a:r>
              <a:rPr dirty="0" sz="2800" spc="-60">
                <a:latin typeface="標楷體"/>
                <a:cs typeface="標楷體"/>
              </a:rPr>
              <a:t>請廠</a:t>
            </a:r>
            <a:r>
              <a:rPr dirty="0" sz="2800" spc="-65">
                <a:latin typeface="標楷體"/>
                <a:cs typeface="標楷體"/>
              </a:rPr>
              <a:t>商</a:t>
            </a:r>
            <a:r>
              <a:rPr dirty="0" sz="2800" spc="-60">
                <a:latin typeface="標楷體"/>
                <a:cs typeface="標楷體"/>
              </a:rPr>
              <a:t>修</a:t>
            </a:r>
            <a:r>
              <a:rPr dirty="0" sz="2800" spc="-80">
                <a:latin typeface="標楷體"/>
                <a:cs typeface="標楷體"/>
              </a:rPr>
              <a:t>復</a:t>
            </a:r>
            <a:r>
              <a:rPr dirty="0" sz="2800" spc="-30">
                <a:latin typeface="標楷體"/>
                <a:cs typeface="標楷體"/>
              </a:rPr>
              <a:t>。</a:t>
            </a:r>
            <a:endParaRPr sz="28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49325">
              <a:lnSpc>
                <a:spcPct val="100000"/>
              </a:lnSpc>
            </a:pPr>
            <a:r>
              <a:rPr dirty="0"/>
              <a:t>箱型及冰水機的水塔保養</a:t>
            </a:r>
          </a:p>
        </p:txBody>
      </p:sp>
      <p:sp>
        <p:nvSpPr>
          <p:cNvPr id="3" name="object 3"/>
          <p:cNvSpPr/>
          <p:nvPr/>
        </p:nvSpPr>
        <p:spPr>
          <a:xfrm>
            <a:off x="307974" y="1599083"/>
            <a:ext cx="2944340" cy="19628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/>
          <p:nvPr/>
        </p:nvSpPr>
        <p:spPr>
          <a:xfrm>
            <a:off x="3469009" y="1628038"/>
            <a:ext cx="2857495" cy="1904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5" name="object 5"/>
          <p:cNvSpPr/>
          <p:nvPr/>
        </p:nvSpPr>
        <p:spPr>
          <a:xfrm>
            <a:off x="6616748" y="1628030"/>
            <a:ext cx="2438400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/>
          <p:nvPr/>
        </p:nvSpPr>
        <p:spPr>
          <a:xfrm>
            <a:off x="323527" y="4114536"/>
            <a:ext cx="2673722" cy="1909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7" name="object 7"/>
          <p:cNvSpPr/>
          <p:nvPr/>
        </p:nvSpPr>
        <p:spPr>
          <a:xfrm>
            <a:off x="3492624" y="4068470"/>
            <a:ext cx="2857490" cy="19049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8" name="object 8"/>
          <p:cNvSpPr/>
          <p:nvPr/>
        </p:nvSpPr>
        <p:spPr>
          <a:xfrm>
            <a:off x="6616751" y="4083303"/>
            <a:ext cx="2404332" cy="18032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8090">
              <a:lnSpc>
                <a:spcPct val="100000"/>
              </a:lnSpc>
            </a:pPr>
            <a:r>
              <a:rPr dirty="0"/>
              <a:t>冷卻水塔的維護與保養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43951"/>
            <a:ext cx="7685405" cy="21583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標楷體"/>
                <a:cs typeface="標楷體"/>
              </a:rPr>
              <a:t>定期</a:t>
            </a:r>
            <a:r>
              <a:rPr dirty="0" sz="3200" spc="-15">
                <a:latin typeface="標楷體"/>
                <a:cs typeface="標楷體"/>
              </a:rPr>
              <a:t>做</a:t>
            </a:r>
            <a:r>
              <a:rPr dirty="0" sz="3200">
                <a:latin typeface="標楷體"/>
                <a:cs typeface="標楷體"/>
              </a:rPr>
              <a:t>表面</a:t>
            </a:r>
            <a:r>
              <a:rPr dirty="0" sz="3200" spc="-15">
                <a:latin typeface="標楷體"/>
                <a:cs typeface="標楷體"/>
              </a:rPr>
              <a:t>的</a:t>
            </a:r>
            <a:r>
              <a:rPr dirty="0" sz="3200">
                <a:latin typeface="標楷體"/>
                <a:cs typeface="標楷體"/>
              </a:rPr>
              <a:t>保養</a:t>
            </a:r>
            <a:r>
              <a:rPr dirty="0" sz="3200" spc="-15">
                <a:latin typeface="標楷體"/>
                <a:cs typeface="標楷體"/>
              </a:rPr>
              <a:t>及</a:t>
            </a:r>
            <a:r>
              <a:rPr dirty="0" sz="3200">
                <a:latin typeface="標楷體"/>
                <a:cs typeface="標楷體"/>
              </a:rPr>
              <a:t>清潔。</a:t>
            </a:r>
            <a:endParaRPr sz="32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標楷體"/>
                <a:cs typeface="標楷體"/>
              </a:rPr>
              <a:t>經常</a:t>
            </a:r>
            <a:r>
              <a:rPr dirty="0" sz="3200" spc="-15">
                <a:latin typeface="標楷體"/>
                <a:cs typeface="標楷體"/>
              </a:rPr>
              <a:t>性</a:t>
            </a:r>
            <a:r>
              <a:rPr dirty="0" sz="3200">
                <a:latin typeface="標楷體"/>
                <a:cs typeface="標楷體"/>
              </a:rPr>
              <a:t>之更</a:t>
            </a:r>
            <a:r>
              <a:rPr dirty="0" sz="3200" spc="-15">
                <a:latin typeface="標楷體"/>
                <a:cs typeface="標楷體"/>
              </a:rPr>
              <a:t>換</a:t>
            </a:r>
            <a:r>
              <a:rPr dirty="0" sz="3200">
                <a:latin typeface="標楷體"/>
                <a:cs typeface="標楷體"/>
              </a:rPr>
              <a:t>循環</a:t>
            </a:r>
            <a:r>
              <a:rPr dirty="0" sz="3200" spc="-15">
                <a:latin typeface="標楷體"/>
                <a:cs typeface="標楷體"/>
              </a:rPr>
              <a:t>水。</a:t>
            </a:r>
            <a:endParaRPr sz="3200">
              <a:latin typeface="標楷體"/>
              <a:cs typeface="標楷體"/>
            </a:endParaRPr>
          </a:p>
          <a:p>
            <a:pPr marL="355600" marR="6350" indent="-342900">
              <a:lnSpc>
                <a:spcPct val="100000"/>
              </a:lnSpc>
              <a:spcBef>
                <a:spcPts val="765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標楷體"/>
                <a:cs typeface="標楷體"/>
              </a:rPr>
              <a:t>每半</a:t>
            </a:r>
            <a:r>
              <a:rPr dirty="0" sz="3200" spc="-15">
                <a:latin typeface="標楷體"/>
                <a:cs typeface="標楷體"/>
              </a:rPr>
              <a:t>年</a:t>
            </a:r>
            <a:r>
              <a:rPr dirty="0" sz="3200">
                <a:latin typeface="標楷體"/>
                <a:cs typeface="標楷體"/>
              </a:rPr>
              <a:t>請專</a:t>
            </a:r>
            <a:r>
              <a:rPr dirty="0" sz="3200" spc="-15">
                <a:latin typeface="標楷體"/>
                <a:cs typeface="標楷體"/>
              </a:rPr>
              <a:t>業</a:t>
            </a:r>
            <a:r>
              <a:rPr dirty="0" sz="3200">
                <a:latin typeface="標楷體"/>
                <a:cs typeface="標楷體"/>
              </a:rPr>
              <a:t>人員</a:t>
            </a:r>
            <a:r>
              <a:rPr dirty="0" sz="3200" spc="-15">
                <a:latin typeface="標楷體"/>
                <a:cs typeface="標楷體"/>
              </a:rPr>
              <a:t>對</a:t>
            </a:r>
            <a:r>
              <a:rPr dirty="0" sz="3200">
                <a:latin typeface="標楷體"/>
                <a:cs typeface="標楷體"/>
              </a:rPr>
              <a:t>機具</a:t>
            </a:r>
            <a:r>
              <a:rPr dirty="0" sz="3200" spc="-15">
                <a:latin typeface="標楷體"/>
                <a:cs typeface="標楷體"/>
              </a:rPr>
              <a:t>零</a:t>
            </a:r>
            <a:r>
              <a:rPr dirty="0" sz="3200">
                <a:latin typeface="標楷體"/>
                <a:cs typeface="標楷體"/>
              </a:rPr>
              <a:t>組件</a:t>
            </a:r>
            <a:r>
              <a:rPr dirty="0" sz="3200" spc="-15">
                <a:latin typeface="標楷體"/>
                <a:cs typeface="標楷體"/>
              </a:rPr>
              <a:t>做</a:t>
            </a:r>
            <a:r>
              <a:rPr dirty="0" sz="3200">
                <a:latin typeface="標楷體"/>
                <a:cs typeface="標楷體"/>
              </a:rPr>
              <a:t>專業校</a:t>
            </a:r>
            <a:r>
              <a:rPr dirty="0" sz="3200">
                <a:latin typeface="標楷體"/>
                <a:cs typeface="標楷體"/>
              </a:rPr>
              <a:t> 正及</a:t>
            </a:r>
            <a:r>
              <a:rPr dirty="0" sz="3200" spc="-15">
                <a:latin typeface="標楷體"/>
                <a:cs typeface="標楷體"/>
              </a:rPr>
              <a:t>保</a:t>
            </a:r>
            <a:r>
              <a:rPr dirty="0" sz="3200">
                <a:latin typeface="標楷體"/>
                <a:cs typeface="標楷體"/>
              </a:rPr>
              <a:t>養。</a:t>
            </a:r>
            <a:endParaRPr sz="32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2714625"/>
            <a:ext cx="4679950" cy="93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0" y="2714625"/>
            <a:ext cx="4679950" cy="933450"/>
          </a:xfrm>
          <a:custGeom>
            <a:avLst/>
            <a:gdLst/>
            <a:ahLst/>
            <a:cxnLst/>
            <a:rect l="l" t="t" r="r" b="b"/>
            <a:pathLst>
              <a:path w="4679950" h="933450">
                <a:moveTo>
                  <a:pt x="0" y="466725"/>
                </a:moveTo>
                <a:lnTo>
                  <a:pt x="7756" y="428447"/>
                </a:lnTo>
                <a:lnTo>
                  <a:pt x="30626" y="391021"/>
                </a:lnTo>
                <a:lnTo>
                  <a:pt x="68006" y="354567"/>
                </a:lnTo>
                <a:lnTo>
                  <a:pt x="119294" y="319206"/>
                </a:lnTo>
                <a:lnTo>
                  <a:pt x="183887" y="285057"/>
                </a:lnTo>
                <a:lnTo>
                  <a:pt x="261184" y="252240"/>
                </a:lnTo>
                <a:lnTo>
                  <a:pt x="350583" y="220876"/>
                </a:lnTo>
                <a:lnTo>
                  <a:pt x="451481" y="191085"/>
                </a:lnTo>
                <a:lnTo>
                  <a:pt x="563275" y="162987"/>
                </a:lnTo>
                <a:lnTo>
                  <a:pt x="685365" y="136702"/>
                </a:lnTo>
                <a:lnTo>
                  <a:pt x="817146" y="112351"/>
                </a:lnTo>
                <a:lnTo>
                  <a:pt x="958018" y="90052"/>
                </a:lnTo>
                <a:lnTo>
                  <a:pt x="1107378" y="69927"/>
                </a:lnTo>
                <a:lnTo>
                  <a:pt x="1264624" y="52096"/>
                </a:lnTo>
                <a:lnTo>
                  <a:pt x="1429153" y="36678"/>
                </a:lnTo>
                <a:lnTo>
                  <a:pt x="1600364" y="23794"/>
                </a:lnTo>
                <a:lnTo>
                  <a:pt x="1777653" y="13564"/>
                </a:lnTo>
                <a:lnTo>
                  <a:pt x="1960420" y="6108"/>
                </a:lnTo>
                <a:lnTo>
                  <a:pt x="2148061" y="1547"/>
                </a:lnTo>
                <a:lnTo>
                  <a:pt x="2339975" y="0"/>
                </a:lnTo>
                <a:lnTo>
                  <a:pt x="2531888" y="1547"/>
                </a:lnTo>
                <a:lnTo>
                  <a:pt x="2719529" y="6108"/>
                </a:lnTo>
                <a:lnTo>
                  <a:pt x="2902296" y="13564"/>
                </a:lnTo>
                <a:lnTo>
                  <a:pt x="3079585" y="23794"/>
                </a:lnTo>
                <a:lnTo>
                  <a:pt x="3250796" y="36678"/>
                </a:lnTo>
                <a:lnTo>
                  <a:pt x="3415325" y="52096"/>
                </a:lnTo>
                <a:lnTo>
                  <a:pt x="3572571" y="69927"/>
                </a:lnTo>
                <a:lnTo>
                  <a:pt x="3721931" y="90052"/>
                </a:lnTo>
                <a:lnTo>
                  <a:pt x="3862803" y="112351"/>
                </a:lnTo>
                <a:lnTo>
                  <a:pt x="3994584" y="136702"/>
                </a:lnTo>
                <a:lnTo>
                  <a:pt x="4116674" y="162987"/>
                </a:lnTo>
                <a:lnTo>
                  <a:pt x="4228468" y="191085"/>
                </a:lnTo>
                <a:lnTo>
                  <a:pt x="4329366" y="220876"/>
                </a:lnTo>
                <a:lnTo>
                  <a:pt x="4418765" y="252240"/>
                </a:lnTo>
                <a:lnTo>
                  <a:pt x="4496062" y="285057"/>
                </a:lnTo>
                <a:lnTo>
                  <a:pt x="4560655" y="319206"/>
                </a:lnTo>
                <a:lnTo>
                  <a:pt x="4611943" y="354567"/>
                </a:lnTo>
                <a:lnTo>
                  <a:pt x="4649323" y="391021"/>
                </a:lnTo>
                <a:lnTo>
                  <a:pt x="4672193" y="428447"/>
                </a:lnTo>
                <a:lnTo>
                  <a:pt x="4679950" y="466725"/>
                </a:lnTo>
                <a:lnTo>
                  <a:pt x="4672193" y="505002"/>
                </a:lnTo>
                <a:lnTo>
                  <a:pt x="4649323" y="542428"/>
                </a:lnTo>
                <a:lnTo>
                  <a:pt x="4611943" y="578882"/>
                </a:lnTo>
                <a:lnTo>
                  <a:pt x="4560655" y="614243"/>
                </a:lnTo>
                <a:lnTo>
                  <a:pt x="4496062" y="648392"/>
                </a:lnTo>
                <a:lnTo>
                  <a:pt x="4418765" y="681209"/>
                </a:lnTo>
                <a:lnTo>
                  <a:pt x="4329366" y="712573"/>
                </a:lnTo>
                <a:lnTo>
                  <a:pt x="4228468" y="742364"/>
                </a:lnTo>
                <a:lnTo>
                  <a:pt x="4116674" y="770462"/>
                </a:lnTo>
                <a:lnTo>
                  <a:pt x="3994584" y="796747"/>
                </a:lnTo>
                <a:lnTo>
                  <a:pt x="3862803" y="821098"/>
                </a:lnTo>
                <a:lnTo>
                  <a:pt x="3721931" y="843397"/>
                </a:lnTo>
                <a:lnTo>
                  <a:pt x="3572571" y="863522"/>
                </a:lnTo>
                <a:lnTo>
                  <a:pt x="3415325" y="881353"/>
                </a:lnTo>
                <a:lnTo>
                  <a:pt x="3250796" y="896771"/>
                </a:lnTo>
                <a:lnTo>
                  <a:pt x="3079585" y="909655"/>
                </a:lnTo>
                <a:lnTo>
                  <a:pt x="2902296" y="919885"/>
                </a:lnTo>
                <a:lnTo>
                  <a:pt x="2719529" y="927341"/>
                </a:lnTo>
                <a:lnTo>
                  <a:pt x="2531888" y="931902"/>
                </a:lnTo>
                <a:lnTo>
                  <a:pt x="2339975" y="933450"/>
                </a:lnTo>
                <a:lnTo>
                  <a:pt x="2148061" y="931902"/>
                </a:lnTo>
                <a:lnTo>
                  <a:pt x="1960420" y="927341"/>
                </a:lnTo>
                <a:lnTo>
                  <a:pt x="1777653" y="919885"/>
                </a:lnTo>
                <a:lnTo>
                  <a:pt x="1600364" y="909655"/>
                </a:lnTo>
                <a:lnTo>
                  <a:pt x="1429153" y="896771"/>
                </a:lnTo>
                <a:lnTo>
                  <a:pt x="1264624" y="881353"/>
                </a:lnTo>
                <a:lnTo>
                  <a:pt x="1107378" y="863522"/>
                </a:lnTo>
                <a:lnTo>
                  <a:pt x="958018" y="843397"/>
                </a:lnTo>
                <a:lnTo>
                  <a:pt x="817146" y="821098"/>
                </a:lnTo>
                <a:lnTo>
                  <a:pt x="685365" y="796747"/>
                </a:lnTo>
                <a:lnTo>
                  <a:pt x="563275" y="770462"/>
                </a:lnTo>
                <a:lnTo>
                  <a:pt x="451481" y="742364"/>
                </a:lnTo>
                <a:lnTo>
                  <a:pt x="350583" y="712573"/>
                </a:lnTo>
                <a:lnTo>
                  <a:pt x="261184" y="681209"/>
                </a:lnTo>
                <a:lnTo>
                  <a:pt x="183887" y="648392"/>
                </a:lnTo>
                <a:lnTo>
                  <a:pt x="119294" y="614243"/>
                </a:lnTo>
                <a:lnTo>
                  <a:pt x="68006" y="578882"/>
                </a:lnTo>
                <a:lnTo>
                  <a:pt x="30626" y="542428"/>
                </a:lnTo>
                <a:lnTo>
                  <a:pt x="7756" y="505002"/>
                </a:lnTo>
                <a:lnTo>
                  <a:pt x="0" y="466725"/>
                </a:lnTo>
                <a:close/>
              </a:path>
            </a:pathLst>
          </a:custGeom>
          <a:ln w="38100">
            <a:solidFill>
              <a:srgbClr val="FF00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13646" y="2953765"/>
            <a:ext cx="3224530" cy="43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20" b="1">
                <a:latin typeface="標楷體"/>
                <a:cs typeface="標楷體"/>
              </a:rPr>
              <a:t>校</a:t>
            </a:r>
            <a:r>
              <a:rPr dirty="0" sz="2800" spc="-30" b="1">
                <a:latin typeface="標楷體"/>
                <a:cs typeface="標楷體"/>
              </a:rPr>
              <a:t>園常見</a:t>
            </a:r>
            <a:r>
              <a:rPr dirty="0" sz="2800" spc="-20" b="1">
                <a:latin typeface="標楷體"/>
                <a:cs typeface="標楷體"/>
              </a:rPr>
              <a:t>之</a:t>
            </a:r>
            <a:r>
              <a:rPr dirty="0" sz="2800" spc="-30" b="1">
                <a:latin typeface="標楷體"/>
                <a:cs typeface="標楷體"/>
              </a:rPr>
              <a:t>節能措施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1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611568" y="1484783"/>
            <a:ext cx="7699628" cy="5222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2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827583" y="1412774"/>
            <a:ext cx="7200797" cy="5412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3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827584" y="1412775"/>
            <a:ext cx="7704847" cy="5373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4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611568" y="1340768"/>
            <a:ext cx="7848864" cy="5256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5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1138478" y="1714500"/>
            <a:ext cx="6952773" cy="4525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51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626995">
              <a:lnSpc>
                <a:spcPct val="100000"/>
              </a:lnSpc>
            </a:pPr>
            <a:r>
              <a:rPr dirty="0"/>
              <a:t>空調的內容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43951"/>
            <a:ext cx="7907655" cy="4201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 b="1">
                <a:latin typeface="標楷體"/>
                <a:cs typeface="標楷體"/>
              </a:rPr>
              <a:t>主要</a:t>
            </a:r>
            <a:r>
              <a:rPr dirty="0" sz="3200" spc="-15" b="1">
                <a:latin typeface="標楷體"/>
                <a:cs typeface="標楷體"/>
              </a:rPr>
              <a:t>四</a:t>
            </a:r>
            <a:r>
              <a:rPr dirty="0" sz="3200" b="1">
                <a:latin typeface="標楷體"/>
                <a:cs typeface="標楷體"/>
              </a:rPr>
              <a:t>項</a:t>
            </a:r>
            <a:endParaRPr sz="3200">
              <a:latin typeface="標楷體"/>
              <a:cs typeface="標楷體"/>
            </a:endParaRPr>
          </a:p>
          <a:p>
            <a:pPr marL="12700" marR="1840864">
              <a:lnSpc>
                <a:spcPct val="120000"/>
              </a:lnSpc>
              <a:spcBef>
                <a:spcPts val="45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一.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溫度調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節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如</a:t>
            </a:r>
            <a:r>
              <a:rPr dirty="0" sz="2000" b="1">
                <a:latin typeface="標楷體"/>
                <a:cs typeface="標楷體"/>
              </a:rPr>
              <a:t>夏天用</a:t>
            </a:r>
            <a:r>
              <a:rPr dirty="0" sz="2000" spc="-15" b="1">
                <a:latin typeface="標楷體"/>
                <a:cs typeface="標楷體"/>
              </a:rPr>
              <a:t>冷</a:t>
            </a:r>
            <a:r>
              <a:rPr dirty="0" sz="2000" b="1">
                <a:latin typeface="標楷體"/>
                <a:cs typeface="標楷體"/>
              </a:rPr>
              <a:t>氣</a:t>
            </a:r>
            <a:r>
              <a:rPr dirty="0" sz="2000" spc="-15" b="1">
                <a:latin typeface="標楷體"/>
                <a:cs typeface="標楷體"/>
              </a:rPr>
              <a:t>降</a:t>
            </a:r>
            <a:r>
              <a:rPr dirty="0" sz="2000" b="1">
                <a:latin typeface="標楷體"/>
                <a:cs typeface="標楷體"/>
              </a:rPr>
              <a:t>溫，冬</a:t>
            </a:r>
            <a:r>
              <a:rPr dirty="0" sz="2000" spc="-15" b="1">
                <a:latin typeface="標楷體"/>
                <a:cs typeface="標楷體"/>
              </a:rPr>
              <a:t>天</a:t>
            </a:r>
            <a:r>
              <a:rPr dirty="0" sz="2000" b="1">
                <a:latin typeface="標楷體"/>
                <a:cs typeface="標楷體"/>
              </a:rPr>
              <a:t>用</a:t>
            </a:r>
            <a:r>
              <a:rPr dirty="0" sz="2000" spc="-15" b="1">
                <a:latin typeface="標楷體"/>
                <a:cs typeface="標楷體"/>
              </a:rPr>
              <a:t>暖</a:t>
            </a:r>
            <a:r>
              <a:rPr dirty="0" sz="2000" b="1">
                <a:latin typeface="標楷體"/>
                <a:cs typeface="標楷體"/>
              </a:rPr>
              <a:t>氣加溫。</a:t>
            </a:r>
            <a:r>
              <a:rPr dirty="0" sz="2000" b="1"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二.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濕度調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節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如</a:t>
            </a:r>
            <a:r>
              <a:rPr dirty="0" sz="2000" b="1">
                <a:latin typeface="標楷體"/>
                <a:cs typeface="標楷體"/>
              </a:rPr>
              <a:t>除濕或</a:t>
            </a:r>
            <a:r>
              <a:rPr dirty="0" sz="2000" spc="-15" b="1">
                <a:latin typeface="標楷體"/>
                <a:cs typeface="標楷體"/>
              </a:rPr>
              <a:t>加</a:t>
            </a:r>
            <a:r>
              <a:rPr dirty="0" sz="2000" b="1">
                <a:latin typeface="標楷體"/>
                <a:cs typeface="標楷體"/>
              </a:rPr>
              <a:t>濕。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三.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清淨度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節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b="1">
                <a:latin typeface="標楷體"/>
                <a:cs typeface="標楷體"/>
              </a:rPr>
              <a:t>如過濾</a:t>
            </a:r>
            <a:r>
              <a:rPr dirty="0" sz="2000" spc="-15" b="1">
                <a:latin typeface="標楷體"/>
                <a:cs typeface="標楷體"/>
              </a:rPr>
              <a:t>、</a:t>
            </a:r>
            <a:r>
              <a:rPr dirty="0" sz="2000" b="1">
                <a:latin typeface="標楷體"/>
                <a:cs typeface="標楷體"/>
              </a:rPr>
              <a:t>換</a:t>
            </a:r>
            <a:r>
              <a:rPr dirty="0" sz="2000" spc="-15" b="1">
                <a:latin typeface="標楷體"/>
                <a:cs typeface="標楷體"/>
              </a:rPr>
              <a:t>氣</a:t>
            </a:r>
            <a:r>
              <a:rPr dirty="0" sz="2000" b="1">
                <a:latin typeface="標楷體"/>
                <a:cs typeface="標楷體"/>
              </a:rPr>
              <a:t>、殺菌</a:t>
            </a:r>
            <a:r>
              <a:rPr dirty="0" sz="2000" spc="-15" b="1">
                <a:latin typeface="標楷體"/>
                <a:cs typeface="標楷體"/>
              </a:rPr>
              <a:t>及</a:t>
            </a:r>
            <a:r>
              <a:rPr dirty="0" sz="2000" b="1">
                <a:latin typeface="標楷體"/>
                <a:cs typeface="標楷體"/>
              </a:rPr>
              <a:t>除</a:t>
            </a:r>
            <a:r>
              <a:rPr dirty="0" sz="2000" spc="-15" b="1">
                <a:latin typeface="標楷體"/>
                <a:cs typeface="標楷體"/>
              </a:rPr>
              <a:t>臭</a:t>
            </a:r>
            <a:r>
              <a:rPr dirty="0" sz="2000" b="1">
                <a:latin typeface="標楷體"/>
                <a:cs typeface="標楷體"/>
              </a:rPr>
              <a:t>等。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四.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氣流調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節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調</a:t>
            </a:r>
            <a:r>
              <a:rPr dirty="0" sz="2000" b="1">
                <a:latin typeface="標楷體"/>
                <a:cs typeface="標楷體"/>
              </a:rPr>
              <a:t>節氣流</a:t>
            </a:r>
            <a:r>
              <a:rPr dirty="0" sz="2000" spc="-15" b="1">
                <a:latin typeface="標楷體"/>
                <a:cs typeface="標楷體"/>
              </a:rPr>
              <a:t>分</a:t>
            </a:r>
            <a:r>
              <a:rPr dirty="0" sz="2000" b="1">
                <a:latin typeface="標楷體"/>
                <a:cs typeface="標楷體"/>
              </a:rPr>
              <a:t>佈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使空氣</a:t>
            </a:r>
            <a:r>
              <a:rPr dirty="0" sz="2000" spc="-15" b="1">
                <a:latin typeface="標楷體"/>
                <a:cs typeface="標楷體"/>
              </a:rPr>
              <a:t>循</a:t>
            </a:r>
            <a:r>
              <a:rPr dirty="0" sz="2000" b="1">
                <a:latin typeface="標楷體"/>
                <a:cs typeface="標楷體"/>
              </a:rPr>
              <a:t>環</a:t>
            </a:r>
            <a:r>
              <a:rPr dirty="0" sz="2000" spc="-15" b="1">
                <a:latin typeface="標楷體"/>
                <a:cs typeface="標楷體"/>
              </a:rPr>
              <a:t>均</a:t>
            </a:r>
            <a:r>
              <a:rPr dirty="0" sz="2000" b="1">
                <a:latin typeface="標楷體"/>
                <a:cs typeface="標楷體"/>
              </a:rPr>
              <a:t>勻流暢。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 b="1">
                <a:latin typeface="標楷體"/>
                <a:cs typeface="標楷體"/>
              </a:rPr>
              <a:t>依空</a:t>
            </a:r>
            <a:r>
              <a:rPr dirty="0" sz="3200" spc="-15" b="1">
                <a:latin typeface="標楷體"/>
                <a:cs typeface="標楷體"/>
              </a:rPr>
              <a:t>氣</a:t>
            </a:r>
            <a:r>
              <a:rPr dirty="0" sz="3200" b="1">
                <a:latin typeface="標楷體"/>
                <a:cs typeface="標楷體"/>
              </a:rPr>
              <a:t>調節</a:t>
            </a:r>
            <a:r>
              <a:rPr dirty="0" sz="3200" spc="-15" b="1">
                <a:latin typeface="標楷體"/>
                <a:cs typeface="標楷體"/>
              </a:rPr>
              <a:t>的</a:t>
            </a:r>
            <a:r>
              <a:rPr dirty="0" sz="3200" b="1">
                <a:latin typeface="標楷體"/>
                <a:cs typeface="標楷體"/>
              </a:rPr>
              <a:t>對象</a:t>
            </a:r>
            <a:r>
              <a:rPr dirty="0" sz="3200" spc="-15" b="1">
                <a:latin typeface="標楷體"/>
                <a:cs typeface="標楷體"/>
              </a:rPr>
              <a:t>分</a:t>
            </a:r>
            <a:r>
              <a:rPr dirty="0" sz="3200" b="1">
                <a:latin typeface="標楷體"/>
                <a:cs typeface="標楷體"/>
              </a:rPr>
              <a:t>兩類</a:t>
            </a:r>
            <a:endParaRPr sz="32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一.</a:t>
            </a:r>
            <a:r>
              <a:rPr dirty="0" sz="2000" spc="45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舒適空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000" b="1"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主</a:t>
            </a:r>
            <a:r>
              <a:rPr dirty="0" sz="2000" b="1">
                <a:latin typeface="標楷體"/>
                <a:cs typeface="標楷體"/>
              </a:rPr>
              <a:t>要調節</a:t>
            </a:r>
            <a:r>
              <a:rPr dirty="0" sz="2000" spc="-15" b="1">
                <a:latin typeface="標楷體"/>
                <a:cs typeface="標楷體"/>
              </a:rPr>
              <a:t>對</a:t>
            </a:r>
            <a:r>
              <a:rPr dirty="0" sz="2000" b="1">
                <a:latin typeface="標楷體"/>
                <a:cs typeface="標楷體"/>
              </a:rPr>
              <a:t>象</a:t>
            </a:r>
            <a:r>
              <a:rPr dirty="0" sz="2000" spc="-15" b="1">
                <a:latin typeface="標楷體"/>
                <a:cs typeface="標楷體"/>
              </a:rPr>
              <a:t>為</a:t>
            </a:r>
            <a:r>
              <a:rPr dirty="0" sz="2000" b="1">
                <a:latin typeface="標楷體"/>
                <a:cs typeface="標楷體"/>
              </a:rPr>
              <a:t>人，應</a:t>
            </a:r>
            <a:r>
              <a:rPr dirty="0" sz="2000" spc="-15" b="1">
                <a:latin typeface="標楷體"/>
                <a:cs typeface="標楷體"/>
              </a:rPr>
              <a:t>用</a:t>
            </a:r>
            <a:r>
              <a:rPr dirty="0" sz="2000" b="1">
                <a:latin typeface="標楷體"/>
                <a:cs typeface="標楷體"/>
              </a:rPr>
              <a:t>於</a:t>
            </a:r>
            <a:r>
              <a:rPr dirty="0" sz="2000" spc="-15" b="1">
                <a:latin typeface="標楷體"/>
                <a:cs typeface="標楷體"/>
              </a:rPr>
              <a:t>家</a:t>
            </a:r>
            <a:r>
              <a:rPr dirty="0" sz="2000" b="1">
                <a:latin typeface="標楷體"/>
                <a:cs typeface="標楷體"/>
              </a:rPr>
              <a:t>庭、辦</a:t>
            </a:r>
            <a:r>
              <a:rPr dirty="0" sz="2000" spc="-15" b="1">
                <a:latin typeface="標楷體"/>
                <a:cs typeface="標楷體"/>
              </a:rPr>
              <a:t>公</a:t>
            </a:r>
            <a:r>
              <a:rPr dirty="0" sz="2000" b="1">
                <a:latin typeface="標楷體"/>
                <a:cs typeface="標楷體"/>
              </a:rPr>
              <a:t>室</a:t>
            </a:r>
            <a:r>
              <a:rPr dirty="0" sz="2000" spc="-15" b="1">
                <a:latin typeface="標楷體"/>
                <a:cs typeface="標楷體"/>
              </a:rPr>
              <a:t>、</a:t>
            </a:r>
            <a:r>
              <a:rPr dirty="0" sz="2000" b="1">
                <a:latin typeface="標楷體"/>
                <a:cs typeface="標楷體"/>
              </a:rPr>
              <a:t>商店、</a:t>
            </a:r>
            <a:r>
              <a:rPr dirty="0" sz="2000" spc="-15" b="1">
                <a:latin typeface="標楷體"/>
                <a:cs typeface="標楷體"/>
              </a:rPr>
              <a:t>工</a:t>
            </a:r>
            <a:r>
              <a:rPr dirty="0" sz="2000" b="1">
                <a:latin typeface="標楷體"/>
                <a:cs typeface="標楷體"/>
              </a:rPr>
              <a:t>廠</a:t>
            </a:r>
            <a:endParaRPr sz="2000">
              <a:latin typeface="標楷體"/>
              <a:cs typeface="標楷體"/>
            </a:endParaRPr>
          </a:p>
          <a:p>
            <a:pPr marL="527685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、醫院</a:t>
            </a:r>
            <a:r>
              <a:rPr dirty="0" sz="2000" spc="-15" b="1">
                <a:latin typeface="標楷體"/>
                <a:cs typeface="標楷體"/>
              </a:rPr>
              <a:t>以</a:t>
            </a:r>
            <a:r>
              <a:rPr dirty="0" sz="2000" b="1">
                <a:latin typeface="標楷體"/>
                <a:cs typeface="標楷體"/>
              </a:rPr>
              <a:t>及</a:t>
            </a:r>
            <a:r>
              <a:rPr dirty="0" sz="2000" spc="-15" b="1">
                <a:latin typeface="標楷體"/>
                <a:cs typeface="標楷體"/>
              </a:rPr>
              <a:t>交</a:t>
            </a:r>
            <a:r>
              <a:rPr dirty="0" sz="2000" b="1">
                <a:latin typeface="標楷體"/>
                <a:cs typeface="標楷體"/>
              </a:rPr>
              <a:t>通工具</a:t>
            </a:r>
            <a:r>
              <a:rPr dirty="0" sz="2000" spc="-15" b="1">
                <a:latin typeface="標楷體"/>
                <a:cs typeface="標楷體"/>
              </a:rPr>
              <a:t>等</a:t>
            </a:r>
            <a:r>
              <a:rPr dirty="0" sz="2000" b="1">
                <a:latin typeface="標楷體"/>
                <a:cs typeface="標楷體"/>
              </a:rPr>
              <a:t>。</a:t>
            </a:r>
            <a:r>
              <a:rPr dirty="0" sz="2000" spc="-15" b="1">
                <a:latin typeface="標楷體"/>
                <a:cs typeface="標楷體"/>
              </a:rPr>
              <a:t>用</a:t>
            </a:r>
            <a:r>
              <a:rPr dirty="0" sz="2000" b="1">
                <a:latin typeface="標楷體"/>
                <a:cs typeface="標楷體"/>
              </a:rPr>
              <a:t>來增進</a:t>
            </a:r>
            <a:r>
              <a:rPr dirty="0" sz="2000" spc="-15" b="1">
                <a:latin typeface="標楷體"/>
                <a:cs typeface="標楷體"/>
              </a:rPr>
              <a:t>人</a:t>
            </a:r>
            <a:r>
              <a:rPr dirty="0" sz="2000" b="1">
                <a:latin typeface="標楷體"/>
                <a:cs typeface="標楷體"/>
              </a:rPr>
              <a:t>類</a:t>
            </a:r>
            <a:r>
              <a:rPr dirty="0" sz="2000" spc="-15" b="1">
                <a:latin typeface="標楷體"/>
                <a:cs typeface="標楷體"/>
              </a:rPr>
              <a:t>生</a:t>
            </a:r>
            <a:r>
              <a:rPr dirty="0" sz="2000" b="1">
                <a:latin typeface="標楷體"/>
                <a:cs typeface="標楷體"/>
              </a:rPr>
              <a:t>活空間</a:t>
            </a:r>
            <a:r>
              <a:rPr dirty="0" sz="2000" spc="-15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舒</a:t>
            </a:r>
            <a:r>
              <a:rPr dirty="0" sz="2000" spc="-15" b="1">
                <a:latin typeface="標楷體"/>
                <a:cs typeface="標楷體"/>
              </a:rPr>
              <a:t>適</a:t>
            </a:r>
            <a:r>
              <a:rPr dirty="0" sz="2000" b="1">
                <a:latin typeface="標楷體"/>
                <a:cs typeface="標楷體"/>
              </a:rPr>
              <a:t>感。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二.</a:t>
            </a:r>
            <a:r>
              <a:rPr dirty="0" sz="2000" spc="45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產業空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000" b="1"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主</a:t>
            </a:r>
            <a:r>
              <a:rPr dirty="0" sz="2000" b="1">
                <a:latin typeface="標楷體"/>
                <a:cs typeface="標楷體"/>
              </a:rPr>
              <a:t>要調節</a:t>
            </a:r>
            <a:r>
              <a:rPr dirty="0" sz="2000" spc="-15" b="1">
                <a:latin typeface="標楷體"/>
                <a:cs typeface="標楷體"/>
              </a:rPr>
              <a:t>對</a:t>
            </a:r>
            <a:r>
              <a:rPr dirty="0" sz="2000" b="1">
                <a:latin typeface="標楷體"/>
                <a:cs typeface="標楷體"/>
              </a:rPr>
              <a:t>象</a:t>
            </a:r>
            <a:r>
              <a:rPr dirty="0" sz="2000" spc="-15" b="1">
                <a:latin typeface="標楷體"/>
                <a:cs typeface="標楷體"/>
              </a:rPr>
              <a:t>為</a:t>
            </a:r>
            <a:r>
              <a:rPr dirty="0" sz="2000" b="1">
                <a:latin typeface="標楷體"/>
                <a:cs typeface="標楷體"/>
              </a:rPr>
              <a:t>物，應</a:t>
            </a:r>
            <a:r>
              <a:rPr dirty="0" sz="2000" spc="-15" b="1">
                <a:latin typeface="標楷體"/>
                <a:cs typeface="標楷體"/>
              </a:rPr>
              <a:t>用</a:t>
            </a:r>
            <a:r>
              <a:rPr dirty="0" sz="2000" b="1">
                <a:latin typeface="標楷體"/>
                <a:cs typeface="標楷體"/>
              </a:rPr>
              <a:t>於</a:t>
            </a:r>
            <a:r>
              <a:rPr dirty="0" sz="2000" spc="-15" b="1">
                <a:latin typeface="標楷體"/>
                <a:cs typeface="標楷體"/>
              </a:rPr>
              <a:t>產</a:t>
            </a:r>
            <a:r>
              <a:rPr dirty="0" sz="2000" b="1">
                <a:latin typeface="標楷體"/>
                <a:cs typeface="標楷體"/>
              </a:rPr>
              <a:t>業上，</a:t>
            </a:r>
            <a:r>
              <a:rPr dirty="0" sz="2000" spc="-15" b="1">
                <a:latin typeface="標楷體"/>
                <a:cs typeface="標楷體"/>
              </a:rPr>
              <a:t>調</a:t>
            </a:r>
            <a:r>
              <a:rPr dirty="0" sz="2000" b="1">
                <a:latin typeface="標楷體"/>
                <a:cs typeface="標楷體"/>
              </a:rPr>
              <a:t>節</a:t>
            </a:r>
            <a:r>
              <a:rPr dirty="0" sz="2000" spc="-15" b="1">
                <a:latin typeface="標楷體"/>
                <a:cs typeface="標楷體"/>
              </a:rPr>
              <a:t>產</a:t>
            </a:r>
            <a:r>
              <a:rPr dirty="0" sz="2000" b="1">
                <a:latin typeface="標楷體"/>
                <a:cs typeface="標楷體"/>
              </a:rPr>
              <a:t>業為了</a:t>
            </a:r>
            <a:r>
              <a:rPr dirty="0" sz="2000" spc="-15" b="1">
                <a:latin typeface="標楷體"/>
                <a:cs typeface="標楷體"/>
              </a:rPr>
              <a:t>製</a:t>
            </a:r>
            <a:r>
              <a:rPr dirty="0" sz="2000" b="1">
                <a:latin typeface="標楷體"/>
                <a:cs typeface="標楷體"/>
              </a:rPr>
              <a:t>造</a:t>
            </a:r>
            <a:endParaRPr sz="2000">
              <a:latin typeface="標楷體"/>
              <a:cs typeface="標楷體"/>
            </a:endParaRPr>
          </a:p>
          <a:p>
            <a:pPr marL="527685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、儲存</a:t>
            </a:r>
            <a:r>
              <a:rPr dirty="0" sz="2000" spc="-15" b="1">
                <a:latin typeface="標楷體"/>
                <a:cs typeface="標楷體"/>
              </a:rPr>
              <a:t>時</a:t>
            </a:r>
            <a:r>
              <a:rPr dirty="0" sz="2000" b="1">
                <a:latin typeface="標楷體"/>
                <a:cs typeface="標楷體"/>
              </a:rPr>
              <a:t>需</a:t>
            </a:r>
            <a:r>
              <a:rPr dirty="0" sz="2000" spc="-15" b="1">
                <a:latin typeface="標楷體"/>
                <a:cs typeface="標楷體"/>
              </a:rPr>
              <a:t>要</a:t>
            </a:r>
            <a:r>
              <a:rPr dirty="0" sz="2000" b="1">
                <a:latin typeface="標楷體"/>
                <a:cs typeface="標楷體"/>
              </a:rPr>
              <a:t>的空氣</a:t>
            </a:r>
            <a:r>
              <a:rPr dirty="0" sz="2000" spc="-15" b="1">
                <a:latin typeface="標楷體"/>
                <a:cs typeface="標楷體"/>
              </a:rPr>
              <a:t>條</a:t>
            </a:r>
            <a:r>
              <a:rPr dirty="0" sz="2000" b="1">
                <a:latin typeface="標楷體"/>
                <a:cs typeface="標楷體"/>
              </a:rPr>
              <a:t>件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以保持</a:t>
            </a:r>
            <a:r>
              <a:rPr dirty="0" sz="2000" spc="-15" b="1">
                <a:latin typeface="標楷體"/>
                <a:cs typeface="標楷體"/>
              </a:rPr>
              <a:t>產</a:t>
            </a:r>
            <a:r>
              <a:rPr dirty="0" sz="2000" b="1">
                <a:latin typeface="標楷體"/>
                <a:cs typeface="標楷體"/>
              </a:rPr>
              <a:t>品</a:t>
            </a:r>
            <a:r>
              <a:rPr dirty="0" sz="2000" spc="-15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品質及</a:t>
            </a:r>
            <a:r>
              <a:rPr dirty="0" sz="2000" spc="-15" b="1">
                <a:latin typeface="標楷體"/>
                <a:cs typeface="標楷體"/>
              </a:rPr>
              <a:t>加</a:t>
            </a:r>
            <a:r>
              <a:rPr dirty="0" sz="2000" b="1">
                <a:latin typeface="標楷體"/>
                <a:cs typeface="標楷體"/>
              </a:rPr>
              <a:t>工</a:t>
            </a:r>
            <a:r>
              <a:rPr dirty="0" sz="2000" spc="-15" b="1">
                <a:latin typeface="標楷體"/>
                <a:cs typeface="標楷體"/>
              </a:rPr>
              <a:t>過</a:t>
            </a:r>
            <a:r>
              <a:rPr dirty="0" sz="2000" b="1">
                <a:latin typeface="標楷體"/>
                <a:cs typeface="標楷體"/>
              </a:rPr>
              <a:t>程的需</a:t>
            </a:r>
            <a:r>
              <a:rPr dirty="0" sz="2000" spc="-15" b="1">
                <a:latin typeface="標楷體"/>
                <a:cs typeface="標楷體"/>
              </a:rPr>
              <a:t>要</a:t>
            </a:r>
            <a:r>
              <a:rPr dirty="0" sz="2000" b="1">
                <a:latin typeface="標楷體"/>
                <a:cs typeface="標楷體"/>
              </a:rPr>
              <a:t>性</a:t>
            </a:r>
            <a:endParaRPr sz="2000">
              <a:latin typeface="標楷體"/>
              <a:cs typeface="標楷體"/>
            </a:endParaRPr>
          </a:p>
          <a:p>
            <a:pPr marL="527685">
              <a:lnSpc>
                <a:spcPct val="100000"/>
              </a:lnSpc>
            </a:pPr>
            <a:r>
              <a:rPr dirty="0" sz="2000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6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1045375" y="1714500"/>
            <a:ext cx="7138982" cy="4525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7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683567" y="1412776"/>
            <a:ext cx="7378874" cy="5445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0">
              <a:lnSpc>
                <a:spcPct val="100000"/>
              </a:lnSpc>
            </a:pP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校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常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見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之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空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調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節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能</a:t>
            </a:r>
            <a:r>
              <a:rPr dirty="0" spc="-60" b="1">
                <a:solidFill>
                  <a:srgbClr val="CC3300"/>
                </a:solidFill>
                <a:latin typeface="細明體"/>
                <a:cs typeface="細明體"/>
              </a:rPr>
              <a:t>措</a:t>
            </a:r>
            <a:r>
              <a:rPr dirty="0" spc="-45" b="1">
                <a:solidFill>
                  <a:srgbClr val="CC3300"/>
                </a:solidFill>
                <a:latin typeface="細明體"/>
                <a:cs typeface="細明體"/>
              </a:rPr>
              <a:t>施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(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30" b="1">
                <a:solidFill>
                  <a:srgbClr val="CC3300"/>
                </a:solidFill>
                <a:latin typeface="細明體"/>
                <a:cs typeface="細明體"/>
              </a:rPr>
              <a:t>/</a:t>
            </a:r>
            <a:r>
              <a:rPr dirty="0" spc="-20" b="1">
                <a:solidFill>
                  <a:srgbClr val="CC3300"/>
                </a:solidFill>
                <a:latin typeface="細明體"/>
                <a:cs typeface="細明體"/>
              </a:rPr>
              <a:t>8</a:t>
            </a:r>
            <a:r>
              <a:rPr dirty="0" spc="-25" b="1">
                <a:solidFill>
                  <a:srgbClr val="CC3300"/>
                </a:solidFill>
                <a:latin typeface="細明體"/>
                <a:cs typeface="細明體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636896" y="1412776"/>
            <a:ext cx="8098683" cy="5040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905760">
              <a:lnSpc>
                <a:spcPct val="100000"/>
              </a:lnSpc>
            </a:pPr>
            <a:r>
              <a:rPr dirty="0"/>
              <a:t>省電妙計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802" y="1752091"/>
            <a:ext cx="8190230" cy="2451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106680" indent="-343535">
              <a:lnSpc>
                <a:spcPct val="100000"/>
              </a:lnSpc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計一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選購</a:t>
            </a:r>
            <a:r>
              <a:rPr dirty="0" sz="1600" spc="-10">
                <a:latin typeface="標楷體"/>
                <a:cs typeface="標楷體"/>
              </a:rPr>
              <a:t>高</a:t>
            </a:r>
            <a:r>
              <a:rPr dirty="0" sz="1600" spc="-20">
                <a:latin typeface="標楷體"/>
                <a:cs typeface="標楷體"/>
              </a:rPr>
              <a:t>E</a:t>
            </a:r>
            <a:r>
              <a:rPr dirty="0" sz="1600" spc="-5">
                <a:latin typeface="標楷體"/>
                <a:cs typeface="標楷體"/>
              </a:rPr>
              <a:t>ER</a:t>
            </a:r>
            <a:r>
              <a:rPr dirty="0" sz="1600" spc="-20">
                <a:latin typeface="標楷體"/>
                <a:cs typeface="標楷體"/>
              </a:rPr>
              <a:t>冷氣</a:t>
            </a:r>
            <a:r>
              <a:rPr dirty="0" sz="1600" spc="-10">
                <a:latin typeface="標楷體"/>
                <a:cs typeface="標楷體"/>
              </a:rPr>
              <a:t>機</a:t>
            </a:r>
            <a:r>
              <a:rPr dirty="0" sz="1600" spc="-20">
                <a:latin typeface="標楷體"/>
                <a:cs typeface="標楷體"/>
              </a:rPr>
              <a:t>，</a:t>
            </a:r>
            <a:r>
              <a:rPr dirty="0" sz="1600" spc="-5">
                <a:latin typeface="標楷體"/>
                <a:cs typeface="標楷體"/>
              </a:rPr>
              <a:t>EE</a:t>
            </a:r>
            <a:r>
              <a:rPr dirty="0" sz="1600" spc="-20">
                <a:latin typeface="標楷體"/>
                <a:cs typeface="標楷體"/>
              </a:rPr>
              <a:t>R</a:t>
            </a:r>
            <a:r>
              <a:rPr dirty="0" sz="1600" spc="-20">
                <a:latin typeface="標楷體"/>
                <a:cs typeface="標楷體"/>
              </a:rPr>
              <a:t>值</a:t>
            </a:r>
            <a:r>
              <a:rPr dirty="0" sz="1600" spc="-10">
                <a:latin typeface="標楷體"/>
                <a:cs typeface="標楷體"/>
              </a:rPr>
              <a:t>愈</a:t>
            </a:r>
            <a:r>
              <a:rPr dirty="0" sz="1600" spc="-20">
                <a:latin typeface="標楷體"/>
                <a:cs typeface="標楷體"/>
              </a:rPr>
              <a:t>高，</a:t>
            </a:r>
            <a:r>
              <a:rPr dirty="0" sz="1600" spc="-10">
                <a:latin typeface="標楷體"/>
                <a:cs typeface="標楷體"/>
              </a:rPr>
              <a:t>則</a:t>
            </a:r>
            <a:r>
              <a:rPr dirty="0" sz="1600" spc="-20">
                <a:latin typeface="標楷體"/>
                <a:cs typeface="標楷體"/>
              </a:rPr>
              <a:t>冷氣機</a:t>
            </a:r>
            <a:r>
              <a:rPr dirty="0" sz="1600" spc="-10">
                <a:latin typeface="標楷體"/>
                <a:cs typeface="標楷體"/>
              </a:rPr>
              <a:t>愈</a:t>
            </a:r>
            <a:r>
              <a:rPr dirty="0" sz="1600" spc="-20">
                <a:latin typeface="標楷體"/>
                <a:cs typeface="標楷體"/>
              </a:rPr>
              <a:t>省電</a:t>
            </a:r>
            <a:r>
              <a:rPr dirty="0" sz="1600" spc="-10">
                <a:latin typeface="標楷體"/>
                <a:cs typeface="標楷體"/>
              </a:rPr>
              <a:t>，</a:t>
            </a:r>
            <a:r>
              <a:rPr dirty="0" sz="1600" spc="-20">
                <a:latin typeface="標楷體"/>
                <a:cs typeface="標楷體"/>
              </a:rPr>
              <a:t>一般而</a:t>
            </a:r>
            <a:r>
              <a:rPr dirty="0" sz="1600" spc="-10">
                <a:latin typeface="標楷體"/>
                <a:cs typeface="標楷體"/>
              </a:rPr>
              <a:t>言</a:t>
            </a:r>
            <a:r>
              <a:rPr dirty="0" sz="1600" spc="-5">
                <a:latin typeface="標楷體"/>
                <a:cs typeface="標楷體"/>
              </a:rPr>
              <a:t>E</a:t>
            </a:r>
            <a:r>
              <a:rPr dirty="0" sz="1600" spc="-20">
                <a:latin typeface="標楷體"/>
                <a:cs typeface="標楷體"/>
              </a:rPr>
              <a:t>E</a:t>
            </a:r>
            <a:r>
              <a:rPr dirty="0" sz="1600" spc="-5">
                <a:latin typeface="標楷體"/>
                <a:cs typeface="標楷體"/>
              </a:rPr>
              <a:t>R</a:t>
            </a:r>
            <a:r>
              <a:rPr dirty="0" sz="1600" spc="-20">
                <a:latin typeface="標楷體"/>
                <a:cs typeface="標楷體"/>
              </a:rPr>
              <a:t>值每</a:t>
            </a:r>
            <a:r>
              <a:rPr dirty="0" sz="1600" spc="-10">
                <a:latin typeface="標楷體"/>
                <a:cs typeface="標楷體"/>
              </a:rPr>
              <a:t>提</a:t>
            </a:r>
            <a:r>
              <a:rPr dirty="0" sz="1600" spc="-20">
                <a:latin typeface="標楷體"/>
                <a:cs typeface="標楷體"/>
              </a:rPr>
              <a:t>高</a:t>
            </a:r>
            <a:r>
              <a:rPr dirty="0" sz="1600" spc="-5">
                <a:latin typeface="標楷體"/>
                <a:cs typeface="標楷體"/>
              </a:rPr>
              <a:t>0</a:t>
            </a:r>
            <a:r>
              <a:rPr dirty="0" sz="1600" spc="-20">
                <a:latin typeface="標楷體"/>
                <a:cs typeface="標楷體"/>
              </a:rPr>
              <a:t>.</a:t>
            </a:r>
            <a:r>
              <a:rPr dirty="0" sz="1600" spc="-5">
                <a:latin typeface="標楷體"/>
                <a:cs typeface="標楷體"/>
              </a:rPr>
              <a:t>1</a:t>
            </a:r>
            <a:r>
              <a:rPr dirty="0" sz="1600" spc="-15">
                <a:latin typeface="標楷體"/>
                <a:cs typeface="標楷體"/>
              </a:rPr>
              <a:t>， </a:t>
            </a:r>
            <a:r>
              <a:rPr dirty="0" sz="1600" spc="-10">
                <a:latin typeface="標楷體"/>
                <a:cs typeface="標楷體"/>
              </a:rPr>
              <a:t>就</a:t>
            </a:r>
            <a:r>
              <a:rPr dirty="0" sz="1600" spc="-20">
                <a:latin typeface="標楷體"/>
                <a:cs typeface="標楷體"/>
              </a:rPr>
              <a:t>可節</a:t>
            </a:r>
            <a:r>
              <a:rPr dirty="0" sz="1600" spc="-10">
                <a:latin typeface="標楷體"/>
                <a:cs typeface="標楷體"/>
              </a:rPr>
              <a:t>約</a:t>
            </a:r>
            <a:r>
              <a:rPr dirty="0" sz="1600" spc="-5">
                <a:latin typeface="標楷體"/>
                <a:cs typeface="標楷體"/>
              </a:rPr>
              <a:t>4</a:t>
            </a:r>
            <a:r>
              <a:rPr dirty="0" sz="1600" spc="-20">
                <a:latin typeface="標楷體"/>
                <a:cs typeface="標楷體"/>
              </a:rPr>
              <a:t>%</a:t>
            </a:r>
            <a:r>
              <a:rPr dirty="0" sz="1600" spc="-20">
                <a:latin typeface="標楷體"/>
                <a:cs typeface="標楷體"/>
              </a:rPr>
              <a:t>冷氣</a:t>
            </a:r>
            <a:r>
              <a:rPr dirty="0" sz="1600" spc="-10">
                <a:latin typeface="標楷體"/>
                <a:cs typeface="標楷體"/>
              </a:rPr>
              <a:t>機</a:t>
            </a:r>
            <a:r>
              <a:rPr dirty="0" sz="1600" spc="-20">
                <a:latin typeface="標楷體"/>
                <a:cs typeface="標楷體"/>
              </a:rPr>
              <a:t>用電。</a:t>
            </a:r>
            <a:endParaRPr sz="1600">
              <a:latin typeface="標楷體"/>
              <a:cs typeface="標楷體"/>
            </a:endParaRPr>
          </a:p>
          <a:p>
            <a:pPr marL="355600" marR="6350" indent="-343535">
              <a:lnSpc>
                <a:spcPct val="100000"/>
              </a:lnSpc>
              <a:spcBef>
                <a:spcPts val="384"/>
              </a:spcBef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計二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冷氣溫</a:t>
            </a:r>
            <a:r>
              <a:rPr dirty="0" sz="1600" spc="-10">
                <a:latin typeface="標楷體"/>
                <a:cs typeface="標楷體"/>
              </a:rPr>
              <a:t>度</a:t>
            </a:r>
            <a:r>
              <a:rPr dirty="0" sz="1600" spc="-20">
                <a:latin typeface="標楷體"/>
                <a:cs typeface="標楷體"/>
              </a:rPr>
              <a:t>設定</a:t>
            </a:r>
            <a:r>
              <a:rPr dirty="0" sz="1600" spc="-10">
                <a:latin typeface="標楷體"/>
                <a:cs typeface="標楷體"/>
              </a:rPr>
              <a:t>範</a:t>
            </a:r>
            <a:r>
              <a:rPr dirty="0" sz="1600" spc="-20">
                <a:latin typeface="標楷體"/>
                <a:cs typeface="標楷體"/>
              </a:rPr>
              <a:t>圍</a:t>
            </a:r>
            <a:r>
              <a:rPr dirty="0" sz="1600" spc="-10">
                <a:latin typeface="標楷體"/>
                <a:cs typeface="標楷體"/>
              </a:rPr>
              <a:t>以</a:t>
            </a:r>
            <a:r>
              <a:rPr dirty="0" sz="1600" spc="-20">
                <a:latin typeface="標楷體"/>
                <a:cs typeface="標楷體"/>
              </a:rPr>
              <a:t>2</a:t>
            </a:r>
            <a:r>
              <a:rPr dirty="0" sz="1600" spc="-5">
                <a:latin typeface="標楷體"/>
                <a:cs typeface="標楷體"/>
              </a:rPr>
              <a:t>6</a:t>
            </a:r>
            <a:r>
              <a:rPr dirty="0" sz="1600" spc="-20">
                <a:latin typeface="標楷體"/>
                <a:cs typeface="標楷體"/>
              </a:rPr>
              <a:t>-</a:t>
            </a:r>
            <a:r>
              <a:rPr dirty="0" sz="1600" spc="-5">
                <a:latin typeface="標楷體"/>
                <a:cs typeface="標楷體"/>
              </a:rPr>
              <a:t>28</a:t>
            </a:r>
            <a:r>
              <a:rPr dirty="0" sz="1600" spc="-20">
                <a:latin typeface="標楷體"/>
                <a:cs typeface="標楷體"/>
              </a:rPr>
              <a:t>℃為</a:t>
            </a:r>
            <a:r>
              <a:rPr dirty="0" sz="1600" spc="-10">
                <a:latin typeface="標楷體"/>
                <a:cs typeface="標楷體"/>
              </a:rPr>
              <a:t>宜</a:t>
            </a:r>
            <a:r>
              <a:rPr dirty="0" sz="1600" spc="-20">
                <a:latin typeface="標楷體"/>
                <a:cs typeface="標楷體"/>
              </a:rPr>
              <a:t>，並應</a:t>
            </a:r>
            <a:r>
              <a:rPr dirty="0" sz="1600" spc="-10">
                <a:latin typeface="標楷體"/>
                <a:cs typeface="標楷體"/>
              </a:rPr>
              <a:t>裝</a:t>
            </a:r>
            <a:r>
              <a:rPr dirty="0" sz="1600" spc="-20">
                <a:latin typeface="標楷體"/>
                <a:cs typeface="標楷體"/>
              </a:rPr>
              <a:t>設自</a:t>
            </a:r>
            <a:r>
              <a:rPr dirty="0" sz="1600" spc="-10">
                <a:latin typeface="標楷體"/>
                <a:cs typeface="標楷體"/>
              </a:rPr>
              <a:t>動</a:t>
            </a:r>
            <a:r>
              <a:rPr dirty="0" sz="1600" spc="-20">
                <a:latin typeface="標楷體"/>
                <a:cs typeface="標楷體"/>
              </a:rPr>
              <a:t>溫控設</a:t>
            </a:r>
            <a:r>
              <a:rPr dirty="0" sz="1600" spc="-10">
                <a:latin typeface="標楷體"/>
                <a:cs typeface="標楷體"/>
              </a:rPr>
              <a:t>備</a:t>
            </a:r>
            <a:r>
              <a:rPr dirty="0" sz="1600" spc="-20">
                <a:latin typeface="標楷體"/>
                <a:cs typeface="標楷體"/>
              </a:rPr>
              <a:t>，以</a:t>
            </a:r>
            <a:r>
              <a:rPr dirty="0" sz="1600" spc="-10">
                <a:latin typeface="標楷體"/>
                <a:cs typeface="標楷體"/>
              </a:rPr>
              <a:t>免</a:t>
            </a:r>
            <a:r>
              <a:rPr dirty="0" sz="1600" spc="-20">
                <a:latin typeface="標楷體"/>
                <a:cs typeface="標楷體"/>
              </a:rPr>
              <a:t>過冷而</a:t>
            </a:r>
            <a:r>
              <a:rPr dirty="0" sz="1600" spc="-10">
                <a:latin typeface="標楷體"/>
                <a:cs typeface="標楷體"/>
              </a:rPr>
              <a:t>浪</a:t>
            </a:r>
            <a:r>
              <a:rPr dirty="0" sz="1600" spc="-20">
                <a:latin typeface="標楷體"/>
                <a:cs typeface="標楷體"/>
              </a:rPr>
              <a:t>費</a:t>
            </a:r>
            <a:r>
              <a:rPr dirty="0" sz="1600" spc="-10">
                <a:latin typeface="標楷體"/>
                <a:cs typeface="標楷體"/>
              </a:rPr>
              <a:t> </a:t>
            </a:r>
            <a:r>
              <a:rPr dirty="0" sz="1600" spc="-10">
                <a:latin typeface="標楷體"/>
                <a:cs typeface="標楷體"/>
              </a:rPr>
              <a:t>能</a:t>
            </a:r>
            <a:r>
              <a:rPr dirty="0" sz="1600" spc="-20">
                <a:latin typeface="標楷體"/>
                <a:cs typeface="標楷體"/>
              </a:rPr>
              <a:t>源。</a:t>
            </a:r>
            <a:r>
              <a:rPr dirty="0" sz="1600" spc="-10">
                <a:latin typeface="標楷體"/>
                <a:cs typeface="標楷體"/>
              </a:rPr>
              <a:t>對</a:t>
            </a:r>
            <a:r>
              <a:rPr dirty="0" sz="1600" spc="-20">
                <a:latin typeface="標楷體"/>
                <a:cs typeface="標楷體"/>
              </a:rPr>
              <a:t>於經常</a:t>
            </a:r>
            <a:r>
              <a:rPr dirty="0" sz="1600" spc="-10">
                <a:latin typeface="標楷體"/>
                <a:cs typeface="標楷體"/>
              </a:rPr>
              <a:t>進</a:t>
            </a:r>
            <a:r>
              <a:rPr dirty="0" sz="1600" spc="-20">
                <a:latin typeface="標楷體"/>
                <a:cs typeface="標楷體"/>
              </a:rPr>
              <a:t>出的</a:t>
            </a:r>
            <a:r>
              <a:rPr dirty="0" sz="1600" spc="-10">
                <a:latin typeface="標楷體"/>
                <a:cs typeface="標楷體"/>
              </a:rPr>
              <a:t>房</a:t>
            </a:r>
            <a:r>
              <a:rPr dirty="0" sz="1600" spc="-20">
                <a:latin typeface="標楷體"/>
                <a:cs typeface="標楷體"/>
              </a:rPr>
              <a:t>間，室</a:t>
            </a:r>
            <a:r>
              <a:rPr dirty="0" sz="1600" spc="-10">
                <a:latin typeface="標楷體"/>
                <a:cs typeface="標楷體"/>
              </a:rPr>
              <a:t>內</a:t>
            </a:r>
            <a:r>
              <a:rPr dirty="0" sz="1600" spc="-20">
                <a:latin typeface="標楷體"/>
                <a:cs typeface="標楷體"/>
              </a:rPr>
              <a:t>溫度</a:t>
            </a:r>
            <a:r>
              <a:rPr dirty="0" sz="1600" spc="-10">
                <a:latin typeface="標楷體"/>
                <a:cs typeface="標楷體"/>
              </a:rPr>
              <a:t>不</a:t>
            </a:r>
            <a:r>
              <a:rPr dirty="0" sz="1600" spc="-20">
                <a:latin typeface="標楷體"/>
                <a:cs typeface="標楷體"/>
              </a:rPr>
              <a:t>要低於</a:t>
            </a:r>
            <a:r>
              <a:rPr dirty="0" sz="1600" spc="-10">
                <a:latin typeface="標楷體"/>
                <a:cs typeface="標楷體"/>
              </a:rPr>
              <a:t>室</a:t>
            </a:r>
            <a:r>
              <a:rPr dirty="0" sz="1600" spc="-20">
                <a:latin typeface="標楷體"/>
                <a:cs typeface="標楷體"/>
              </a:rPr>
              <a:t>外溫</a:t>
            </a:r>
            <a:r>
              <a:rPr dirty="0" sz="1600" spc="-10">
                <a:latin typeface="標楷體"/>
                <a:cs typeface="標楷體"/>
              </a:rPr>
              <a:t>度</a:t>
            </a:r>
            <a:r>
              <a:rPr dirty="0" sz="1600" spc="-20">
                <a:latin typeface="標楷體"/>
                <a:cs typeface="標楷體"/>
              </a:rPr>
              <a:t>5</a:t>
            </a:r>
            <a:r>
              <a:rPr dirty="0" sz="1600" spc="-10">
                <a:latin typeface="標楷體"/>
                <a:cs typeface="標楷體"/>
              </a:rPr>
              <a:t>℃</a:t>
            </a:r>
            <a:r>
              <a:rPr dirty="0" sz="1600" spc="-20">
                <a:latin typeface="標楷體"/>
                <a:cs typeface="標楷體"/>
              </a:rPr>
              <a:t>以上</a:t>
            </a:r>
            <a:r>
              <a:rPr dirty="0" sz="1600" spc="-10">
                <a:latin typeface="標楷體"/>
                <a:cs typeface="標楷體"/>
              </a:rPr>
              <a:t>，</a:t>
            </a:r>
            <a:r>
              <a:rPr dirty="0" sz="1600" spc="-20">
                <a:latin typeface="標楷體"/>
                <a:cs typeface="標楷體"/>
              </a:rPr>
              <a:t>以免</a:t>
            </a:r>
            <a:r>
              <a:rPr dirty="0" sz="1600" spc="-10">
                <a:latin typeface="標楷體"/>
                <a:cs typeface="標楷體"/>
              </a:rPr>
              <a:t>影</a:t>
            </a:r>
            <a:r>
              <a:rPr dirty="0" sz="1600" spc="-20">
                <a:latin typeface="標楷體"/>
                <a:cs typeface="標楷體"/>
              </a:rPr>
              <a:t>響身體</a:t>
            </a:r>
            <a:r>
              <a:rPr dirty="0" sz="1600" spc="-10">
                <a:latin typeface="標楷體"/>
                <a:cs typeface="標楷體"/>
              </a:rPr>
              <a:t>健</a:t>
            </a:r>
            <a:r>
              <a:rPr dirty="0" sz="1600" spc="-20">
                <a:latin typeface="標楷體"/>
                <a:cs typeface="標楷體"/>
              </a:rPr>
              <a:t>康。</a:t>
            </a:r>
            <a:endParaRPr sz="16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計三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每二週</a:t>
            </a:r>
            <a:r>
              <a:rPr dirty="0" sz="1600" spc="-10">
                <a:latin typeface="標楷體"/>
                <a:cs typeface="標楷體"/>
              </a:rPr>
              <a:t>清</a:t>
            </a:r>
            <a:r>
              <a:rPr dirty="0" sz="1600" spc="-20">
                <a:latin typeface="標楷體"/>
                <a:cs typeface="標楷體"/>
              </a:rPr>
              <a:t>洗空</a:t>
            </a:r>
            <a:r>
              <a:rPr dirty="0" sz="1600" spc="-10">
                <a:latin typeface="標楷體"/>
                <a:cs typeface="標楷體"/>
              </a:rPr>
              <a:t>氣</a:t>
            </a:r>
            <a:r>
              <a:rPr dirty="0" sz="1600" spc="-20">
                <a:latin typeface="標楷體"/>
                <a:cs typeface="標楷體"/>
              </a:rPr>
              <a:t>過濾網</a:t>
            </a:r>
            <a:r>
              <a:rPr dirty="0" sz="1600" spc="-10">
                <a:latin typeface="標楷體"/>
                <a:cs typeface="標楷體"/>
              </a:rPr>
              <a:t>一</a:t>
            </a:r>
            <a:r>
              <a:rPr dirty="0" sz="1600" spc="-20">
                <a:latin typeface="標楷體"/>
                <a:cs typeface="標楷體"/>
              </a:rPr>
              <a:t>次，</a:t>
            </a:r>
            <a:r>
              <a:rPr dirty="0" sz="1600" spc="-10">
                <a:latin typeface="標楷體"/>
                <a:cs typeface="標楷體"/>
              </a:rPr>
              <a:t>空</a:t>
            </a:r>
            <a:r>
              <a:rPr dirty="0" sz="1600" spc="-20">
                <a:latin typeface="標楷體"/>
                <a:cs typeface="標楷體"/>
              </a:rPr>
              <a:t>氣過濾</a:t>
            </a:r>
            <a:r>
              <a:rPr dirty="0" sz="1600" spc="-10">
                <a:latin typeface="標楷體"/>
                <a:cs typeface="標楷體"/>
              </a:rPr>
              <a:t>網</a:t>
            </a:r>
            <a:r>
              <a:rPr dirty="0" sz="1600" spc="-20">
                <a:latin typeface="標楷體"/>
                <a:cs typeface="標楷體"/>
              </a:rPr>
              <a:t>太髒</a:t>
            </a:r>
            <a:r>
              <a:rPr dirty="0" sz="1600" spc="-10">
                <a:latin typeface="標楷體"/>
                <a:cs typeface="標楷體"/>
              </a:rPr>
              <a:t>時</a:t>
            </a:r>
            <a:r>
              <a:rPr dirty="0" sz="1600" spc="-20">
                <a:latin typeface="標楷體"/>
                <a:cs typeface="標楷體"/>
              </a:rPr>
              <a:t>，容易</a:t>
            </a:r>
            <a:r>
              <a:rPr dirty="0" sz="1600" spc="-10">
                <a:latin typeface="標楷體"/>
                <a:cs typeface="標楷體"/>
              </a:rPr>
              <a:t>造</a:t>
            </a:r>
            <a:r>
              <a:rPr dirty="0" sz="1600" spc="-20">
                <a:latin typeface="標楷體"/>
                <a:cs typeface="標楷體"/>
              </a:rPr>
              <a:t>成電</a:t>
            </a:r>
            <a:r>
              <a:rPr dirty="0" sz="1600" spc="-10">
                <a:latin typeface="標楷體"/>
                <a:cs typeface="標楷體"/>
              </a:rPr>
              <a:t>力</a:t>
            </a:r>
            <a:r>
              <a:rPr dirty="0" sz="1600" spc="-20">
                <a:latin typeface="標楷體"/>
                <a:cs typeface="標楷體"/>
              </a:rPr>
              <a:t>浪費。</a:t>
            </a:r>
            <a:endParaRPr sz="16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計四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冷氣房</a:t>
            </a:r>
            <a:r>
              <a:rPr dirty="0" sz="1600" spc="-10">
                <a:latin typeface="標楷體"/>
                <a:cs typeface="標楷體"/>
              </a:rPr>
              <a:t>內</a:t>
            </a:r>
            <a:r>
              <a:rPr dirty="0" sz="1600" spc="-20">
                <a:latin typeface="標楷體"/>
                <a:cs typeface="標楷體"/>
              </a:rPr>
              <a:t>配合</a:t>
            </a:r>
            <a:r>
              <a:rPr dirty="0" sz="1600" spc="-10">
                <a:latin typeface="標楷體"/>
                <a:cs typeface="標楷體"/>
              </a:rPr>
              <a:t>電</a:t>
            </a:r>
            <a:r>
              <a:rPr dirty="0" sz="1600" spc="-20">
                <a:latin typeface="標楷體"/>
                <a:cs typeface="標楷體"/>
              </a:rPr>
              <a:t>風扇使</a:t>
            </a:r>
            <a:r>
              <a:rPr dirty="0" sz="1600" spc="-10">
                <a:latin typeface="標楷體"/>
                <a:cs typeface="標楷體"/>
              </a:rPr>
              <a:t>用</a:t>
            </a:r>
            <a:r>
              <a:rPr dirty="0" sz="1600" spc="-20">
                <a:latin typeface="標楷體"/>
                <a:cs typeface="標楷體"/>
              </a:rPr>
              <a:t>可使</a:t>
            </a:r>
            <a:r>
              <a:rPr dirty="0" sz="1600" spc="-10">
                <a:latin typeface="標楷體"/>
                <a:cs typeface="標楷體"/>
              </a:rPr>
              <a:t>冷</a:t>
            </a:r>
            <a:r>
              <a:rPr dirty="0" sz="1600" spc="-20">
                <a:latin typeface="標楷體"/>
                <a:cs typeface="標楷體"/>
              </a:rPr>
              <a:t>氣分佈</a:t>
            </a:r>
            <a:r>
              <a:rPr dirty="0" sz="1600" spc="-10">
                <a:latin typeface="標楷體"/>
                <a:cs typeface="標楷體"/>
              </a:rPr>
              <a:t>較</a:t>
            </a:r>
            <a:r>
              <a:rPr dirty="0" sz="1600" spc="-20">
                <a:latin typeface="標楷體"/>
                <a:cs typeface="標楷體"/>
              </a:rPr>
              <a:t>為均</a:t>
            </a:r>
            <a:r>
              <a:rPr dirty="0" sz="1600" spc="-10">
                <a:latin typeface="標楷體"/>
                <a:cs typeface="標楷體"/>
              </a:rPr>
              <a:t>勻</a:t>
            </a:r>
            <a:r>
              <a:rPr dirty="0" sz="1600" spc="-20">
                <a:latin typeface="標楷體"/>
                <a:cs typeface="標楷體"/>
              </a:rPr>
              <a:t>，並可</a:t>
            </a:r>
            <a:r>
              <a:rPr dirty="0" sz="1600" spc="-10">
                <a:latin typeface="標楷體"/>
                <a:cs typeface="標楷體"/>
              </a:rPr>
              <a:t>降</a:t>
            </a:r>
            <a:r>
              <a:rPr dirty="0" sz="1600" spc="-20">
                <a:latin typeface="標楷體"/>
                <a:cs typeface="標楷體"/>
              </a:rPr>
              <a:t>低電</a:t>
            </a:r>
            <a:r>
              <a:rPr dirty="0" sz="1600" spc="-10">
                <a:latin typeface="標楷體"/>
                <a:cs typeface="標楷體"/>
              </a:rPr>
              <a:t>力</a:t>
            </a:r>
            <a:r>
              <a:rPr dirty="0" sz="1600" spc="-20">
                <a:latin typeface="標楷體"/>
                <a:cs typeface="標楷體"/>
              </a:rPr>
              <a:t>消耗。</a:t>
            </a:r>
            <a:endParaRPr sz="16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計五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下班前</a:t>
            </a:r>
            <a:r>
              <a:rPr dirty="0" sz="1600" spc="-10">
                <a:latin typeface="標楷體"/>
                <a:cs typeface="標楷體"/>
              </a:rPr>
              <a:t>三</a:t>
            </a:r>
            <a:r>
              <a:rPr dirty="0" sz="1600" spc="-20">
                <a:latin typeface="標楷體"/>
                <a:cs typeface="標楷體"/>
              </a:rPr>
              <a:t>十分</a:t>
            </a:r>
            <a:r>
              <a:rPr dirty="0" sz="1600" spc="-10">
                <a:latin typeface="標楷體"/>
                <a:cs typeface="標楷體"/>
              </a:rPr>
              <a:t>鐘</a:t>
            </a:r>
            <a:r>
              <a:rPr dirty="0" sz="1600" spc="-20">
                <a:latin typeface="標楷體"/>
                <a:cs typeface="標楷體"/>
              </a:rPr>
              <a:t>可先關</a:t>
            </a:r>
            <a:r>
              <a:rPr dirty="0" sz="1600" spc="-10">
                <a:latin typeface="標楷體"/>
                <a:cs typeface="標楷體"/>
              </a:rPr>
              <a:t>掉</a:t>
            </a:r>
            <a:r>
              <a:rPr dirty="0" sz="1600" spc="-20">
                <a:latin typeface="標楷體"/>
                <a:cs typeface="標楷體"/>
              </a:rPr>
              <a:t>壓縮</a:t>
            </a:r>
            <a:r>
              <a:rPr dirty="0" sz="1600" spc="-10">
                <a:latin typeface="標楷體"/>
                <a:cs typeface="標楷體"/>
              </a:rPr>
              <a:t>機</a:t>
            </a:r>
            <a:r>
              <a:rPr dirty="0" sz="1600" spc="-20">
                <a:latin typeface="標楷體"/>
                <a:cs typeface="標楷體"/>
              </a:rPr>
              <a:t>(</a:t>
            </a:r>
            <a:r>
              <a:rPr dirty="0" sz="1600" spc="-10">
                <a:latin typeface="標楷體"/>
                <a:cs typeface="標楷體"/>
              </a:rPr>
              <a:t>由</a:t>
            </a:r>
            <a:r>
              <a:rPr dirty="0" sz="1600" spc="-20">
                <a:latin typeface="標楷體"/>
                <a:cs typeface="標楷體"/>
              </a:rPr>
              <a:t>冷氣</a:t>
            </a:r>
            <a:r>
              <a:rPr dirty="0" sz="1600" spc="-10">
                <a:latin typeface="標楷體"/>
                <a:cs typeface="標楷體"/>
              </a:rPr>
              <a:t>改</a:t>
            </a:r>
            <a:r>
              <a:rPr dirty="0" sz="1600" spc="-20">
                <a:latin typeface="標楷體"/>
                <a:cs typeface="標楷體"/>
              </a:rPr>
              <a:t>為送</a:t>
            </a:r>
            <a:r>
              <a:rPr dirty="0" sz="1600" spc="-10">
                <a:latin typeface="標楷體"/>
                <a:cs typeface="標楷體"/>
              </a:rPr>
              <a:t>風</a:t>
            </a:r>
            <a:r>
              <a:rPr dirty="0" sz="1600" spc="-20">
                <a:latin typeface="標楷體"/>
                <a:cs typeface="標楷體"/>
              </a:rPr>
              <a:t>)</a:t>
            </a:r>
            <a:r>
              <a:rPr dirty="0" sz="1600" spc="-10">
                <a:latin typeface="標楷體"/>
                <a:cs typeface="標楷體"/>
              </a:rPr>
              <a:t>，</a:t>
            </a:r>
            <a:r>
              <a:rPr dirty="0" sz="1600" spc="-20">
                <a:latin typeface="標楷體"/>
                <a:cs typeface="標楷體"/>
              </a:rPr>
              <a:t>以減</a:t>
            </a:r>
            <a:r>
              <a:rPr dirty="0" sz="1600" spc="-10">
                <a:latin typeface="標楷體"/>
                <a:cs typeface="標楷體"/>
              </a:rPr>
              <a:t>少</a:t>
            </a:r>
            <a:r>
              <a:rPr dirty="0" sz="1600" spc="-20">
                <a:latin typeface="標楷體"/>
                <a:cs typeface="標楷體"/>
              </a:rPr>
              <a:t>耗電。</a:t>
            </a:r>
            <a:endParaRPr sz="1600">
              <a:latin typeface="標楷體"/>
              <a:cs typeface="標楷體"/>
            </a:endParaRPr>
          </a:p>
          <a:p>
            <a:pPr marL="355600" marR="311150" indent="-342900">
              <a:lnSpc>
                <a:spcPct val="100000"/>
              </a:lnSpc>
              <a:spcBef>
                <a:spcPts val="380"/>
              </a:spcBef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計六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在東西</a:t>
            </a:r>
            <a:r>
              <a:rPr dirty="0" sz="1600" spc="-10">
                <a:latin typeface="標楷體"/>
                <a:cs typeface="標楷體"/>
              </a:rPr>
              <a:t>向</a:t>
            </a:r>
            <a:r>
              <a:rPr dirty="0" sz="1600" spc="-20">
                <a:latin typeface="標楷體"/>
                <a:cs typeface="標楷體"/>
              </a:rPr>
              <a:t>開窗</a:t>
            </a:r>
            <a:r>
              <a:rPr dirty="0" sz="1600" spc="-10">
                <a:latin typeface="標楷體"/>
                <a:cs typeface="標楷體"/>
              </a:rPr>
              <a:t>處</a:t>
            </a:r>
            <a:r>
              <a:rPr dirty="0" sz="1600" spc="-20">
                <a:latin typeface="標楷體"/>
                <a:cs typeface="標楷體"/>
              </a:rPr>
              <a:t>，應裝</a:t>
            </a:r>
            <a:r>
              <a:rPr dirty="0" sz="1600" spc="-10">
                <a:latin typeface="標楷體"/>
                <a:cs typeface="標楷體"/>
              </a:rPr>
              <a:t>設</a:t>
            </a:r>
            <a:r>
              <a:rPr dirty="0" sz="1600" spc="-20">
                <a:latin typeface="標楷體"/>
                <a:cs typeface="標楷體"/>
              </a:rPr>
              <a:t>百葉</a:t>
            </a:r>
            <a:r>
              <a:rPr dirty="0" sz="1600" spc="-10">
                <a:latin typeface="標楷體"/>
                <a:cs typeface="標楷體"/>
              </a:rPr>
              <a:t>窗</a:t>
            </a:r>
            <a:r>
              <a:rPr dirty="0" sz="1600" spc="-20">
                <a:latin typeface="標楷體"/>
                <a:cs typeface="標楷體"/>
              </a:rPr>
              <a:t>或窗簾</a:t>
            </a:r>
            <a:r>
              <a:rPr dirty="0" sz="1600" spc="-10">
                <a:latin typeface="標楷體"/>
                <a:cs typeface="標楷體"/>
              </a:rPr>
              <a:t>，</a:t>
            </a:r>
            <a:r>
              <a:rPr dirty="0" sz="1600" spc="-20">
                <a:latin typeface="標楷體"/>
                <a:cs typeface="標楷體"/>
              </a:rPr>
              <a:t>以減</a:t>
            </a:r>
            <a:r>
              <a:rPr dirty="0" sz="1600" spc="-10">
                <a:latin typeface="標楷體"/>
                <a:cs typeface="標楷體"/>
              </a:rPr>
              <a:t>少</a:t>
            </a:r>
            <a:r>
              <a:rPr dirty="0" sz="1600" spc="-20">
                <a:latin typeface="標楷體"/>
                <a:cs typeface="標楷體"/>
              </a:rPr>
              <a:t>太陽輻</a:t>
            </a:r>
            <a:r>
              <a:rPr dirty="0" sz="1600" spc="-10">
                <a:latin typeface="標楷體"/>
                <a:cs typeface="標楷體"/>
              </a:rPr>
              <a:t>射</a:t>
            </a:r>
            <a:r>
              <a:rPr dirty="0" sz="1600" spc="-20">
                <a:latin typeface="標楷體"/>
                <a:cs typeface="標楷體"/>
              </a:rPr>
              <a:t>熱進</a:t>
            </a:r>
            <a:r>
              <a:rPr dirty="0" sz="1600" spc="-10">
                <a:latin typeface="標楷體"/>
                <a:cs typeface="標楷體"/>
              </a:rPr>
              <a:t>入</a:t>
            </a:r>
            <a:r>
              <a:rPr dirty="0" sz="1600" spc="-20">
                <a:latin typeface="標楷體"/>
                <a:cs typeface="標楷體"/>
              </a:rPr>
              <a:t>室內，</a:t>
            </a:r>
            <a:r>
              <a:rPr dirty="0" sz="1600" spc="-10">
                <a:latin typeface="標楷體"/>
                <a:cs typeface="標楷體"/>
              </a:rPr>
              <a:t>降</a:t>
            </a:r>
            <a:r>
              <a:rPr dirty="0" sz="1600" spc="-20">
                <a:latin typeface="標楷體"/>
                <a:cs typeface="標楷體"/>
              </a:rPr>
              <a:t>低</a:t>
            </a:r>
            <a:r>
              <a:rPr dirty="0" sz="1600" spc="-10">
                <a:latin typeface="標楷體"/>
                <a:cs typeface="標楷體"/>
              </a:rPr>
              <a:t> </a:t>
            </a:r>
            <a:r>
              <a:rPr dirty="0" sz="1600" spc="-10">
                <a:latin typeface="標楷體"/>
                <a:cs typeface="標楷體"/>
              </a:rPr>
              <a:t>空</a:t>
            </a:r>
            <a:r>
              <a:rPr dirty="0" sz="1600" spc="-20">
                <a:latin typeface="標楷體"/>
                <a:cs typeface="標楷體"/>
              </a:rPr>
              <a:t>調用</a:t>
            </a:r>
            <a:r>
              <a:rPr dirty="0" sz="1600" spc="-10">
                <a:latin typeface="標楷體"/>
                <a:cs typeface="標楷體"/>
              </a:rPr>
              <a:t>電</a:t>
            </a:r>
            <a:r>
              <a:rPr dirty="0" sz="1600" spc="-20">
                <a:latin typeface="標楷體"/>
                <a:cs typeface="標楷體"/>
              </a:rPr>
              <a:t>量。</a:t>
            </a:r>
            <a:endParaRPr sz="1600">
              <a:latin typeface="標楷體"/>
              <a:cs typeface="標楷體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802" y="4239259"/>
            <a:ext cx="7884795" cy="13296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marR="6350" indent="-342900">
              <a:lnSpc>
                <a:spcPct val="100000"/>
              </a:lnSpc>
              <a:tabLst>
                <a:tab pos="354965" algn="l"/>
                <a:tab pos="116903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計七</a:t>
            </a:r>
            <a:r>
              <a:rPr dirty="0" sz="1600" b="1">
                <a:latin typeface="標楷體"/>
                <a:cs typeface="標楷體"/>
              </a:rPr>
              <a:t>	</a:t>
            </a:r>
            <a:r>
              <a:rPr dirty="0" sz="1600" spc="-20">
                <a:latin typeface="標楷體"/>
                <a:cs typeface="標楷體"/>
              </a:rPr>
              <a:t>冷氣區</a:t>
            </a:r>
            <a:r>
              <a:rPr dirty="0" sz="1600" spc="-10">
                <a:latin typeface="標楷體"/>
                <a:cs typeface="標楷體"/>
              </a:rPr>
              <a:t>域</a:t>
            </a:r>
            <a:r>
              <a:rPr dirty="0" sz="1600" spc="-20">
                <a:latin typeface="標楷體"/>
                <a:cs typeface="標楷體"/>
              </a:rPr>
              <a:t>應與</a:t>
            </a:r>
            <a:r>
              <a:rPr dirty="0" sz="1600" spc="-10">
                <a:latin typeface="標楷體"/>
                <a:cs typeface="標楷體"/>
              </a:rPr>
              <a:t>外</a:t>
            </a:r>
            <a:r>
              <a:rPr dirty="0" sz="1600" spc="-20">
                <a:latin typeface="標楷體"/>
                <a:cs typeface="標楷體"/>
              </a:rPr>
              <a:t>氣隔離</a:t>
            </a:r>
            <a:r>
              <a:rPr dirty="0" sz="1600" spc="-10">
                <a:latin typeface="標楷體"/>
                <a:cs typeface="標楷體"/>
              </a:rPr>
              <a:t>且</a:t>
            </a:r>
            <a:r>
              <a:rPr dirty="0" sz="1600" spc="-20">
                <a:latin typeface="標楷體"/>
                <a:cs typeface="標楷體"/>
              </a:rPr>
              <a:t>門窗</a:t>
            </a:r>
            <a:r>
              <a:rPr dirty="0" sz="1600" spc="-10">
                <a:latin typeface="標楷體"/>
                <a:cs typeface="標楷體"/>
              </a:rPr>
              <a:t>應</a:t>
            </a:r>
            <a:r>
              <a:rPr dirty="0" sz="1600" spc="-20">
                <a:latin typeface="標楷體"/>
                <a:cs typeface="標楷體"/>
              </a:rPr>
              <a:t>緊閉，</a:t>
            </a:r>
            <a:r>
              <a:rPr dirty="0" sz="1600" spc="-10">
                <a:latin typeface="標楷體"/>
                <a:cs typeface="標楷體"/>
              </a:rPr>
              <a:t>以</a:t>
            </a:r>
            <a:r>
              <a:rPr dirty="0" sz="1600" spc="-20">
                <a:latin typeface="標楷體"/>
                <a:cs typeface="標楷體"/>
              </a:rPr>
              <a:t>免冷</a:t>
            </a:r>
            <a:r>
              <a:rPr dirty="0" sz="1600" spc="-10">
                <a:latin typeface="標楷體"/>
                <a:cs typeface="標楷體"/>
              </a:rPr>
              <a:t>氣</a:t>
            </a:r>
            <a:r>
              <a:rPr dirty="0" sz="1600" spc="-20">
                <a:latin typeface="標楷體"/>
                <a:cs typeface="標楷體"/>
              </a:rPr>
              <a:t>外洩或</a:t>
            </a:r>
            <a:r>
              <a:rPr dirty="0" sz="1600" spc="-10">
                <a:latin typeface="標楷體"/>
                <a:cs typeface="標楷體"/>
              </a:rPr>
              <a:t>熱</a:t>
            </a:r>
            <a:r>
              <a:rPr dirty="0" sz="1600" spc="-20">
                <a:latin typeface="標楷體"/>
                <a:cs typeface="標楷體"/>
              </a:rPr>
              <a:t>氣侵</a:t>
            </a:r>
            <a:r>
              <a:rPr dirty="0" sz="1600" spc="-10">
                <a:latin typeface="標楷體"/>
                <a:cs typeface="標楷體"/>
              </a:rPr>
              <a:t>入</a:t>
            </a:r>
            <a:r>
              <a:rPr dirty="0" sz="1600" spc="-20">
                <a:latin typeface="標楷體"/>
                <a:cs typeface="標楷體"/>
              </a:rPr>
              <a:t>增加空</a:t>
            </a:r>
            <a:r>
              <a:rPr dirty="0" sz="1600" spc="-10">
                <a:latin typeface="標楷體"/>
                <a:cs typeface="標楷體"/>
              </a:rPr>
              <a:t>調</a:t>
            </a:r>
            <a:r>
              <a:rPr dirty="0" sz="1600" spc="-20">
                <a:latin typeface="標楷體"/>
                <a:cs typeface="標楷體"/>
              </a:rPr>
              <a:t>負</a:t>
            </a:r>
            <a:r>
              <a:rPr dirty="0" sz="1600" spc="-10">
                <a:latin typeface="標楷體"/>
                <a:cs typeface="標楷體"/>
              </a:rPr>
              <a:t> </a:t>
            </a:r>
            <a:r>
              <a:rPr dirty="0" sz="1600" spc="-10">
                <a:latin typeface="標楷體"/>
                <a:cs typeface="標楷體"/>
              </a:rPr>
              <a:t>荷</a:t>
            </a:r>
            <a:r>
              <a:rPr dirty="0" sz="1600" spc="-20">
                <a:latin typeface="標楷體"/>
                <a:cs typeface="標楷體"/>
              </a:rPr>
              <a:t>。</a:t>
            </a:r>
            <a:endParaRPr sz="1600">
              <a:latin typeface="標楷體"/>
              <a:cs typeface="標楷體"/>
            </a:endParaRPr>
          </a:p>
          <a:p>
            <a:pPr marL="355600" marR="6710045" indent="-342900">
              <a:lnSpc>
                <a:spcPct val="100000"/>
              </a:lnSpc>
              <a:spcBef>
                <a:spcPts val="384"/>
              </a:spcBef>
              <a:tabLst>
                <a:tab pos="35496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計八</a:t>
            </a:r>
            <a:r>
              <a:rPr dirty="0" sz="1600" spc="-10" b="1">
                <a:latin typeface="標楷體"/>
                <a:cs typeface="標楷體"/>
              </a:rPr>
              <a:t> </a:t>
            </a:r>
            <a:r>
              <a:rPr dirty="0" sz="1600" spc="-10">
                <a:latin typeface="標楷體"/>
                <a:cs typeface="標楷體"/>
              </a:rPr>
              <a:t>本</a:t>
            </a:r>
            <a:r>
              <a:rPr dirty="0" sz="1600" spc="-20">
                <a:latin typeface="標楷體"/>
                <a:cs typeface="標楷體"/>
              </a:rPr>
              <a:t>運轉。</a:t>
            </a:r>
            <a:endParaRPr sz="16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354965" algn="l"/>
              </a:tabLst>
            </a:pPr>
            <a:r>
              <a:rPr dirty="0" sz="1600" spc="-10">
                <a:latin typeface="Arial"/>
                <a:cs typeface="Arial"/>
              </a:rPr>
              <a:t>•</a:t>
            </a:r>
            <a:r>
              <a:rPr dirty="0" sz="1600" spc="-10">
                <a:latin typeface="Arial"/>
                <a:cs typeface="Arial"/>
              </a:rPr>
              <a:t>	</a:t>
            </a:r>
            <a:r>
              <a:rPr dirty="0" sz="1600" spc="-10" b="1">
                <a:latin typeface="標楷體"/>
                <a:cs typeface="標楷體"/>
              </a:rPr>
              <a:t>妙</a:t>
            </a:r>
            <a:r>
              <a:rPr dirty="0" sz="1600" spc="-20" b="1">
                <a:latin typeface="標楷體"/>
                <a:cs typeface="標楷體"/>
              </a:rPr>
              <a:t>計九</a:t>
            </a:r>
            <a:endParaRPr sz="1600">
              <a:latin typeface="標楷體"/>
              <a:cs typeface="標楷體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5518" y="4775707"/>
            <a:ext cx="6728459" cy="256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20">
                <a:latin typeface="標楷體"/>
                <a:cs typeface="標楷體"/>
              </a:rPr>
              <a:t>連續假</a:t>
            </a:r>
            <a:r>
              <a:rPr dirty="0" sz="1600" spc="-10">
                <a:latin typeface="標楷體"/>
                <a:cs typeface="標楷體"/>
              </a:rPr>
              <a:t>日</a:t>
            </a:r>
            <a:r>
              <a:rPr dirty="0" sz="1600" spc="-20">
                <a:latin typeface="標楷體"/>
                <a:cs typeface="標楷體"/>
              </a:rPr>
              <a:t>或少</a:t>
            </a:r>
            <a:r>
              <a:rPr dirty="0" sz="1600" spc="-10">
                <a:latin typeface="標楷體"/>
                <a:cs typeface="標楷體"/>
              </a:rPr>
              <a:t>數</a:t>
            </a:r>
            <a:r>
              <a:rPr dirty="0" sz="1600" spc="-20">
                <a:latin typeface="標楷體"/>
                <a:cs typeface="標楷體"/>
              </a:rPr>
              <a:t>人加班</a:t>
            </a:r>
            <a:r>
              <a:rPr dirty="0" sz="1600" spc="-10">
                <a:latin typeface="標楷體"/>
                <a:cs typeface="標楷體"/>
              </a:rPr>
              <a:t>儘</a:t>
            </a:r>
            <a:r>
              <a:rPr dirty="0" sz="1600" spc="-20">
                <a:latin typeface="標楷體"/>
                <a:cs typeface="標楷體"/>
              </a:rPr>
              <a:t>量不</a:t>
            </a:r>
            <a:r>
              <a:rPr dirty="0" sz="1600" spc="-10">
                <a:latin typeface="標楷體"/>
                <a:cs typeface="標楷體"/>
              </a:rPr>
              <a:t>開</a:t>
            </a:r>
            <a:r>
              <a:rPr dirty="0" sz="1600" spc="-20">
                <a:latin typeface="標楷體"/>
                <a:cs typeface="標楷體"/>
              </a:rPr>
              <a:t>中央空</a:t>
            </a:r>
            <a:r>
              <a:rPr dirty="0" sz="1600" spc="-10">
                <a:latin typeface="標楷體"/>
                <a:cs typeface="標楷體"/>
              </a:rPr>
              <a:t>調</a:t>
            </a:r>
            <a:r>
              <a:rPr dirty="0" sz="1600" spc="-20">
                <a:latin typeface="標楷體"/>
                <a:cs typeface="標楷體"/>
              </a:rPr>
              <a:t>，以</a:t>
            </a:r>
            <a:r>
              <a:rPr dirty="0" sz="1600" spc="-10">
                <a:latin typeface="標楷體"/>
                <a:cs typeface="標楷體"/>
              </a:rPr>
              <a:t>免</a:t>
            </a:r>
            <a:r>
              <a:rPr dirty="0" sz="1600" spc="-20">
                <a:latin typeface="標楷體"/>
                <a:cs typeface="標楷體"/>
              </a:rPr>
              <a:t>主機低</a:t>
            </a:r>
            <a:r>
              <a:rPr dirty="0" sz="1600" spc="-10">
                <a:latin typeface="標楷體"/>
                <a:cs typeface="標楷體"/>
              </a:rPr>
              <a:t>負</a:t>
            </a:r>
            <a:r>
              <a:rPr dirty="0" sz="1600" spc="-20">
                <a:latin typeface="標楷體"/>
                <a:cs typeface="標楷體"/>
              </a:rPr>
              <a:t>載、</a:t>
            </a:r>
            <a:r>
              <a:rPr dirty="0" sz="1600" spc="-10">
                <a:latin typeface="標楷體"/>
                <a:cs typeface="標楷體"/>
              </a:rPr>
              <a:t>低</a:t>
            </a:r>
            <a:r>
              <a:rPr dirty="0" sz="1600" spc="-20">
                <a:latin typeface="標楷體"/>
                <a:cs typeface="標楷體"/>
              </a:rPr>
              <a:t>效率、</a:t>
            </a:r>
            <a:r>
              <a:rPr dirty="0" sz="1600" spc="-10">
                <a:latin typeface="標楷體"/>
                <a:cs typeface="標楷體"/>
              </a:rPr>
              <a:t>高</a:t>
            </a:r>
            <a:r>
              <a:rPr dirty="0" sz="1600" spc="-20">
                <a:latin typeface="標楷體"/>
                <a:cs typeface="標楷體"/>
              </a:rPr>
              <a:t>成</a:t>
            </a:r>
            <a:endParaRPr sz="1600">
              <a:latin typeface="標楷體"/>
              <a:cs typeface="標楷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5518" y="5312155"/>
            <a:ext cx="5711825" cy="2565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20">
                <a:latin typeface="標楷體"/>
                <a:cs typeface="標楷體"/>
              </a:rPr>
              <a:t>冰水及</a:t>
            </a:r>
            <a:r>
              <a:rPr dirty="0" sz="1600" spc="-10">
                <a:latin typeface="標楷體"/>
                <a:cs typeface="標楷體"/>
              </a:rPr>
              <a:t>冷</a:t>
            </a:r>
            <a:r>
              <a:rPr dirty="0" sz="1600" spc="-20">
                <a:latin typeface="標楷體"/>
                <a:cs typeface="標楷體"/>
              </a:rPr>
              <a:t>氣送</a:t>
            </a:r>
            <a:r>
              <a:rPr dirty="0" sz="1600" spc="-10">
                <a:latin typeface="標楷體"/>
                <a:cs typeface="標楷體"/>
              </a:rPr>
              <a:t>風</a:t>
            </a:r>
            <a:r>
              <a:rPr dirty="0" sz="1600" spc="-20">
                <a:latin typeface="標楷體"/>
                <a:cs typeface="標楷體"/>
              </a:rPr>
              <a:t>系統加</a:t>
            </a:r>
            <a:r>
              <a:rPr dirty="0" sz="1600" spc="-10">
                <a:latin typeface="標楷體"/>
                <a:cs typeface="標楷體"/>
              </a:rPr>
              <a:t>裝</a:t>
            </a:r>
            <a:r>
              <a:rPr dirty="0" sz="1600" spc="-20">
                <a:latin typeface="標楷體"/>
                <a:cs typeface="標楷體"/>
              </a:rPr>
              <a:t>變頻</a:t>
            </a:r>
            <a:r>
              <a:rPr dirty="0" sz="1600" spc="-10">
                <a:latin typeface="標楷體"/>
                <a:cs typeface="標楷體"/>
              </a:rPr>
              <a:t>器</a:t>
            </a:r>
            <a:r>
              <a:rPr dirty="0" sz="1600" spc="-20">
                <a:latin typeface="標楷體"/>
                <a:cs typeface="標楷體"/>
              </a:rPr>
              <a:t>控制空</a:t>
            </a:r>
            <a:r>
              <a:rPr dirty="0" sz="1600" spc="-10">
                <a:latin typeface="標楷體"/>
                <a:cs typeface="標楷體"/>
              </a:rPr>
              <a:t>調</a:t>
            </a:r>
            <a:r>
              <a:rPr dirty="0" sz="1600" spc="-20">
                <a:latin typeface="標楷體"/>
                <a:cs typeface="標楷體"/>
              </a:rPr>
              <a:t>量，</a:t>
            </a:r>
            <a:r>
              <a:rPr dirty="0" sz="1600" spc="-10">
                <a:latin typeface="標楷體"/>
                <a:cs typeface="標楷體"/>
              </a:rPr>
              <a:t>以</a:t>
            </a:r>
            <a:r>
              <a:rPr dirty="0" sz="1600" spc="-20">
                <a:latin typeface="標楷體"/>
                <a:cs typeface="標楷體"/>
              </a:rPr>
              <a:t>節約空</a:t>
            </a:r>
            <a:r>
              <a:rPr dirty="0" sz="1600" spc="-10">
                <a:latin typeface="標楷體"/>
                <a:cs typeface="標楷體"/>
              </a:rPr>
              <a:t>調</a:t>
            </a:r>
            <a:r>
              <a:rPr dirty="0" sz="1600" spc="-20">
                <a:latin typeface="標楷體"/>
                <a:cs typeface="標楷體"/>
              </a:rPr>
              <a:t>耗電。</a:t>
            </a:r>
            <a:endParaRPr sz="16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3732" y="2276868"/>
            <a:ext cx="4864049" cy="2160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123728" y="2276869"/>
            <a:ext cx="4864100" cy="2160270"/>
          </a:xfrm>
          <a:custGeom>
            <a:avLst/>
            <a:gdLst/>
            <a:ahLst/>
            <a:cxnLst/>
            <a:rect l="l" t="t" r="r" b="b"/>
            <a:pathLst>
              <a:path w="4864100" h="2160270">
                <a:moveTo>
                  <a:pt x="0" y="1080122"/>
                </a:moveTo>
                <a:lnTo>
                  <a:pt x="8062" y="991535"/>
                </a:lnTo>
                <a:lnTo>
                  <a:pt x="31831" y="904921"/>
                </a:lnTo>
                <a:lnTo>
                  <a:pt x="70681" y="820557"/>
                </a:lnTo>
                <a:lnTo>
                  <a:pt x="123986" y="738721"/>
                </a:lnTo>
                <a:lnTo>
                  <a:pt x="191121" y="659691"/>
                </a:lnTo>
                <a:lnTo>
                  <a:pt x="271459" y="583745"/>
                </a:lnTo>
                <a:lnTo>
                  <a:pt x="364374" y="511161"/>
                </a:lnTo>
                <a:lnTo>
                  <a:pt x="469241" y="442217"/>
                </a:lnTo>
                <a:lnTo>
                  <a:pt x="585433" y="377191"/>
                </a:lnTo>
                <a:lnTo>
                  <a:pt x="712325" y="316361"/>
                </a:lnTo>
                <a:lnTo>
                  <a:pt x="849291" y="260005"/>
                </a:lnTo>
                <a:lnTo>
                  <a:pt x="995704" y="208401"/>
                </a:lnTo>
                <a:lnTo>
                  <a:pt x="1150940" y="161827"/>
                </a:lnTo>
                <a:lnTo>
                  <a:pt x="1314371" y="120561"/>
                </a:lnTo>
                <a:lnTo>
                  <a:pt x="1485373" y="84881"/>
                </a:lnTo>
                <a:lnTo>
                  <a:pt x="1663318" y="55065"/>
                </a:lnTo>
                <a:lnTo>
                  <a:pt x="1847582" y="31391"/>
                </a:lnTo>
                <a:lnTo>
                  <a:pt x="2037538" y="14137"/>
                </a:lnTo>
                <a:lnTo>
                  <a:pt x="2232561" y="3580"/>
                </a:lnTo>
                <a:lnTo>
                  <a:pt x="2432024" y="0"/>
                </a:lnTo>
                <a:lnTo>
                  <a:pt x="2631489" y="3580"/>
                </a:lnTo>
                <a:lnTo>
                  <a:pt x="2826513" y="14137"/>
                </a:lnTo>
                <a:lnTo>
                  <a:pt x="3016470" y="31391"/>
                </a:lnTo>
                <a:lnTo>
                  <a:pt x="3200735" y="55065"/>
                </a:lnTo>
                <a:lnTo>
                  <a:pt x="3378681" y="84881"/>
                </a:lnTo>
                <a:lnTo>
                  <a:pt x="3549683" y="120561"/>
                </a:lnTo>
                <a:lnTo>
                  <a:pt x="3713114" y="161827"/>
                </a:lnTo>
                <a:lnTo>
                  <a:pt x="3868349" y="208401"/>
                </a:lnTo>
                <a:lnTo>
                  <a:pt x="4014763" y="260005"/>
                </a:lnTo>
                <a:lnTo>
                  <a:pt x="4151728" y="316361"/>
                </a:lnTo>
                <a:lnTo>
                  <a:pt x="4278619" y="377191"/>
                </a:lnTo>
                <a:lnTo>
                  <a:pt x="4394811" y="442217"/>
                </a:lnTo>
                <a:lnTo>
                  <a:pt x="4499677" y="511161"/>
                </a:lnTo>
                <a:lnTo>
                  <a:pt x="4592592" y="583745"/>
                </a:lnTo>
                <a:lnTo>
                  <a:pt x="4672929" y="659691"/>
                </a:lnTo>
                <a:lnTo>
                  <a:pt x="4740063" y="738721"/>
                </a:lnTo>
                <a:lnTo>
                  <a:pt x="4793368" y="820557"/>
                </a:lnTo>
                <a:lnTo>
                  <a:pt x="4832218" y="904921"/>
                </a:lnTo>
                <a:lnTo>
                  <a:pt x="4855987" y="991535"/>
                </a:lnTo>
                <a:lnTo>
                  <a:pt x="4864049" y="1080122"/>
                </a:lnTo>
                <a:lnTo>
                  <a:pt x="4855987" y="1168708"/>
                </a:lnTo>
                <a:lnTo>
                  <a:pt x="4832218" y="1255322"/>
                </a:lnTo>
                <a:lnTo>
                  <a:pt x="4793368" y="1339687"/>
                </a:lnTo>
                <a:lnTo>
                  <a:pt x="4740063" y="1421523"/>
                </a:lnTo>
                <a:lnTo>
                  <a:pt x="4672929" y="1500553"/>
                </a:lnTo>
                <a:lnTo>
                  <a:pt x="4592592" y="1576499"/>
                </a:lnTo>
                <a:lnTo>
                  <a:pt x="4499677" y="1649083"/>
                </a:lnTo>
                <a:lnTo>
                  <a:pt x="4394811" y="1718027"/>
                </a:lnTo>
                <a:lnTo>
                  <a:pt x="4278619" y="1783052"/>
                </a:lnTo>
                <a:lnTo>
                  <a:pt x="4151728" y="1843882"/>
                </a:lnTo>
                <a:lnTo>
                  <a:pt x="4014763" y="1900238"/>
                </a:lnTo>
                <a:lnTo>
                  <a:pt x="3868349" y="1951842"/>
                </a:lnTo>
                <a:lnTo>
                  <a:pt x="3713114" y="1998416"/>
                </a:lnTo>
                <a:lnTo>
                  <a:pt x="3549683" y="2039682"/>
                </a:lnTo>
                <a:lnTo>
                  <a:pt x="3378681" y="2075362"/>
                </a:lnTo>
                <a:lnTo>
                  <a:pt x="3200735" y="2105178"/>
                </a:lnTo>
                <a:lnTo>
                  <a:pt x="3016470" y="2128853"/>
                </a:lnTo>
                <a:lnTo>
                  <a:pt x="2826513" y="2146107"/>
                </a:lnTo>
                <a:lnTo>
                  <a:pt x="2631489" y="2156664"/>
                </a:lnTo>
                <a:lnTo>
                  <a:pt x="2432024" y="2160244"/>
                </a:lnTo>
                <a:lnTo>
                  <a:pt x="2232561" y="2156664"/>
                </a:lnTo>
                <a:lnTo>
                  <a:pt x="2037538" y="2146107"/>
                </a:lnTo>
                <a:lnTo>
                  <a:pt x="1847582" y="2128853"/>
                </a:lnTo>
                <a:lnTo>
                  <a:pt x="1663318" y="2105178"/>
                </a:lnTo>
                <a:lnTo>
                  <a:pt x="1485373" y="2075362"/>
                </a:lnTo>
                <a:lnTo>
                  <a:pt x="1314371" y="2039682"/>
                </a:lnTo>
                <a:lnTo>
                  <a:pt x="1150940" y="1998416"/>
                </a:lnTo>
                <a:lnTo>
                  <a:pt x="995704" y="1951842"/>
                </a:lnTo>
                <a:lnTo>
                  <a:pt x="849291" y="1900238"/>
                </a:lnTo>
                <a:lnTo>
                  <a:pt x="712325" y="1843882"/>
                </a:lnTo>
                <a:lnTo>
                  <a:pt x="585433" y="1783052"/>
                </a:lnTo>
                <a:lnTo>
                  <a:pt x="469241" y="1718027"/>
                </a:lnTo>
                <a:lnTo>
                  <a:pt x="364374" y="1649083"/>
                </a:lnTo>
                <a:lnTo>
                  <a:pt x="271459" y="1576499"/>
                </a:lnTo>
                <a:lnTo>
                  <a:pt x="191121" y="1500553"/>
                </a:lnTo>
                <a:lnTo>
                  <a:pt x="123986" y="1421523"/>
                </a:lnTo>
                <a:lnTo>
                  <a:pt x="70681" y="1339687"/>
                </a:lnTo>
                <a:lnTo>
                  <a:pt x="31831" y="1255322"/>
                </a:lnTo>
                <a:lnTo>
                  <a:pt x="8062" y="1168708"/>
                </a:lnTo>
                <a:lnTo>
                  <a:pt x="0" y="1080122"/>
                </a:lnTo>
                <a:close/>
              </a:path>
            </a:pathLst>
          </a:custGeom>
          <a:ln w="38100">
            <a:solidFill>
              <a:srgbClr val="FF00FF"/>
            </a:solidFill>
          </a:ln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660151" y="3129408"/>
            <a:ext cx="1790700" cy="439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20" b="1">
                <a:latin typeface="標楷體"/>
                <a:cs typeface="標楷體"/>
              </a:rPr>
              <a:t>節</a:t>
            </a:r>
            <a:r>
              <a:rPr dirty="0" sz="2800" spc="-30" b="1">
                <a:latin typeface="標楷體"/>
                <a:cs typeface="標楷體"/>
              </a:rPr>
              <a:t>能案例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27003" y="6337791"/>
            <a:ext cx="1854200" cy="304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資料來源：綠</a:t>
            </a:r>
            <a:r>
              <a:rPr dirty="0" sz="1800" spc="-1590">
                <a:latin typeface="新細明體"/>
                <a:cs typeface="新細明體"/>
              </a:rPr>
              <a:t>基</a:t>
            </a:r>
            <a:r>
              <a:rPr dirty="0" baseline="-9259" sz="1800" spc="-15">
                <a:solidFill>
                  <a:srgbClr val="8A8A8A"/>
                </a:solidFill>
                <a:latin typeface="Calibri"/>
                <a:cs typeface="Calibri"/>
              </a:rPr>
              <a:t>64</a:t>
            </a:r>
            <a:r>
              <a:rPr dirty="0" baseline="-9259" sz="1800" spc="142">
                <a:solidFill>
                  <a:srgbClr val="8A8A8A"/>
                </a:solidFill>
                <a:latin typeface="Calibri"/>
                <a:cs typeface="Calibri"/>
              </a:rPr>
              <a:t> </a:t>
            </a:r>
            <a:r>
              <a:rPr dirty="0" sz="1800">
                <a:latin typeface="新細明體"/>
                <a:cs typeface="新細明體"/>
              </a:rPr>
              <a:t>會</a:t>
            </a:r>
            <a:endParaRPr sz="1800">
              <a:latin typeface="新細明體"/>
              <a:cs typeface="新細明體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84350">
              <a:lnSpc>
                <a:spcPct val="100000"/>
              </a:lnSpc>
            </a:pPr>
            <a:r>
              <a:rPr dirty="0"/>
              <a:t>節</a:t>
            </a:r>
            <a:r>
              <a:rPr dirty="0" spc="20"/>
              <a:t>能</a:t>
            </a:r>
            <a:r>
              <a:rPr dirty="0"/>
              <a:t>改善案</a:t>
            </a:r>
            <a:r>
              <a:rPr dirty="0" spc="20"/>
              <a:t>例</a:t>
            </a:r>
            <a:r>
              <a:rPr dirty="0"/>
              <a:t>說明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8774" y="1745984"/>
            <a:ext cx="4344670" cy="1114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•</a:t>
            </a:r>
            <a:r>
              <a:rPr dirty="0" sz="2800" spc="-10">
                <a:latin typeface="Arial"/>
                <a:cs typeface="Arial"/>
              </a:rPr>
              <a:t>	</a:t>
            </a:r>
            <a:r>
              <a:rPr dirty="0" sz="2800" spc="-20">
                <a:latin typeface="標楷體"/>
                <a:cs typeface="標楷體"/>
              </a:rPr>
              <a:t>學</a:t>
            </a:r>
            <a:r>
              <a:rPr dirty="0" sz="2800" spc="-30">
                <a:latin typeface="標楷體"/>
                <a:cs typeface="標楷體"/>
              </a:rPr>
              <a:t>校</a:t>
            </a:r>
            <a:r>
              <a:rPr dirty="0" sz="2800" spc="-10">
                <a:latin typeface="標楷體"/>
                <a:cs typeface="標楷體"/>
              </a:rPr>
              <a:t>:</a:t>
            </a:r>
            <a:r>
              <a:rPr dirty="0" sz="2800" spc="-30">
                <a:latin typeface="標楷體"/>
                <a:cs typeface="標楷體"/>
              </a:rPr>
              <a:t>清</a:t>
            </a:r>
            <a:r>
              <a:rPr dirty="0" sz="2800" spc="-20">
                <a:latin typeface="標楷體"/>
                <a:cs typeface="標楷體"/>
              </a:rPr>
              <a:t>華</a:t>
            </a:r>
            <a:r>
              <a:rPr dirty="0" sz="2800" spc="-30">
                <a:latin typeface="標楷體"/>
                <a:cs typeface="標楷體"/>
              </a:rPr>
              <a:t>大學</a:t>
            </a:r>
            <a:endParaRPr sz="2800">
              <a:latin typeface="標楷體"/>
              <a:cs typeface="標楷體"/>
            </a:endParaRPr>
          </a:p>
          <a:p>
            <a:pPr marL="12700" marR="6350">
              <a:lnSpc>
                <a:spcPct val="100000"/>
              </a:lnSpc>
              <a:spcBef>
                <a:spcPts val="509"/>
              </a:spcBef>
            </a:pPr>
            <a:r>
              <a:rPr dirty="0" sz="2000">
                <a:latin typeface="標楷體"/>
                <a:cs typeface="標楷體"/>
              </a:rPr>
              <a:t>該建築</a:t>
            </a:r>
            <a:r>
              <a:rPr dirty="0" sz="2000" spc="-15">
                <a:latin typeface="標楷體"/>
                <a:cs typeface="標楷體"/>
              </a:rPr>
              <a:t>為</a:t>
            </a:r>
            <a:r>
              <a:rPr dirty="0" sz="2000">
                <a:latin typeface="標楷體"/>
                <a:cs typeface="標楷體"/>
              </a:rPr>
              <a:t>工</a:t>
            </a:r>
            <a:r>
              <a:rPr dirty="0" sz="2000" spc="-15">
                <a:latin typeface="標楷體"/>
                <a:cs typeface="標楷體"/>
              </a:rPr>
              <a:t>程</a:t>
            </a:r>
            <a:r>
              <a:rPr dirty="0" sz="2000">
                <a:latin typeface="標楷體"/>
                <a:cs typeface="標楷體"/>
              </a:rPr>
              <a:t>一館。</a:t>
            </a:r>
            <a:r>
              <a:rPr dirty="0" sz="2000" spc="-15">
                <a:latin typeface="標楷體"/>
                <a:cs typeface="標楷體"/>
              </a:rPr>
              <a:t>主</a:t>
            </a:r>
            <a:r>
              <a:rPr dirty="0" sz="2000">
                <a:latin typeface="標楷體"/>
                <a:cs typeface="標楷體"/>
              </a:rPr>
              <a:t>要</a:t>
            </a:r>
            <a:r>
              <a:rPr dirty="0" sz="2000" spc="-15">
                <a:latin typeface="標楷體"/>
                <a:cs typeface="標楷體"/>
              </a:rPr>
              <a:t>用</a:t>
            </a:r>
            <a:r>
              <a:rPr dirty="0" sz="2000">
                <a:latin typeface="標楷體"/>
                <a:cs typeface="標楷體"/>
              </a:rPr>
              <a:t>於教室</a:t>
            </a:r>
            <a:r>
              <a:rPr dirty="0" sz="2000" spc="-15">
                <a:latin typeface="標楷體"/>
                <a:cs typeface="標楷體"/>
              </a:rPr>
              <a:t>、</a:t>
            </a:r>
            <a:r>
              <a:rPr dirty="0" sz="2000">
                <a:latin typeface="標楷體"/>
                <a:cs typeface="標楷體"/>
              </a:rPr>
              <a:t>研</a:t>
            </a:r>
            <a:r>
              <a:rPr dirty="0" sz="2000">
                <a:latin typeface="標楷體"/>
                <a:cs typeface="標楷體"/>
              </a:rPr>
              <a:t> 究室使</a:t>
            </a:r>
            <a:r>
              <a:rPr dirty="0" sz="2000" spc="-15">
                <a:latin typeface="標楷體"/>
                <a:cs typeface="標楷體"/>
              </a:rPr>
              <a:t>用</a:t>
            </a:r>
            <a:r>
              <a:rPr dirty="0" sz="2000">
                <a:latin typeface="標楷體"/>
                <a:cs typeface="標楷體"/>
              </a:rPr>
              <a:t>。</a:t>
            </a:r>
            <a:r>
              <a:rPr dirty="0" sz="2000" spc="-15">
                <a:latin typeface="標楷體"/>
                <a:cs typeface="標楷體"/>
              </a:rPr>
              <a:t>該</a:t>
            </a:r>
            <a:r>
              <a:rPr dirty="0" sz="2000">
                <a:latin typeface="標楷體"/>
                <a:cs typeface="標楷體"/>
              </a:rPr>
              <a:t>建築採</a:t>
            </a:r>
            <a:r>
              <a:rPr dirty="0" sz="2000" spc="-15">
                <a:latin typeface="標楷體"/>
                <a:cs typeface="標楷體"/>
              </a:rPr>
              <a:t>用</a:t>
            </a:r>
            <a:r>
              <a:rPr dirty="0" sz="2000">
                <a:latin typeface="標楷體"/>
                <a:cs typeface="標楷體"/>
              </a:rPr>
              <a:t>中</a:t>
            </a:r>
            <a:r>
              <a:rPr dirty="0" sz="2000" spc="-15">
                <a:latin typeface="標楷體"/>
                <a:cs typeface="標楷體"/>
              </a:rPr>
              <a:t>央</a:t>
            </a:r>
            <a:r>
              <a:rPr dirty="0" sz="2000">
                <a:latin typeface="標楷體"/>
                <a:cs typeface="標楷體"/>
              </a:rPr>
              <a:t>式空調</a:t>
            </a:r>
            <a:r>
              <a:rPr dirty="0" sz="2000" spc="-15">
                <a:latin typeface="標楷體"/>
                <a:cs typeface="標楷體"/>
              </a:rPr>
              <a:t>系</a:t>
            </a:r>
            <a:r>
              <a:rPr dirty="0" sz="2000">
                <a:latin typeface="標楷體"/>
                <a:cs typeface="標楷體"/>
              </a:rPr>
              <a:t>統</a:t>
            </a:r>
            <a:endParaRPr sz="2000">
              <a:latin typeface="標楷體"/>
              <a:cs typeface="標楷體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80113" y="1196751"/>
            <a:ext cx="3048262" cy="2857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802867" y="6337791"/>
            <a:ext cx="2120900" cy="298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</a:t>
            </a:r>
            <a:r>
              <a:rPr dirty="0" sz="1800" spc="-15">
                <a:latin typeface="Calibri"/>
                <a:cs typeface="Calibri"/>
              </a:rPr>
              <a:t>G</a:t>
            </a:r>
            <a:r>
              <a:rPr dirty="0" sz="1800" spc="-5">
                <a:latin typeface="Calibri"/>
                <a:cs typeface="Calibri"/>
              </a:rPr>
              <a:t>O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-5">
                <a:latin typeface="Calibri"/>
                <a:cs typeface="Calibri"/>
              </a:rPr>
              <a:t>MO</a:t>
            </a:r>
            <a:r>
              <a:rPr dirty="0" sz="1800" spc="-30">
                <a:latin typeface="Calibri"/>
                <a:cs typeface="Calibri"/>
              </a:rPr>
              <a:t>E</a:t>
            </a:r>
            <a:r>
              <a:rPr dirty="0" sz="1800" spc="-15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65</a:t>
            </a:fld>
            <a:endParaRPr sz="12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77218" y="4286745"/>
          <a:ext cx="7724140" cy="2030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8285"/>
                <a:gridCol w="2568285"/>
                <a:gridCol w="2568285"/>
              </a:tblGrid>
              <a:tr h="828092"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2800" spc="10" b="1">
                          <a:solidFill>
                            <a:srgbClr val="C0504D"/>
                          </a:solidFill>
                          <a:latin typeface="標楷體"/>
                          <a:cs typeface="標楷體"/>
                        </a:rPr>
                        <a:t>項目</a:t>
                      </a:r>
                      <a:endParaRPr sz="2800">
                        <a:latin typeface="標楷體"/>
                        <a:cs typeface="標楷體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78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C0504D"/>
                          </a:solidFill>
                          <a:latin typeface="標楷體"/>
                          <a:cs typeface="標楷體"/>
                        </a:rPr>
                        <a:t>問題判斷</a:t>
                      </a:r>
                      <a:endParaRPr sz="1800">
                        <a:latin typeface="標楷體"/>
                        <a:cs typeface="標楷體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1978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C0504D"/>
                          </a:solidFill>
                          <a:latin typeface="標楷體"/>
                          <a:cs typeface="標楷體"/>
                        </a:rPr>
                        <a:t>改善措施</a:t>
                      </a:r>
                      <a:endParaRPr sz="1800">
                        <a:latin typeface="標楷體"/>
                        <a:cs typeface="標楷體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476884" marR="128270" indent="-34290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標楷體"/>
                          <a:cs typeface="標楷體"/>
                        </a:rPr>
                        <a:t>中央系統冷氣更新，增 設中央監控系統</a:t>
                      </a:r>
                      <a:endParaRPr sz="1800">
                        <a:latin typeface="標楷體"/>
                        <a:cs typeface="標楷體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3985" marR="12827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標楷體"/>
                          <a:cs typeface="標楷體"/>
                        </a:rPr>
                        <a:t>中央系統自</a:t>
                      </a:r>
                      <a:r>
                        <a:rPr dirty="0" sz="1800">
                          <a:latin typeface="標楷體"/>
                          <a:cs typeface="標楷體"/>
                        </a:rPr>
                        <a:t>84</a:t>
                      </a:r>
                      <a:r>
                        <a:rPr dirty="0" sz="1800">
                          <a:latin typeface="標楷體"/>
                          <a:cs typeface="標楷體"/>
                        </a:rPr>
                        <a:t>年設置， 目前無法集中溫度設定 及運轉時程控制管理</a:t>
                      </a:r>
                      <a:endParaRPr sz="1800">
                        <a:latin typeface="標楷體"/>
                        <a:cs typeface="標楷體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0320" marR="13970">
                        <a:lnSpc>
                          <a:spcPct val="100000"/>
                        </a:lnSpc>
                      </a:pPr>
                      <a:r>
                        <a:rPr dirty="0" sz="1800">
                          <a:latin typeface="標楷體"/>
                          <a:cs typeface="標楷體"/>
                        </a:rPr>
                        <a:t>設置空調中央監控系統， 有效管理空調設備運轉 及操作，提高整理運轉 效率。</a:t>
                      </a:r>
                      <a:endParaRPr sz="1800">
                        <a:latin typeface="標楷體"/>
                        <a:cs typeface="標楷體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905760">
              <a:lnSpc>
                <a:spcPct val="100000"/>
              </a:lnSpc>
            </a:pPr>
            <a:r>
              <a:rPr dirty="0"/>
              <a:t>改善成效</a:t>
            </a:r>
          </a:p>
        </p:txBody>
      </p:sp>
      <p:sp>
        <p:nvSpPr>
          <p:cNvPr id="3" name="object 3"/>
          <p:cNvSpPr/>
          <p:nvPr/>
        </p:nvSpPr>
        <p:spPr>
          <a:xfrm>
            <a:off x="500062" y="1484783"/>
            <a:ext cx="8229599" cy="4752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802867" y="6337791"/>
            <a:ext cx="2120900" cy="298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</a:t>
            </a:r>
            <a:r>
              <a:rPr dirty="0" sz="1800" spc="-15">
                <a:latin typeface="Calibri"/>
                <a:cs typeface="Calibri"/>
              </a:rPr>
              <a:t>G</a:t>
            </a:r>
            <a:r>
              <a:rPr dirty="0" sz="1800" spc="-5">
                <a:latin typeface="Calibri"/>
                <a:cs typeface="Calibri"/>
              </a:rPr>
              <a:t>O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-5">
                <a:latin typeface="Calibri"/>
                <a:cs typeface="Calibri"/>
              </a:rPr>
              <a:t>MO</a:t>
            </a:r>
            <a:r>
              <a:rPr dirty="0" sz="1800" spc="-30">
                <a:latin typeface="Calibri"/>
                <a:cs typeface="Calibri"/>
              </a:rPr>
              <a:t>E</a:t>
            </a:r>
            <a:r>
              <a:rPr dirty="0" sz="1800" spc="-15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65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551" y="1921092"/>
            <a:ext cx="3312368" cy="2481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5004047" y="1921093"/>
            <a:ext cx="3275793" cy="2444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34316" y="5049751"/>
            <a:ext cx="2540000" cy="287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20" b="1">
                <a:latin typeface="標楷體"/>
                <a:cs typeface="標楷體"/>
              </a:rPr>
              <a:t>量測改善前的冰機耗電。</a:t>
            </a:r>
            <a:endParaRPr sz="1800">
              <a:latin typeface="標楷體"/>
              <a:cs typeface="標楷體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02867" y="6337791"/>
            <a:ext cx="2120900" cy="298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latin typeface="新細明體"/>
                <a:cs typeface="新細明體"/>
              </a:rPr>
              <a:t>資料來源：</a:t>
            </a:r>
            <a:r>
              <a:rPr dirty="0" sz="1800" spc="-15">
                <a:latin typeface="Calibri"/>
                <a:cs typeface="Calibri"/>
              </a:rPr>
              <a:t>G</a:t>
            </a:r>
            <a:r>
              <a:rPr dirty="0" sz="1800" spc="-5">
                <a:latin typeface="Calibri"/>
                <a:cs typeface="Calibri"/>
              </a:rPr>
              <a:t>O</a:t>
            </a: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-5">
                <a:latin typeface="Calibri"/>
                <a:cs typeface="Calibri"/>
              </a:rPr>
              <a:t>MO</a:t>
            </a:r>
            <a:r>
              <a:rPr dirty="0" sz="1800" spc="-30">
                <a:latin typeface="Calibri"/>
                <a:cs typeface="Calibri"/>
              </a:rPr>
              <a:t>E</a:t>
            </a:r>
            <a:r>
              <a:rPr dirty="0" sz="1800" spc="-15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2080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6844" y="5049751"/>
            <a:ext cx="2311400" cy="561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dirty="0" sz="1800" spc="-20" b="1">
                <a:latin typeface="標楷體"/>
                <a:cs typeface="標楷體"/>
              </a:rPr>
              <a:t>加裝監控系統後，監控 耗能。</a:t>
            </a:r>
            <a:endParaRPr sz="18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93427" y="2814002"/>
            <a:ext cx="1996439" cy="488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簡報完畢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3427" y="3399218"/>
            <a:ext cx="1996439" cy="488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dirty="0" sz="3200">
                <a:latin typeface="Arial"/>
                <a:cs typeface="Arial"/>
              </a:rPr>
              <a:t>•	</a:t>
            </a:r>
            <a:r>
              <a:rPr dirty="0" sz="3200">
                <a:latin typeface="Arial Unicode MS"/>
                <a:cs typeface="Arial Unicode MS"/>
              </a:rPr>
              <a:t>謝謝聆聽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25688" y="6438328"/>
            <a:ext cx="180975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68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52320">
              <a:lnSpc>
                <a:spcPct val="100000"/>
              </a:lnSpc>
            </a:pPr>
            <a:r>
              <a:rPr dirty="0"/>
              <a:t>空調的應用</a:t>
            </a:r>
            <a:r>
              <a:rPr dirty="0" spc="-5">
                <a:latin typeface="Arial Unicode MS"/>
                <a:cs typeface="Arial Unicode MS"/>
              </a:rPr>
              <a:t>(1/2)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50047"/>
            <a:ext cx="7900034" cy="4645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dirty="0" sz="2000">
                <a:latin typeface="標楷體"/>
                <a:cs typeface="標楷體"/>
              </a:rPr>
              <a:t>台灣為</a:t>
            </a:r>
            <a:r>
              <a:rPr dirty="0" sz="2000" spc="-15">
                <a:latin typeface="標楷體"/>
                <a:cs typeface="標楷體"/>
              </a:rPr>
              <a:t>高</a:t>
            </a:r>
            <a:r>
              <a:rPr dirty="0" sz="2000">
                <a:latin typeface="標楷體"/>
                <a:cs typeface="標楷體"/>
              </a:rPr>
              <a:t>溫</a:t>
            </a:r>
            <a:r>
              <a:rPr dirty="0" sz="2000" spc="-15">
                <a:latin typeface="標楷體"/>
                <a:cs typeface="標楷體"/>
              </a:rPr>
              <a:t>高</a:t>
            </a:r>
            <a:r>
              <a:rPr dirty="0" sz="2000">
                <a:latin typeface="標楷體"/>
                <a:cs typeface="標楷體"/>
              </a:rPr>
              <a:t>濕氣候</a:t>
            </a:r>
            <a:r>
              <a:rPr dirty="0" sz="2000" spc="-15">
                <a:latin typeface="標楷體"/>
                <a:cs typeface="標楷體"/>
              </a:rPr>
              <a:t>，</a:t>
            </a:r>
            <a:r>
              <a:rPr dirty="0" sz="2000">
                <a:latin typeface="標楷體"/>
                <a:cs typeface="標楷體"/>
              </a:rPr>
              <a:t>適</a:t>
            </a:r>
            <a:r>
              <a:rPr dirty="0" sz="2000" spc="-15">
                <a:latin typeface="標楷體"/>
                <a:cs typeface="標楷體"/>
              </a:rPr>
              <a:t>合</a:t>
            </a:r>
            <a:r>
              <a:rPr dirty="0" sz="2000">
                <a:latin typeface="標楷體"/>
                <a:cs typeface="標楷體"/>
              </a:rPr>
              <a:t>發展冷</a:t>
            </a:r>
            <a:r>
              <a:rPr dirty="0" sz="2000" spc="-15">
                <a:latin typeface="標楷體"/>
                <a:cs typeface="標楷體"/>
              </a:rPr>
              <a:t>凍</a:t>
            </a:r>
            <a:r>
              <a:rPr dirty="0" sz="2000">
                <a:latin typeface="標楷體"/>
                <a:cs typeface="標楷體"/>
              </a:rPr>
              <a:t>空</a:t>
            </a:r>
            <a:r>
              <a:rPr dirty="0" sz="2000" spc="-15">
                <a:latin typeface="標楷體"/>
                <a:cs typeface="標楷體"/>
              </a:rPr>
              <a:t>調</a:t>
            </a:r>
            <a:r>
              <a:rPr dirty="0" sz="2000">
                <a:latin typeface="標楷體"/>
                <a:cs typeface="標楷體"/>
              </a:rPr>
              <a:t>工業，</a:t>
            </a:r>
            <a:r>
              <a:rPr dirty="0" sz="2000" spc="-15">
                <a:latin typeface="標楷體"/>
                <a:cs typeface="標楷體"/>
              </a:rPr>
              <a:t>空</a:t>
            </a:r>
            <a:r>
              <a:rPr dirty="0" sz="2000">
                <a:latin typeface="標楷體"/>
                <a:cs typeface="標楷體"/>
              </a:rPr>
              <a:t>調</a:t>
            </a:r>
            <a:r>
              <a:rPr dirty="0" sz="2000" spc="-15">
                <a:latin typeface="標楷體"/>
                <a:cs typeface="標楷體"/>
              </a:rPr>
              <a:t>應</a:t>
            </a:r>
            <a:r>
              <a:rPr dirty="0" sz="2000">
                <a:latin typeface="標楷體"/>
                <a:cs typeface="標楷體"/>
              </a:rPr>
              <a:t>用可促</a:t>
            </a:r>
            <a:r>
              <a:rPr dirty="0" sz="2000" spc="-15">
                <a:latin typeface="標楷體"/>
                <a:cs typeface="標楷體"/>
              </a:rPr>
              <a:t>進</a:t>
            </a:r>
            <a:r>
              <a:rPr dirty="0" sz="2000">
                <a:latin typeface="標楷體"/>
                <a:cs typeface="標楷體"/>
              </a:rPr>
              <a:t>科</a:t>
            </a:r>
            <a:r>
              <a:rPr dirty="0" sz="2000" spc="-15">
                <a:latin typeface="標楷體"/>
                <a:cs typeface="標楷體"/>
              </a:rPr>
              <a:t>技</a:t>
            </a:r>
            <a:r>
              <a:rPr dirty="0" sz="2000">
                <a:latin typeface="標楷體"/>
                <a:cs typeface="標楷體"/>
              </a:rPr>
              <a:t>工</a:t>
            </a:r>
            <a:r>
              <a:rPr dirty="0" sz="2000">
                <a:latin typeface="標楷體"/>
                <a:cs typeface="標楷體"/>
              </a:rPr>
              <a:t> 業的發</a:t>
            </a:r>
            <a:r>
              <a:rPr dirty="0" sz="2000" spc="-15">
                <a:latin typeface="標楷體"/>
                <a:cs typeface="標楷體"/>
              </a:rPr>
              <a:t>展</a:t>
            </a:r>
            <a:r>
              <a:rPr dirty="0" sz="2000">
                <a:latin typeface="標楷體"/>
                <a:cs typeface="標楷體"/>
              </a:rPr>
              <a:t>，</a:t>
            </a:r>
            <a:r>
              <a:rPr dirty="0" sz="2000" spc="-15">
                <a:latin typeface="標楷體"/>
                <a:cs typeface="標楷體"/>
              </a:rPr>
              <a:t>才</a:t>
            </a:r>
            <a:r>
              <a:rPr dirty="0" sz="2000">
                <a:latin typeface="標楷體"/>
                <a:cs typeface="標楷體"/>
              </a:rPr>
              <a:t>得以完</a:t>
            </a:r>
            <a:r>
              <a:rPr dirty="0" sz="2000" spc="-15">
                <a:latin typeface="標楷體"/>
                <a:cs typeface="標楷體"/>
              </a:rPr>
              <a:t>成</a:t>
            </a:r>
            <a:r>
              <a:rPr dirty="0" sz="2000">
                <a:latin typeface="標楷體"/>
                <a:cs typeface="標楷體"/>
              </a:rPr>
              <a:t>，</a:t>
            </a:r>
            <a:r>
              <a:rPr dirty="0" sz="2000" spc="-15">
                <a:latin typeface="標楷體"/>
                <a:cs typeface="標楷體"/>
              </a:rPr>
              <a:t>足</a:t>
            </a:r>
            <a:r>
              <a:rPr dirty="0" sz="2000">
                <a:latin typeface="標楷體"/>
                <a:cs typeface="標楷體"/>
              </a:rPr>
              <a:t>見其應</a:t>
            </a:r>
            <a:r>
              <a:rPr dirty="0" sz="2000" spc="-15">
                <a:latin typeface="標楷體"/>
                <a:cs typeface="標楷體"/>
              </a:rPr>
              <a:t>用</a:t>
            </a:r>
            <a:r>
              <a:rPr dirty="0" sz="2000">
                <a:latin typeface="標楷體"/>
                <a:cs typeface="標楷體"/>
              </a:rPr>
              <a:t>之</a:t>
            </a:r>
            <a:r>
              <a:rPr dirty="0" sz="2000" spc="-15">
                <a:latin typeface="標楷體"/>
                <a:cs typeface="標楷體"/>
              </a:rPr>
              <a:t>重</a:t>
            </a:r>
            <a:r>
              <a:rPr dirty="0" sz="2000">
                <a:latin typeface="標楷體"/>
                <a:cs typeface="標楷體"/>
              </a:rPr>
              <a:t>要性。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•	</a:t>
            </a:r>
            <a:r>
              <a:rPr dirty="0" sz="2000" b="1">
                <a:latin typeface="標楷體"/>
                <a:cs typeface="標楷體"/>
              </a:rPr>
              <a:t>依其應</a:t>
            </a:r>
            <a:r>
              <a:rPr dirty="0" sz="2000" spc="-15" b="1">
                <a:latin typeface="標楷體"/>
                <a:cs typeface="標楷體"/>
              </a:rPr>
              <a:t>用</a:t>
            </a:r>
            <a:r>
              <a:rPr dirty="0" sz="2000" b="1">
                <a:latin typeface="標楷體"/>
                <a:cs typeface="標楷體"/>
              </a:rPr>
              <a:t>分類</a:t>
            </a:r>
            <a:endParaRPr sz="2000">
              <a:latin typeface="標楷體"/>
              <a:cs typeface="標楷體"/>
            </a:endParaRPr>
          </a:p>
          <a:p>
            <a:pPr marL="12700" marR="513715">
              <a:lnSpc>
                <a:spcPct val="120000"/>
              </a:lnSpc>
              <a:buClr>
                <a:srgbClr val="FF0000"/>
              </a:buClr>
              <a:buFont typeface="Wingdings"/>
              <a:buChar char=""/>
              <a:tabLst>
                <a:tab pos="355600" algn="l"/>
              </a:tabLst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冷氣工程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(Coo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l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in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g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)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將空間</a:t>
            </a:r>
            <a:r>
              <a:rPr dirty="0" sz="2000" spc="-15" b="1">
                <a:latin typeface="標楷體"/>
                <a:cs typeface="標楷體"/>
              </a:rPr>
              <a:t>中</a:t>
            </a:r>
            <a:r>
              <a:rPr dirty="0" sz="2000" b="1">
                <a:latin typeface="標楷體"/>
                <a:cs typeface="標楷體"/>
              </a:rPr>
              <a:t>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降低，</a:t>
            </a:r>
            <a:r>
              <a:rPr dirty="0" sz="2000" spc="-15" b="1">
                <a:latin typeface="標楷體"/>
                <a:cs typeface="標楷體"/>
              </a:rPr>
              <a:t>使</a:t>
            </a:r>
            <a:r>
              <a:rPr dirty="0" sz="2000" b="1">
                <a:latin typeface="標楷體"/>
                <a:cs typeface="標楷體"/>
              </a:rPr>
              <a:t>其</a:t>
            </a:r>
            <a:r>
              <a:rPr dirty="0" sz="2000" spc="-15" b="1">
                <a:latin typeface="標楷體"/>
                <a:cs typeface="標楷體"/>
              </a:rPr>
              <a:t>低</a:t>
            </a:r>
            <a:r>
              <a:rPr dirty="0" sz="2000" b="1">
                <a:latin typeface="標楷體"/>
                <a:cs typeface="標楷體"/>
              </a:rPr>
              <a:t>於外界</a:t>
            </a:r>
            <a:r>
              <a:rPr dirty="0" sz="2000" spc="-15" b="1">
                <a:latin typeface="標楷體"/>
                <a:cs typeface="標楷體"/>
              </a:rPr>
              <a:t>溫</a:t>
            </a:r>
            <a:r>
              <a:rPr dirty="0" sz="2000" b="1">
                <a:latin typeface="標楷體"/>
                <a:cs typeface="標楷體"/>
              </a:rPr>
              <a:t>度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並維持</a:t>
            </a:r>
            <a:r>
              <a:rPr dirty="0" sz="2000" spc="-15" b="1">
                <a:latin typeface="標楷體"/>
                <a:cs typeface="標楷體"/>
              </a:rPr>
              <a:t>需</a:t>
            </a:r>
            <a:r>
              <a:rPr dirty="0" sz="2000" b="1">
                <a:latin typeface="標楷體"/>
                <a:cs typeface="標楷體"/>
              </a:rPr>
              <a:t>求</a:t>
            </a:r>
            <a:r>
              <a:rPr dirty="0" sz="2000" spc="-15" b="1">
                <a:latin typeface="標楷體"/>
                <a:cs typeface="標楷體"/>
              </a:rPr>
              <a:t>之</a:t>
            </a:r>
            <a:r>
              <a:rPr dirty="0" sz="2000" b="1">
                <a:latin typeface="標楷體"/>
                <a:cs typeface="標楷體"/>
              </a:rPr>
              <a:t>舒適溫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12700" marR="513715">
              <a:lnSpc>
                <a:spcPct val="120000"/>
              </a:lnSpc>
              <a:buClr>
                <a:srgbClr val="FF0000"/>
              </a:buClr>
              <a:buFont typeface="Wingdings"/>
              <a:buChar char=""/>
              <a:tabLst>
                <a:tab pos="355600" algn="l"/>
              </a:tabLst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暖氣工程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(Hea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t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in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g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)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將空間</a:t>
            </a:r>
            <a:r>
              <a:rPr dirty="0" sz="2000" spc="-15" b="1">
                <a:latin typeface="標楷體"/>
                <a:cs typeface="標楷體"/>
              </a:rPr>
              <a:t>中</a:t>
            </a:r>
            <a:r>
              <a:rPr dirty="0" sz="2000" b="1">
                <a:latin typeface="標楷體"/>
                <a:cs typeface="標楷體"/>
              </a:rPr>
              <a:t>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升高，</a:t>
            </a:r>
            <a:r>
              <a:rPr dirty="0" sz="2000" spc="-15" b="1">
                <a:latin typeface="標楷體"/>
                <a:cs typeface="標楷體"/>
              </a:rPr>
              <a:t>使</a:t>
            </a:r>
            <a:r>
              <a:rPr dirty="0" sz="2000" b="1">
                <a:latin typeface="標楷體"/>
                <a:cs typeface="標楷體"/>
              </a:rPr>
              <a:t>其</a:t>
            </a:r>
            <a:r>
              <a:rPr dirty="0" sz="2000" spc="-15" b="1">
                <a:latin typeface="標楷體"/>
                <a:cs typeface="標楷體"/>
              </a:rPr>
              <a:t>高</a:t>
            </a:r>
            <a:r>
              <a:rPr dirty="0" sz="2000" b="1">
                <a:latin typeface="標楷體"/>
                <a:cs typeface="標楷體"/>
              </a:rPr>
              <a:t>於外界</a:t>
            </a:r>
            <a:r>
              <a:rPr dirty="0" sz="2000" spc="-15" b="1">
                <a:latin typeface="標楷體"/>
                <a:cs typeface="標楷體"/>
              </a:rPr>
              <a:t>溫</a:t>
            </a:r>
            <a:r>
              <a:rPr dirty="0" sz="2000" b="1">
                <a:latin typeface="標楷體"/>
                <a:cs typeface="標楷體"/>
              </a:rPr>
              <a:t>度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並維持</a:t>
            </a:r>
            <a:r>
              <a:rPr dirty="0" sz="2000" spc="-15" b="1">
                <a:latin typeface="標楷體"/>
                <a:cs typeface="標楷體"/>
              </a:rPr>
              <a:t>需</a:t>
            </a:r>
            <a:r>
              <a:rPr dirty="0" sz="2000" b="1">
                <a:latin typeface="標楷體"/>
                <a:cs typeface="標楷體"/>
              </a:rPr>
              <a:t>求</a:t>
            </a:r>
            <a:r>
              <a:rPr dirty="0" sz="2000" spc="-15" b="1">
                <a:latin typeface="標楷體"/>
                <a:cs typeface="標楷體"/>
              </a:rPr>
              <a:t>之</a:t>
            </a:r>
            <a:r>
              <a:rPr dirty="0" sz="2000" b="1">
                <a:latin typeface="標楷體"/>
                <a:cs typeface="標楷體"/>
              </a:rPr>
              <a:t>舒適溫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12700" marR="1529715">
              <a:lnSpc>
                <a:spcPct val="120000"/>
              </a:lnSpc>
              <a:buClr>
                <a:srgbClr val="FF0000"/>
              </a:buClr>
              <a:buFont typeface="Wingdings"/>
              <a:buChar char=""/>
              <a:tabLst>
                <a:tab pos="355600" algn="l"/>
              </a:tabLst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除濕工程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(Deh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u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mi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d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if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i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ng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)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將空間</a:t>
            </a:r>
            <a:r>
              <a:rPr dirty="0" sz="2000" spc="-15" b="1">
                <a:latin typeface="標楷體"/>
                <a:cs typeface="標楷體"/>
              </a:rPr>
              <a:t>中</a:t>
            </a:r>
            <a:r>
              <a:rPr dirty="0" sz="2000" b="1">
                <a:latin typeface="標楷體"/>
                <a:cs typeface="標楷體"/>
              </a:rPr>
              <a:t>空</a:t>
            </a:r>
            <a:r>
              <a:rPr dirty="0" sz="2000" spc="-15" b="1">
                <a:latin typeface="標楷體"/>
                <a:cs typeface="標楷體"/>
              </a:rPr>
              <a:t>氣</a:t>
            </a:r>
            <a:r>
              <a:rPr dirty="0" sz="2000" b="1">
                <a:latin typeface="標楷體"/>
                <a:cs typeface="標楷體"/>
              </a:rPr>
              <a:t>含水份</a:t>
            </a:r>
            <a:r>
              <a:rPr dirty="0" sz="2000" spc="-15" b="1">
                <a:latin typeface="標楷體"/>
                <a:cs typeface="標楷體"/>
              </a:rPr>
              <a:t>量</a:t>
            </a:r>
            <a:r>
              <a:rPr dirty="0" sz="2000" b="1">
                <a:latin typeface="標楷體"/>
                <a:cs typeface="標楷體"/>
              </a:rPr>
              <a:t>冷</a:t>
            </a:r>
            <a:r>
              <a:rPr dirty="0" sz="2000" spc="-15" b="1">
                <a:latin typeface="標楷體"/>
                <a:cs typeface="標楷體"/>
              </a:rPr>
              <a:t>凝</a:t>
            </a:r>
            <a:r>
              <a:rPr dirty="0" sz="2000" b="1">
                <a:latin typeface="標楷體"/>
                <a:cs typeface="標楷體"/>
              </a:rPr>
              <a:t>排出，</a:t>
            </a:r>
            <a:r>
              <a:rPr dirty="0" sz="2000" spc="-15" b="1">
                <a:latin typeface="標楷體"/>
                <a:cs typeface="標楷體"/>
              </a:rPr>
              <a:t>使</a:t>
            </a:r>
            <a:r>
              <a:rPr dirty="0" sz="2000" b="1">
                <a:latin typeface="標楷體"/>
                <a:cs typeface="標楷體"/>
              </a:rPr>
              <a:t>其</a:t>
            </a:r>
            <a:r>
              <a:rPr dirty="0" sz="2000" spc="-15" b="1">
                <a:latin typeface="標楷體"/>
                <a:cs typeface="標楷體"/>
              </a:rPr>
              <a:t>低</a:t>
            </a:r>
            <a:r>
              <a:rPr dirty="0" sz="2000" b="1">
                <a:latin typeface="標楷體"/>
                <a:cs typeface="標楷體"/>
              </a:rPr>
              <a:t>於環境</a:t>
            </a:r>
            <a:r>
              <a:rPr dirty="0" sz="2000" spc="-15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濕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12700" marR="2290445">
              <a:lnSpc>
                <a:spcPct val="120000"/>
              </a:lnSpc>
              <a:buClr>
                <a:srgbClr val="FF0000"/>
              </a:buClr>
              <a:buFont typeface="Wingdings"/>
              <a:buChar char=""/>
              <a:tabLst>
                <a:tab pos="355600" algn="l"/>
              </a:tabLst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加濕工程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(Hum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i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di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f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in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g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)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增加空</a:t>
            </a:r>
            <a:r>
              <a:rPr dirty="0" sz="2000" spc="-15" b="1">
                <a:latin typeface="標楷體"/>
                <a:cs typeface="標楷體"/>
              </a:rPr>
              <a:t>間</a:t>
            </a:r>
            <a:r>
              <a:rPr dirty="0" sz="2000" b="1">
                <a:latin typeface="標楷體"/>
                <a:cs typeface="標楷體"/>
              </a:rPr>
              <a:t>中</a:t>
            </a:r>
            <a:r>
              <a:rPr dirty="0" sz="2000" spc="-15" b="1">
                <a:latin typeface="標楷體"/>
                <a:cs typeface="標楷體"/>
              </a:rPr>
              <a:t>空</a:t>
            </a:r>
            <a:r>
              <a:rPr dirty="0" sz="2000" b="1">
                <a:latin typeface="標楷體"/>
                <a:cs typeface="標楷體"/>
              </a:rPr>
              <a:t>氣含水</a:t>
            </a:r>
            <a:r>
              <a:rPr dirty="0" sz="2000" spc="-15" b="1">
                <a:latin typeface="標楷體"/>
                <a:cs typeface="標楷體"/>
              </a:rPr>
              <a:t>份</a:t>
            </a:r>
            <a:r>
              <a:rPr dirty="0" sz="2000" b="1">
                <a:latin typeface="標楷體"/>
                <a:cs typeface="標楷體"/>
              </a:rPr>
              <a:t>量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使其高</a:t>
            </a:r>
            <a:r>
              <a:rPr dirty="0" sz="2000" spc="-15" b="1">
                <a:latin typeface="標楷體"/>
                <a:cs typeface="標楷體"/>
              </a:rPr>
              <a:t>於</a:t>
            </a:r>
            <a:r>
              <a:rPr dirty="0" sz="2000" b="1">
                <a:latin typeface="標楷體"/>
                <a:cs typeface="標楷體"/>
              </a:rPr>
              <a:t>環</a:t>
            </a:r>
            <a:r>
              <a:rPr dirty="0" sz="2000" spc="-15" b="1">
                <a:latin typeface="標楷體"/>
                <a:cs typeface="標楷體"/>
              </a:rPr>
              <a:t>境</a:t>
            </a:r>
            <a:r>
              <a:rPr dirty="0" sz="2000" b="1">
                <a:latin typeface="標楷體"/>
                <a:cs typeface="標楷體"/>
              </a:rPr>
              <a:t>的濕度。</a:t>
            </a:r>
            <a:endParaRPr sz="2000">
              <a:latin typeface="標楷體"/>
              <a:cs typeface="標楷體"/>
            </a:endParaRPr>
          </a:p>
          <a:p>
            <a:pPr marL="12700" marR="1275715">
              <a:lnSpc>
                <a:spcPct val="120000"/>
              </a:lnSpc>
              <a:tabLst>
                <a:tab pos="354965" algn="l"/>
              </a:tabLst>
            </a:pPr>
            <a:r>
              <a:rPr dirty="0" sz="2000">
                <a:solidFill>
                  <a:srgbClr val="FF0000"/>
                </a:solidFill>
                <a:latin typeface="Wingdings"/>
                <a:cs typeface="Wingdings"/>
              </a:rPr>
              <a:t>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	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恆溫恆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濕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控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制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工程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將空間</a:t>
            </a:r>
            <a:r>
              <a:rPr dirty="0" sz="2000" spc="-15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溫</a:t>
            </a:r>
            <a:r>
              <a:rPr dirty="0" sz="2000" spc="-15" b="1">
                <a:latin typeface="標楷體"/>
                <a:cs typeface="標楷體"/>
              </a:rPr>
              <a:t>度</a:t>
            </a:r>
            <a:r>
              <a:rPr dirty="0" sz="2000" b="1">
                <a:latin typeface="標楷體"/>
                <a:cs typeface="標楷體"/>
              </a:rPr>
              <a:t>、濕度</a:t>
            </a:r>
            <a:r>
              <a:rPr dirty="0" sz="2000" spc="-15" b="1">
                <a:latin typeface="標楷體"/>
                <a:cs typeface="標楷體"/>
              </a:rPr>
              <a:t>同</a:t>
            </a:r>
            <a:r>
              <a:rPr dirty="0" sz="2000" b="1">
                <a:latin typeface="標楷體"/>
                <a:cs typeface="標楷體"/>
              </a:rPr>
              <a:t>時</a:t>
            </a:r>
            <a:r>
              <a:rPr dirty="0" sz="2000" spc="-15" b="1">
                <a:latin typeface="標楷體"/>
                <a:cs typeface="標楷體"/>
              </a:rPr>
              <a:t>控</a:t>
            </a:r>
            <a:r>
              <a:rPr dirty="0" sz="2000" b="1">
                <a:latin typeface="標楷體"/>
                <a:cs typeface="標楷體"/>
              </a:rPr>
              <a:t>制，保</a:t>
            </a:r>
            <a:r>
              <a:rPr dirty="0" sz="2000" spc="-15" b="1">
                <a:latin typeface="標楷體"/>
                <a:cs typeface="標楷體"/>
              </a:rPr>
              <a:t>持</a:t>
            </a:r>
            <a:r>
              <a:rPr dirty="0" sz="2000" b="1">
                <a:latin typeface="標楷體"/>
                <a:cs typeface="標楷體"/>
              </a:rPr>
              <a:t>在</a:t>
            </a:r>
            <a:r>
              <a:rPr dirty="0" sz="2000" spc="-15" b="1">
                <a:latin typeface="標楷體"/>
                <a:cs typeface="標楷體"/>
              </a:rPr>
              <a:t>一</a:t>
            </a:r>
            <a:r>
              <a:rPr dirty="0" sz="2000" b="1">
                <a:latin typeface="標楷體"/>
                <a:cs typeface="標楷體"/>
              </a:rPr>
              <a:t>恆定的</a:t>
            </a:r>
            <a:r>
              <a:rPr dirty="0" sz="2000" spc="-15" b="1">
                <a:latin typeface="標楷體"/>
                <a:cs typeface="標楷體"/>
              </a:rPr>
              <a:t>需</a:t>
            </a:r>
            <a:r>
              <a:rPr dirty="0" sz="2000" b="1">
                <a:latin typeface="標楷體"/>
                <a:cs typeface="標楷體"/>
              </a:rPr>
              <a:t>求</a:t>
            </a:r>
            <a:r>
              <a:rPr dirty="0" sz="2000" spc="-15" b="1">
                <a:latin typeface="標楷體"/>
                <a:cs typeface="標楷體"/>
              </a:rPr>
              <a:t>條</a:t>
            </a:r>
            <a:r>
              <a:rPr dirty="0" sz="2000" b="1">
                <a:latin typeface="標楷體"/>
                <a:cs typeface="標楷體"/>
              </a:rPr>
              <a:t>件。</a:t>
            </a:r>
            <a:endParaRPr sz="20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052320">
              <a:lnSpc>
                <a:spcPct val="100000"/>
              </a:lnSpc>
            </a:pPr>
            <a:r>
              <a:rPr dirty="0"/>
              <a:t>空調的應用</a:t>
            </a:r>
            <a:r>
              <a:rPr dirty="0" spc="-5">
                <a:latin typeface="Arial Unicode MS"/>
                <a:cs typeface="Arial Unicode MS"/>
              </a:rPr>
              <a:t>(2/2)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774" y="1719567"/>
            <a:ext cx="7900034" cy="4493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350">
              <a:lnSpc>
                <a:spcPct val="110000"/>
              </a:lnSpc>
              <a:buClr>
                <a:srgbClr val="FF0000"/>
              </a:buClr>
              <a:buFont typeface="Wingdings"/>
              <a:buChar char=""/>
              <a:tabLst>
                <a:tab pos="355600" algn="l"/>
                <a:tab pos="2514600" algn="l"/>
              </a:tabLst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潔淨室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工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程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(C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l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ea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n	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R</a:t>
            </a:r>
            <a:r>
              <a:rPr dirty="0" sz="2000" spc="5" b="1">
                <a:solidFill>
                  <a:srgbClr val="FF0000"/>
                </a:solidFill>
                <a:latin typeface="標楷體"/>
                <a:cs typeface="標楷體"/>
              </a:rPr>
              <a:t>o</a:t>
            </a:r>
            <a:r>
              <a:rPr dirty="0" sz="2000" spc="-10" b="1">
                <a:solidFill>
                  <a:srgbClr val="FF0000"/>
                </a:solidFill>
                <a:latin typeface="標楷體"/>
                <a:cs typeface="標楷體"/>
              </a:rPr>
              <a:t>om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)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將環境</a:t>
            </a:r>
            <a:r>
              <a:rPr dirty="0" sz="2000" spc="-15" b="1">
                <a:latin typeface="標楷體"/>
                <a:cs typeface="標楷體"/>
              </a:rPr>
              <a:t>中</a:t>
            </a:r>
            <a:r>
              <a:rPr dirty="0" sz="2000" b="1">
                <a:latin typeface="標楷體"/>
                <a:cs typeface="標楷體"/>
              </a:rPr>
              <a:t>粉</a:t>
            </a:r>
            <a:r>
              <a:rPr dirty="0" sz="2000" spc="-15" b="1">
                <a:latin typeface="標楷體"/>
                <a:cs typeface="標楷體"/>
              </a:rPr>
              <a:t>塵</a:t>
            </a:r>
            <a:r>
              <a:rPr dirty="0" sz="2000" b="1">
                <a:latin typeface="標楷體"/>
                <a:cs typeface="標楷體"/>
              </a:rPr>
              <a:t>、維粒</a:t>
            </a:r>
            <a:r>
              <a:rPr dirty="0" sz="2000" spc="-15" b="1">
                <a:latin typeface="標楷體"/>
                <a:cs typeface="標楷體"/>
              </a:rPr>
              <a:t>、</a:t>
            </a:r>
            <a:r>
              <a:rPr dirty="0" sz="2000" b="1">
                <a:latin typeface="標楷體"/>
                <a:cs typeface="標楷體"/>
              </a:rPr>
              <a:t>細</a:t>
            </a:r>
            <a:r>
              <a:rPr dirty="0" sz="2000" spc="-15" b="1">
                <a:latin typeface="標楷體"/>
                <a:cs typeface="標楷體"/>
              </a:rPr>
              <a:t>菌</a:t>
            </a:r>
            <a:r>
              <a:rPr dirty="0" sz="2000" b="1">
                <a:latin typeface="標楷體"/>
                <a:cs typeface="標楷體"/>
              </a:rPr>
              <a:t>等雜質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作</a:t>
            </a:r>
            <a:r>
              <a:rPr dirty="0" sz="2000" spc="-15" b="1">
                <a:latin typeface="標楷體"/>
                <a:cs typeface="標楷體"/>
              </a:rPr>
              <a:t>過</a:t>
            </a:r>
            <a:r>
              <a:rPr dirty="0" sz="2000" b="1">
                <a:latin typeface="標楷體"/>
                <a:cs typeface="標楷體"/>
              </a:rPr>
              <a:t>濾及殺</a:t>
            </a:r>
            <a:r>
              <a:rPr dirty="0" sz="2000" spc="-15" b="1">
                <a:latin typeface="標楷體"/>
                <a:cs typeface="標楷體"/>
              </a:rPr>
              <a:t>菌</a:t>
            </a:r>
            <a:r>
              <a:rPr dirty="0" sz="2000" b="1">
                <a:latin typeface="標楷體"/>
                <a:cs typeface="標楷體"/>
              </a:rPr>
              <a:t>處</a:t>
            </a:r>
            <a:r>
              <a:rPr dirty="0" sz="2000" spc="-15" b="1">
                <a:latin typeface="標楷體"/>
                <a:cs typeface="標楷體"/>
              </a:rPr>
              <a:t>理</a:t>
            </a:r>
            <a:r>
              <a:rPr dirty="0" sz="2000" b="1">
                <a:latin typeface="標楷體"/>
                <a:cs typeface="標楷體"/>
              </a:rPr>
              <a:t>，使其</a:t>
            </a:r>
            <a:r>
              <a:rPr dirty="0" sz="2000" spc="-15" b="1">
                <a:latin typeface="標楷體"/>
                <a:cs typeface="標楷體"/>
              </a:rPr>
              <a:t>在</a:t>
            </a:r>
            <a:r>
              <a:rPr dirty="0" sz="2000" b="1">
                <a:latin typeface="標楷體"/>
                <a:cs typeface="標楷體"/>
              </a:rPr>
              <a:t>需</a:t>
            </a:r>
            <a:r>
              <a:rPr dirty="0" sz="2000" spc="-15" b="1">
                <a:latin typeface="標楷體"/>
                <a:cs typeface="標楷體"/>
              </a:rPr>
              <a:t>求</a:t>
            </a:r>
            <a:r>
              <a:rPr dirty="0" sz="2000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 標準環</a:t>
            </a:r>
            <a:r>
              <a:rPr dirty="0" sz="2000" spc="-15" b="1">
                <a:latin typeface="標楷體"/>
                <a:cs typeface="標楷體"/>
              </a:rPr>
              <a:t>境</a:t>
            </a:r>
            <a:r>
              <a:rPr dirty="0" sz="2000" b="1">
                <a:latin typeface="標楷體"/>
                <a:cs typeface="標楷體"/>
              </a:rPr>
              <a:t>下</a:t>
            </a:r>
            <a:r>
              <a:rPr dirty="0" sz="2000" spc="-15" b="1">
                <a:latin typeface="標楷體"/>
                <a:cs typeface="標楷體"/>
              </a:rPr>
              <a:t>，</a:t>
            </a:r>
            <a:r>
              <a:rPr dirty="0" sz="2000" b="1">
                <a:latin typeface="標楷體"/>
                <a:cs typeface="標楷體"/>
              </a:rPr>
              <a:t>達到無</a:t>
            </a:r>
            <a:r>
              <a:rPr dirty="0" sz="2000" spc="-15" b="1">
                <a:latin typeface="標楷體"/>
                <a:cs typeface="標楷體"/>
              </a:rPr>
              <a:t>菌</a:t>
            </a:r>
            <a:r>
              <a:rPr dirty="0" sz="2000" b="1">
                <a:latin typeface="標楷體"/>
                <a:cs typeface="標楷體"/>
              </a:rPr>
              <a:t>無</a:t>
            </a:r>
            <a:r>
              <a:rPr dirty="0" sz="2000" spc="-15" b="1">
                <a:latin typeface="標楷體"/>
                <a:cs typeface="標楷體"/>
              </a:rPr>
              <a:t>塵</a:t>
            </a:r>
            <a:r>
              <a:rPr dirty="0" sz="2000" b="1">
                <a:latin typeface="標楷體"/>
                <a:cs typeface="標楷體"/>
              </a:rPr>
              <a:t>之目的。</a:t>
            </a:r>
            <a:endParaRPr sz="2000">
              <a:latin typeface="標楷體"/>
              <a:cs typeface="標楷體"/>
            </a:endParaRPr>
          </a:p>
          <a:p>
            <a:pPr marL="12700" marR="259079">
              <a:lnSpc>
                <a:spcPct val="120000"/>
              </a:lnSpc>
              <a:buClr>
                <a:srgbClr val="FF0000"/>
              </a:buClr>
              <a:buFont typeface="Wingdings"/>
              <a:buChar char=""/>
              <a:tabLst>
                <a:tab pos="355600" algn="l"/>
              </a:tabLst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通風工程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(Ven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t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il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a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ti</a:t>
            </a:r>
            <a:r>
              <a:rPr dirty="0" sz="2000" spc="-5" b="1">
                <a:solidFill>
                  <a:srgbClr val="FF0000"/>
                </a:solidFill>
                <a:latin typeface="標楷體"/>
                <a:cs typeface="標楷體"/>
              </a:rPr>
              <a:t>o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n)</a:t>
            </a:r>
            <a:r>
              <a:rPr dirty="0" sz="2000" spc="-20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latin typeface="標楷體"/>
                <a:cs typeface="標楷體"/>
              </a:rPr>
              <a:t>將空間</a:t>
            </a:r>
            <a:r>
              <a:rPr dirty="0" sz="2000" spc="-15" b="1">
                <a:latin typeface="標楷體"/>
                <a:cs typeface="標楷體"/>
              </a:rPr>
              <a:t>維</a:t>
            </a:r>
            <a:r>
              <a:rPr dirty="0" sz="2000" b="1">
                <a:latin typeface="標楷體"/>
                <a:cs typeface="標楷體"/>
              </a:rPr>
              <a:t>持</a:t>
            </a:r>
            <a:r>
              <a:rPr dirty="0" sz="2000" spc="-15" b="1">
                <a:latin typeface="標楷體"/>
                <a:cs typeface="標楷體"/>
              </a:rPr>
              <a:t>在</a:t>
            </a:r>
            <a:r>
              <a:rPr dirty="0" sz="2000" b="1">
                <a:latin typeface="標楷體"/>
                <a:cs typeface="標楷體"/>
              </a:rPr>
              <a:t>需求的</a:t>
            </a:r>
            <a:r>
              <a:rPr dirty="0" sz="2000" spc="-15" b="1">
                <a:latin typeface="標楷體"/>
                <a:cs typeface="標楷體"/>
              </a:rPr>
              <a:t>新</a:t>
            </a:r>
            <a:r>
              <a:rPr dirty="0" sz="2000" b="1">
                <a:latin typeface="標楷體"/>
                <a:cs typeface="標楷體"/>
              </a:rPr>
              <a:t>鮮</a:t>
            </a:r>
            <a:r>
              <a:rPr dirty="0" sz="2000" spc="-15" b="1">
                <a:latin typeface="標楷體"/>
                <a:cs typeface="標楷體"/>
              </a:rPr>
              <a:t>空</a:t>
            </a:r>
            <a:r>
              <a:rPr dirty="0" sz="2000" b="1">
                <a:latin typeface="標楷體"/>
                <a:cs typeface="標楷體"/>
              </a:rPr>
              <a:t>氣量及</a:t>
            </a:r>
            <a:r>
              <a:rPr dirty="0" sz="2000" spc="-15" b="1">
                <a:latin typeface="標楷體"/>
                <a:cs typeface="標楷體"/>
              </a:rPr>
              <a:t>氣</a:t>
            </a:r>
            <a:r>
              <a:rPr dirty="0" sz="2000" b="1">
                <a:latin typeface="標楷體"/>
                <a:cs typeface="標楷體"/>
              </a:rPr>
              <a:t>流</a:t>
            </a:r>
            <a:r>
              <a:rPr dirty="0" sz="2000" spc="-15" b="1">
                <a:latin typeface="標楷體"/>
                <a:cs typeface="標楷體"/>
              </a:rPr>
              <a:t>速</a:t>
            </a:r>
            <a:r>
              <a:rPr dirty="0" sz="2000" b="1">
                <a:latin typeface="標楷體"/>
                <a:cs typeface="標楷體"/>
              </a:rPr>
              <a:t>度，避</a:t>
            </a:r>
            <a:r>
              <a:rPr dirty="0" sz="2000" spc="-15" b="1">
                <a:latin typeface="標楷體"/>
                <a:cs typeface="標楷體"/>
              </a:rPr>
              <a:t>免</a:t>
            </a:r>
            <a:r>
              <a:rPr dirty="0" sz="2000" b="1">
                <a:latin typeface="標楷體"/>
                <a:cs typeface="標楷體"/>
              </a:rPr>
              <a:t>廢</a:t>
            </a:r>
            <a:r>
              <a:rPr dirty="0" sz="2000" spc="-15" b="1">
                <a:latin typeface="標楷體"/>
                <a:cs typeface="標楷體"/>
              </a:rPr>
              <a:t>氣</a:t>
            </a:r>
            <a:r>
              <a:rPr dirty="0" sz="2000" b="1">
                <a:latin typeface="標楷體"/>
                <a:cs typeface="標楷體"/>
              </a:rPr>
              <a:t>增加及</a:t>
            </a:r>
            <a:r>
              <a:rPr dirty="0" sz="2000" spc="-15" b="1">
                <a:latin typeface="標楷體"/>
                <a:cs typeface="標楷體"/>
              </a:rPr>
              <a:t>污</a:t>
            </a:r>
            <a:r>
              <a:rPr dirty="0" sz="2000" b="1">
                <a:latin typeface="標楷體"/>
                <a:cs typeface="標楷體"/>
              </a:rPr>
              <a:t>染。</a:t>
            </a:r>
            <a:endParaRPr sz="2000">
              <a:latin typeface="標楷體"/>
              <a:cs typeface="標楷體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•	</a:t>
            </a:r>
            <a:r>
              <a:rPr dirty="0" sz="2000" b="1">
                <a:latin typeface="標楷體"/>
                <a:cs typeface="標楷體"/>
              </a:rPr>
              <a:t>依應用</a:t>
            </a:r>
            <a:r>
              <a:rPr dirty="0" sz="2000" spc="-15" b="1">
                <a:latin typeface="標楷體"/>
                <a:cs typeface="標楷體"/>
              </a:rPr>
              <a:t>場</a:t>
            </a:r>
            <a:r>
              <a:rPr dirty="0" sz="2000" b="1">
                <a:latin typeface="標楷體"/>
                <a:cs typeface="標楷體"/>
              </a:rPr>
              <a:t>所</a:t>
            </a:r>
            <a:r>
              <a:rPr dirty="0" sz="2000" spc="-15" b="1">
                <a:latin typeface="標楷體"/>
                <a:cs typeface="標楷體"/>
              </a:rPr>
              <a:t>分</a:t>
            </a:r>
            <a:r>
              <a:rPr dirty="0" sz="2000" b="1">
                <a:latin typeface="標楷體"/>
                <a:cs typeface="標楷體"/>
              </a:rPr>
              <a:t>類</a:t>
            </a:r>
            <a:endParaRPr sz="2000">
              <a:latin typeface="標楷體"/>
              <a:cs typeface="標楷體"/>
            </a:endParaRPr>
          </a:p>
          <a:p>
            <a:pPr marL="469900" marR="56515" indent="-4572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一.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家用空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應</a:t>
            </a:r>
            <a:r>
              <a:rPr dirty="0" sz="2000" b="1">
                <a:latin typeface="標楷體"/>
                <a:cs typeface="標楷體"/>
              </a:rPr>
              <a:t>用於居</a:t>
            </a:r>
            <a:r>
              <a:rPr dirty="0" sz="2000" spc="-15" b="1">
                <a:latin typeface="標楷體"/>
                <a:cs typeface="標楷體"/>
              </a:rPr>
              <a:t>住</a:t>
            </a:r>
            <a:r>
              <a:rPr dirty="0" sz="2000" b="1">
                <a:latin typeface="標楷體"/>
                <a:cs typeface="標楷體"/>
              </a:rPr>
              <a:t>場</a:t>
            </a:r>
            <a:r>
              <a:rPr dirty="0" sz="2000" spc="-15" b="1">
                <a:latin typeface="標楷體"/>
                <a:cs typeface="標楷體"/>
              </a:rPr>
              <a:t>所</a:t>
            </a:r>
            <a:r>
              <a:rPr dirty="0" sz="2000" b="1">
                <a:latin typeface="標楷體"/>
                <a:cs typeface="標楷體"/>
              </a:rPr>
              <a:t>，以改</a:t>
            </a:r>
            <a:r>
              <a:rPr dirty="0" sz="2000" spc="-15" b="1">
                <a:latin typeface="標楷體"/>
                <a:cs typeface="標楷體"/>
              </a:rPr>
              <a:t>善</a:t>
            </a:r>
            <a:r>
              <a:rPr dirty="0" sz="2000" b="1">
                <a:latin typeface="標楷體"/>
                <a:cs typeface="標楷體"/>
              </a:rPr>
              <a:t>舒</a:t>
            </a:r>
            <a:r>
              <a:rPr dirty="0" sz="2000" spc="-15" b="1">
                <a:latin typeface="標楷體"/>
                <a:cs typeface="標楷體"/>
              </a:rPr>
              <a:t>適</a:t>
            </a:r>
            <a:r>
              <a:rPr dirty="0" sz="2000" b="1">
                <a:latin typeface="標楷體"/>
                <a:cs typeface="標楷體"/>
              </a:rPr>
              <a:t>條件。</a:t>
            </a:r>
            <a:r>
              <a:rPr dirty="0" sz="2000" spc="-15" b="1">
                <a:latin typeface="標楷體"/>
                <a:cs typeface="標楷體"/>
              </a:rPr>
              <a:t>窗</a:t>
            </a:r>
            <a:r>
              <a:rPr dirty="0" sz="2000" b="1">
                <a:latin typeface="標楷體"/>
                <a:cs typeface="標楷體"/>
              </a:rPr>
              <a:t>型</a:t>
            </a:r>
            <a:r>
              <a:rPr dirty="0" sz="2000" spc="-15" b="1">
                <a:latin typeface="標楷體"/>
                <a:cs typeface="標楷體"/>
              </a:rPr>
              <a:t>、</a:t>
            </a:r>
            <a:r>
              <a:rPr dirty="0" sz="2000" b="1">
                <a:latin typeface="標楷體"/>
                <a:cs typeface="標楷體"/>
              </a:rPr>
              <a:t>分離式</a:t>
            </a:r>
            <a:r>
              <a:rPr dirty="0" sz="2000" spc="-15" b="1">
                <a:latin typeface="標楷體"/>
                <a:cs typeface="標楷體"/>
              </a:rPr>
              <a:t>冷</a:t>
            </a:r>
            <a:r>
              <a:rPr dirty="0" sz="2000" b="1">
                <a:latin typeface="標楷體"/>
                <a:cs typeface="標楷體"/>
              </a:rPr>
              <a:t>氣</a:t>
            </a:r>
            <a:r>
              <a:rPr dirty="0" sz="2000" b="1">
                <a:latin typeface="標楷體"/>
                <a:cs typeface="標楷體"/>
              </a:rPr>
              <a:t> 為目前</a:t>
            </a:r>
            <a:r>
              <a:rPr dirty="0" sz="2000" spc="-15" b="1">
                <a:latin typeface="標楷體"/>
                <a:cs typeface="標楷體"/>
              </a:rPr>
              <a:t>家</a:t>
            </a:r>
            <a:r>
              <a:rPr dirty="0" sz="2000" b="1">
                <a:latin typeface="標楷體"/>
                <a:cs typeface="標楷體"/>
              </a:rPr>
              <a:t>用</a:t>
            </a:r>
            <a:r>
              <a:rPr dirty="0" sz="2000" spc="-15" b="1">
                <a:latin typeface="標楷體"/>
                <a:cs typeface="標楷體"/>
              </a:rPr>
              <a:t>空</a:t>
            </a:r>
            <a:r>
              <a:rPr dirty="0" sz="2000" b="1">
                <a:latin typeface="標楷體"/>
                <a:cs typeface="標楷體"/>
              </a:rPr>
              <a:t>調最主</a:t>
            </a:r>
            <a:r>
              <a:rPr dirty="0" sz="2000" spc="-15" b="1">
                <a:latin typeface="標楷體"/>
                <a:cs typeface="標楷體"/>
              </a:rPr>
              <a:t>要</a:t>
            </a:r>
            <a:r>
              <a:rPr dirty="0" sz="2000" b="1">
                <a:latin typeface="標楷體"/>
                <a:cs typeface="標楷體"/>
              </a:rPr>
              <a:t>的</a:t>
            </a:r>
            <a:r>
              <a:rPr dirty="0" sz="2000" spc="-15" b="1">
                <a:latin typeface="標楷體"/>
                <a:cs typeface="標楷體"/>
              </a:rPr>
              <a:t>產</a:t>
            </a:r>
            <a:r>
              <a:rPr dirty="0" sz="2000" b="1">
                <a:latin typeface="標楷體"/>
                <a:cs typeface="標楷體"/>
              </a:rPr>
              <a:t>品。</a:t>
            </a:r>
            <a:endParaRPr sz="2000">
              <a:latin typeface="標楷體"/>
              <a:cs typeface="標楷體"/>
            </a:endParaRPr>
          </a:p>
          <a:p>
            <a:pPr marL="469900" marR="56515" indent="-457200">
              <a:lnSpc>
                <a:spcPct val="100000"/>
              </a:lnSpc>
              <a:spcBef>
                <a:spcPts val="480"/>
              </a:spcBef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二.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產業用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空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b="1">
                <a:latin typeface="標楷體"/>
                <a:cs typeface="標楷體"/>
              </a:rPr>
              <a:t>應用於</a:t>
            </a:r>
            <a:r>
              <a:rPr dirty="0" sz="2000" spc="-15" b="1">
                <a:latin typeface="標楷體"/>
                <a:cs typeface="標楷體"/>
              </a:rPr>
              <a:t>工</a:t>
            </a:r>
            <a:r>
              <a:rPr dirty="0" sz="2000" b="1">
                <a:latin typeface="標楷體"/>
                <a:cs typeface="標楷體"/>
              </a:rPr>
              <a:t>業</a:t>
            </a:r>
            <a:r>
              <a:rPr dirty="0" sz="2000" spc="-15" b="1">
                <a:latin typeface="標楷體"/>
                <a:cs typeface="標楷體"/>
              </a:rPr>
              <a:t>上</a:t>
            </a:r>
            <a:r>
              <a:rPr dirty="0" sz="2000" b="1">
                <a:latin typeface="標楷體"/>
                <a:cs typeface="標楷體"/>
              </a:rPr>
              <a:t>，除了</a:t>
            </a:r>
            <a:r>
              <a:rPr dirty="0" sz="2000" spc="-15" b="1">
                <a:latin typeface="標楷體"/>
                <a:cs typeface="標楷體"/>
              </a:rPr>
              <a:t>提</a:t>
            </a:r>
            <a:r>
              <a:rPr dirty="0" sz="2000" b="1">
                <a:latin typeface="標楷體"/>
                <a:cs typeface="標楷體"/>
              </a:rPr>
              <a:t>供</a:t>
            </a:r>
            <a:r>
              <a:rPr dirty="0" sz="2000" spc="-15" b="1">
                <a:latin typeface="標楷體"/>
                <a:cs typeface="標楷體"/>
              </a:rPr>
              <a:t>工</a:t>
            </a:r>
            <a:r>
              <a:rPr dirty="0" sz="2000" b="1">
                <a:latin typeface="標楷體"/>
                <a:cs typeface="標楷體"/>
              </a:rPr>
              <a:t>作者舒</a:t>
            </a:r>
            <a:r>
              <a:rPr dirty="0" sz="2000" spc="-15" b="1">
                <a:latin typeface="標楷體"/>
                <a:cs typeface="標楷體"/>
              </a:rPr>
              <a:t>適</a:t>
            </a:r>
            <a:r>
              <a:rPr dirty="0" sz="2000" b="1">
                <a:latin typeface="標楷體"/>
                <a:cs typeface="標楷體"/>
              </a:rPr>
              <a:t>環</a:t>
            </a:r>
            <a:r>
              <a:rPr dirty="0" sz="2000" spc="-15" b="1">
                <a:latin typeface="標楷體"/>
                <a:cs typeface="標楷體"/>
              </a:rPr>
              <a:t>境</a:t>
            </a:r>
            <a:r>
              <a:rPr dirty="0" sz="2000" b="1">
                <a:latin typeface="標楷體"/>
                <a:cs typeface="標楷體"/>
              </a:rPr>
              <a:t>，並可</a:t>
            </a:r>
            <a:r>
              <a:rPr dirty="0" sz="2000" spc="-15" b="1">
                <a:latin typeface="標楷體"/>
                <a:cs typeface="標楷體"/>
              </a:rPr>
              <a:t>促</a:t>
            </a:r>
            <a:r>
              <a:rPr dirty="0" sz="2000" b="1">
                <a:latin typeface="標楷體"/>
                <a:cs typeface="標楷體"/>
              </a:rPr>
              <a:t>進</a:t>
            </a:r>
            <a:r>
              <a:rPr dirty="0" sz="2000" b="1">
                <a:latin typeface="標楷體"/>
                <a:cs typeface="標楷體"/>
              </a:rPr>
              <a:t> 產業生</a:t>
            </a:r>
            <a:r>
              <a:rPr dirty="0" sz="2000" spc="-15" b="1">
                <a:latin typeface="標楷體"/>
                <a:cs typeface="標楷體"/>
              </a:rPr>
              <a:t>級</a:t>
            </a:r>
            <a:r>
              <a:rPr dirty="0" sz="2000" b="1">
                <a:latin typeface="標楷體"/>
                <a:cs typeface="標楷體"/>
              </a:rPr>
              <a:t>。</a:t>
            </a:r>
            <a:endParaRPr sz="2000">
              <a:latin typeface="標楷體"/>
              <a:cs typeface="標楷體"/>
            </a:endParaRPr>
          </a:p>
          <a:p>
            <a:pPr marL="12700" marR="56515">
              <a:lnSpc>
                <a:spcPct val="120000"/>
              </a:lnSpc>
            </a:pP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三.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運輸空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調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spc="-15" b="1">
                <a:latin typeface="標楷體"/>
                <a:cs typeface="標楷體"/>
              </a:rPr>
              <a:t>應</a:t>
            </a:r>
            <a:r>
              <a:rPr dirty="0" sz="2000" b="1">
                <a:latin typeface="標楷體"/>
                <a:cs typeface="標楷體"/>
              </a:rPr>
              <a:t>用於交</a:t>
            </a:r>
            <a:r>
              <a:rPr dirty="0" sz="2000" spc="-15" b="1">
                <a:latin typeface="標楷體"/>
                <a:cs typeface="標楷體"/>
              </a:rPr>
              <a:t>通</a:t>
            </a:r>
            <a:r>
              <a:rPr dirty="0" sz="2000" b="1">
                <a:latin typeface="標楷體"/>
                <a:cs typeface="標楷體"/>
              </a:rPr>
              <a:t>載</a:t>
            </a:r>
            <a:r>
              <a:rPr dirty="0" sz="2000" spc="-15" b="1">
                <a:latin typeface="標楷體"/>
                <a:cs typeface="標楷體"/>
              </a:rPr>
              <a:t>具</a:t>
            </a:r>
            <a:r>
              <a:rPr dirty="0" sz="2000" b="1">
                <a:latin typeface="標楷體"/>
                <a:cs typeface="標楷體"/>
              </a:rPr>
              <a:t>，使乘</a:t>
            </a:r>
            <a:r>
              <a:rPr dirty="0" sz="2000" spc="-15" b="1">
                <a:latin typeface="標楷體"/>
                <a:cs typeface="標楷體"/>
              </a:rPr>
              <a:t>載</a:t>
            </a:r>
            <a:r>
              <a:rPr dirty="0" sz="2000" b="1">
                <a:latin typeface="標楷體"/>
                <a:cs typeface="標楷體"/>
              </a:rPr>
              <a:t>人</a:t>
            </a:r>
            <a:r>
              <a:rPr dirty="0" sz="2000" spc="-15" b="1">
                <a:latin typeface="標楷體"/>
                <a:cs typeface="標楷體"/>
              </a:rPr>
              <a:t>員</a:t>
            </a:r>
            <a:r>
              <a:rPr dirty="0" sz="2000" b="1">
                <a:latin typeface="標楷體"/>
                <a:cs typeface="標楷體"/>
              </a:rPr>
              <a:t>舒適或</a:t>
            </a:r>
            <a:r>
              <a:rPr dirty="0" sz="2000" spc="-15" b="1">
                <a:latin typeface="標楷體"/>
                <a:cs typeface="標楷體"/>
              </a:rPr>
              <a:t>保</a:t>
            </a:r>
            <a:r>
              <a:rPr dirty="0" sz="2000" b="1">
                <a:latin typeface="標楷體"/>
                <a:cs typeface="標楷體"/>
              </a:rPr>
              <a:t>持</a:t>
            </a:r>
            <a:r>
              <a:rPr dirty="0" sz="2000" spc="-15" b="1">
                <a:latin typeface="標楷體"/>
                <a:cs typeface="標楷體"/>
              </a:rPr>
              <a:t>運</a:t>
            </a:r>
            <a:r>
              <a:rPr dirty="0" sz="2000" b="1">
                <a:latin typeface="標楷體"/>
                <a:cs typeface="標楷體"/>
              </a:rPr>
              <a:t>輸產品</a:t>
            </a:r>
            <a:r>
              <a:rPr dirty="0" sz="2000" spc="-15" b="1">
                <a:latin typeface="標楷體"/>
                <a:cs typeface="標楷體"/>
              </a:rPr>
              <a:t>新</a:t>
            </a:r>
            <a:r>
              <a:rPr dirty="0" sz="2000" b="1">
                <a:latin typeface="標楷體"/>
                <a:cs typeface="標楷體"/>
              </a:rPr>
              <a:t>鮮</a:t>
            </a:r>
            <a:r>
              <a:rPr dirty="0" sz="2000" b="1"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四.</a:t>
            </a:r>
            <a:r>
              <a:rPr dirty="0" sz="2000" spc="-409" b="1">
                <a:solidFill>
                  <a:srgbClr val="FF0000"/>
                </a:solidFill>
                <a:latin typeface="標楷體"/>
                <a:cs typeface="標楷體"/>
              </a:rPr>
              <a:t> 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商用製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程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應</a:t>
            </a:r>
            <a:r>
              <a:rPr dirty="0" sz="2000" spc="-15" b="1">
                <a:solidFill>
                  <a:srgbClr val="FF0000"/>
                </a:solidFill>
                <a:latin typeface="標楷體"/>
                <a:cs typeface="標楷體"/>
              </a:rPr>
              <a:t>用</a:t>
            </a:r>
            <a:r>
              <a:rPr dirty="0" sz="2000" b="1">
                <a:solidFill>
                  <a:srgbClr val="FF0000"/>
                </a:solidFill>
                <a:latin typeface="標楷體"/>
                <a:cs typeface="標楷體"/>
              </a:rPr>
              <a:t>：</a:t>
            </a:r>
            <a:r>
              <a:rPr dirty="0" sz="2000" b="1">
                <a:latin typeface="標楷體"/>
                <a:cs typeface="標楷體"/>
              </a:rPr>
              <a:t>主要</a:t>
            </a:r>
            <a:r>
              <a:rPr dirty="0" sz="2000" spc="-15" b="1">
                <a:latin typeface="標楷體"/>
                <a:cs typeface="標楷體"/>
              </a:rPr>
              <a:t>用</a:t>
            </a:r>
            <a:r>
              <a:rPr dirty="0" sz="2000" b="1">
                <a:latin typeface="標楷體"/>
                <a:cs typeface="標楷體"/>
              </a:rPr>
              <a:t>來</a:t>
            </a:r>
            <a:r>
              <a:rPr dirty="0" sz="2000" spc="-15" b="1">
                <a:latin typeface="標楷體"/>
                <a:cs typeface="標楷體"/>
              </a:rPr>
              <a:t>控</a:t>
            </a:r>
            <a:r>
              <a:rPr dirty="0" sz="2000" b="1">
                <a:latin typeface="標楷體"/>
                <a:cs typeface="標楷體"/>
              </a:rPr>
              <a:t>制理想</a:t>
            </a:r>
            <a:r>
              <a:rPr dirty="0" sz="2000" spc="-15" b="1">
                <a:latin typeface="標楷體"/>
                <a:cs typeface="標楷體"/>
              </a:rPr>
              <a:t>的</a:t>
            </a:r>
            <a:r>
              <a:rPr dirty="0" sz="2000" b="1">
                <a:latin typeface="標楷體"/>
                <a:cs typeface="標楷體"/>
              </a:rPr>
              <a:t>製</a:t>
            </a:r>
            <a:r>
              <a:rPr dirty="0" sz="2000" spc="-15" b="1">
                <a:latin typeface="標楷體"/>
                <a:cs typeface="標楷體"/>
              </a:rPr>
              <a:t>程</a:t>
            </a:r>
            <a:r>
              <a:rPr dirty="0" sz="2000" b="1">
                <a:latin typeface="標楷體"/>
                <a:cs typeface="標楷體"/>
              </a:rPr>
              <a:t>環境，</a:t>
            </a:r>
            <a:r>
              <a:rPr dirty="0" sz="2000" spc="-15" b="1">
                <a:latin typeface="標楷體"/>
                <a:cs typeface="標楷體"/>
              </a:rPr>
              <a:t>使</a:t>
            </a:r>
            <a:r>
              <a:rPr dirty="0" sz="2000" b="1">
                <a:latin typeface="標楷體"/>
                <a:cs typeface="標楷體"/>
              </a:rPr>
              <a:t>產</a:t>
            </a:r>
            <a:r>
              <a:rPr dirty="0" sz="2000" spc="-15" b="1">
                <a:latin typeface="標楷體"/>
                <a:cs typeface="標楷體"/>
              </a:rPr>
              <a:t>品</a:t>
            </a:r>
            <a:r>
              <a:rPr dirty="0" sz="2000" b="1">
                <a:latin typeface="標楷體"/>
                <a:cs typeface="標楷體"/>
              </a:rPr>
              <a:t>在生產</a:t>
            </a:r>
            <a:r>
              <a:rPr dirty="0" sz="2000" spc="-15" b="1">
                <a:latin typeface="標楷體"/>
                <a:cs typeface="標楷體"/>
              </a:rPr>
              <a:t>過</a:t>
            </a:r>
            <a:r>
              <a:rPr dirty="0" sz="2000" b="1">
                <a:latin typeface="標楷體"/>
                <a:cs typeface="標楷體"/>
              </a:rPr>
              <a:t>程</a:t>
            </a:r>
            <a:endParaRPr sz="2000">
              <a:latin typeface="標楷體"/>
              <a:cs typeface="標楷體"/>
            </a:endParaRPr>
          </a:p>
          <a:p>
            <a:pPr marL="469900">
              <a:lnSpc>
                <a:spcPct val="100000"/>
              </a:lnSpc>
            </a:pPr>
            <a:r>
              <a:rPr dirty="0" sz="2000" b="1">
                <a:latin typeface="標楷體"/>
                <a:cs typeface="標楷體"/>
              </a:rPr>
              <a:t>均能維</a:t>
            </a:r>
            <a:r>
              <a:rPr dirty="0" sz="2000" spc="-15" b="1">
                <a:latin typeface="標楷體"/>
                <a:cs typeface="標楷體"/>
              </a:rPr>
              <a:t>持</a:t>
            </a:r>
            <a:r>
              <a:rPr dirty="0" sz="2000" b="1">
                <a:latin typeface="標楷體"/>
                <a:cs typeface="標楷體"/>
              </a:rPr>
              <a:t>一</a:t>
            </a:r>
            <a:r>
              <a:rPr dirty="0" sz="2000" spc="-15" b="1">
                <a:latin typeface="標楷體"/>
                <a:cs typeface="標楷體"/>
              </a:rPr>
              <a:t>定</a:t>
            </a:r>
            <a:r>
              <a:rPr dirty="0" sz="2000" b="1">
                <a:latin typeface="標楷體"/>
                <a:cs typeface="標楷體"/>
              </a:rPr>
              <a:t>的品質。</a:t>
            </a:r>
            <a:endParaRPr sz="2000"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7471" y="1220724"/>
            <a:ext cx="7348727" cy="525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/>
          <p:nvPr/>
        </p:nvSpPr>
        <p:spPr>
          <a:xfrm>
            <a:off x="225551" y="1158240"/>
            <a:ext cx="5408674" cy="74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2267" y="486981"/>
            <a:ext cx="6434455" cy="1180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15795">
              <a:lnSpc>
                <a:spcPct val="100000"/>
              </a:lnSpc>
            </a:pPr>
            <a:r>
              <a:rPr dirty="0" sz="4400">
                <a:solidFill>
                  <a:srgbClr val="C00000"/>
                </a:solidFill>
                <a:latin typeface="Arial Unicode MS"/>
                <a:cs typeface="Arial Unicode MS"/>
              </a:rPr>
              <a:t>空調系統原理</a:t>
            </a:r>
            <a:r>
              <a:rPr dirty="0" sz="4400" spc="-5">
                <a:solidFill>
                  <a:srgbClr val="C00000"/>
                </a:solidFill>
                <a:latin typeface="Arial Unicode MS"/>
                <a:cs typeface="Arial Unicode MS"/>
              </a:rPr>
              <a:t>(1/3)</a:t>
            </a:r>
            <a:endParaRPr sz="4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800" spc="-20" b="1">
                <a:latin typeface="標楷體"/>
                <a:cs typeface="標楷體"/>
              </a:rPr>
              <a:t>（</a:t>
            </a:r>
            <a:r>
              <a:rPr dirty="0" sz="2800" spc="-30" b="1">
                <a:latin typeface="標楷體"/>
                <a:cs typeface="標楷體"/>
              </a:rPr>
              <a:t>一）冷</a:t>
            </a:r>
            <a:r>
              <a:rPr dirty="0" sz="2800" spc="-20" b="1">
                <a:latin typeface="標楷體"/>
                <a:cs typeface="標楷體"/>
              </a:rPr>
              <a:t>凍</a:t>
            </a:r>
            <a:r>
              <a:rPr dirty="0" sz="2800" spc="-30" b="1">
                <a:latin typeface="標楷體"/>
                <a:cs typeface="標楷體"/>
              </a:rPr>
              <a:t>空調四</a:t>
            </a:r>
            <a:r>
              <a:rPr dirty="0" sz="2800" spc="-20" b="1">
                <a:latin typeface="標楷體"/>
                <a:cs typeface="標楷體"/>
              </a:rPr>
              <a:t>大</a:t>
            </a:r>
            <a:r>
              <a:rPr dirty="0" sz="2800" spc="-30" b="1">
                <a:latin typeface="標楷體"/>
                <a:cs typeface="標楷體"/>
              </a:rPr>
              <a:t>原</a:t>
            </a:r>
            <a:r>
              <a:rPr dirty="0" sz="2800" spc="-20" b="1">
                <a:latin typeface="標楷體"/>
                <a:cs typeface="標楷體"/>
              </a:rPr>
              <a:t>件</a:t>
            </a:r>
            <a:r>
              <a:rPr dirty="0" sz="2800" spc="-25" b="1">
                <a:latin typeface="標楷體"/>
                <a:cs typeface="標楷體"/>
              </a:rPr>
              <a:t>(1</a:t>
            </a:r>
            <a:r>
              <a:rPr dirty="0" sz="2800" spc="-10" b="1">
                <a:latin typeface="標楷體"/>
                <a:cs typeface="標楷體"/>
              </a:rPr>
              <a:t>/2</a:t>
            </a:r>
            <a:r>
              <a:rPr dirty="0" sz="2800" spc="-15" b="1">
                <a:latin typeface="標楷體"/>
                <a:cs typeface="標楷體"/>
              </a:rPr>
              <a:t>)</a:t>
            </a:r>
            <a:endParaRPr sz="2800">
              <a:latin typeface="標楷體"/>
              <a:cs typeface="標楷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412" y="1719973"/>
            <a:ext cx="8639174" cy="4999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10185">
              <a:lnSpc>
                <a:spcPct val="100000"/>
              </a:lnSpc>
            </a:pPr>
            <a:fld id="{81D60167-4931-47E6-BA6A-407CBD079E47}" type="slidenum">
              <a:rPr dirty="0" sz="1200" spc="-10">
                <a:solidFill>
                  <a:srgbClr val="8A8A8A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今晚打老虎</dc:creator>
  <dc:title>   『淺談居家之空調節能』</dc:title>
  <dcterms:created xsi:type="dcterms:W3CDTF">2014-03-05T16:38:24Z</dcterms:created>
  <dcterms:modified xsi:type="dcterms:W3CDTF">2014-03-05T16:38:24Z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2014-03-05T00:00:00Z</vt:filetime>
  </property>
  <property fmtid="{D5CDD505-2E9C-101B-9397-08002B2CF9AE}" pid="3" name="LastSaved">
    <vt:filetime>2014-03-05T00:00:00Z</vt:filetime>
  </property>
</Properties>
</file>