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5715000" type="screen16x10"/>
  <p:notesSz cx="6858000" cy="9144000"/>
  <p:defaultTextStyle>
    <a:defPPr>
      <a:defRPr lang="zh-TW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2786D-3DB7-4D2D-9255-8F660EF57AA2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0EAE-4CC6-43CF-8986-88BF994A42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811213"/>
            <a:ext cx="6477000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DED33-3C16-4B53-9BCA-2738EAA32904}" type="slidenum">
              <a:rPr lang="zh-TW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38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63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69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7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75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29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39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24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1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50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66B1-6184-4EBF-9897-706BD0210870}" type="datetimeFigureOut">
              <a:rPr lang="zh-TW" altLang="en-US" smtClean="0"/>
              <a:t>2018/12/17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2608-8739-48C6-9D3A-D138CE794E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接點 12"/>
          <p:cNvCxnSpPr/>
          <p:nvPr/>
        </p:nvCxnSpPr>
        <p:spPr>
          <a:xfrm>
            <a:off x="-5981" y="869056"/>
            <a:ext cx="9148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" b="138"/>
          <a:stretch/>
        </p:blipFill>
        <p:spPr bwMode="auto">
          <a:xfrm>
            <a:off x="0" y="877765"/>
            <a:ext cx="9144000" cy="47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983" y="811717"/>
            <a:ext cx="9148115" cy="398957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598614" y="1968379"/>
            <a:ext cx="1446212" cy="1425576"/>
          </a:xfrm>
          <a:prstGeom prst="ellipse">
            <a:avLst/>
          </a:prstGeom>
          <a:solidFill>
            <a:srgbClr val="CC99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anchor="ctr"/>
          <a:lstStyle/>
          <a:p>
            <a:pPr algn="ctr" defTabSz="914400">
              <a:defRPr/>
            </a:pPr>
            <a:endParaRPr lang="zh-TW" altLang="en-US" sz="130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816603" y="2832186"/>
            <a:ext cx="1446213" cy="1423987"/>
          </a:xfrm>
          <a:prstGeom prst="ellipse">
            <a:avLst/>
          </a:prstGeom>
          <a:solidFill>
            <a:srgbClr val="CC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anchor="ctr"/>
          <a:lstStyle/>
          <a:p>
            <a:pPr algn="ctr" defTabSz="914400">
              <a:defRPr/>
            </a:pPr>
            <a:endParaRPr lang="zh-TW" altLang="en-US" sz="1300">
              <a:solidFill>
                <a:prstClr val="white"/>
              </a:solidFill>
            </a:endParaRPr>
          </a:p>
        </p:txBody>
      </p:sp>
      <p:sp>
        <p:nvSpPr>
          <p:cNvPr id="149" name="矩形圖說文字 148"/>
          <p:cNvSpPr/>
          <p:nvPr/>
        </p:nvSpPr>
        <p:spPr>
          <a:xfrm>
            <a:off x="2706419" y="2333489"/>
            <a:ext cx="1451509" cy="414546"/>
          </a:xfrm>
          <a:prstGeom prst="wedgeRectCallout">
            <a:avLst>
              <a:gd name="adj1" fmla="val -75450"/>
              <a:gd name="adj2" fmla="val -41803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272421" y="1828132"/>
            <a:ext cx="1446213" cy="1425576"/>
          </a:xfrm>
          <a:prstGeom prst="ellipse">
            <a:avLst/>
          </a:prstGeom>
          <a:solidFill>
            <a:srgbClr val="CC99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anchor="ctr"/>
          <a:lstStyle/>
          <a:p>
            <a:pPr algn="ctr" defTabSz="914400">
              <a:defRPr/>
            </a:pPr>
            <a:endParaRPr lang="zh-TW" altLang="en-US" sz="1300">
              <a:solidFill>
                <a:prstClr val="white"/>
              </a:solidFill>
            </a:endParaRPr>
          </a:p>
        </p:txBody>
      </p:sp>
      <p:sp>
        <p:nvSpPr>
          <p:cNvPr id="12294" name="文字方塊 22"/>
          <p:cNvSpPr txBox="1">
            <a:spLocks noChangeArrowheads="1"/>
          </p:cNvSpPr>
          <p:nvPr/>
        </p:nvSpPr>
        <p:spPr bwMode="auto">
          <a:xfrm>
            <a:off x="7290784" y="3403399"/>
            <a:ext cx="794592" cy="3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err="1"/>
              <a:t>Nangang</a:t>
            </a:r>
            <a:r>
              <a:rPr lang="en-US" altLang="zh-TW" sz="900" b="1" dirty="0"/>
              <a:t> Station</a:t>
            </a:r>
          </a:p>
        </p:txBody>
      </p:sp>
      <p:sp>
        <p:nvSpPr>
          <p:cNvPr id="12296" name="文字方塊 107"/>
          <p:cNvSpPr txBox="1">
            <a:spLocks noChangeArrowheads="1"/>
          </p:cNvSpPr>
          <p:nvPr/>
        </p:nvSpPr>
        <p:spPr bwMode="auto">
          <a:xfrm>
            <a:off x="1992328" y="3712685"/>
            <a:ext cx="1121324" cy="2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smtClean="0"/>
              <a:t>Taipei main Station</a:t>
            </a:r>
            <a:endParaRPr lang="en-US" altLang="zh-TW" sz="900" b="1" dirty="0"/>
          </a:p>
        </p:txBody>
      </p:sp>
      <p:pic>
        <p:nvPicPr>
          <p:cNvPr id="12306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562603" y="1773116"/>
            <a:ext cx="225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字方塊 205"/>
          <p:cNvSpPr txBox="1">
            <a:spLocks noChangeArrowheads="1"/>
          </p:cNvSpPr>
          <p:nvPr/>
        </p:nvSpPr>
        <p:spPr bwMode="auto">
          <a:xfrm>
            <a:off x="5450847" y="1435850"/>
            <a:ext cx="920750" cy="3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886" tIns="43943" rIns="87886" bIns="43943">
            <a:spAutoFit/>
          </a:bodyPr>
          <a:lstStyle/>
          <a:p>
            <a:pPr fontAlgn="base"/>
            <a:r>
              <a:rPr lang="en-US" altLang="zh-TW" sz="900" b="1" dirty="0" err="1" smtClean="0"/>
              <a:t>Gangqian</a:t>
            </a:r>
            <a:r>
              <a:rPr lang="en-US" altLang="zh-TW" sz="900" b="1" dirty="0" smtClean="0"/>
              <a:t> Station</a:t>
            </a:r>
            <a:endParaRPr lang="en-US" altLang="zh-TW" sz="900" b="1" dirty="0"/>
          </a:p>
        </p:txBody>
      </p:sp>
      <p:pic>
        <p:nvPicPr>
          <p:cNvPr id="12310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476" y="4013077"/>
            <a:ext cx="323850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781" y="1756675"/>
            <a:ext cx="325437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8765" y="2448836"/>
            <a:ext cx="325438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2377951"/>
            <a:ext cx="323850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1" y="1875510"/>
            <a:ext cx="32385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6779" y="2851266"/>
            <a:ext cx="3254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2501" y="3117727"/>
            <a:ext cx="32543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8901" y="815853"/>
            <a:ext cx="32385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6" y="3711451"/>
            <a:ext cx="32543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563" y="3568578"/>
            <a:ext cx="32385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8" name="文字方塊 105"/>
          <p:cNvSpPr txBox="1">
            <a:spLocks noChangeArrowheads="1"/>
          </p:cNvSpPr>
          <p:nvPr/>
        </p:nvSpPr>
        <p:spPr bwMode="auto">
          <a:xfrm>
            <a:off x="1199609" y="2042420"/>
            <a:ext cx="1062204" cy="2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err="1"/>
              <a:t>Yuanshan</a:t>
            </a:r>
            <a:r>
              <a:rPr lang="en-US" altLang="zh-TW" sz="900" b="1" dirty="0"/>
              <a:t> Station</a:t>
            </a:r>
          </a:p>
        </p:txBody>
      </p:sp>
      <p:sp>
        <p:nvSpPr>
          <p:cNvPr id="140" name="文字方塊 193"/>
          <p:cNvSpPr txBox="1">
            <a:spLocks noChangeArrowheads="1"/>
          </p:cNvSpPr>
          <p:nvPr/>
        </p:nvSpPr>
        <p:spPr bwMode="auto">
          <a:xfrm>
            <a:off x="2687248" y="2368942"/>
            <a:ext cx="1728192" cy="3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Fashion Block</a:t>
            </a:r>
            <a:r>
              <a:rPr lang="zh-TW" altLang="en-US" sz="1100" b="1" dirty="0" smtClean="0">
                <a:solidFill>
                  <a:prstClr val="black"/>
                </a:solidFill>
                <a:ea typeface="微軟正黑體" pitchFamily="34" charset="-120"/>
              </a:rPr>
              <a:t>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Taipei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893㎡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7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1115" y="3151757"/>
            <a:ext cx="325437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9829" y="3293884"/>
            <a:ext cx="325437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矩形圖說文字 146"/>
          <p:cNvSpPr/>
          <p:nvPr/>
        </p:nvSpPr>
        <p:spPr>
          <a:xfrm>
            <a:off x="3182335" y="991091"/>
            <a:ext cx="1666337" cy="468486"/>
          </a:xfrm>
          <a:prstGeom prst="wedgeRectCallout">
            <a:avLst>
              <a:gd name="adj1" fmla="val -72346"/>
              <a:gd name="adj2" fmla="val -32747"/>
            </a:avLst>
          </a:prstGeom>
          <a:solidFill>
            <a:srgbClr val="BFBFBF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3" name="矩形圖說文字 152"/>
          <p:cNvSpPr/>
          <p:nvPr/>
        </p:nvSpPr>
        <p:spPr>
          <a:xfrm>
            <a:off x="156514" y="930860"/>
            <a:ext cx="1346772" cy="640827"/>
          </a:xfrm>
          <a:prstGeom prst="wedgeRectCallout">
            <a:avLst>
              <a:gd name="adj1" fmla="val 55803"/>
              <a:gd name="adj2" fmla="val -37282"/>
            </a:avLst>
          </a:prstGeom>
          <a:solidFill>
            <a:srgbClr val="BFBFBF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TW" altLang="en-US" b="1">
              <a:solidFill>
                <a:prstClr val="white"/>
              </a:solidFill>
            </a:endParaRPr>
          </a:p>
        </p:txBody>
      </p:sp>
      <p:sp>
        <p:nvSpPr>
          <p:cNvPr id="154" name="文字方塊 197"/>
          <p:cNvSpPr txBox="1">
            <a:spLocks noChangeArrowheads="1"/>
          </p:cNvSpPr>
          <p:nvPr/>
        </p:nvSpPr>
        <p:spPr bwMode="auto">
          <a:xfrm>
            <a:off x="274752" y="908803"/>
            <a:ext cx="1935831" cy="677108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TW" sz="1100" b="1" dirty="0" err="1" smtClean="0"/>
              <a:t>Beitou-Shilin</a:t>
            </a:r>
            <a:r>
              <a:rPr lang="en-US" altLang="zh-TW" sz="1100" b="1" dirty="0" smtClean="0"/>
              <a:t/>
            </a:r>
            <a:br>
              <a:rPr lang="en-US" altLang="zh-TW" sz="1100" b="1" dirty="0" smtClean="0"/>
            </a:br>
            <a:r>
              <a:rPr lang="en-US" altLang="zh-TW" sz="1100" b="1" dirty="0" smtClean="0"/>
              <a:t>Technology Park</a:t>
            </a:r>
            <a:r>
              <a:rPr lang="en-US" altLang="zh-TW" sz="1100" dirty="0" smtClean="0"/>
              <a:t/>
            </a:r>
            <a:br>
              <a:rPr lang="en-US" altLang="zh-TW" sz="1100" dirty="0" smtClean="0"/>
            </a:b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83,800/251,400㎡</a:t>
            </a:r>
            <a:endParaRPr lang="en-US" altLang="zh-TW" sz="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7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sz="7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ase/floor Area</a:t>
            </a:r>
            <a:endParaRPr lang="en-US" altLang="zh-TW" sz="7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矩形圖說文字 154"/>
          <p:cNvSpPr/>
          <p:nvPr/>
        </p:nvSpPr>
        <p:spPr>
          <a:xfrm>
            <a:off x="695350" y="2229734"/>
            <a:ext cx="1212354" cy="692080"/>
          </a:xfrm>
          <a:prstGeom prst="wedgeRectCallout">
            <a:avLst>
              <a:gd name="adj1" fmla="val 67467"/>
              <a:gd name="adj2" fmla="val -32007"/>
            </a:avLst>
          </a:prstGeom>
          <a:solidFill>
            <a:srgbClr val="FF9B9D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752926" y="2230668"/>
            <a:ext cx="1730842" cy="719686"/>
          </a:xfrm>
          <a:prstGeom prst="rect">
            <a:avLst/>
          </a:prstGeom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1100" b="1" dirty="0" err="1" smtClean="0"/>
              <a:t>Minglun</a:t>
            </a:r>
            <a:r>
              <a:rPr lang="en-US" altLang="zh-TW" sz="1100" b="1" dirty="0" smtClean="0"/>
              <a:t> </a:t>
            </a:r>
            <a:r>
              <a:rPr lang="en-US" altLang="zh-TW" sz="1100" b="1" dirty="0"/>
              <a:t>Public</a:t>
            </a:r>
          </a:p>
          <a:p>
            <a:pPr fontAlgn="base"/>
            <a:r>
              <a:rPr lang="en-US" altLang="zh-TW" sz="1100" b="1" dirty="0"/>
              <a:t>Smart </a:t>
            </a:r>
            <a:r>
              <a:rPr lang="en-US" altLang="zh-TW" sz="1100" b="1" dirty="0"/>
              <a:t>H</a:t>
            </a:r>
            <a:r>
              <a:rPr lang="en-US" altLang="zh-TW" sz="1100" b="1" dirty="0" smtClean="0"/>
              <a:t>ouse</a:t>
            </a:r>
            <a:endParaRPr lang="en-US" altLang="zh-TW" sz="1100" b="1" dirty="0"/>
          </a:p>
          <a:p>
            <a:pPr defTabSz="914400">
              <a:defRPr/>
            </a:pPr>
            <a:r>
              <a:rPr lang="en-US" altLang="zh-TW" sz="1100" b="1" dirty="0" smtClean="0"/>
              <a:t>Startup Hub </a:t>
            </a:r>
          </a:p>
          <a:p>
            <a:pPr defTabSz="914400">
              <a:defRPr/>
            </a:pP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1,945㎡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0" name="文字方塊 104"/>
          <p:cNvSpPr txBox="1">
            <a:spLocks noChangeArrowheads="1"/>
          </p:cNvSpPr>
          <p:nvPr/>
        </p:nvSpPr>
        <p:spPr bwMode="auto">
          <a:xfrm>
            <a:off x="2413852" y="1340935"/>
            <a:ext cx="852733" cy="22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/>
            <a:r>
              <a:rPr lang="en-US" altLang="zh-TW" sz="900" b="1" dirty="0" err="1"/>
              <a:t>Shilin</a:t>
            </a:r>
            <a:r>
              <a:rPr lang="en-US" altLang="zh-TW" sz="900" b="1" dirty="0"/>
              <a:t> </a:t>
            </a:r>
            <a:r>
              <a:rPr lang="en-US" altLang="zh-TW" sz="900" b="1" dirty="0" smtClean="0"/>
              <a:t>Station</a:t>
            </a:r>
            <a:endParaRPr lang="zh-TW" altLang="en-US" sz="9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2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5498" y="2160306"/>
            <a:ext cx="32543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053" y="2326712"/>
            <a:ext cx="32543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133" y="2112584"/>
            <a:ext cx="32543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643" y="2258996"/>
            <a:ext cx="325437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299" y="2315458"/>
            <a:ext cx="325437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文字方塊 171"/>
          <p:cNvSpPr txBox="1">
            <a:spLocks noChangeArrowheads="1"/>
          </p:cNvSpPr>
          <p:nvPr/>
        </p:nvSpPr>
        <p:spPr bwMode="auto">
          <a:xfrm>
            <a:off x="3148954" y="954095"/>
            <a:ext cx="1768606" cy="67352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>
            <a:defPPr>
              <a:defRPr lang="zh-TW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defTabSz="914400"/>
            <a:r>
              <a:rPr lang="en-US" altLang="zh-TW" sz="1100" dirty="0" err="1" smtClean="0">
                <a:solidFill>
                  <a:prstClr val="black"/>
                </a:solidFill>
                <a:latin typeface="+mn-lt"/>
              </a:rPr>
              <a:t>Wanbao</a:t>
            </a:r>
            <a:r>
              <a:rPr lang="en-US" altLang="zh-TW" sz="1100" dirty="0" smtClean="0">
                <a:solidFill>
                  <a:prstClr val="black"/>
                </a:solidFill>
                <a:latin typeface="+mn-lt"/>
              </a:rPr>
              <a:t> Textile </a:t>
            </a:r>
          </a:p>
          <a:p>
            <a:pPr defTabSz="914400"/>
            <a:r>
              <a:rPr lang="en-US" altLang="zh-TW" sz="1100" dirty="0" smtClean="0">
                <a:solidFill>
                  <a:prstClr val="black"/>
                </a:solidFill>
                <a:latin typeface="+mn-lt"/>
              </a:rPr>
              <a:t>Design Startup Hub</a:t>
            </a:r>
          </a:p>
          <a:p>
            <a:pPr defTabSz="914400"/>
            <a:r>
              <a:rPr lang="en-US" altLang="zh-TW" sz="800" dirty="0" smtClean="0">
                <a:solidFill>
                  <a:prstClr val="black"/>
                </a:solidFill>
              </a:rPr>
              <a:t>3,340/12,026</a:t>
            </a:r>
            <a:r>
              <a:rPr lang="zh-TW" altLang="en-US" sz="800" dirty="0" smtClean="0">
                <a:solidFill>
                  <a:prstClr val="black"/>
                </a:solidFill>
              </a:rPr>
              <a:t> ㎡ </a:t>
            </a:r>
            <a:r>
              <a:rPr lang="en-US" altLang="zh-TW" sz="800" dirty="0" smtClean="0">
                <a:solidFill>
                  <a:prstClr val="black"/>
                </a:solidFill>
              </a:rPr>
              <a:t>base/floor </a:t>
            </a:r>
            <a:r>
              <a:rPr lang="en-US" altLang="zh-TW" sz="800" dirty="0">
                <a:solidFill>
                  <a:prstClr val="black"/>
                </a:solidFill>
              </a:rPr>
              <a:t>Area</a:t>
            </a:r>
          </a:p>
          <a:p>
            <a:pPr defTabSz="914400"/>
            <a:endParaRPr lang="zh-TW" altLang="en-US" sz="800" dirty="0">
              <a:solidFill>
                <a:prstClr val="black"/>
              </a:solidFill>
            </a:endParaRPr>
          </a:p>
        </p:txBody>
      </p:sp>
      <p:sp>
        <p:nvSpPr>
          <p:cNvPr id="180" name="矩形圖說文字 179"/>
          <p:cNvSpPr/>
          <p:nvPr/>
        </p:nvSpPr>
        <p:spPr>
          <a:xfrm>
            <a:off x="1208598" y="1627091"/>
            <a:ext cx="1278076" cy="431521"/>
          </a:xfrm>
          <a:prstGeom prst="wedgeRectCallout">
            <a:avLst>
              <a:gd name="adj1" fmla="val 44940"/>
              <a:gd name="adj2" fmla="val 78538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1" name="矩形 180"/>
          <p:cNvSpPr/>
          <p:nvPr/>
        </p:nvSpPr>
        <p:spPr bwMode="auto">
          <a:xfrm>
            <a:off x="1233782" y="1654302"/>
            <a:ext cx="1298876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1300"/>
              </a:lnSpc>
              <a:defRPr/>
            </a:pPr>
            <a:r>
              <a:rPr lang="en-US" altLang="zh-TW" sz="1100" b="1" dirty="0" err="1">
                <a:solidFill>
                  <a:prstClr val="black"/>
                </a:solidFill>
                <a:ea typeface="微軟正黑體" pitchFamily="34" charset="-120"/>
              </a:rPr>
              <a:t>D</a:t>
            </a:r>
            <a:r>
              <a:rPr lang="en-US" altLang="zh-TW" sz="1100" b="1" dirty="0" err="1" smtClean="0">
                <a:solidFill>
                  <a:prstClr val="black"/>
                </a:solidFill>
                <a:ea typeface="微軟正黑體" pitchFamily="34" charset="-120"/>
              </a:rPr>
              <a:t>igiBlock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 Taipei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lnSpc>
                <a:spcPts val="1300"/>
              </a:lnSpc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5,919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㎡ </a:t>
            </a: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en-US" altLang="zh-TW" sz="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3" name="矩形圖說文字 182"/>
          <p:cNvSpPr/>
          <p:nvPr/>
        </p:nvSpPr>
        <p:spPr>
          <a:xfrm>
            <a:off x="1548756" y="3897184"/>
            <a:ext cx="1037860" cy="643678"/>
          </a:xfrm>
          <a:prstGeom prst="wedgeRectCallout">
            <a:avLst>
              <a:gd name="adj1" fmla="val -48430"/>
              <a:gd name="adj2" fmla="val -61431"/>
            </a:avLst>
          </a:prstGeom>
          <a:solidFill>
            <a:srgbClr val="9DC3E6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4" name="文字方塊 200"/>
          <p:cNvSpPr txBox="1">
            <a:spLocks noChangeArrowheads="1"/>
          </p:cNvSpPr>
          <p:nvPr/>
        </p:nvSpPr>
        <p:spPr bwMode="auto">
          <a:xfrm>
            <a:off x="1548182" y="3857571"/>
            <a:ext cx="1038434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altLang="zh-TW" sz="1100" b="1" dirty="0" err="1" smtClean="0"/>
              <a:t>Fuxing</a:t>
            </a:r>
            <a:r>
              <a:rPr lang="en-US" altLang="zh-TW" sz="1100" b="1" dirty="0" smtClean="0"/>
              <a:t> Public</a:t>
            </a:r>
          </a:p>
          <a:p>
            <a:pPr fontAlgn="base"/>
            <a:r>
              <a:rPr lang="en-US" altLang="zh-TW" sz="1100" b="1" dirty="0" smtClean="0"/>
              <a:t>Smart </a:t>
            </a:r>
            <a:r>
              <a:rPr lang="en-US" altLang="zh-TW" sz="1100" b="1" dirty="0" smtClean="0"/>
              <a:t>House</a:t>
            </a:r>
            <a:endParaRPr lang="en-US" altLang="zh-TW" sz="1100" b="1" dirty="0"/>
          </a:p>
          <a:p>
            <a:pPr fontAlgn="base"/>
            <a:r>
              <a:rPr lang="en-US" altLang="zh-TW" sz="1100" b="1" dirty="0" smtClean="0"/>
              <a:t>Startup Hub</a:t>
            </a:r>
          </a:p>
          <a:p>
            <a:pPr defTabSz="914400">
              <a:defRPr/>
            </a:pP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929㎡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矩形圖說文字 184"/>
          <p:cNvSpPr/>
          <p:nvPr/>
        </p:nvSpPr>
        <p:spPr>
          <a:xfrm>
            <a:off x="190550" y="3418520"/>
            <a:ext cx="1139776" cy="517602"/>
          </a:xfrm>
          <a:prstGeom prst="wedgeRectCallout">
            <a:avLst>
              <a:gd name="adj1" fmla="val 31684"/>
              <a:gd name="adj2" fmla="val 89183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6" name="文字方塊 200"/>
          <p:cNvSpPr txBox="1">
            <a:spLocks noChangeArrowheads="1"/>
          </p:cNvSpPr>
          <p:nvPr/>
        </p:nvSpPr>
        <p:spPr bwMode="auto">
          <a:xfrm>
            <a:off x="224543" y="3423955"/>
            <a:ext cx="1501130" cy="5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err="1"/>
              <a:t>Shintomicho</a:t>
            </a:r>
            <a:r>
              <a:rPr lang="en-US" altLang="zh-TW" sz="1100" b="1" dirty="0"/>
              <a:t> </a:t>
            </a:r>
            <a:endParaRPr lang="en-US" altLang="zh-TW" sz="1100" b="1" dirty="0" smtClean="0"/>
          </a:p>
          <a:p>
            <a:pPr defTabSz="914400">
              <a:defRPr/>
            </a:pPr>
            <a:r>
              <a:rPr lang="en-US" altLang="zh-TW" sz="1100" b="1" dirty="0"/>
              <a:t>Cultural </a:t>
            </a:r>
            <a:r>
              <a:rPr lang="en-US" altLang="zh-TW" sz="1100" b="1" dirty="0" smtClean="0"/>
              <a:t>Market</a:t>
            </a:r>
          </a:p>
          <a:p>
            <a:pPr defTabSz="914400">
              <a:defRPr/>
            </a:pP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658</a:t>
            </a:r>
            <a:r>
              <a:rPr lang="zh-TW" altLang="en-US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7" name="矩形圖說文字 186"/>
          <p:cNvSpPr/>
          <p:nvPr/>
        </p:nvSpPr>
        <p:spPr>
          <a:xfrm>
            <a:off x="6073904" y="1127007"/>
            <a:ext cx="1167934" cy="456401"/>
          </a:xfrm>
          <a:prstGeom prst="wedgeRectCallout">
            <a:avLst>
              <a:gd name="adj1" fmla="val -74253"/>
              <a:gd name="adj2" fmla="val 92160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88" name="文字方塊 187"/>
          <p:cNvSpPr txBox="1"/>
          <p:nvPr/>
        </p:nvSpPr>
        <p:spPr bwMode="auto">
          <a:xfrm>
            <a:off x="6040010" y="1151527"/>
            <a:ext cx="1669135" cy="381132"/>
          </a:xfrm>
          <a:prstGeom prst="rect">
            <a:avLst/>
          </a:prstGeom>
          <a:noFill/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Taipei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Co-Space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2,200</a:t>
            </a:r>
            <a:r>
              <a:rPr lang="zh-TW" altLang="en-US" sz="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floor area</a:t>
            </a:r>
          </a:p>
        </p:txBody>
      </p:sp>
      <p:sp>
        <p:nvSpPr>
          <p:cNvPr id="189" name="矩形圖說文字 188"/>
          <p:cNvSpPr/>
          <p:nvPr/>
        </p:nvSpPr>
        <p:spPr>
          <a:xfrm>
            <a:off x="4204087" y="2265769"/>
            <a:ext cx="1260913" cy="414025"/>
          </a:xfrm>
          <a:prstGeom prst="wedgeRectCallout">
            <a:avLst>
              <a:gd name="adj1" fmla="val 66360"/>
              <a:gd name="adj2" fmla="val 23966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0" name="文字方塊 188"/>
          <p:cNvSpPr txBox="1">
            <a:spLocks noChangeArrowheads="1"/>
          </p:cNvSpPr>
          <p:nvPr/>
        </p:nvSpPr>
        <p:spPr bwMode="auto">
          <a:xfrm>
            <a:off x="4232913" y="2284220"/>
            <a:ext cx="1255377" cy="3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Tesla </a:t>
            </a:r>
            <a:r>
              <a:rPr lang="en-US" altLang="zh-TW" sz="1100" b="1" dirty="0"/>
              <a:t>EIS Center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2,133㎡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</a:p>
        </p:txBody>
      </p:sp>
      <p:sp>
        <p:nvSpPr>
          <p:cNvPr id="191" name="矩形圖說文字 190"/>
          <p:cNvSpPr/>
          <p:nvPr/>
        </p:nvSpPr>
        <p:spPr>
          <a:xfrm>
            <a:off x="4147707" y="2749139"/>
            <a:ext cx="1598291" cy="492198"/>
          </a:xfrm>
          <a:prstGeom prst="wedgeRectCallout">
            <a:avLst>
              <a:gd name="adj1" fmla="val 68145"/>
              <a:gd name="adj2" fmla="val -4482"/>
            </a:avLst>
          </a:prstGeom>
          <a:solidFill>
            <a:srgbClr val="9DC3E6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2" name="矩形圖說文字 191"/>
          <p:cNvSpPr/>
          <p:nvPr/>
        </p:nvSpPr>
        <p:spPr>
          <a:xfrm>
            <a:off x="6341781" y="1899390"/>
            <a:ext cx="1215757" cy="434101"/>
          </a:xfrm>
          <a:prstGeom prst="wedgeRectCallout">
            <a:avLst>
              <a:gd name="adj1" fmla="val -58262"/>
              <a:gd name="adj2" fmla="val 82851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3" name="文字方塊 184"/>
          <p:cNvSpPr txBox="1">
            <a:spLocks noChangeArrowheads="1"/>
          </p:cNvSpPr>
          <p:nvPr/>
        </p:nvSpPr>
        <p:spPr bwMode="auto">
          <a:xfrm>
            <a:off x="6365904" y="1910731"/>
            <a:ext cx="1224089" cy="3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/>
              <a:t>Audi </a:t>
            </a:r>
            <a:r>
              <a:rPr lang="en-US" altLang="zh-TW" sz="1100" b="1" dirty="0" smtClean="0"/>
              <a:t>Accelerator</a:t>
            </a:r>
          </a:p>
          <a:p>
            <a:pPr defTabSz="914400">
              <a:defRPr/>
            </a:pPr>
            <a:r>
              <a:rPr lang="en-US" altLang="zh-TW" sz="8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1,225 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en-US" altLang="zh-TW" sz="8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矩形圖說文字 193"/>
          <p:cNvSpPr/>
          <p:nvPr/>
        </p:nvSpPr>
        <p:spPr>
          <a:xfrm>
            <a:off x="6237074" y="2586255"/>
            <a:ext cx="1359264" cy="476604"/>
          </a:xfrm>
          <a:prstGeom prst="wedgeRectCallout">
            <a:avLst>
              <a:gd name="adj1" fmla="val 32398"/>
              <a:gd name="adj2" fmla="val 69386"/>
            </a:avLst>
          </a:prstGeom>
          <a:solidFill>
            <a:srgbClr val="FFA41D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5" name="文字方塊 193"/>
          <p:cNvSpPr txBox="1">
            <a:spLocks noChangeArrowheads="1"/>
          </p:cNvSpPr>
          <p:nvPr/>
        </p:nvSpPr>
        <p:spPr bwMode="auto">
          <a:xfrm>
            <a:off x="6222699" y="2563110"/>
            <a:ext cx="1490393" cy="5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err="1" smtClean="0"/>
              <a:t>Nangang</a:t>
            </a:r>
            <a:r>
              <a:rPr lang="en-US" altLang="zh-TW" sz="1100" b="1" dirty="0" smtClean="0"/>
              <a:t> Cap Factory</a:t>
            </a:r>
          </a:p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Self-</a:t>
            </a:r>
            <a:r>
              <a:rPr lang="en-US" altLang="zh-TW" sz="1100" b="1" dirty="0" err="1" smtClean="0">
                <a:solidFill>
                  <a:prstClr val="black"/>
                </a:solidFill>
                <a:ea typeface="微軟正黑體" pitchFamily="34" charset="-120"/>
              </a:rPr>
              <a:t>Creater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 Platform</a:t>
            </a: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3,793</a:t>
            </a: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en-US" altLang="zh-TW" sz="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7" name="矩形圖說文字 196"/>
          <p:cNvSpPr/>
          <p:nvPr/>
        </p:nvSpPr>
        <p:spPr>
          <a:xfrm>
            <a:off x="7627939" y="2568113"/>
            <a:ext cx="1453061" cy="493041"/>
          </a:xfrm>
          <a:prstGeom prst="wedgeRectCallout">
            <a:avLst>
              <a:gd name="adj1" fmla="val -39506"/>
              <a:gd name="adj2" fmla="val 67413"/>
            </a:avLst>
          </a:prstGeom>
          <a:solidFill>
            <a:srgbClr val="BFBFBF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98" name="文字方塊 197"/>
          <p:cNvSpPr txBox="1">
            <a:spLocks noChangeArrowheads="1"/>
          </p:cNvSpPr>
          <p:nvPr/>
        </p:nvSpPr>
        <p:spPr bwMode="auto">
          <a:xfrm>
            <a:off x="7616235" y="2569356"/>
            <a:ext cx="1543565" cy="45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900" b="1" dirty="0" err="1" smtClean="0"/>
              <a:t>Nangang</a:t>
            </a:r>
            <a:r>
              <a:rPr lang="en-US" altLang="zh-TW" sz="700" b="1" dirty="0" smtClean="0"/>
              <a:t> </a:t>
            </a: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Conference </a:t>
            </a: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Center</a:t>
            </a: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/>
            </a:r>
            <a:b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</a:b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Digital </a:t>
            </a: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Innovation </a:t>
            </a:r>
            <a:r>
              <a:rPr lang="en-US" altLang="zh-TW" sz="900" b="1" dirty="0">
                <a:solidFill>
                  <a:prstClr val="black"/>
                </a:solidFill>
                <a:ea typeface="微軟正黑體" pitchFamily="34" charset="-120"/>
              </a:rPr>
              <a:t>C</a:t>
            </a: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enter</a:t>
            </a:r>
            <a:endParaRPr lang="en-US" altLang="zh-TW" sz="9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21,247</a:t>
            </a:r>
            <a:r>
              <a:rPr lang="zh-TW" altLang="en-US" sz="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en-US" altLang="zh-TW" sz="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</a:p>
        </p:txBody>
      </p:sp>
      <p:sp>
        <p:nvSpPr>
          <p:cNvPr id="201" name="文字方塊 190"/>
          <p:cNvSpPr txBox="1">
            <a:spLocks noChangeArrowheads="1"/>
          </p:cNvSpPr>
          <p:nvPr/>
        </p:nvSpPr>
        <p:spPr bwMode="auto">
          <a:xfrm>
            <a:off x="4161928" y="2741106"/>
            <a:ext cx="1672243" cy="5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err="1" smtClean="0">
                <a:solidFill>
                  <a:prstClr val="black"/>
                </a:solidFill>
                <a:ea typeface="微軟正黑體" pitchFamily="34" charset="-120"/>
              </a:rPr>
              <a:t>Ganghu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 </a:t>
            </a:r>
            <a:r>
              <a:rPr lang="en-US" altLang="zh-TW" sz="1100" b="1" dirty="0" smtClean="0">
                <a:solidFill>
                  <a:srgbClr val="212121"/>
                </a:solidFill>
                <a:ea typeface="微軟正黑體" pitchFamily="34" charset="-120"/>
              </a:rPr>
              <a:t>C</a:t>
            </a:r>
            <a:r>
              <a:rPr lang="en-US" altLang="zh-TW" sz="1100" b="1" dirty="0" smtClean="0">
                <a:solidFill>
                  <a:srgbClr val="212121"/>
                </a:solidFill>
                <a:ea typeface="inherit"/>
              </a:rPr>
              <a:t>reative </a:t>
            </a:r>
            <a:r>
              <a:rPr lang="zh-TW" altLang="zh-TW" sz="1100" b="1" dirty="0" smtClean="0">
                <a:solidFill>
                  <a:srgbClr val="212121"/>
                </a:solidFill>
                <a:ea typeface="inherit"/>
              </a:rPr>
              <a:t>Research </a:t>
            </a:r>
            <a:r>
              <a:rPr lang="zh-TW" altLang="zh-TW" sz="1100" b="1" dirty="0">
                <a:solidFill>
                  <a:srgbClr val="212121"/>
                </a:solidFill>
                <a:ea typeface="inherit"/>
              </a:rPr>
              <a:t>Center</a:t>
            </a:r>
            <a:r>
              <a:rPr lang="zh-TW" altLang="zh-TW" sz="1100" b="1" dirty="0"/>
              <a:t> 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75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22,436/78,354</a:t>
            </a:r>
            <a:r>
              <a:rPr lang="en-US" altLang="zh-TW" sz="75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en-US" altLang="zh-TW" sz="700" dirty="0">
                <a:solidFill>
                  <a:prstClr val="black"/>
                </a:solidFill>
              </a:rPr>
              <a:t> base/floor Area</a:t>
            </a:r>
            <a:endParaRPr lang="en-US" altLang="zh-TW" sz="75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矩形圖說文字 201"/>
          <p:cNvSpPr/>
          <p:nvPr/>
        </p:nvSpPr>
        <p:spPr>
          <a:xfrm>
            <a:off x="6372200" y="3718273"/>
            <a:ext cx="1540600" cy="706706"/>
          </a:xfrm>
          <a:prstGeom prst="wedgeRectCallout">
            <a:avLst>
              <a:gd name="adj1" fmla="val -2730"/>
              <a:gd name="adj2" fmla="val -78455"/>
            </a:avLst>
          </a:prstGeom>
          <a:solidFill>
            <a:srgbClr val="BFBFBF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3" name="文字方塊 197"/>
          <p:cNvSpPr txBox="1">
            <a:spLocks noChangeArrowheads="1"/>
          </p:cNvSpPr>
          <p:nvPr/>
        </p:nvSpPr>
        <p:spPr bwMode="auto">
          <a:xfrm>
            <a:off x="6318548" y="3717013"/>
            <a:ext cx="1693485" cy="7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1100" b="1" dirty="0" err="1"/>
              <a:t>Nangang</a:t>
            </a:r>
            <a:r>
              <a:rPr lang="en-US" altLang="zh-TW" sz="1100" b="1" dirty="0"/>
              <a:t> Depot</a:t>
            </a:r>
          </a:p>
          <a:p>
            <a:pPr defTabSz="914400">
              <a:defRPr/>
            </a:pPr>
            <a:r>
              <a:rPr lang="zh-TW" altLang="zh-TW" sz="1100" b="1" dirty="0" smtClean="0">
                <a:solidFill>
                  <a:srgbClr val="212121"/>
                </a:solidFill>
                <a:ea typeface="inherit"/>
              </a:rPr>
              <a:t>Biotechnology </a:t>
            </a:r>
            <a:r>
              <a:rPr lang="zh-TW" altLang="zh-TW" sz="1100" b="1" dirty="0">
                <a:solidFill>
                  <a:srgbClr val="212121"/>
                </a:solidFill>
                <a:ea typeface="inherit"/>
              </a:rPr>
              <a:t>Innovation Research Center</a:t>
            </a:r>
            <a:r>
              <a:rPr lang="zh-TW" altLang="zh-TW" sz="1100" b="1" dirty="0"/>
              <a:t> </a:t>
            </a:r>
            <a:endParaRPr lang="en-US" altLang="zh-TW" sz="1100" b="1" dirty="0" smtClean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5,336/61,000㎡</a:t>
            </a:r>
            <a:r>
              <a:rPr lang="en-US" altLang="zh-TW" sz="800" dirty="0">
                <a:solidFill>
                  <a:prstClr val="black"/>
                </a:solidFill>
              </a:rPr>
              <a:t> base/floor Area</a:t>
            </a:r>
            <a:endParaRPr lang="en-US" altLang="zh-TW" sz="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矩形圖說文字 203"/>
          <p:cNvSpPr/>
          <p:nvPr/>
        </p:nvSpPr>
        <p:spPr>
          <a:xfrm>
            <a:off x="7939830" y="3662869"/>
            <a:ext cx="1202304" cy="634798"/>
          </a:xfrm>
          <a:prstGeom prst="wedgeRectCallout">
            <a:avLst>
              <a:gd name="adj1" fmla="val -53868"/>
              <a:gd name="adj2" fmla="val -72395"/>
            </a:avLst>
          </a:prstGeom>
          <a:solidFill>
            <a:srgbClr val="D6B1F1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5" name="文字方塊 197"/>
          <p:cNvSpPr txBox="1">
            <a:spLocks noChangeArrowheads="1"/>
          </p:cNvSpPr>
          <p:nvPr/>
        </p:nvSpPr>
        <p:spPr bwMode="auto">
          <a:xfrm>
            <a:off x="7890632" y="3695405"/>
            <a:ext cx="1356367" cy="5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900" b="1" dirty="0" err="1" smtClean="0"/>
              <a:t>Zhongxiao</a:t>
            </a:r>
            <a:r>
              <a:rPr lang="en-US" altLang="zh-TW" sz="900" b="1" dirty="0"/>
              <a:t> </a:t>
            </a:r>
            <a:r>
              <a:rPr lang="en-US" altLang="zh-TW" sz="900" b="1" dirty="0" smtClean="0"/>
              <a:t>Base</a:t>
            </a:r>
          </a:p>
          <a:p>
            <a:pPr defTabSz="914400">
              <a:defRPr/>
            </a:pPr>
            <a:r>
              <a:rPr lang="en-US" altLang="zh-TW" sz="900" b="1" dirty="0" err="1" smtClean="0"/>
              <a:t>Nangang</a:t>
            </a:r>
            <a:r>
              <a:rPr lang="en-US" altLang="zh-TW" sz="900" b="1" dirty="0" smtClean="0"/>
              <a:t> </a:t>
            </a:r>
            <a:r>
              <a:rPr lang="zh-TW" altLang="zh-TW" sz="900" b="1" dirty="0" smtClean="0">
                <a:solidFill>
                  <a:srgbClr val="212121"/>
                </a:solidFill>
                <a:ea typeface="inherit"/>
              </a:rPr>
              <a:t>Biotechnology</a:t>
            </a:r>
            <a:endParaRPr lang="en-US" altLang="zh-TW" sz="900" b="1" dirty="0" smtClean="0">
              <a:solidFill>
                <a:srgbClr val="212121"/>
              </a:solidFill>
              <a:ea typeface="inherit"/>
            </a:endParaRPr>
          </a:p>
          <a:p>
            <a:pPr defTabSz="914400">
              <a:defRPr/>
            </a:pPr>
            <a:r>
              <a:rPr lang="en-US" altLang="zh-TW" sz="900" b="1" dirty="0" smtClean="0">
                <a:solidFill>
                  <a:prstClr val="black"/>
                </a:solidFill>
                <a:ea typeface="微軟正黑體" pitchFamily="34" charset="-120"/>
              </a:rPr>
              <a:t>Industry Hub</a:t>
            </a:r>
          </a:p>
          <a:p>
            <a:pPr defTabSz="914400">
              <a:defRPr/>
            </a:pPr>
            <a:r>
              <a:rPr lang="en-US" altLang="zh-TW" sz="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15,097/60,972</a:t>
            </a:r>
            <a:r>
              <a:rPr lang="en-US" altLang="zh-TW" sz="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en-US" altLang="zh-TW" sz="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00" dirty="0" smtClean="0">
                <a:solidFill>
                  <a:prstClr val="black"/>
                </a:solidFill>
              </a:rPr>
              <a:t>base/floor </a:t>
            </a:r>
            <a:r>
              <a:rPr lang="en-US" altLang="zh-TW" sz="600" dirty="0">
                <a:solidFill>
                  <a:prstClr val="black"/>
                </a:solidFill>
              </a:rPr>
              <a:t>Area</a:t>
            </a:r>
            <a:endParaRPr lang="en-US" altLang="zh-TW" sz="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文字方塊 107"/>
          <p:cNvSpPr txBox="1">
            <a:spLocks noChangeArrowheads="1"/>
          </p:cNvSpPr>
          <p:nvPr/>
        </p:nvSpPr>
        <p:spPr bwMode="auto">
          <a:xfrm>
            <a:off x="488117" y="4175119"/>
            <a:ext cx="979459" cy="3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smtClean="0"/>
              <a:t>Longshan Temple Station</a:t>
            </a:r>
            <a:endParaRPr lang="en-US" altLang="zh-TW" sz="900" b="1" dirty="0"/>
          </a:p>
        </p:txBody>
      </p:sp>
      <p:sp>
        <p:nvSpPr>
          <p:cNvPr id="210" name="文字方塊 107"/>
          <p:cNvSpPr txBox="1">
            <a:spLocks noChangeArrowheads="1"/>
          </p:cNvSpPr>
          <p:nvPr/>
        </p:nvSpPr>
        <p:spPr bwMode="auto">
          <a:xfrm>
            <a:off x="5728946" y="3939202"/>
            <a:ext cx="721492" cy="3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err="1" smtClean="0"/>
              <a:t>Houshanpi</a:t>
            </a:r>
            <a:endParaRPr lang="en-US" altLang="zh-TW" sz="900" b="1" dirty="0" smtClean="0"/>
          </a:p>
          <a:p>
            <a:pPr fontAlgn="base"/>
            <a:r>
              <a:rPr lang="en-US" altLang="zh-TW" sz="900" b="1" dirty="0"/>
              <a:t>S</a:t>
            </a:r>
            <a:r>
              <a:rPr lang="en-US" altLang="zh-TW" sz="900" b="1" dirty="0" smtClean="0"/>
              <a:t>tation</a:t>
            </a:r>
            <a:endParaRPr lang="en-US" altLang="zh-TW" sz="900" b="1" dirty="0"/>
          </a:p>
        </p:txBody>
      </p:sp>
      <p:sp>
        <p:nvSpPr>
          <p:cNvPr id="211" name="文字方塊 107"/>
          <p:cNvSpPr txBox="1">
            <a:spLocks noChangeArrowheads="1"/>
          </p:cNvSpPr>
          <p:nvPr/>
        </p:nvSpPr>
        <p:spPr bwMode="auto">
          <a:xfrm>
            <a:off x="8036249" y="3137779"/>
            <a:ext cx="1107752" cy="3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fontAlgn="base"/>
            <a:r>
              <a:rPr lang="en-US" altLang="zh-TW" sz="900" b="1" dirty="0" err="1"/>
              <a:t>Nangang</a:t>
            </a:r>
            <a:r>
              <a:rPr lang="en-US" altLang="zh-TW" sz="900" b="1" dirty="0"/>
              <a:t> Exhibition Center Station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353008" y="736450"/>
            <a:ext cx="1803054" cy="396521"/>
          </a:xfrm>
          <a:prstGeom prst="rect">
            <a:avLst/>
          </a:prstGeom>
          <a:noFill/>
        </p:spPr>
        <p:txBody>
          <a:bodyPr wrap="square" lIns="87886" tIns="43943" rIns="87886" bIns="43943" rtlCol="0">
            <a:spAutoFit/>
          </a:bodyPr>
          <a:lstStyle/>
          <a:p>
            <a:pPr algn="r" defTabSz="914400"/>
            <a:endParaRPr lang="en-US" altLang="zh-TW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defTabSz="914400"/>
            <a:r>
              <a:rPr lang="en-US" altLang="zh-TW" sz="1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Version</a:t>
            </a:r>
            <a:r>
              <a:rPr lang="zh-TW" altLang="en-US" sz="1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2018/11/03</a:t>
            </a:r>
            <a:endParaRPr lang="zh-TW" altLang="en-US" sz="1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矩形圖說文字 149"/>
          <p:cNvSpPr/>
          <p:nvPr/>
        </p:nvSpPr>
        <p:spPr>
          <a:xfrm>
            <a:off x="2706788" y="1707084"/>
            <a:ext cx="1411134" cy="577694"/>
          </a:xfrm>
          <a:prstGeom prst="wedgeRectCallout">
            <a:avLst>
              <a:gd name="adj1" fmla="val -64836"/>
              <a:gd name="adj2" fmla="val 36122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2" name="文字方塊 193"/>
          <p:cNvSpPr txBox="1">
            <a:spLocks noChangeArrowheads="1"/>
          </p:cNvSpPr>
          <p:nvPr/>
        </p:nvSpPr>
        <p:spPr bwMode="auto">
          <a:xfrm>
            <a:off x="2707849" y="1730584"/>
            <a:ext cx="1651839" cy="5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err="1" smtClean="0">
                <a:solidFill>
                  <a:prstClr val="black"/>
                </a:solidFill>
                <a:ea typeface="微軟正黑體" pitchFamily="34" charset="-120"/>
              </a:rPr>
              <a:t>Fablab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 Taipei</a:t>
            </a:r>
          </a:p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Promotion Space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254</a:t>
            </a: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8" name="矩形圖說文字 147"/>
          <p:cNvSpPr/>
          <p:nvPr/>
        </p:nvSpPr>
        <p:spPr>
          <a:xfrm>
            <a:off x="4313660" y="1642635"/>
            <a:ext cx="973024" cy="524390"/>
          </a:xfrm>
          <a:prstGeom prst="wedgeRectCallout">
            <a:avLst>
              <a:gd name="adj1" fmla="val 78965"/>
              <a:gd name="adj2" fmla="val 17999"/>
            </a:avLst>
          </a:prstGeom>
          <a:solidFill>
            <a:srgbClr val="FF9B9D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9974" y="1675829"/>
            <a:ext cx="1059609" cy="504243"/>
          </a:xfrm>
          <a:prstGeom prst="rect">
            <a:avLst/>
          </a:prstGeom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err="1" smtClean="0">
                <a:solidFill>
                  <a:prstClr val="black"/>
                </a:solidFill>
                <a:ea typeface="微軟正黑體" panose="020B0604030504040204" pitchFamily="34" charset="-120"/>
              </a:rPr>
              <a:t>t.Hub</a:t>
            </a:r>
            <a:endParaRPr lang="zh-TW" altLang="en-US" sz="1300" b="1" dirty="0">
              <a:solidFill>
                <a:prstClr val="black"/>
              </a:solidFill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17,542/115,710</a:t>
            </a: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endParaRPr lang="en-US" altLang="zh-TW" sz="8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dirty="0">
                <a:solidFill>
                  <a:prstClr val="black"/>
                </a:solidFill>
              </a:rPr>
              <a:t>base/floor Area</a:t>
            </a:r>
            <a:endParaRPr lang="zh-TW" altLang="en-US" sz="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矩形圖說文字 96"/>
          <p:cNvSpPr/>
          <p:nvPr/>
        </p:nvSpPr>
        <p:spPr>
          <a:xfrm>
            <a:off x="1898374" y="3361587"/>
            <a:ext cx="1157625" cy="372896"/>
          </a:xfrm>
          <a:prstGeom prst="wedgeRectCallout">
            <a:avLst>
              <a:gd name="adj1" fmla="val -63913"/>
              <a:gd name="adj2" fmla="val -43443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r>
              <a:rPr lang="zh-TW" altLang="en-US" dirty="0" smtClean="0">
                <a:solidFill>
                  <a:prstClr val="white"/>
                </a:solidFill>
              </a:rPr>
              <a:t>          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8" name="文字方塊 200"/>
          <p:cNvSpPr txBox="1">
            <a:spLocks noChangeArrowheads="1"/>
          </p:cNvSpPr>
          <p:nvPr/>
        </p:nvSpPr>
        <p:spPr bwMode="auto">
          <a:xfrm>
            <a:off x="1891966" y="3367731"/>
            <a:ext cx="1177364" cy="3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>
                <a:ea typeface="微軟正黑體" pitchFamily="34" charset="-120"/>
              </a:rPr>
              <a:t>T </a:t>
            </a:r>
            <a:r>
              <a:rPr lang="en-US" altLang="zh-TW" sz="1100" b="1" dirty="0" smtClean="0">
                <a:ea typeface="微軟正黑體" pitchFamily="34" charset="-120"/>
              </a:rPr>
              <a:t>Fashion</a:t>
            </a:r>
            <a:endParaRPr lang="zh-TW" altLang="en-US" sz="1100" b="1" dirty="0"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latin typeface="微軟正黑體" pitchFamily="34" charset="-120"/>
                <a:ea typeface="微軟正黑體" pitchFamily="34" charset="-120"/>
              </a:rPr>
              <a:t>4,824</a:t>
            </a:r>
            <a:r>
              <a:rPr lang="zh-TW" altLang="en-US" sz="800" b="1" dirty="0" smtClean="0">
                <a:latin typeface="微軟正黑體" pitchFamily="34" charset="-120"/>
                <a:ea typeface="微軟正黑體" pitchFamily="34" charset="-120"/>
              </a:rPr>
              <a:t>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0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5041" y="3125751"/>
            <a:ext cx="325438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3839" y="669422"/>
            <a:ext cx="32385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385243" y="171799"/>
            <a:ext cx="554314" cy="4842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5690517" y="151724"/>
            <a:ext cx="746138" cy="484297"/>
          </a:xfrm>
          <a:prstGeom prst="rect">
            <a:avLst/>
          </a:prstGeom>
          <a:solidFill>
            <a:srgbClr val="FFD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466943" y="171269"/>
            <a:ext cx="432191" cy="484297"/>
          </a:xfrm>
          <a:prstGeom prst="rect">
            <a:avLst/>
          </a:prstGeom>
          <a:solidFill>
            <a:srgbClr val="FFA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6928777" y="171269"/>
            <a:ext cx="464370" cy="484297"/>
          </a:xfrm>
          <a:prstGeom prst="rect">
            <a:avLst/>
          </a:prstGeom>
          <a:solidFill>
            <a:srgbClr val="FF9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419799" y="171800"/>
            <a:ext cx="439287" cy="484297"/>
          </a:xfrm>
          <a:prstGeom prst="rect">
            <a:avLst/>
          </a:prstGeom>
          <a:solidFill>
            <a:srgbClr val="D6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878694" y="171269"/>
            <a:ext cx="491559" cy="484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100" b="1">
              <a:solidFill>
                <a:prstClr val="white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15202" y="195573"/>
            <a:ext cx="3753998" cy="440728"/>
            <a:chOff x="5253478" y="358836"/>
            <a:chExt cx="3753998" cy="440728"/>
          </a:xfrm>
        </p:grpSpPr>
        <p:sp>
          <p:nvSpPr>
            <p:cNvPr id="17" name="矩形 16"/>
            <p:cNvSpPr/>
            <p:nvPr/>
          </p:nvSpPr>
          <p:spPr>
            <a:xfrm>
              <a:off x="5641023" y="365743"/>
              <a:ext cx="91177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Operated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(10)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5253478" y="358836"/>
              <a:ext cx="57403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endParaRPr lang="en-US" altLang="zh-TW" sz="11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479767" y="368676"/>
              <a:ext cx="45947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108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(2)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6886548" y="368677"/>
              <a:ext cx="60403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109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(2)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7375602" y="358836"/>
              <a:ext cx="57403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110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(1)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871911" y="359323"/>
              <a:ext cx="57403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111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(3)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8423519" y="365340"/>
              <a:ext cx="58395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113~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914400">
                <a:defRPr/>
              </a:pPr>
              <a:r>
                <a:rPr lang="en-US" altLang="zh-TW" sz="1100" b="1" dirty="0" smtClean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(4)</a:t>
              </a:r>
              <a:endParaRPr lang="en-US" altLang="zh-TW" sz="11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46" name="矩形圖說文字 145"/>
          <p:cNvSpPr/>
          <p:nvPr/>
        </p:nvSpPr>
        <p:spPr>
          <a:xfrm>
            <a:off x="807602" y="4607436"/>
            <a:ext cx="1279304" cy="504624"/>
          </a:xfrm>
          <a:prstGeom prst="wedgeRectCallout">
            <a:avLst>
              <a:gd name="adj1" fmla="val 60736"/>
              <a:gd name="adj2" fmla="val 32734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1" name="文字方塊 140"/>
          <p:cNvSpPr txBox="1">
            <a:spLocks noChangeArrowheads="1"/>
          </p:cNvSpPr>
          <p:nvPr/>
        </p:nvSpPr>
        <p:spPr bwMode="auto">
          <a:xfrm>
            <a:off x="852666" y="4576821"/>
            <a:ext cx="1330147" cy="5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/>
              <a:t>Tongan Market</a:t>
            </a:r>
            <a:r>
              <a:rPr lang="en-US" altLang="zh-TW" sz="1100" b="1" dirty="0"/>
              <a:t> </a:t>
            </a:r>
            <a:r>
              <a:rPr lang="en-US" altLang="zh-TW" sz="1100" b="1" dirty="0" smtClean="0"/>
              <a:t/>
            </a:r>
            <a:br>
              <a:rPr lang="en-US" altLang="zh-TW" sz="1100" b="1" dirty="0" smtClean="0"/>
            </a:br>
            <a:r>
              <a:rPr lang="en-US" altLang="zh-TW" sz="1100" b="1" dirty="0" smtClean="0"/>
              <a:t>Startup Hub</a:t>
            </a:r>
            <a:endParaRPr lang="en-US" altLang="zh-TW" sz="75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499</a:t>
            </a:r>
            <a:r>
              <a:rPr lang="zh-TW" altLang="en-US" sz="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㎡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zh-TW" altLang="en-US" sz="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4" name="直線接點 163"/>
          <p:cNvCxnSpPr/>
          <p:nvPr/>
        </p:nvCxnSpPr>
        <p:spPr>
          <a:xfrm>
            <a:off x="-5981" y="5623936"/>
            <a:ext cx="9148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向右箭號 164"/>
          <p:cNvSpPr/>
          <p:nvPr/>
        </p:nvSpPr>
        <p:spPr>
          <a:xfrm>
            <a:off x="2706419" y="4415247"/>
            <a:ext cx="6226777" cy="1161542"/>
          </a:xfrm>
          <a:prstGeom prst="rightArrow">
            <a:avLst>
              <a:gd name="adj1" fmla="val 72692"/>
              <a:gd name="adj2" fmla="val 53212"/>
            </a:avLst>
          </a:prstGeom>
          <a:gradFill>
            <a:gsLst>
              <a:gs pos="19000">
                <a:srgbClr val="FBFCFE">
                  <a:alpha val="8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32000">
                  <a:schemeClr val="tx1"/>
                </a:gs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0" scaled="0"/>
            </a:gradFill>
          </a:ln>
          <a:effectLst>
            <a:outerShdw blurRad="101600" dist="381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232"/>
            <a:endParaRPr lang="zh-TW" altLang="en-US" sz="1404">
              <a:solidFill>
                <a:prstClr val="white"/>
              </a:solidFill>
            </a:endParaRPr>
          </a:p>
        </p:txBody>
      </p:sp>
      <p:sp>
        <p:nvSpPr>
          <p:cNvPr id="170" name="文字方塊 169"/>
          <p:cNvSpPr txBox="1"/>
          <p:nvPr/>
        </p:nvSpPr>
        <p:spPr bwMode="auto">
          <a:xfrm>
            <a:off x="3730012" y="4642768"/>
            <a:ext cx="1471215" cy="688909"/>
          </a:xfrm>
          <a:prstGeom prst="rect">
            <a:avLst/>
          </a:prstGeom>
          <a:noFill/>
        </p:spPr>
        <p:txBody>
          <a:bodyPr wrap="square" lIns="87886" tIns="43943" rIns="87886" bIns="43943">
            <a:spAutoFit/>
          </a:bodyPr>
          <a:lstStyle/>
          <a:p>
            <a:pPr defTabSz="914400"/>
            <a:r>
              <a:rPr lang="en-US" altLang="zh-TW" sz="2800" b="1" dirty="0" smtClean="0">
                <a:solidFill>
                  <a:prstClr val="black"/>
                </a:solidFill>
                <a:ea typeface="微軟正黑體" pitchFamily="34" charset="-120"/>
                <a:cs typeface="Arial" panose="020B0604020202020204" pitchFamily="34" charset="0"/>
              </a:rPr>
              <a:t>22</a:t>
            </a:r>
            <a:r>
              <a:rPr lang="en-US" altLang="zh-TW" sz="1600" b="1" dirty="0" smtClean="0">
                <a:solidFill>
                  <a:prstClr val="black"/>
                </a:solidFill>
                <a:ea typeface="微軟正黑體" pitchFamily="34" charset="-120"/>
              </a:rPr>
              <a:t>place</a:t>
            </a:r>
          </a:p>
          <a:p>
            <a:pPr defTabSz="914400"/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The number of bases</a:t>
            </a:r>
            <a:endParaRPr lang="en-US" altLang="zh-TW" sz="1100" b="1" dirty="0">
              <a:solidFill>
                <a:prstClr val="black"/>
              </a:solidFill>
              <a:ea typeface="微軟正黑體" pitchFamily="34" charset="-120"/>
            </a:endParaRPr>
          </a:p>
        </p:txBody>
      </p:sp>
      <p:sp>
        <p:nvSpPr>
          <p:cNvPr id="171" name="文字方塊 170"/>
          <p:cNvSpPr txBox="1"/>
          <p:nvPr/>
        </p:nvSpPr>
        <p:spPr bwMode="auto">
          <a:xfrm>
            <a:off x="5127014" y="4641635"/>
            <a:ext cx="1112426" cy="704297"/>
          </a:xfrm>
          <a:prstGeom prst="rect">
            <a:avLst/>
          </a:prstGeom>
          <a:noFill/>
        </p:spPr>
        <p:txBody>
          <a:bodyPr wrap="square" lIns="87886" tIns="43943" rIns="87886" bIns="43943">
            <a:spAutoFit/>
          </a:bodyPr>
          <a:lstStyle/>
          <a:p>
            <a:pPr defTabSz="914400"/>
            <a:r>
              <a:rPr lang="en-US" altLang="zh-TW" sz="2800" b="1" dirty="0" smtClean="0">
                <a:solidFill>
                  <a:srgbClr val="C00000"/>
                </a:solidFill>
                <a:ea typeface="微軟正黑體" pitchFamily="34" charset="-120"/>
                <a:cs typeface="Arial" panose="020B0604020202020204" pitchFamily="34" charset="0"/>
              </a:rPr>
              <a:t>10</a:t>
            </a:r>
            <a:r>
              <a:rPr lang="en-US" altLang="zh-TW" sz="1600" b="1" dirty="0" smtClean="0">
                <a:solidFill>
                  <a:srgbClr val="C00000"/>
                </a:solidFill>
                <a:ea typeface="微軟正黑體" pitchFamily="34" charset="-120"/>
              </a:rPr>
              <a:t>place</a:t>
            </a:r>
          </a:p>
          <a:p>
            <a:pPr defTabSz="914400"/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operated</a:t>
            </a:r>
            <a:endParaRPr lang="en-US" altLang="zh-TW" sz="1000" b="1" dirty="0">
              <a:solidFill>
                <a:prstClr val="black"/>
              </a:solidFill>
              <a:ea typeface="微軟正黑體" pitchFamily="34" charset="-12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5175465" y="4653140"/>
            <a:ext cx="0" cy="61203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接點 176"/>
          <p:cNvCxnSpPr/>
          <p:nvPr/>
        </p:nvCxnSpPr>
        <p:spPr>
          <a:xfrm>
            <a:off x="6237074" y="4653140"/>
            <a:ext cx="0" cy="61203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接點 177"/>
          <p:cNvCxnSpPr/>
          <p:nvPr/>
        </p:nvCxnSpPr>
        <p:spPr>
          <a:xfrm>
            <a:off x="3688577" y="4653276"/>
            <a:ext cx="0" cy="61203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6" y="4911634"/>
            <a:ext cx="323850" cy="3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文字方塊 110"/>
          <p:cNvSpPr txBox="1"/>
          <p:nvPr/>
        </p:nvSpPr>
        <p:spPr bwMode="auto">
          <a:xfrm>
            <a:off x="6246162" y="4591619"/>
            <a:ext cx="2615736" cy="735075"/>
          </a:xfrm>
          <a:prstGeom prst="rect">
            <a:avLst/>
          </a:prstGeom>
          <a:noFill/>
        </p:spPr>
        <p:txBody>
          <a:bodyPr wrap="square" lIns="87886" tIns="43943" rIns="87886" bIns="43943">
            <a:spAutoFit/>
          </a:bodyPr>
          <a:lstStyle/>
          <a:p>
            <a:pPr defTabSz="914400"/>
            <a:r>
              <a:rPr lang="en-US" altLang="zh-TW" sz="2800" b="1" dirty="0" smtClean="0">
                <a:solidFill>
                  <a:prstClr val="black"/>
                </a:solidFill>
                <a:ea typeface="微軟正黑體" pitchFamily="34" charset="-120"/>
                <a:cs typeface="Arial" panose="020B0604020202020204" pitchFamily="34" charset="0"/>
              </a:rPr>
              <a:t>633,486 </a:t>
            </a:r>
            <a:r>
              <a:rPr lang="en-US" altLang="zh-TW" sz="1400" b="1" dirty="0" smtClean="0"/>
              <a:t>Square meter</a:t>
            </a:r>
          </a:p>
          <a:p>
            <a:pPr defTabSz="914400"/>
            <a:r>
              <a:rPr lang="en-US" altLang="zh-TW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Total floor area(191,630</a:t>
            </a:r>
            <a:r>
              <a:rPr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㎡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) </a:t>
            </a:r>
            <a:endParaRPr lang="en-US" altLang="zh-TW" sz="9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5" name="文字方塊 8"/>
          <p:cNvSpPr txBox="1">
            <a:spLocks noChangeArrowheads="1"/>
          </p:cNvSpPr>
          <p:nvPr/>
        </p:nvSpPr>
        <p:spPr bwMode="auto">
          <a:xfrm>
            <a:off x="18609" y="119565"/>
            <a:ext cx="5540156" cy="5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Innovation Startup Center Map</a:t>
            </a:r>
            <a:endParaRPr lang="zh-TW" altLang="en-US" sz="2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7" name="矩形圖說文字 116"/>
          <p:cNvSpPr/>
          <p:nvPr/>
        </p:nvSpPr>
        <p:spPr>
          <a:xfrm>
            <a:off x="3413643" y="3861179"/>
            <a:ext cx="2276874" cy="384249"/>
          </a:xfrm>
          <a:prstGeom prst="wedgeRectCallout">
            <a:avLst>
              <a:gd name="adj1" fmla="val 70957"/>
              <a:gd name="adj2" fmla="val -69185"/>
            </a:avLst>
          </a:prstGeom>
          <a:solidFill>
            <a:srgbClr val="9DC3E6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4" name="文字方塊 190"/>
          <p:cNvSpPr txBox="1">
            <a:spLocks noChangeArrowheads="1"/>
          </p:cNvSpPr>
          <p:nvPr/>
        </p:nvSpPr>
        <p:spPr bwMode="auto">
          <a:xfrm>
            <a:off x="3404498" y="3849486"/>
            <a:ext cx="2297323" cy="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AR1 2ed</a:t>
            </a:r>
            <a:r>
              <a:rPr lang="zh-TW" altLang="en-US" sz="1100" b="1" dirty="0" smtClean="0">
                <a:solidFill>
                  <a:prstClr val="black"/>
                </a:solidFill>
                <a:ea typeface="微軟正黑體" pitchFamily="34" charset="-120"/>
              </a:rPr>
              <a:t>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Industry </a:t>
            </a:r>
            <a:r>
              <a:rPr lang="en-US" altLang="zh-TW" sz="1100" b="1" dirty="0">
                <a:solidFill>
                  <a:prstClr val="black"/>
                </a:solidFill>
                <a:ea typeface="微軟正黑體" pitchFamily="34" charset="-120"/>
              </a:rPr>
              <a:t>I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ncubation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Center</a:t>
            </a:r>
            <a:endParaRPr lang="en-US" altLang="zh-TW" sz="1100" b="1" dirty="0" smtClean="0">
              <a:solidFill>
                <a:prstClr val="black"/>
              </a:solidFill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75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4000</a:t>
            </a:r>
            <a:r>
              <a:rPr lang="en-US" altLang="zh-TW" sz="75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en-US" altLang="zh-TW" sz="700" dirty="0">
                <a:solidFill>
                  <a:prstClr val="black"/>
                </a:solidFill>
              </a:rPr>
              <a:t> base/floor Area</a:t>
            </a:r>
            <a:endParaRPr lang="en-US" altLang="zh-TW" sz="75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6" name="矩形圖說文字 125"/>
          <p:cNvSpPr/>
          <p:nvPr/>
        </p:nvSpPr>
        <p:spPr>
          <a:xfrm>
            <a:off x="3954010" y="3311617"/>
            <a:ext cx="1913842" cy="505264"/>
          </a:xfrm>
          <a:prstGeom prst="wedgeRectCallout">
            <a:avLst>
              <a:gd name="adj1" fmla="val 60724"/>
              <a:gd name="adj2" fmla="val 28843"/>
            </a:avLst>
          </a:prstGeom>
          <a:solidFill>
            <a:srgbClr val="FFAE1D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7" name="文字方塊 190"/>
          <p:cNvSpPr txBox="1">
            <a:spLocks noChangeArrowheads="1"/>
          </p:cNvSpPr>
          <p:nvPr/>
        </p:nvSpPr>
        <p:spPr bwMode="auto">
          <a:xfrm>
            <a:off x="3940679" y="3316845"/>
            <a:ext cx="1985973" cy="5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>
                <a:solidFill>
                  <a:prstClr val="black"/>
                </a:solidFill>
                <a:ea typeface="微軟正黑體" pitchFamily="34" charset="-120"/>
              </a:rPr>
              <a:t>AR1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1st</a:t>
            </a:r>
            <a:r>
              <a:rPr lang="zh-TW" altLang="en-US" sz="1100" b="1" dirty="0" smtClean="0">
                <a:solidFill>
                  <a:prstClr val="black"/>
                </a:solidFill>
                <a:ea typeface="微軟正黑體" pitchFamily="34" charset="-120"/>
              </a:rPr>
              <a:t>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Financial </a:t>
            </a:r>
            <a:r>
              <a:rPr lang="en-US" altLang="zh-TW" sz="1100" b="1" dirty="0">
                <a:solidFill>
                  <a:prstClr val="black"/>
                </a:solidFill>
                <a:ea typeface="微軟正黑體" pitchFamily="34" charset="-120"/>
              </a:rPr>
              <a:t>T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echnology</a:t>
            </a:r>
            <a:r>
              <a:rPr lang="en-US" altLang="zh-TW" sz="11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b="1" dirty="0" smtClean="0">
                <a:solidFill>
                  <a:prstClr val="black"/>
                </a:solidFill>
                <a:ea typeface="微軟正黑體" pitchFamily="34" charset="-120"/>
              </a:rPr>
              <a:t>Innovation Incubation Center</a:t>
            </a:r>
            <a:endParaRPr lang="en-US" altLang="zh-TW" sz="11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4400">
              <a:defRPr/>
            </a:pPr>
            <a:r>
              <a:rPr lang="en-US" altLang="zh-TW" sz="75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1272</a:t>
            </a:r>
            <a:r>
              <a:rPr lang="en-US" altLang="zh-TW" sz="75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㎡</a:t>
            </a:r>
            <a:r>
              <a:rPr lang="en-US" altLang="zh-TW" sz="700" dirty="0">
                <a:solidFill>
                  <a:prstClr val="black"/>
                </a:solidFill>
              </a:rPr>
              <a:t> base/floor Area</a:t>
            </a:r>
            <a:endParaRPr lang="en-US" altLang="zh-TW" sz="75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8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8777" y="3393951"/>
            <a:ext cx="323850" cy="3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8" descr="base, map, marker, outside, pink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363" y="3633378"/>
            <a:ext cx="32385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矩形圖說文字 156"/>
          <p:cNvSpPr/>
          <p:nvPr/>
        </p:nvSpPr>
        <p:spPr>
          <a:xfrm>
            <a:off x="1593516" y="2811498"/>
            <a:ext cx="1195924" cy="519474"/>
          </a:xfrm>
          <a:prstGeom prst="wedgeRectCallout">
            <a:avLst>
              <a:gd name="adj1" fmla="val 9664"/>
              <a:gd name="adj2" fmla="val -99004"/>
            </a:avLst>
          </a:prstGeom>
          <a:solidFill>
            <a:srgbClr val="FFDE53"/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6" tIns="43943" rIns="87886" bIns="43943" rtlCol="0" anchor="ctr"/>
          <a:lstStyle/>
          <a:p>
            <a:pPr algn="ctr" defTabSz="9144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8" name="文字方塊 179"/>
          <p:cNvSpPr txBox="1">
            <a:spLocks noChangeArrowheads="1"/>
          </p:cNvSpPr>
          <p:nvPr/>
        </p:nvSpPr>
        <p:spPr bwMode="auto">
          <a:xfrm>
            <a:off x="1624423" y="2787716"/>
            <a:ext cx="1272206" cy="5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886" tIns="43943" rIns="87886" bIns="43943">
            <a:spAutoFit/>
          </a:bodyPr>
          <a:lstStyle/>
          <a:p>
            <a:pPr defTabSz="914400">
              <a:defRPr/>
            </a:pPr>
            <a:r>
              <a:rPr lang="en-US" altLang="zh-TW" sz="1100" b="1" dirty="0"/>
              <a:t>CIT </a:t>
            </a:r>
            <a:r>
              <a:rPr lang="en-US" altLang="zh-TW" sz="1100" b="1" dirty="0" smtClean="0"/>
              <a:t>Co-working </a:t>
            </a:r>
            <a:r>
              <a:rPr lang="en-US" altLang="zh-TW" sz="1100" b="1" dirty="0" smtClean="0"/>
              <a:t>Space </a:t>
            </a:r>
          </a:p>
          <a:p>
            <a:pPr defTabSz="914400">
              <a:defRPr/>
            </a:pPr>
            <a:r>
              <a:rPr lang="en-US" altLang="zh-TW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2,233㎡</a:t>
            </a:r>
            <a:r>
              <a:rPr lang="zh-TW" altLang="en-US" sz="8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floor area</a:t>
            </a:r>
            <a:endParaRPr lang="en-US" altLang="zh-TW" sz="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0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226</Words>
  <Application>Microsoft Office PowerPoint</Application>
  <PresentationFormat>如螢幕大小 (16:10)</PresentationFormat>
  <Paragraphs>88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inherit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Hunter Lin</dc:creator>
  <cp:lastModifiedBy>Kuang-Yu Cheng</cp:lastModifiedBy>
  <cp:revision>16</cp:revision>
  <dcterms:created xsi:type="dcterms:W3CDTF">2018-10-30T15:10:04Z</dcterms:created>
  <dcterms:modified xsi:type="dcterms:W3CDTF">2018-12-17T04:28:28Z</dcterms:modified>
</cp:coreProperties>
</file>